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24B7A-2443-4021-A660-E78361616242}" v="3" dt="2025-08-04T07:32:35.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8:41.588"/>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9:28.115"/>
    </inkml:context>
    <inkml:brush xml:id="br0">
      <inkml:brushProperty name="width" value="0.05" units="cm"/>
      <inkml:brushProperty name="height" value="0.05" units="cm"/>
      <inkml:brushProperty name="color" value="#AE198D"/>
      <inkml:brushProperty name="inkEffects" value="galaxy"/>
      <inkml:brushProperty name="anchorX" value="-9144"/>
      <inkml:brushProperty name="anchorY" value="-9144"/>
      <inkml:brushProperty name="scaleFactor" value="0.5"/>
    </inkml:brush>
  </inkml:definitions>
  <inkml:trace contextRef="#ctx0" brushRef="#br0">0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9:28.337"/>
    </inkml:context>
    <inkml:brush xml:id="br0">
      <inkml:brushProperty name="width" value="0.05" units="cm"/>
      <inkml:brushProperty name="height" value="0.05" units="cm"/>
      <inkml:brushProperty name="color" value="#AE198D"/>
      <inkml:brushProperty name="inkEffects" value="galaxy"/>
      <inkml:brushProperty name="anchorX" value="-10160"/>
      <inkml:brushProperty name="anchorY" value="-10160"/>
      <inkml:brushProperty name="scaleFactor" value="0.5"/>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9:29.531"/>
    </inkml:context>
    <inkml:brush xml:id="br0">
      <inkml:brushProperty name="width" value="0.05" units="cm"/>
      <inkml:brushProperty name="height" value="0.05" units="cm"/>
      <inkml:brushProperty name="color" value="#AE198D"/>
      <inkml:brushProperty name="inkEffects" value="galaxy"/>
      <inkml:brushProperty name="anchorX" value="-11176"/>
      <inkml:brushProperty name="anchorY" value="-11176"/>
      <inkml:brushProperty name="scaleFactor" value="0.5"/>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8:43.589"/>
    </inkml:context>
    <inkml:brush xml:id="br0">
      <inkml:brushProperty name="width" value="0.05" units="cm"/>
      <inkml:brushProperty name="height" value="0.05" units="cm"/>
      <inkml:brushProperty name="color" value="#AE198D"/>
      <inkml:brushProperty name="inkEffects" value="galaxy"/>
      <inkml:brushProperty name="anchorX" value="-1016"/>
      <inkml:brushProperty name="anchorY" value="-1016"/>
      <inkml:brushProperty name="scaleFactor" value="0.5"/>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8:45.058"/>
    </inkml:context>
    <inkml:brush xml:id="br0">
      <inkml:brushProperty name="width" value="0.05" units="cm"/>
      <inkml:brushProperty name="height" value="0.05" units="cm"/>
      <inkml:brushProperty name="color" value="#AE198D"/>
      <inkml:brushProperty name="inkEffects" value="galaxy"/>
      <inkml:brushProperty name="anchorX" value="-2032"/>
      <inkml:brushProperty name="anchorY" value="-2032"/>
      <inkml:brushProperty name="scaleFactor" value="0.5"/>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8:54.176"/>
    </inkml:context>
    <inkml:brush xml:id="br0">
      <inkml:brushProperty name="width" value="0.05" units="cm"/>
      <inkml:brushProperty name="height" value="0.05" units="cm"/>
      <inkml:brushProperty name="color" value="#AE198D"/>
      <inkml:brushProperty name="inkEffects" value="galaxy"/>
      <inkml:brushProperty name="anchorX" value="-3048"/>
      <inkml:brushProperty name="anchorY" value="-3048"/>
      <inkml:brushProperty name="scaleFactor" value="0.5"/>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9:26.507"/>
    </inkml:context>
    <inkml:brush xml:id="br0">
      <inkml:brushProperty name="width" value="0.05" units="cm"/>
      <inkml:brushProperty name="height" value="0.05" units="cm"/>
      <inkml:brushProperty name="color" value="#AE198D"/>
      <inkml:brushProperty name="inkEffects" value="galaxy"/>
      <inkml:brushProperty name="anchorX" value="-4064"/>
      <inkml:brushProperty name="anchorY" value="-4064"/>
      <inkml:brushProperty name="scaleFactor" value="0.5"/>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9:26.717"/>
    </inkml:context>
    <inkml:brush xml:id="br0">
      <inkml:brushProperty name="width" value="0.05" units="cm"/>
      <inkml:brushProperty name="height" value="0.05" units="cm"/>
      <inkml:brushProperty name="color" value="#AE198D"/>
      <inkml:brushProperty name="inkEffects" value="galaxy"/>
      <inkml:brushProperty name="anchorX" value="-5080"/>
      <inkml:brushProperty name="anchorY" value="-5080"/>
      <inkml:brushProperty name="scaleFactor" value="0.5"/>
    </inkml:brush>
  </inkml:definitions>
  <inkml:trace contextRef="#ctx0" brushRef="#br0">0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9:27.583"/>
    </inkml:context>
    <inkml:brush xml:id="br0">
      <inkml:brushProperty name="width" value="0.05" units="cm"/>
      <inkml:brushProperty name="height" value="0.05" units="cm"/>
      <inkml:brushProperty name="color" value="#AE198D"/>
      <inkml:brushProperty name="inkEffects" value="galaxy"/>
      <inkml:brushProperty name="anchorX" value="-6096"/>
      <inkml:brushProperty name="anchorY" value="-6096"/>
      <inkml:brushProperty name="scaleFactor" value="0.5"/>
    </inkml:brush>
  </inkml:definitions>
  <inkml:trace contextRef="#ctx0" brushRef="#br0">0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9:27.759"/>
    </inkml:context>
    <inkml:brush xml:id="br0">
      <inkml:brushProperty name="width" value="0.05" units="cm"/>
      <inkml:brushProperty name="height" value="0.05" units="cm"/>
      <inkml:brushProperty name="color" value="#AE198D"/>
      <inkml:brushProperty name="inkEffects" value="galaxy"/>
      <inkml:brushProperty name="anchorX" value="-7112"/>
      <inkml:brushProperty name="anchorY" value="-7112"/>
      <inkml:brushProperty name="scaleFactor" value="0.5"/>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4T07:19:27.918"/>
    </inkml:context>
    <inkml:brush xml:id="br0">
      <inkml:brushProperty name="width" value="0.05" units="cm"/>
      <inkml:brushProperty name="height" value="0.05" units="cm"/>
      <inkml:brushProperty name="color" value="#AE198D"/>
      <inkml:brushProperty name="inkEffects" value="galaxy"/>
      <inkml:brushProperty name="anchorX" value="-8128"/>
      <inkml:brushProperty name="anchorY" value="-8128"/>
      <inkml:brushProperty name="scaleFactor" value="0.5"/>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B7067-30A5-4F68-A376-F8DCEE1C7E5D}" type="datetimeFigureOut">
              <a:rPr lang="en-IN" smtClean="0"/>
              <a:t>09-08-2025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DD995-C246-41F4-9AF1-859346589D1B}" type="slidenum">
              <a:rPr lang="en-IN" smtClean="0"/>
              <a:t>‹#›</a:t>
            </a:fld>
            <a:endParaRPr lang="en-IN"/>
          </a:p>
        </p:txBody>
      </p:sp>
    </p:spTree>
    <p:extLst>
      <p:ext uri="{BB962C8B-B14F-4D97-AF65-F5344CB8AC3E}">
        <p14:creationId xmlns:p14="http://schemas.microsoft.com/office/powerpoint/2010/main" val="244575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42DD995-C246-41F4-9AF1-859346589D1B}" type="slidenum">
              <a:rPr lang="en-IN" smtClean="0"/>
              <a:t>12</a:t>
            </a:fld>
            <a:endParaRPr lang="en-IN"/>
          </a:p>
        </p:txBody>
      </p:sp>
    </p:spTree>
    <p:extLst>
      <p:ext uri="{BB962C8B-B14F-4D97-AF65-F5344CB8AC3E}">
        <p14:creationId xmlns:p14="http://schemas.microsoft.com/office/powerpoint/2010/main" val="1925917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6FF760-0CE2-4154-9EDB-B3C01D6287D0}"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288164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6FF760-0CE2-4154-9EDB-B3C01D6287D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172781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6FF760-0CE2-4154-9EDB-B3C01D6287D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222151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6FF760-0CE2-4154-9EDB-B3C01D6287D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77E3D-EB1A-4B79-B926-DF242ACE7A0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2366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6FF760-0CE2-4154-9EDB-B3C01D6287D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390122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6FF760-0CE2-4154-9EDB-B3C01D6287D0}" type="datetimeFigureOut">
              <a:rPr lang="en-IN" smtClean="0"/>
              <a:t>09-08-2025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1238187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6FF760-0CE2-4154-9EDB-B3C01D6287D0}" type="datetimeFigureOut">
              <a:rPr lang="en-IN" smtClean="0"/>
              <a:t>09-08-2025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925284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FF760-0CE2-4154-9EDB-B3C01D6287D0}"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3859040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FF760-0CE2-4154-9EDB-B3C01D6287D0}"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320134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FF760-0CE2-4154-9EDB-B3C01D6287D0}"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53178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6FF760-0CE2-4154-9EDB-B3C01D6287D0}"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346489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6FF760-0CE2-4154-9EDB-B3C01D6287D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381154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6FF760-0CE2-4154-9EDB-B3C01D6287D0}" type="datetimeFigureOut">
              <a:rPr lang="en-IN" smtClean="0"/>
              <a:t>09-08-2025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11998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6FF760-0CE2-4154-9EDB-B3C01D6287D0}" type="datetimeFigureOut">
              <a:rPr lang="en-IN" smtClean="0"/>
              <a:t>09-08-2025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15562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56FF760-0CE2-4154-9EDB-B3C01D6287D0}" type="datetimeFigureOut">
              <a:rPr lang="en-IN" smtClean="0"/>
              <a:t>09-08-2025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303158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6FF760-0CE2-4154-9EDB-B3C01D6287D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359330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6FF760-0CE2-4154-9EDB-B3C01D6287D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77E3D-EB1A-4B79-B926-DF242ACE7A0F}" type="slidenum">
              <a:rPr lang="en-IN" smtClean="0"/>
              <a:t>‹#›</a:t>
            </a:fld>
            <a:endParaRPr lang="en-IN"/>
          </a:p>
        </p:txBody>
      </p:sp>
    </p:spTree>
    <p:extLst>
      <p:ext uri="{BB962C8B-B14F-4D97-AF65-F5344CB8AC3E}">
        <p14:creationId xmlns:p14="http://schemas.microsoft.com/office/powerpoint/2010/main" val="238664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56FF760-0CE2-4154-9EDB-B3C01D6287D0}" type="datetimeFigureOut">
              <a:rPr lang="en-IN" smtClean="0"/>
              <a:t>09-08-2025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B277E3D-EB1A-4B79-B926-DF242ACE7A0F}" type="slidenum">
              <a:rPr lang="en-IN" smtClean="0"/>
              <a:t>‹#›</a:t>
            </a:fld>
            <a:endParaRPr lang="en-IN"/>
          </a:p>
        </p:txBody>
      </p:sp>
    </p:spTree>
    <p:extLst>
      <p:ext uri="{BB962C8B-B14F-4D97-AF65-F5344CB8AC3E}">
        <p14:creationId xmlns:p14="http://schemas.microsoft.com/office/powerpoint/2010/main" val="74784542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GHASHINIT/college_admission"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18" Type="http://schemas.openxmlformats.org/officeDocument/2006/relationships/customXml" Target="../ink/ink9.xml"/><Relationship Id="rId3" Type="http://schemas.openxmlformats.org/officeDocument/2006/relationships/image" Target="../media/image4.png"/><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10" Type="http://schemas.openxmlformats.org/officeDocument/2006/relationships/customXml" Target="../ink/ink5.xml"/><Relationship Id="rId19" Type="http://schemas.openxmlformats.org/officeDocument/2006/relationships/image" Target="../media/image12.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44FD-553C-25CE-CFFD-713000CBC13E}"/>
              </a:ext>
            </a:extLst>
          </p:cNvPr>
          <p:cNvSpPr>
            <a:spLocks noGrp="1"/>
          </p:cNvSpPr>
          <p:nvPr>
            <p:ph type="ctrTitle"/>
          </p:nvPr>
        </p:nvSpPr>
        <p:spPr>
          <a:xfrm>
            <a:off x="2021840" y="864209"/>
            <a:ext cx="8490268" cy="1808175"/>
          </a:xfrm>
        </p:spPr>
        <p:txBody>
          <a:bodyPr>
            <a:normAutofit fontScale="90000"/>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IBM AICTE PROJECT</a:t>
            </a:r>
            <a:br>
              <a:rPr lang="en-US" sz="3200" b="1" dirty="0">
                <a:solidFill>
                  <a:schemeClr val="accent1">
                    <a:lumMod val="75000"/>
                  </a:schemeClr>
                </a:solidFill>
                <a:latin typeface="Times New Roman" panose="02020603050405020304" pitchFamily="18" charset="0"/>
                <a:cs typeface="Times New Roman" panose="02020603050405020304" pitchFamily="18" charset="0"/>
              </a:rPr>
            </a:br>
            <a:br>
              <a:rPr lang="en-US" sz="3600" b="1" dirty="0">
                <a:solidFill>
                  <a:schemeClr val="accent1">
                    <a:lumMod val="75000"/>
                  </a:schemeClr>
                </a:solidFill>
                <a:latin typeface="Times New Roman" panose="02020603050405020304" pitchFamily="18" charset="0"/>
                <a:cs typeface="Times New Roman" panose="02020603050405020304" pitchFamily="18" charset="0"/>
              </a:rPr>
            </a:br>
            <a:r>
              <a:rPr lang="en-US" sz="3200" b="1" dirty="0">
                <a:solidFill>
                  <a:schemeClr val="accent1">
                    <a:lumMod val="75000"/>
                  </a:schemeClr>
                </a:solidFill>
                <a:latin typeface="Times New Roman" panose="02020603050405020304" pitchFamily="18" charset="0"/>
                <a:cs typeface="Times New Roman" panose="02020603050405020304" pitchFamily="18" charset="0"/>
              </a:rPr>
              <a:t>Travel Planner Agent</a:t>
            </a:r>
            <a:br>
              <a:rPr lang="en-US" sz="2800" b="1" dirty="0">
                <a:solidFill>
                  <a:schemeClr val="accent1">
                    <a:lumMod val="75000"/>
                  </a:schemeClr>
                </a:solidFill>
                <a:latin typeface="Arial"/>
                <a:cs typeface="Arial"/>
              </a:rPr>
            </a:br>
            <a:endParaRPr lang="en-IN" sz="2800" dirty="0"/>
          </a:p>
        </p:txBody>
      </p:sp>
      <p:sp>
        <p:nvSpPr>
          <p:cNvPr id="3" name="Subtitle 2">
            <a:extLst>
              <a:ext uri="{FF2B5EF4-FFF2-40B4-BE49-F238E27FC236}">
                <a16:creationId xmlns:a16="http://schemas.microsoft.com/office/drawing/2014/main" id="{20392C18-5430-9D7E-2F0E-4BA7C113FA7D}"/>
              </a:ext>
            </a:extLst>
          </p:cNvPr>
          <p:cNvSpPr>
            <a:spLocks noGrp="1"/>
          </p:cNvSpPr>
          <p:nvPr>
            <p:ph type="subTitle" idx="1"/>
          </p:nvPr>
        </p:nvSpPr>
        <p:spPr>
          <a:xfrm>
            <a:off x="1751012" y="2824480"/>
            <a:ext cx="8689976" cy="2550160"/>
          </a:xfrm>
        </p:spPr>
        <p:txBody>
          <a:bodyPr>
            <a:norm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By:</a:t>
            </a:r>
            <a:r>
              <a:rPr lang="en-US" sz="2400" dirty="0" err="1">
                <a:solidFill>
                  <a:schemeClr val="tx1"/>
                </a:solidFill>
                <a:latin typeface="Times New Roman" panose="02020603050405020304" pitchFamily="18" charset="0"/>
                <a:cs typeface="Times New Roman" panose="02020603050405020304" pitchFamily="18" charset="0"/>
              </a:rPr>
              <a:t>SUGHASHINI</a:t>
            </a:r>
            <a:r>
              <a:rPr lang="en-US" sz="2400" dirty="0">
                <a:solidFill>
                  <a:schemeClr val="tx1"/>
                </a:solidFill>
                <a:latin typeface="Times New Roman" panose="02020603050405020304" pitchFamily="18" charset="0"/>
                <a:cs typeface="Times New Roman" panose="02020603050405020304" pitchFamily="18" charset="0"/>
              </a:rPr>
              <a:t> T</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a:t>
            </a:r>
            <a:r>
              <a:rPr lang="en-US" sz="2400" dirty="0">
                <a:solidFill>
                  <a:schemeClr val="accent1">
                    <a:lumMod val="75000"/>
                  </a:schemeClr>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SUGHASHINI T</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Name &amp;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Department:</a:t>
            </a:r>
            <a:r>
              <a:rPr lang="en-US" sz="2400" dirty="0" err="1">
                <a:solidFill>
                  <a:schemeClr val="tx1"/>
                </a:solidFill>
                <a:latin typeface="Times New Roman" panose="02020603050405020304" pitchFamily="18" charset="0"/>
                <a:cs typeface="Times New Roman" panose="02020603050405020304" pitchFamily="18" charset="0"/>
              </a:rPr>
              <a:t>UNIVERSITY</a:t>
            </a:r>
            <a:r>
              <a:rPr lang="en-US" sz="2400" dirty="0">
                <a:solidFill>
                  <a:schemeClr val="tx1"/>
                </a:solidFill>
                <a:latin typeface="Times New Roman" panose="02020603050405020304" pitchFamily="18" charset="0"/>
                <a:cs typeface="Times New Roman" panose="02020603050405020304" pitchFamily="18" charset="0"/>
              </a:rPr>
              <a:t> COLLEGE OF ENGINEERING,VILLUPURAM&amp;COMPUTER SCIENCE AND ENGINEERING.</a:t>
            </a:r>
            <a:endParaRPr lang="en-US" sz="2400" dirty="0">
              <a:solidFill>
                <a:schemeClr val="accent1">
                  <a:lumMod val="75000"/>
                </a:schemeClr>
              </a:solidFill>
              <a:latin typeface="Arial"/>
              <a:cs typeface="Arial"/>
            </a:endParaRPr>
          </a:p>
        </p:txBody>
      </p:sp>
    </p:spTree>
    <p:extLst>
      <p:ext uri="{BB962C8B-B14F-4D97-AF65-F5344CB8AC3E}">
        <p14:creationId xmlns:p14="http://schemas.microsoft.com/office/powerpoint/2010/main" val="137202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582B-AE15-1E6A-6DD3-1FE0435B4B67}"/>
              </a:ext>
            </a:extLst>
          </p:cNvPr>
          <p:cNvSpPr>
            <a:spLocks noGrp="1"/>
          </p:cNvSpPr>
          <p:nvPr>
            <p:ph type="title"/>
          </p:nvPr>
        </p:nvSpPr>
        <p:spPr>
          <a:xfrm>
            <a:off x="913775" y="618517"/>
            <a:ext cx="3800465" cy="824203"/>
          </a:xfrm>
        </p:spPr>
        <p:txBody>
          <a:bodyPr>
            <a:normAutofit/>
          </a:bodyPr>
          <a:lstStyle/>
          <a:p>
            <a:r>
              <a:rPr lang="en-IN" sz="3200" dirty="0">
                <a:solidFill>
                  <a:schemeClr val="accent1"/>
                </a:solidFill>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79EC75-289F-1AFB-34E7-13FDA530E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544321"/>
            <a:ext cx="9886858" cy="4439920"/>
          </a:xfrm>
          <a:prstGeom prst="rect">
            <a:avLst/>
          </a:prstGeom>
        </p:spPr>
      </p:pic>
    </p:spTree>
    <p:extLst>
      <p:ext uri="{BB962C8B-B14F-4D97-AF65-F5344CB8AC3E}">
        <p14:creationId xmlns:p14="http://schemas.microsoft.com/office/powerpoint/2010/main" val="313687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8212-B343-F367-CF7E-F0288E8AF5DC}"/>
              </a:ext>
            </a:extLst>
          </p:cNvPr>
          <p:cNvSpPr>
            <a:spLocks noGrp="1"/>
          </p:cNvSpPr>
          <p:nvPr>
            <p:ph type="title"/>
          </p:nvPr>
        </p:nvSpPr>
        <p:spPr>
          <a:xfrm>
            <a:off x="913775" y="618517"/>
            <a:ext cx="5182225" cy="959271"/>
          </a:xfrm>
        </p:spPr>
        <p:txBody>
          <a:bodyPr>
            <a:normAutofit/>
          </a:bodyPr>
          <a:lstStyle/>
          <a:p>
            <a:r>
              <a:rPr lang="en-IN" sz="3200" dirty="0">
                <a:solidFill>
                  <a:schemeClr val="accent1"/>
                </a:solidFill>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11AC75C-501A-B0A2-B35B-E3018634311B}"/>
              </a:ext>
            </a:extLst>
          </p:cNvPr>
          <p:cNvSpPr txBox="1"/>
          <p:nvPr/>
        </p:nvSpPr>
        <p:spPr>
          <a:xfrm>
            <a:off x="1201271" y="1972235"/>
            <a:ext cx="10434917" cy="2906758"/>
          </a:xfrm>
          <a:prstGeom prst="rect">
            <a:avLst/>
          </a:prstGeom>
          <a:noFill/>
        </p:spPr>
        <p:txBody>
          <a:bodyPr wrap="square">
            <a:spAutoFit/>
          </a:bodyPr>
          <a:lstStyle/>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T</a:t>
            </a:r>
            <a:r>
              <a:rPr lang="en-US"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he AI Travel Agent can significantly streamline the travel planning process, generate personalized itineraries, suggest optimal travel options, and even assist with real-time changes and support. It saves time by automating repetitive tasks like destination research, price comparison, and booking management. This AI agent enhances efficiency, accuracy, and innovation in both individual travel planning and potentially for travel industry professionals, leading to more enjoyable and stress-free travel experiences.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94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DEE9-02D4-91FC-DF41-FEB10AE13575}"/>
              </a:ext>
            </a:extLst>
          </p:cNvPr>
          <p:cNvSpPr>
            <a:spLocks noGrp="1"/>
          </p:cNvSpPr>
          <p:nvPr>
            <p:ph type="title"/>
          </p:nvPr>
        </p:nvSpPr>
        <p:spPr>
          <a:xfrm>
            <a:off x="913776" y="618517"/>
            <a:ext cx="4716060" cy="959271"/>
          </a:xfrm>
        </p:spPr>
        <p:txBody>
          <a:bodyPr>
            <a:normAutofit/>
          </a:bodyPr>
          <a:lstStyle/>
          <a:p>
            <a:r>
              <a:rPr lang="en-IN" sz="3200" dirty="0">
                <a:solidFill>
                  <a:schemeClr val="accent1"/>
                </a:solidFill>
              </a:rPr>
              <a:t>GitHub Link</a:t>
            </a:r>
            <a:endParaRPr lang="en-IN" sz="3200" dirty="0"/>
          </a:p>
        </p:txBody>
      </p:sp>
      <p:sp>
        <p:nvSpPr>
          <p:cNvPr id="4" name="TextBox 3">
            <a:hlinkClick r:id="rId3"/>
            <a:extLst>
              <a:ext uri="{FF2B5EF4-FFF2-40B4-BE49-F238E27FC236}">
                <a16:creationId xmlns:a16="http://schemas.microsoft.com/office/drawing/2014/main" id="{EA117310-28E5-8DD1-ACD8-8A4239DC3506}"/>
              </a:ext>
            </a:extLst>
          </p:cNvPr>
          <p:cNvSpPr txBox="1"/>
          <p:nvPr/>
        </p:nvSpPr>
        <p:spPr>
          <a:xfrm>
            <a:off x="2174240" y="2235200"/>
            <a:ext cx="6918960"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https://github.com/SGHASHINIT/travel_agent</a:t>
            </a:r>
          </a:p>
        </p:txBody>
      </p:sp>
    </p:spTree>
    <p:extLst>
      <p:ext uri="{BB962C8B-B14F-4D97-AF65-F5344CB8AC3E}">
        <p14:creationId xmlns:p14="http://schemas.microsoft.com/office/powerpoint/2010/main" val="306976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EF2-28FF-8F97-A477-F9B51CB682E3}"/>
              </a:ext>
            </a:extLst>
          </p:cNvPr>
          <p:cNvSpPr>
            <a:spLocks noGrp="1"/>
          </p:cNvSpPr>
          <p:nvPr>
            <p:ph type="title"/>
          </p:nvPr>
        </p:nvSpPr>
        <p:spPr>
          <a:xfrm>
            <a:off x="913775" y="618517"/>
            <a:ext cx="5056719" cy="1030989"/>
          </a:xfrm>
        </p:spPr>
        <p:txBody>
          <a:bodyPr>
            <a:normAutofit fontScale="90000"/>
          </a:bodyPr>
          <a:lstStyle/>
          <a:p>
            <a:r>
              <a:rPr lang="en-US" b="1" dirty="0">
                <a:solidFill>
                  <a:schemeClr val="accent1"/>
                </a:solidFill>
                <a:latin typeface="Arial"/>
                <a:cs typeface="Arial"/>
              </a:rPr>
              <a:t>Future scope</a:t>
            </a:r>
            <a:br>
              <a:rPr lang="en-US" b="1" dirty="0">
                <a:solidFill>
                  <a:schemeClr val="accent1"/>
                </a:solidFill>
                <a:latin typeface="Arial"/>
                <a:cs typeface="Arial"/>
              </a:rPr>
            </a:br>
            <a:endParaRPr lang="en-IN" dirty="0"/>
          </a:p>
        </p:txBody>
      </p:sp>
      <p:sp>
        <p:nvSpPr>
          <p:cNvPr id="4" name="TextBox 3">
            <a:extLst>
              <a:ext uri="{FF2B5EF4-FFF2-40B4-BE49-F238E27FC236}">
                <a16:creationId xmlns:a16="http://schemas.microsoft.com/office/drawing/2014/main" id="{292D53DF-1B0C-C27D-683A-648D7C1ED658}"/>
              </a:ext>
            </a:extLst>
          </p:cNvPr>
          <p:cNvSpPr txBox="1"/>
          <p:nvPr/>
        </p:nvSpPr>
        <p:spPr>
          <a:xfrm>
            <a:off x="1706880" y="1864659"/>
            <a:ext cx="7620000" cy="2812373"/>
          </a:xfrm>
          <a:prstGeom prst="rect">
            <a:avLst/>
          </a:prstGeom>
          <a:noFill/>
        </p:spPr>
        <p:txBody>
          <a:bodyPr wrap="square">
            <a:spAutoFit/>
          </a:bodyPr>
          <a:lstStyle/>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Voice interaction for accessibility.</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Multilingual support.</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Integration with national admission portals.</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Chatbot UI for websites and mobile apps.</a:t>
            </a:r>
          </a:p>
          <a:p>
            <a:pPr marL="342900" lvl="0" indent="-342900" algn="just" fontAlgn="base">
              <a:lnSpc>
                <a:spcPct val="110000"/>
              </a:lnSpc>
              <a:spcAft>
                <a:spcPts val="4305"/>
              </a:spcAft>
              <a:buClr>
                <a:srgbClr val="000000"/>
              </a:buClr>
              <a:buSzPts val="11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analytics dashboard for institutions.</a:t>
            </a:r>
          </a:p>
        </p:txBody>
      </p:sp>
    </p:spTree>
    <p:extLst>
      <p:ext uri="{BB962C8B-B14F-4D97-AF65-F5344CB8AC3E}">
        <p14:creationId xmlns:p14="http://schemas.microsoft.com/office/powerpoint/2010/main" val="20138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47AD-C4E3-92C8-63BA-EC9A85E333F6}"/>
              </a:ext>
            </a:extLst>
          </p:cNvPr>
          <p:cNvSpPr>
            <a:spLocks noGrp="1"/>
          </p:cNvSpPr>
          <p:nvPr>
            <p:ph type="title"/>
          </p:nvPr>
        </p:nvSpPr>
        <p:spPr>
          <a:xfrm>
            <a:off x="913775" y="618517"/>
            <a:ext cx="6042837" cy="1156495"/>
          </a:xfrm>
        </p:spPr>
        <p:txBody>
          <a:bodyPr>
            <a:normAutofit/>
          </a:bodyPr>
          <a:lstStyle/>
          <a:p>
            <a:r>
              <a:rPr lang="en-IN" sz="3200" dirty="0">
                <a:solidFill>
                  <a:schemeClr val="accent1"/>
                </a:solidFill>
                <a:latin typeface="Times New Roman" panose="02020603050405020304" pitchFamily="18" charset="0"/>
                <a:cs typeface="Times New Roman" panose="02020603050405020304" pitchFamily="18" charset="0"/>
              </a:rPr>
              <a:t>IBM Certifications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9DF620-5C9C-A3E1-6193-DCF0C6576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25" y="1775012"/>
            <a:ext cx="8992724" cy="5082988"/>
          </a:xfrm>
          <a:prstGeom prst="rect">
            <a:avLst/>
          </a:prstGeom>
        </p:spPr>
      </p:pic>
    </p:spTree>
    <p:extLst>
      <p:ext uri="{BB962C8B-B14F-4D97-AF65-F5344CB8AC3E}">
        <p14:creationId xmlns:p14="http://schemas.microsoft.com/office/powerpoint/2010/main" val="84558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9606-9D28-85BA-3E64-77028950662B}"/>
              </a:ext>
            </a:extLst>
          </p:cNvPr>
          <p:cNvSpPr>
            <a:spLocks noGrp="1"/>
          </p:cNvSpPr>
          <p:nvPr>
            <p:ph type="title"/>
          </p:nvPr>
        </p:nvSpPr>
        <p:spPr>
          <a:xfrm>
            <a:off x="1434354" y="618518"/>
            <a:ext cx="4661646" cy="783562"/>
          </a:xfrm>
        </p:spPr>
        <p:txBody>
          <a:bodyPr>
            <a:normAutofit fontScale="90000"/>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4B524A-3ED9-E454-83ED-5991DABAC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4" y="1506072"/>
            <a:ext cx="8731622" cy="4961696"/>
          </a:xfrm>
          <a:prstGeom prst="rect">
            <a:avLst/>
          </a:prstGeom>
        </p:spPr>
      </p:pic>
    </p:spTree>
    <p:extLst>
      <p:ext uri="{BB962C8B-B14F-4D97-AF65-F5344CB8AC3E}">
        <p14:creationId xmlns:p14="http://schemas.microsoft.com/office/powerpoint/2010/main" val="548339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68874C-20FB-B3D8-1D2F-90DD808A9058}"/>
              </a:ext>
            </a:extLst>
          </p:cNvPr>
          <p:cNvSpPr txBox="1"/>
          <p:nvPr/>
        </p:nvSpPr>
        <p:spPr>
          <a:xfrm>
            <a:off x="4392707" y="2921896"/>
            <a:ext cx="7799293"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THANK YOU</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03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113A-0BD7-CDBB-20DF-D3ABE2E56845}"/>
              </a:ext>
            </a:extLst>
          </p:cNvPr>
          <p:cNvSpPr>
            <a:spLocks noGrp="1"/>
          </p:cNvSpPr>
          <p:nvPr>
            <p:ph type="title"/>
          </p:nvPr>
        </p:nvSpPr>
        <p:spPr>
          <a:xfrm>
            <a:off x="914400" y="619125"/>
            <a:ext cx="2936240" cy="1025715"/>
          </a:xfrm>
        </p:spPr>
        <p:txBody>
          <a:bodyPr>
            <a:normAutofit/>
          </a:bodyPr>
          <a:lstStyle/>
          <a:p>
            <a:r>
              <a:rPr lang="en-US" sz="3200" dirty="0">
                <a:solidFill>
                  <a:schemeClr val="accent1"/>
                </a:solidFill>
                <a:latin typeface="Times New Roman" panose="02020603050405020304" pitchFamily="18" charset="0"/>
                <a:cs typeface="Times New Roman" panose="02020603050405020304" pitchFamily="18" charset="0"/>
              </a:rPr>
              <a:t>OUTLINE</a:t>
            </a:r>
            <a:endParaRPr lang="en-IN" sz="3200"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094F8D-2F1F-EF4B-7F9F-27E9B611F49B}"/>
              </a:ext>
            </a:extLst>
          </p:cNvPr>
          <p:cNvSpPr txBox="1"/>
          <p:nvPr/>
        </p:nvSpPr>
        <p:spPr>
          <a:xfrm>
            <a:off x="1503487" y="1791960"/>
            <a:ext cx="8230225" cy="341632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Problem Statement </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Wow factor </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End users</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Result</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Conclusion</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Git-hub Link</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Future scope</a:t>
            </a:r>
          </a:p>
          <a:p>
            <a:pPr marL="342900" indent="-342900">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IBM Certifications</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 name="Ink 2">
                <a:extLst>
                  <a:ext uri="{FF2B5EF4-FFF2-40B4-BE49-F238E27FC236}">
                    <a16:creationId xmlns:a16="http://schemas.microsoft.com/office/drawing/2014/main" id="{7B4D1AEB-6BC1-00FC-78CA-8BE1BE991A00}"/>
                  </a:ext>
                </a:extLst>
              </p14:cNvPr>
              <p14:cNvContentPartPr/>
              <p14:nvPr/>
            </p14:nvContentPartPr>
            <p14:xfrm>
              <a:off x="1026080" y="2062720"/>
              <a:ext cx="360" cy="360"/>
            </p14:xfrm>
          </p:contentPart>
        </mc:Choice>
        <mc:Fallback xmlns="">
          <p:pic>
            <p:nvPicPr>
              <p:cNvPr id="3" name="Ink 2">
                <a:extLst>
                  <a:ext uri="{FF2B5EF4-FFF2-40B4-BE49-F238E27FC236}">
                    <a16:creationId xmlns:a16="http://schemas.microsoft.com/office/drawing/2014/main" id="{7B4D1AEB-6BC1-00FC-78CA-8BE1BE991A00}"/>
                  </a:ext>
                </a:extLst>
              </p:cNvPr>
              <p:cNvPicPr/>
              <p:nvPr/>
            </p:nvPicPr>
            <p:blipFill>
              <a:blip r:embed="rId3"/>
              <a:stretch>
                <a:fillRect/>
              </a:stretch>
            </p:blipFill>
            <p:spPr>
              <a:xfrm>
                <a:off x="1017080" y="205372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7D4866D3-B910-A745-17E9-8C716AEB7670}"/>
                  </a:ext>
                </a:extLst>
              </p14:cNvPr>
              <p14:cNvContentPartPr/>
              <p14:nvPr/>
            </p14:nvContentPartPr>
            <p14:xfrm>
              <a:off x="1076840" y="2397520"/>
              <a:ext cx="360" cy="360"/>
            </p14:xfrm>
          </p:contentPart>
        </mc:Choice>
        <mc:Fallback xmlns="">
          <p:pic>
            <p:nvPicPr>
              <p:cNvPr id="5" name="Ink 4">
                <a:extLst>
                  <a:ext uri="{FF2B5EF4-FFF2-40B4-BE49-F238E27FC236}">
                    <a16:creationId xmlns:a16="http://schemas.microsoft.com/office/drawing/2014/main" id="{7D4866D3-B910-A745-17E9-8C716AEB7670}"/>
                  </a:ext>
                </a:extLst>
              </p:cNvPr>
              <p:cNvPicPr/>
              <p:nvPr/>
            </p:nvPicPr>
            <p:blipFill>
              <a:blip r:embed="rId5"/>
              <a:stretch>
                <a:fillRect/>
              </a:stretch>
            </p:blipFill>
            <p:spPr>
              <a:xfrm>
                <a:off x="1067840" y="238888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6" name="Ink 5">
                <a:extLst>
                  <a:ext uri="{FF2B5EF4-FFF2-40B4-BE49-F238E27FC236}">
                    <a16:creationId xmlns:a16="http://schemas.microsoft.com/office/drawing/2014/main" id="{20EED6B5-E41E-6E1F-F0AF-0CF3CBECD603}"/>
                  </a:ext>
                </a:extLst>
              </p14:cNvPr>
              <p14:cNvContentPartPr/>
              <p14:nvPr/>
            </p14:nvContentPartPr>
            <p14:xfrm>
              <a:off x="-538480" y="3748960"/>
              <a:ext cx="360" cy="360"/>
            </p14:xfrm>
          </p:contentPart>
        </mc:Choice>
        <mc:Fallback xmlns="">
          <p:pic>
            <p:nvPicPr>
              <p:cNvPr id="6" name="Ink 5">
                <a:extLst>
                  <a:ext uri="{FF2B5EF4-FFF2-40B4-BE49-F238E27FC236}">
                    <a16:creationId xmlns:a16="http://schemas.microsoft.com/office/drawing/2014/main" id="{20EED6B5-E41E-6E1F-F0AF-0CF3CBECD603}"/>
                  </a:ext>
                </a:extLst>
              </p:cNvPr>
              <p:cNvPicPr/>
              <p:nvPr/>
            </p:nvPicPr>
            <p:blipFill>
              <a:blip r:embed="rId7"/>
              <a:stretch>
                <a:fillRect/>
              </a:stretch>
            </p:blipFill>
            <p:spPr>
              <a:xfrm>
                <a:off x="-547120" y="373996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E6AFD57D-1EAD-BC12-7552-7B4DD8FEA417}"/>
                  </a:ext>
                </a:extLst>
              </p14:cNvPr>
              <p14:cNvContentPartPr/>
              <p14:nvPr/>
            </p14:nvContentPartPr>
            <p14:xfrm>
              <a:off x="10993040" y="3748680"/>
              <a:ext cx="360" cy="360"/>
            </p14:xfrm>
          </p:contentPart>
        </mc:Choice>
        <mc:Fallback xmlns="">
          <p:pic>
            <p:nvPicPr>
              <p:cNvPr id="7" name="Ink 6">
                <a:extLst>
                  <a:ext uri="{FF2B5EF4-FFF2-40B4-BE49-F238E27FC236}">
                    <a16:creationId xmlns:a16="http://schemas.microsoft.com/office/drawing/2014/main" id="{E6AFD57D-1EAD-BC12-7552-7B4DD8FEA417}"/>
                  </a:ext>
                </a:extLst>
              </p:cNvPr>
              <p:cNvPicPr/>
              <p:nvPr/>
            </p:nvPicPr>
            <p:blipFill>
              <a:blip r:embed="rId9"/>
              <a:stretch>
                <a:fillRect/>
              </a:stretch>
            </p:blipFill>
            <p:spPr>
              <a:xfrm>
                <a:off x="10984400" y="3740040"/>
                <a:ext cx="18000" cy="18000"/>
              </a:xfrm>
              <a:prstGeom prst="rect">
                <a:avLst/>
              </a:prstGeom>
            </p:spPr>
          </p:pic>
        </mc:Fallback>
      </mc:AlternateContent>
      <p:grpSp>
        <p:nvGrpSpPr>
          <p:cNvPr id="23" name="Group 22">
            <a:extLst>
              <a:ext uri="{FF2B5EF4-FFF2-40B4-BE49-F238E27FC236}">
                <a16:creationId xmlns:a16="http://schemas.microsoft.com/office/drawing/2014/main" id="{D114872F-779F-6DAF-A27F-7D827E3B03CF}"/>
              </a:ext>
            </a:extLst>
          </p:cNvPr>
          <p:cNvGrpSpPr/>
          <p:nvPr/>
        </p:nvGrpSpPr>
        <p:grpSpPr>
          <a:xfrm>
            <a:off x="5262920" y="1463040"/>
            <a:ext cx="360" cy="360"/>
            <a:chOff x="5262920" y="146304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5" name="Ink 14">
                  <a:extLst>
                    <a:ext uri="{FF2B5EF4-FFF2-40B4-BE49-F238E27FC236}">
                      <a16:creationId xmlns:a16="http://schemas.microsoft.com/office/drawing/2014/main" id="{1C9A1808-444F-B910-652C-F378C7D0E56D}"/>
                    </a:ext>
                  </a:extLst>
                </p14:cNvPr>
                <p14:cNvContentPartPr/>
                <p14:nvPr/>
              </p14:nvContentPartPr>
              <p14:xfrm>
                <a:off x="5262920" y="1463040"/>
                <a:ext cx="360" cy="360"/>
              </p14:xfrm>
            </p:contentPart>
          </mc:Choice>
          <mc:Fallback xmlns="">
            <p:pic>
              <p:nvPicPr>
                <p:cNvPr id="15" name="Ink 14">
                  <a:extLst>
                    <a:ext uri="{FF2B5EF4-FFF2-40B4-BE49-F238E27FC236}">
                      <a16:creationId xmlns:a16="http://schemas.microsoft.com/office/drawing/2014/main" id="{1C9A1808-444F-B910-652C-F378C7D0E56D}"/>
                    </a:ext>
                  </a:extLst>
                </p:cNvPr>
                <p:cNvPicPr/>
                <p:nvPr/>
              </p:nvPicPr>
              <p:blipFill>
                <a:blip r:embed="rId11"/>
                <a:stretch>
                  <a:fillRect/>
                </a:stretch>
              </p:blipFill>
              <p:spPr>
                <a:xfrm>
                  <a:off x="5253920" y="145404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6" name="Ink 15">
                  <a:extLst>
                    <a:ext uri="{FF2B5EF4-FFF2-40B4-BE49-F238E27FC236}">
                      <a16:creationId xmlns:a16="http://schemas.microsoft.com/office/drawing/2014/main" id="{AD3E4DFF-3A03-3EAC-81EA-FD8B964ADAA6}"/>
                    </a:ext>
                  </a:extLst>
                </p14:cNvPr>
                <p14:cNvContentPartPr/>
                <p14:nvPr/>
              </p14:nvContentPartPr>
              <p14:xfrm>
                <a:off x="5262920" y="1463040"/>
                <a:ext cx="360" cy="360"/>
              </p14:xfrm>
            </p:contentPart>
          </mc:Choice>
          <mc:Fallback xmlns="">
            <p:pic>
              <p:nvPicPr>
                <p:cNvPr id="16" name="Ink 15">
                  <a:extLst>
                    <a:ext uri="{FF2B5EF4-FFF2-40B4-BE49-F238E27FC236}">
                      <a16:creationId xmlns:a16="http://schemas.microsoft.com/office/drawing/2014/main" id="{AD3E4DFF-3A03-3EAC-81EA-FD8B964ADAA6}"/>
                    </a:ext>
                  </a:extLst>
                </p:cNvPr>
                <p:cNvPicPr/>
                <p:nvPr/>
              </p:nvPicPr>
              <p:blipFill>
                <a:blip r:embed="rId13"/>
                <a:stretch>
                  <a:fillRect/>
                </a:stretch>
              </p:blipFill>
              <p:spPr>
                <a:xfrm>
                  <a:off x="5253920" y="1454040"/>
                  <a:ext cx="18000" cy="18000"/>
                </a:xfrm>
                <a:prstGeom prst="rect">
                  <a:avLst/>
                </a:prstGeom>
              </p:spPr>
            </p:pic>
          </mc:Fallback>
        </mc:AlternateContent>
      </p:grpSp>
      <p:grpSp>
        <p:nvGrpSpPr>
          <p:cNvPr id="22" name="Group 21">
            <a:extLst>
              <a:ext uri="{FF2B5EF4-FFF2-40B4-BE49-F238E27FC236}">
                <a16:creationId xmlns:a16="http://schemas.microsoft.com/office/drawing/2014/main" id="{6088A21F-373F-8DDE-52CC-4DC69EC06A74}"/>
              </a:ext>
            </a:extLst>
          </p:cNvPr>
          <p:cNvGrpSpPr/>
          <p:nvPr/>
        </p:nvGrpSpPr>
        <p:grpSpPr>
          <a:xfrm>
            <a:off x="5618600" y="1422360"/>
            <a:ext cx="360" cy="360"/>
            <a:chOff x="5618600" y="142236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7" name="Ink 16">
                  <a:extLst>
                    <a:ext uri="{FF2B5EF4-FFF2-40B4-BE49-F238E27FC236}">
                      <a16:creationId xmlns:a16="http://schemas.microsoft.com/office/drawing/2014/main" id="{F8368C90-520F-497F-8CBC-8234506990D3}"/>
                    </a:ext>
                  </a:extLst>
                </p14:cNvPr>
                <p14:cNvContentPartPr/>
                <p14:nvPr/>
              </p14:nvContentPartPr>
              <p14:xfrm>
                <a:off x="5618600" y="1422360"/>
                <a:ext cx="360" cy="360"/>
              </p14:xfrm>
            </p:contentPart>
          </mc:Choice>
          <mc:Fallback xmlns="">
            <p:pic>
              <p:nvPicPr>
                <p:cNvPr id="17" name="Ink 16">
                  <a:extLst>
                    <a:ext uri="{FF2B5EF4-FFF2-40B4-BE49-F238E27FC236}">
                      <a16:creationId xmlns:a16="http://schemas.microsoft.com/office/drawing/2014/main" id="{F8368C90-520F-497F-8CBC-8234506990D3}"/>
                    </a:ext>
                  </a:extLst>
                </p:cNvPr>
                <p:cNvPicPr/>
                <p:nvPr/>
              </p:nvPicPr>
              <p:blipFill>
                <a:blip r:embed="rId15"/>
                <a:stretch>
                  <a:fillRect/>
                </a:stretch>
              </p:blipFill>
              <p:spPr>
                <a:xfrm>
                  <a:off x="5609600" y="141336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8" name="Ink 17">
                  <a:extLst>
                    <a:ext uri="{FF2B5EF4-FFF2-40B4-BE49-F238E27FC236}">
                      <a16:creationId xmlns:a16="http://schemas.microsoft.com/office/drawing/2014/main" id="{D72EF600-3205-4BA2-870D-704895BC4664}"/>
                    </a:ext>
                  </a:extLst>
                </p14:cNvPr>
                <p14:cNvContentPartPr/>
                <p14:nvPr/>
              </p14:nvContentPartPr>
              <p14:xfrm>
                <a:off x="5618600" y="1422360"/>
                <a:ext cx="360" cy="360"/>
              </p14:xfrm>
            </p:contentPart>
          </mc:Choice>
          <mc:Fallback xmlns="">
            <p:pic>
              <p:nvPicPr>
                <p:cNvPr id="18" name="Ink 17">
                  <a:extLst>
                    <a:ext uri="{FF2B5EF4-FFF2-40B4-BE49-F238E27FC236}">
                      <a16:creationId xmlns:a16="http://schemas.microsoft.com/office/drawing/2014/main" id="{D72EF600-3205-4BA2-870D-704895BC4664}"/>
                    </a:ext>
                  </a:extLst>
                </p:cNvPr>
                <p:cNvPicPr/>
                <p:nvPr/>
              </p:nvPicPr>
              <p:blipFill>
                <a:blip r:embed="rId17"/>
                <a:stretch>
                  <a:fillRect/>
                </a:stretch>
              </p:blipFill>
              <p:spPr>
                <a:xfrm>
                  <a:off x="5609600" y="141336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9" name="Ink 18">
                  <a:extLst>
                    <a:ext uri="{FF2B5EF4-FFF2-40B4-BE49-F238E27FC236}">
                      <a16:creationId xmlns:a16="http://schemas.microsoft.com/office/drawing/2014/main" id="{50C9863E-480D-DD59-A1C5-7405A268E032}"/>
                    </a:ext>
                  </a:extLst>
                </p14:cNvPr>
                <p14:cNvContentPartPr/>
                <p14:nvPr/>
              </p14:nvContentPartPr>
              <p14:xfrm>
                <a:off x="5618600" y="1422360"/>
                <a:ext cx="360" cy="360"/>
              </p14:xfrm>
            </p:contentPart>
          </mc:Choice>
          <mc:Fallback xmlns="">
            <p:pic>
              <p:nvPicPr>
                <p:cNvPr id="19" name="Ink 18">
                  <a:extLst>
                    <a:ext uri="{FF2B5EF4-FFF2-40B4-BE49-F238E27FC236}">
                      <a16:creationId xmlns:a16="http://schemas.microsoft.com/office/drawing/2014/main" id="{50C9863E-480D-DD59-A1C5-7405A268E032}"/>
                    </a:ext>
                  </a:extLst>
                </p:cNvPr>
                <p:cNvPicPr/>
                <p:nvPr/>
              </p:nvPicPr>
              <p:blipFill>
                <a:blip r:embed="rId19"/>
                <a:stretch>
                  <a:fillRect/>
                </a:stretch>
              </p:blipFill>
              <p:spPr>
                <a:xfrm>
                  <a:off x="5609600" y="141336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0" name="Ink 19">
                  <a:extLst>
                    <a:ext uri="{FF2B5EF4-FFF2-40B4-BE49-F238E27FC236}">
                      <a16:creationId xmlns:a16="http://schemas.microsoft.com/office/drawing/2014/main" id="{66C8D782-08E3-3052-19A1-8DAC3788FEE9}"/>
                    </a:ext>
                  </a:extLst>
                </p14:cNvPr>
                <p14:cNvContentPartPr/>
                <p14:nvPr/>
              </p14:nvContentPartPr>
              <p14:xfrm>
                <a:off x="5618600" y="1422360"/>
                <a:ext cx="360" cy="360"/>
              </p14:xfrm>
            </p:contentPart>
          </mc:Choice>
          <mc:Fallback xmlns="">
            <p:pic>
              <p:nvPicPr>
                <p:cNvPr id="20" name="Ink 19">
                  <a:extLst>
                    <a:ext uri="{FF2B5EF4-FFF2-40B4-BE49-F238E27FC236}">
                      <a16:creationId xmlns:a16="http://schemas.microsoft.com/office/drawing/2014/main" id="{66C8D782-08E3-3052-19A1-8DAC3788FEE9}"/>
                    </a:ext>
                  </a:extLst>
                </p:cNvPr>
                <p:cNvPicPr/>
                <p:nvPr/>
              </p:nvPicPr>
              <p:blipFill>
                <a:blip r:embed="rId21"/>
                <a:stretch>
                  <a:fillRect/>
                </a:stretch>
              </p:blipFill>
              <p:spPr>
                <a:xfrm>
                  <a:off x="5609600" y="141336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1" name="Ink 20">
                  <a:extLst>
                    <a:ext uri="{FF2B5EF4-FFF2-40B4-BE49-F238E27FC236}">
                      <a16:creationId xmlns:a16="http://schemas.microsoft.com/office/drawing/2014/main" id="{522FF405-9B29-E119-2207-754F297031E1}"/>
                    </a:ext>
                  </a:extLst>
                </p14:cNvPr>
                <p14:cNvContentPartPr/>
                <p14:nvPr/>
              </p14:nvContentPartPr>
              <p14:xfrm>
                <a:off x="5618600" y="1422360"/>
                <a:ext cx="360" cy="360"/>
              </p14:xfrm>
            </p:contentPart>
          </mc:Choice>
          <mc:Fallback xmlns="">
            <p:pic>
              <p:nvPicPr>
                <p:cNvPr id="21" name="Ink 20">
                  <a:extLst>
                    <a:ext uri="{FF2B5EF4-FFF2-40B4-BE49-F238E27FC236}">
                      <a16:creationId xmlns:a16="http://schemas.microsoft.com/office/drawing/2014/main" id="{522FF405-9B29-E119-2207-754F297031E1}"/>
                    </a:ext>
                  </a:extLst>
                </p:cNvPr>
                <p:cNvPicPr/>
                <p:nvPr/>
              </p:nvPicPr>
              <p:blipFill>
                <a:blip r:embed="rId23"/>
                <a:stretch>
                  <a:fillRect/>
                </a:stretch>
              </p:blipFill>
              <p:spPr>
                <a:xfrm>
                  <a:off x="5609600" y="1413360"/>
                  <a:ext cx="18000" cy="18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4" name="Ink 23">
                <a:extLst>
                  <a:ext uri="{FF2B5EF4-FFF2-40B4-BE49-F238E27FC236}">
                    <a16:creationId xmlns:a16="http://schemas.microsoft.com/office/drawing/2014/main" id="{2EE6C96B-EED3-5AD1-D095-B4A647F1929E}"/>
                  </a:ext>
                </a:extLst>
              </p14:cNvPr>
              <p14:cNvContentPartPr/>
              <p14:nvPr/>
            </p14:nvContentPartPr>
            <p14:xfrm>
              <a:off x="-1107640" y="700920"/>
              <a:ext cx="360" cy="360"/>
            </p14:xfrm>
          </p:contentPart>
        </mc:Choice>
        <mc:Fallback xmlns="">
          <p:pic>
            <p:nvPicPr>
              <p:cNvPr id="24" name="Ink 23">
                <a:extLst>
                  <a:ext uri="{FF2B5EF4-FFF2-40B4-BE49-F238E27FC236}">
                    <a16:creationId xmlns:a16="http://schemas.microsoft.com/office/drawing/2014/main" id="{2EE6C96B-EED3-5AD1-D095-B4A647F1929E}"/>
                  </a:ext>
                </a:extLst>
              </p:cNvPr>
              <p:cNvPicPr/>
              <p:nvPr/>
            </p:nvPicPr>
            <p:blipFill>
              <a:blip r:embed="rId25"/>
              <a:stretch>
                <a:fillRect/>
              </a:stretch>
            </p:blipFill>
            <p:spPr>
              <a:xfrm>
                <a:off x="-1116640" y="691920"/>
                <a:ext cx="18000" cy="18000"/>
              </a:xfrm>
              <a:prstGeom prst="rect">
                <a:avLst/>
              </a:prstGeom>
            </p:spPr>
          </p:pic>
        </mc:Fallback>
      </mc:AlternateContent>
    </p:spTree>
    <p:extLst>
      <p:ext uri="{BB962C8B-B14F-4D97-AF65-F5344CB8AC3E}">
        <p14:creationId xmlns:p14="http://schemas.microsoft.com/office/powerpoint/2010/main" val="59192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ABE9-A5D9-D84C-D49A-61CB036A8B93}"/>
              </a:ext>
            </a:extLst>
          </p:cNvPr>
          <p:cNvSpPr>
            <a:spLocks noGrp="1"/>
          </p:cNvSpPr>
          <p:nvPr>
            <p:ph type="title"/>
          </p:nvPr>
        </p:nvSpPr>
        <p:spPr>
          <a:xfrm>
            <a:off x="913776" y="618518"/>
            <a:ext cx="5522884" cy="815836"/>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F5C991-C4C7-3AA1-8FE6-2F32E0172F43}"/>
              </a:ext>
            </a:extLst>
          </p:cNvPr>
          <p:cNvSpPr txBox="1"/>
          <p:nvPr/>
        </p:nvSpPr>
        <p:spPr>
          <a:xfrm>
            <a:off x="1066800" y="2225039"/>
            <a:ext cx="9941859" cy="3370282"/>
          </a:xfrm>
          <a:prstGeom prst="rect">
            <a:avLst/>
          </a:prstGeom>
          <a:noFill/>
        </p:spPr>
        <p:txBody>
          <a:bodyPr wrap="square">
            <a:spAutoFit/>
          </a:bodyPr>
          <a:lstStyle/>
          <a:p>
            <a:pPr marL="342900" indent="-342900">
              <a:buFont typeface="Arial" panose="020B0604020202020204" pitchFamily="34" charset="0"/>
              <a:buChar char="•"/>
            </a:pPr>
            <a:r>
              <a:rPr lang="en-IN" sz="24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Travel planning can be a time-consuming and overwhelming process for individuals and groups, involving extensive research across various websites for flights, accommodations, activities, and local information. Travelers often struggle to find personalized recommendations, compare complex itineraries, and manage last-minute changes efficiently. The current landscape is fragmented, leading to decision fatigue and missed opportunities for optimal travel experiences.</a:t>
            </a:r>
          </a:p>
          <a:p>
            <a:pPr algn="just">
              <a:lnSpc>
                <a:spcPct val="224000"/>
              </a:lnSpc>
              <a:spcAft>
                <a:spcPts val="2865"/>
              </a:spcAft>
            </a:pPr>
            <a:endParaRPr lang="en-IN" sz="24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2478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89F1-FE12-C7EF-ECCA-EB1BB6260D4E}"/>
              </a:ext>
            </a:extLst>
          </p:cNvPr>
          <p:cNvSpPr>
            <a:spLocks noGrp="1"/>
          </p:cNvSpPr>
          <p:nvPr>
            <p:ph type="title"/>
          </p:nvPr>
        </p:nvSpPr>
        <p:spPr>
          <a:xfrm>
            <a:off x="913776" y="618517"/>
            <a:ext cx="5953190" cy="528965"/>
          </a:xfrm>
        </p:spPr>
        <p:txBody>
          <a:bodyPr>
            <a:normAutofit fontScale="90000"/>
          </a:bodyPr>
          <a:lstStyle/>
          <a:p>
            <a:r>
              <a:rPr lang="en-US" b="1" dirty="0">
                <a:solidFill>
                  <a:schemeClr val="accent1"/>
                </a:solidFill>
                <a:latin typeface="Times New Roman" panose="02020603050405020304" pitchFamily="18" charset="0"/>
                <a:cs typeface="Times New Roman" panose="02020603050405020304" pitchFamily="18" charset="0"/>
              </a:rPr>
              <a:t>Technology  used</a:t>
            </a:r>
            <a:endParaRPr lang="en-IN" dirty="0">
              <a:latin typeface="Times New Roman" panose="02020603050405020304" pitchFamily="18" charset="0"/>
              <a:cs typeface="Times New Roman" panose="02020603050405020304" pitchFamily="18" charset="0"/>
            </a:endParaRPr>
          </a:p>
        </p:txBody>
      </p:sp>
      <p:sp>
        <p:nvSpPr>
          <p:cNvPr id="146" name="Rectangle 141">
            <a:extLst>
              <a:ext uri="{FF2B5EF4-FFF2-40B4-BE49-F238E27FC236}">
                <a16:creationId xmlns:a16="http://schemas.microsoft.com/office/drawing/2014/main" id="{89B2F625-E81E-9038-4A38-968D601AC76D}"/>
              </a:ext>
            </a:extLst>
          </p:cNvPr>
          <p:cNvSpPr>
            <a:spLocks noChangeArrowheads="1"/>
          </p:cNvSpPr>
          <p:nvPr/>
        </p:nvSpPr>
        <p:spPr bwMode="auto">
          <a:xfrm rot="10800000" flipV="1">
            <a:off x="1434352" y="1658400"/>
            <a:ext cx="830069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Lite services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(NLP)</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Retrieval Augmented Generation (RAG)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Granite model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 Engines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Analytics</a:t>
            </a:r>
          </a:p>
        </p:txBody>
      </p:sp>
    </p:spTree>
    <p:extLst>
      <p:ext uri="{BB962C8B-B14F-4D97-AF65-F5344CB8AC3E}">
        <p14:creationId xmlns:p14="http://schemas.microsoft.com/office/powerpoint/2010/main" val="374182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D954-1395-6DAC-93DC-FBC12C30B449}"/>
              </a:ext>
            </a:extLst>
          </p:cNvPr>
          <p:cNvSpPr>
            <a:spLocks noGrp="1"/>
          </p:cNvSpPr>
          <p:nvPr>
            <p:ph type="title"/>
          </p:nvPr>
        </p:nvSpPr>
        <p:spPr>
          <a:xfrm>
            <a:off x="913775" y="618517"/>
            <a:ext cx="5612531" cy="833765"/>
          </a:xfrm>
        </p:spPr>
        <p:txBody>
          <a:bodyPr>
            <a:normAutofit fontScale="90000"/>
          </a:bodyPr>
          <a:lstStyle/>
          <a:p>
            <a:r>
              <a:rPr lang="en-IN" dirty="0">
                <a:solidFill>
                  <a:schemeClr val="accent1"/>
                </a:solidFill>
                <a:latin typeface="Times New Roman" panose="02020603050405020304" pitchFamily="18" charset="0"/>
                <a:cs typeface="Times New Roman" panose="02020603050405020304" pitchFamily="18" charset="0"/>
              </a:rPr>
              <a:t>IBM cloud services used</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BF0A62-3C21-A91C-C959-F21167A5C2BC}"/>
              </a:ext>
            </a:extLst>
          </p:cNvPr>
          <p:cNvSpPr txBox="1"/>
          <p:nvPr/>
        </p:nvSpPr>
        <p:spPr>
          <a:xfrm>
            <a:off x="1747520" y="1846730"/>
            <a:ext cx="8636000" cy="2812373"/>
          </a:xfrm>
          <a:prstGeom prst="rect">
            <a:avLst/>
          </a:prstGeom>
          <a:noFill/>
        </p:spPr>
        <p:txBody>
          <a:bodyPr wrap="square">
            <a:spAutoFit/>
          </a:bodyPr>
          <a:lstStyle/>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IBM Cloud Watson AI Studio </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IBM Cloud Watson AI runtime </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IBM Cloud Agent Lab </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IBM Cloud Functions (for real-time updates and notifications) </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IBM Cloud Object Storage</a:t>
            </a:r>
            <a:endPar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3708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DFAC-2284-C999-8A57-CD29014C7EEB}"/>
              </a:ext>
            </a:extLst>
          </p:cNvPr>
          <p:cNvSpPr>
            <a:spLocks noGrp="1"/>
          </p:cNvSpPr>
          <p:nvPr>
            <p:ph type="title"/>
          </p:nvPr>
        </p:nvSpPr>
        <p:spPr>
          <a:xfrm>
            <a:off x="913775" y="618517"/>
            <a:ext cx="5182225" cy="1156495"/>
          </a:xfrm>
        </p:spPr>
        <p:txBody>
          <a:bodyPr>
            <a:normAutofit/>
          </a:bodyPr>
          <a:lstStyle/>
          <a:p>
            <a:r>
              <a:rPr lang="en-US" sz="3200" b="1" dirty="0">
                <a:solidFill>
                  <a:schemeClr val="accent1"/>
                </a:solidFill>
                <a:latin typeface="Times New Roman" panose="02020603050405020304" pitchFamily="18" charset="0"/>
                <a:ea typeface="+mj-lt"/>
                <a:cs typeface="Times New Roman" panose="02020603050405020304" pitchFamily="18" charset="0"/>
              </a:rPr>
              <a:t>Wow factors</a:t>
            </a:r>
            <a:endParaRPr lang="en-IN" sz="32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5E142AF-E875-DC44-2164-FB67CAD54FE4}"/>
              </a:ext>
            </a:extLst>
          </p:cNvPr>
          <p:cNvSpPr>
            <a:spLocks noChangeArrowheads="1"/>
          </p:cNvSpPr>
          <p:nvPr/>
        </p:nvSpPr>
        <p:spPr bwMode="auto">
          <a:xfrm rot="10800000" flipV="1">
            <a:off x="502024" y="1545655"/>
            <a:ext cx="116899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 Travel Planning Time: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automating research and itinerary generation.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Personalization: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highly relevant recommendations based on user preferences and past travel.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Streamline Booking Process: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with booking platforms for seamless reservations.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Real-Time Support: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 immediate assistance for changes, cancellations, or in-travel queries.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Discover Unique Experiences: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 off-the-beaten-path activities and local insights.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Cost and Value: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the best deals for flights, hotels, and packages.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Semantic Search across Travel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Efficiently search through vast amounts of travel information (reviews, guides, availability).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Auto-summarization of Travel Options: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Quickly provide key details about destinations, accommodations, and activities.</a:t>
            </a:r>
          </a:p>
        </p:txBody>
      </p:sp>
    </p:spTree>
    <p:extLst>
      <p:ext uri="{BB962C8B-B14F-4D97-AF65-F5344CB8AC3E}">
        <p14:creationId xmlns:p14="http://schemas.microsoft.com/office/powerpoint/2010/main" val="249997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FCD9-1E4D-4AC6-519A-829B8B5486FF}"/>
              </a:ext>
            </a:extLst>
          </p:cNvPr>
          <p:cNvSpPr>
            <a:spLocks noGrp="1"/>
          </p:cNvSpPr>
          <p:nvPr>
            <p:ph type="title"/>
          </p:nvPr>
        </p:nvSpPr>
        <p:spPr>
          <a:xfrm>
            <a:off x="913775" y="618517"/>
            <a:ext cx="2916545" cy="935963"/>
          </a:xfrm>
        </p:spPr>
        <p:txBody>
          <a:bodyPr>
            <a:normAutofit/>
          </a:bodyPr>
          <a:lstStyle/>
          <a:p>
            <a:r>
              <a:rPr lang="en-IN" sz="3200" dirty="0">
                <a:solidFill>
                  <a:schemeClr val="accent1"/>
                </a:solidFill>
                <a:latin typeface="Times New Roman" panose="02020603050405020304" pitchFamily="18" charset="0"/>
                <a:cs typeface="Times New Roman" panose="02020603050405020304" pitchFamily="18" charset="0"/>
              </a:rPr>
              <a:t>End users</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1AF861-974B-0A6A-C1CD-38B87806B2BE}"/>
              </a:ext>
            </a:extLst>
          </p:cNvPr>
          <p:cNvSpPr txBox="1"/>
          <p:nvPr/>
        </p:nvSpPr>
        <p:spPr>
          <a:xfrm>
            <a:off x="913775" y="1757082"/>
            <a:ext cx="8230225" cy="2812373"/>
          </a:xfrm>
          <a:prstGeom prst="rect">
            <a:avLst/>
          </a:prstGeom>
          <a:noFill/>
        </p:spPr>
        <p:txBody>
          <a:bodyPr wrap="square">
            <a:spAutoFit/>
          </a:bodyPr>
          <a:lstStyle/>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Individual Travelers </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Families &amp; Groups</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Business Travelers </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Travel Agencies/Consultants </a:t>
            </a:r>
          </a:p>
          <a:p>
            <a:pPr marL="342900" lvl="0" indent="-342900" algn="just" fontAlgn="base">
              <a:lnSpc>
                <a:spcPct val="110000"/>
              </a:lnSpc>
              <a:spcAft>
                <a:spcPts val="1440"/>
              </a:spcAft>
              <a:buClr>
                <a:srgbClr val="000000"/>
              </a:buClr>
              <a:buSzPts val="11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Event Organizers</a:t>
            </a: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68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E1DA-25A7-6C2E-7A2B-6D81D096435A}"/>
              </a:ext>
            </a:extLst>
          </p:cNvPr>
          <p:cNvSpPr>
            <a:spLocks noGrp="1"/>
          </p:cNvSpPr>
          <p:nvPr>
            <p:ph type="title"/>
          </p:nvPr>
        </p:nvSpPr>
        <p:spPr>
          <a:xfrm>
            <a:off x="913775" y="618518"/>
            <a:ext cx="4447119" cy="923412"/>
          </a:xfrm>
        </p:spPr>
        <p:txBody>
          <a:bodyPr>
            <a:normAutofit/>
          </a:bodyPr>
          <a:lstStyle/>
          <a:p>
            <a:r>
              <a:rPr lang="en-IN" sz="3200" dirty="0">
                <a:solidFill>
                  <a:schemeClr val="accent1"/>
                </a:solidFill>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54B824-162F-F173-1968-B827E43F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660" y="1158786"/>
            <a:ext cx="4447119" cy="4739990"/>
          </a:xfrm>
          <a:prstGeom prst="rect">
            <a:avLst/>
          </a:prstGeom>
        </p:spPr>
      </p:pic>
      <p:sp>
        <p:nvSpPr>
          <p:cNvPr id="3" name="Rectangle 1">
            <a:extLst>
              <a:ext uri="{FF2B5EF4-FFF2-40B4-BE49-F238E27FC236}">
                <a16:creationId xmlns:a16="http://schemas.microsoft.com/office/drawing/2014/main" id="{F6E67CC8-DD97-0FB3-054A-9DE58F687664}"/>
              </a:ext>
            </a:extLst>
          </p:cNvPr>
          <p:cNvSpPr>
            <a:spLocks noChangeArrowheads="1"/>
          </p:cNvSpPr>
          <p:nvPr/>
        </p:nvSpPr>
        <p:spPr bwMode="auto">
          <a:xfrm rot="10800000" flipV="1">
            <a:off x="412375" y="1405445"/>
            <a:ext cx="547828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Itineraries: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a custom, day-by-day travel plan including flights, hotels, and activities based on user preferences, budget, and real-time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Booking &amp;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Integrates with booking platforms to find the best deals, handle reservations, and manage changes or cancellations with simple user commands.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Assistance: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instant, on-the-go support with up-to-date information on weather, local guides, and last-minute schedule optimizations to ensure a smooth travel experience.</a:t>
            </a:r>
          </a:p>
        </p:txBody>
      </p:sp>
    </p:spTree>
    <p:extLst>
      <p:ext uri="{BB962C8B-B14F-4D97-AF65-F5344CB8AC3E}">
        <p14:creationId xmlns:p14="http://schemas.microsoft.com/office/powerpoint/2010/main" val="243545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CC1C-F81F-CBC9-BF53-25DADC01FBFD}"/>
              </a:ext>
            </a:extLst>
          </p:cNvPr>
          <p:cNvSpPr>
            <a:spLocks noGrp="1"/>
          </p:cNvSpPr>
          <p:nvPr>
            <p:ph type="title"/>
          </p:nvPr>
        </p:nvSpPr>
        <p:spPr>
          <a:xfrm>
            <a:off x="913776" y="618517"/>
            <a:ext cx="4716060" cy="833765"/>
          </a:xfrm>
        </p:spPr>
        <p:txBody>
          <a:bodyPr>
            <a:normAutofit/>
          </a:bodyPr>
          <a:lstStyle/>
          <a:p>
            <a:r>
              <a:rPr lang="en-IN" sz="3200" dirty="0">
                <a:solidFill>
                  <a:schemeClr val="accent1"/>
                </a:solidFill>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021773-DF9F-18C6-8BAB-E03A3C997EC1}"/>
              </a:ext>
            </a:extLst>
          </p:cNvPr>
          <p:cNvSpPr txBox="1"/>
          <p:nvPr/>
        </p:nvSpPr>
        <p:spPr>
          <a:xfrm>
            <a:off x="680720" y="1930400"/>
            <a:ext cx="4236720" cy="4893647"/>
          </a:xfrm>
          <a:prstGeom prst="rect">
            <a:avLst/>
          </a:prstGeom>
          <a:noFill/>
        </p:spPr>
        <p:txBody>
          <a:bodyPr wrap="square">
            <a:spAutoFit/>
          </a:bodyPr>
          <a:lstStyle/>
          <a:p>
            <a:pPr marL="342900" indent="-342900">
              <a:buFont typeface="Arial" panose="020B0604020202020204" pitchFamily="34" charset="0"/>
              <a:buChar char="•"/>
            </a:pPr>
            <a:r>
              <a:rPr lang="en-US" sz="2400" b="1" dirty="0"/>
              <a:t>Intelligent Itinerary Generation:</a:t>
            </a:r>
            <a:r>
              <a:rPr lang="en-US" sz="2400" dirty="0"/>
              <a:t> The AI agent analyzes user preferences, budget, and real-time data to automatically create a personalized and comprehensive travel plan, including flight, accommodation, and activity suggestions, thereby transforming complex planning into a single, seamless process.</a:t>
            </a:r>
            <a:endParaRPr lang="en-IN" sz="2400" dirty="0"/>
          </a:p>
        </p:txBody>
      </p:sp>
      <p:pic>
        <p:nvPicPr>
          <p:cNvPr id="5" name="Picture 4">
            <a:extLst>
              <a:ext uri="{FF2B5EF4-FFF2-40B4-BE49-F238E27FC236}">
                <a16:creationId xmlns:a16="http://schemas.microsoft.com/office/drawing/2014/main" id="{A4F4AC74-AC62-0253-1114-956573986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280" y="1278484"/>
            <a:ext cx="6230619" cy="5156605"/>
          </a:xfrm>
          <a:prstGeom prst="rect">
            <a:avLst/>
          </a:prstGeom>
        </p:spPr>
      </p:pic>
    </p:spTree>
    <p:extLst>
      <p:ext uri="{BB962C8B-B14F-4D97-AF65-F5344CB8AC3E}">
        <p14:creationId xmlns:p14="http://schemas.microsoft.com/office/powerpoint/2010/main" val="105713582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94</TotalTime>
  <Words>596</Words>
  <Application>Microsoft Office PowerPoint</Application>
  <PresentationFormat>Widescreen</PresentationFormat>
  <Paragraphs>65</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Tw Cen MT</vt:lpstr>
      <vt:lpstr>Droplet</vt:lpstr>
      <vt:lpstr>IBM AICTE PROJECT  Travel Planner Agent </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Future scope </vt:lpstr>
      <vt:lpstr>IBM Certifications</vt:lpstr>
      <vt:lpstr>IBM Certifications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dellslim24@outlook.com</dc:creator>
  <cp:lastModifiedBy>dellslim24@outlook.com</cp:lastModifiedBy>
  <cp:revision>8</cp:revision>
  <dcterms:created xsi:type="dcterms:W3CDTF">2025-08-03T16:43:40Z</dcterms:created>
  <dcterms:modified xsi:type="dcterms:W3CDTF">2025-08-09T07:45:15Z</dcterms:modified>
</cp:coreProperties>
</file>