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353" r:id="rId2"/>
    <p:sldId id="767" r:id="rId3"/>
    <p:sldId id="768" r:id="rId4"/>
    <p:sldId id="752" r:id="rId5"/>
    <p:sldId id="270" r:id="rId6"/>
    <p:sldId id="753" r:id="rId7"/>
    <p:sldId id="756" r:id="rId8"/>
    <p:sldId id="759" r:id="rId9"/>
    <p:sldId id="755" r:id="rId10"/>
    <p:sldId id="757" r:id="rId11"/>
    <p:sldId id="758" r:id="rId12"/>
    <p:sldId id="760" r:id="rId13"/>
    <p:sldId id="761" r:id="rId14"/>
    <p:sldId id="762" r:id="rId15"/>
    <p:sldId id="763" r:id="rId16"/>
    <p:sldId id="764" r:id="rId17"/>
    <p:sldId id="765" r:id="rId18"/>
    <p:sldId id="773" r:id="rId19"/>
    <p:sldId id="772" r:id="rId20"/>
    <p:sldId id="778" r:id="rId21"/>
    <p:sldId id="769" r:id="rId22"/>
    <p:sldId id="770" r:id="rId23"/>
    <p:sldId id="771" r:id="rId24"/>
    <p:sldId id="776" r:id="rId25"/>
    <p:sldId id="777" r:id="rId26"/>
    <p:sldId id="749" r:id="rId27"/>
    <p:sldId id="626" r:id="rId28"/>
    <p:sldId id="779" r:id="rId29"/>
    <p:sldId id="784" r:id="rId30"/>
    <p:sldId id="785" r:id="rId31"/>
    <p:sldId id="786" r:id="rId32"/>
    <p:sldId id="788" r:id="rId33"/>
    <p:sldId id="787" r:id="rId34"/>
    <p:sldId id="789" r:id="rId35"/>
    <p:sldId id="780" r:id="rId36"/>
    <p:sldId id="790" r:id="rId37"/>
    <p:sldId id="791" r:id="rId38"/>
    <p:sldId id="793" r:id="rId39"/>
    <p:sldId id="792" r:id="rId40"/>
    <p:sldId id="794" r:id="rId41"/>
    <p:sldId id="795" r:id="rId42"/>
    <p:sldId id="783" r:id="rId43"/>
    <p:sldId id="796" r:id="rId44"/>
    <p:sldId id="797" r:id="rId45"/>
    <p:sldId id="798" r:id="rId46"/>
    <p:sldId id="799" r:id="rId47"/>
    <p:sldId id="814" r:id="rId48"/>
    <p:sldId id="816" r:id="rId49"/>
    <p:sldId id="812" r:id="rId50"/>
    <p:sldId id="800" r:id="rId51"/>
    <p:sldId id="813" r:id="rId52"/>
    <p:sldId id="801" r:id="rId53"/>
    <p:sldId id="802" r:id="rId54"/>
    <p:sldId id="804" r:id="rId55"/>
    <p:sldId id="808" r:id="rId56"/>
    <p:sldId id="803" r:id="rId57"/>
    <p:sldId id="805" r:id="rId58"/>
    <p:sldId id="806" r:id="rId59"/>
    <p:sldId id="807" r:id="rId60"/>
    <p:sldId id="809" r:id="rId61"/>
    <p:sldId id="810" r:id="rId62"/>
    <p:sldId id="811" r:id="rId63"/>
    <p:sldId id="457"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3" autoAdjust="0"/>
    <p:restoredTop sz="92523" autoAdjust="0"/>
  </p:normalViewPr>
  <p:slideViewPr>
    <p:cSldViewPr snapToGrid="0">
      <p:cViewPr varScale="1">
        <p:scale>
          <a:sx n="62" d="100"/>
          <a:sy n="62" d="100"/>
        </p:scale>
        <p:origin x="83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91BDA-BD9F-48A7-9E3E-48105E294EC9}" type="datetimeFigureOut">
              <a:rPr lang="en-US" smtClean="0"/>
              <a:pPr/>
              <a:t>3/18/2025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F7E71-B4FB-47C5-9A69-69B9245805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F881C-1365-4E20-B1F7-080A778417C7}" type="slidenum">
              <a:rPr lang="en-US"/>
              <a:pPr/>
              <a:t>1</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chemeClr val="accent2"/>
                </a:solidFill>
                <a:effectLst/>
                <a:latin typeface="Google Sans"/>
              </a:rPr>
              <a:t>Uncertainty</a:t>
            </a:r>
            <a:r>
              <a:rPr lang="en-US" b="0" i="0" dirty="0">
                <a:solidFill>
                  <a:schemeClr val="accent2"/>
                </a:solidFill>
                <a:effectLst/>
                <a:latin typeface="Google Sans"/>
              </a:rPr>
              <a:t> </a:t>
            </a:r>
            <a:r>
              <a:rPr lang="en-US" b="0" i="0" dirty="0">
                <a:solidFill>
                  <a:srgbClr val="545D7E"/>
                </a:solidFill>
                <a:effectLst/>
                <a:latin typeface="Google Sans"/>
              </a:rPr>
              <a:t>in AI signifies a lack of perfect information or a situation where the outcome is not fully known or predictable. </a:t>
            </a:r>
          </a:p>
          <a:p>
            <a:r>
              <a:rPr lang="en-US" b="0" i="0" dirty="0">
                <a:solidFill>
                  <a:srgbClr val="474747"/>
                </a:solidFill>
                <a:effectLst/>
                <a:latin typeface="Google Sans"/>
              </a:rPr>
              <a:t>AI agents are </a:t>
            </a:r>
            <a:r>
              <a:rPr lang="en-US" b="0" i="0" dirty="0">
                <a:solidFill>
                  <a:srgbClr val="040C28"/>
                </a:solidFill>
                <a:effectLst/>
                <a:latin typeface="Google Sans"/>
              </a:rPr>
              <a:t>software systems that use AI to pursue goals and complete tasks on behalf of users</a:t>
            </a:r>
            <a:r>
              <a:rPr lang="en-US" b="0" i="0" dirty="0">
                <a:solidFill>
                  <a:srgbClr val="474747"/>
                </a:solidFill>
                <a:effectLst/>
                <a:latin typeface="Google Sans"/>
              </a:rPr>
              <a:t>. </a:t>
            </a:r>
            <a:endParaRPr lang="en-US" dirty="0"/>
          </a:p>
        </p:txBody>
      </p:sp>
      <p:sp>
        <p:nvSpPr>
          <p:cNvPr id="4" name="Slide Number Placeholder 3"/>
          <p:cNvSpPr>
            <a:spLocks noGrp="1"/>
          </p:cNvSpPr>
          <p:nvPr>
            <p:ph type="sldNum" sz="quarter" idx="5"/>
          </p:nvPr>
        </p:nvSpPr>
        <p:spPr/>
        <p:txBody>
          <a:bodyPr/>
          <a:lstStyle/>
          <a:p>
            <a:fld id="{EECF7E71-B4FB-47C5-9A69-69B9245805BB}" type="slidenum">
              <a:rPr lang="en-US" smtClean="0"/>
              <a:pPr/>
              <a:t>2</a:t>
            </a:fld>
            <a:endParaRPr lang="en-US"/>
          </a:p>
        </p:txBody>
      </p:sp>
    </p:spTree>
    <p:extLst>
      <p:ext uri="{BB962C8B-B14F-4D97-AF65-F5344CB8AC3E}">
        <p14:creationId xmlns:p14="http://schemas.microsoft.com/office/powerpoint/2010/main" val="83012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F881C-1365-4E20-B1F7-080A778417C7}" type="slidenum">
              <a:rPr lang="en-US"/>
              <a:pPr/>
              <a:t>4</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73638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F881C-1365-4E20-B1F7-080A778417C7}" type="slidenum">
              <a:rPr lang="en-US"/>
              <a:pPr/>
              <a:t>18</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38385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F881C-1365-4E20-B1F7-080A778417C7}" type="slidenum">
              <a:rPr lang="en-US"/>
              <a:pPr/>
              <a:t>26</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807611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F881C-1365-4E20-B1F7-080A778417C7}" type="slidenum">
              <a:rPr lang="en-US"/>
              <a:pPr/>
              <a:t>49</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774762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F881C-1365-4E20-B1F7-080A778417C7}" type="slidenum">
              <a:rPr lang="en-US"/>
              <a:pPr/>
              <a:t>52</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283030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F881C-1365-4E20-B1F7-080A778417C7}" type="slidenum">
              <a:rPr lang="en-US"/>
              <a:pPr/>
              <a:t>63</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135539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A52CC2-5020-49BC-B504-18BA089A7E89}" type="datetime1">
              <a:rPr lang="en-US" smtClean="0"/>
              <a:t>3/18/2025</a:t>
            </a:fld>
            <a:endParaRPr lang="en-US"/>
          </a:p>
        </p:txBody>
      </p:sp>
      <p:sp>
        <p:nvSpPr>
          <p:cNvPr id="5" name="Footer Placeholder 4"/>
          <p:cNvSpPr>
            <a:spLocks noGrp="1"/>
          </p:cNvSpPr>
          <p:nvPr>
            <p:ph type="ftr" sz="quarter" idx="11"/>
          </p:nvPr>
        </p:nvSpPr>
        <p:spPr/>
        <p:txBody>
          <a:bodyPr/>
          <a:lstStyle/>
          <a:p>
            <a:r>
              <a:rPr lang="en-US"/>
              <a:t>RVK-Math4AI-Unit 4</a:t>
            </a:r>
          </a:p>
        </p:txBody>
      </p:sp>
      <p:sp>
        <p:nvSpPr>
          <p:cNvPr id="6" name="Slide Number Placeholder 5"/>
          <p:cNvSpPr>
            <a:spLocks noGrp="1"/>
          </p:cNvSpPr>
          <p:nvPr>
            <p:ph type="sldNum" sz="quarter" idx="12"/>
          </p:nvPr>
        </p:nvSpPr>
        <p:spPr/>
        <p:txBody>
          <a:bodyPr/>
          <a:lstStyle/>
          <a:p>
            <a:fld id="{57626A49-B3EA-44E7-98F8-0932FA2A0F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4F7837-77EF-4401-B59C-C06CC20E410E}" type="datetime1">
              <a:rPr lang="en-US" smtClean="0"/>
              <a:t>3/18/2025</a:t>
            </a:fld>
            <a:endParaRPr lang="en-US"/>
          </a:p>
        </p:txBody>
      </p:sp>
      <p:sp>
        <p:nvSpPr>
          <p:cNvPr id="5" name="Footer Placeholder 4"/>
          <p:cNvSpPr>
            <a:spLocks noGrp="1"/>
          </p:cNvSpPr>
          <p:nvPr>
            <p:ph type="ftr" sz="quarter" idx="11"/>
          </p:nvPr>
        </p:nvSpPr>
        <p:spPr/>
        <p:txBody>
          <a:bodyPr/>
          <a:lstStyle/>
          <a:p>
            <a:r>
              <a:rPr lang="en-US"/>
              <a:t>RVK-Math4AI-Unit 4</a:t>
            </a:r>
          </a:p>
        </p:txBody>
      </p:sp>
      <p:sp>
        <p:nvSpPr>
          <p:cNvPr id="6" name="Slide Number Placeholder 5"/>
          <p:cNvSpPr>
            <a:spLocks noGrp="1"/>
          </p:cNvSpPr>
          <p:nvPr>
            <p:ph type="sldNum" sz="quarter" idx="12"/>
          </p:nvPr>
        </p:nvSpPr>
        <p:spPr/>
        <p:txBody>
          <a:bodyPr/>
          <a:lstStyle/>
          <a:p>
            <a:fld id="{57626A49-B3EA-44E7-98F8-0932FA2A0F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C55D8-D675-4E7E-AC6B-4B9185D3D1CE}" type="datetime1">
              <a:rPr lang="en-US" smtClean="0"/>
              <a:t>3/18/2025</a:t>
            </a:fld>
            <a:endParaRPr lang="en-US"/>
          </a:p>
        </p:txBody>
      </p:sp>
      <p:sp>
        <p:nvSpPr>
          <p:cNvPr id="5" name="Footer Placeholder 4"/>
          <p:cNvSpPr>
            <a:spLocks noGrp="1"/>
          </p:cNvSpPr>
          <p:nvPr>
            <p:ph type="ftr" sz="quarter" idx="11"/>
          </p:nvPr>
        </p:nvSpPr>
        <p:spPr/>
        <p:txBody>
          <a:bodyPr/>
          <a:lstStyle/>
          <a:p>
            <a:r>
              <a:rPr lang="en-US"/>
              <a:t>RVK-Math4AI-Unit 4</a:t>
            </a:r>
          </a:p>
        </p:txBody>
      </p:sp>
      <p:sp>
        <p:nvSpPr>
          <p:cNvPr id="6" name="Slide Number Placeholder 5"/>
          <p:cNvSpPr>
            <a:spLocks noGrp="1"/>
          </p:cNvSpPr>
          <p:nvPr>
            <p:ph type="sldNum" sz="quarter" idx="12"/>
          </p:nvPr>
        </p:nvSpPr>
        <p:spPr/>
        <p:txBody>
          <a:bodyPr/>
          <a:lstStyle/>
          <a:p>
            <a:fld id="{57626A49-B3EA-44E7-98F8-0932FA2A0F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D7DF7C-D3EF-4282-93B4-E22BA152EF85}" type="datetime1">
              <a:rPr lang="en-US" smtClean="0"/>
              <a:t>3/18/2025</a:t>
            </a:fld>
            <a:endParaRPr lang="en-US"/>
          </a:p>
        </p:txBody>
      </p:sp>
      <p:sp>
        <p:nvSpPr>
          <p:cNvPr id="5" name="Footer Placeholder 4"/>
          <p:cNvSpPr>
            <a:spLocks noGrp="1"/>
          </p:cNvSpPr>
          <p:nvPr>
            <p:ph type="ftr" sz="quarter" idx="11"/>
          </p:nvPr>
        </p:nvSpPr>
        <p:spPr/>
        <p:txBody>
          <a:bodyPr/>
          <a:lstStyle/>
          <a:p>
            <a:r>
              <a:rPr lang="en-US"/>
              <a:t>RVK-Math4AI-Unit 4</a:t>
            </a:r>
          </a:p>
        </p:txBody>
      </p:sp>
      <p:sp>
        <p:nvSpPr>
          <p:cNvPr id="6" name="Slide Number Placeholder 5"/>
          <p:cNvSpPr>
            <a:spLocks noGrp="1"/>
          </p:cNvSpPr>
          <p:nvPr>
            <p:ph type="sldNum" sz="quarter" idx="12"/>
          </p:nvPr>
        </p:nvSpPr>
        <p:spPr/>
        <p:txBody>
          <a:bodyPr/>
          <a:lstStyle/>
          <a:p>
            <a:fld id="{57626A49-B3EA-44E7-98F8-0932FA2A0F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CE164B-2181-4CF5-8D8C-5DE40D528C6C}" type="datetime1">
              <a:rPr lang="en-US" smtClean="0"/>
              <a:t>3/18/2025</a:t>
            </a:fld>
            <a:endParaRPr lang="en-US"/>
          </a:p>
        </p:txBody>
      </p:sp>
      <p:sp>
        <p:nvSpPr>
          <p:cNvPr id="5" name="Footer Placeholder 4"/>
          <p:cNvSpPr>
            <a:spLocks noGrp="1"/>
          </p:cNvSpPr>
          <p:nvPr>
            <p:ph type="ftr" sz="quarter" idx="11"/>
          </p:nvPr>
        </p:nvSpPr>
        <p:spPr/>
        <p:txBody>
          <a:bodyPr/>
          <a:lstStyle/>
          <a:p>
            <a:r>
              <a:rPr lang="en-US"/>
              <a:t>RVK-Math4AI-Unit 4</a:t>
            </a:r>
          </a:p>
        </p:txBody>
      </p:sp>
      <p:sp>
        <p:nvSpPr>
          <p:cNvPr id="6" name="Slide Number Placeholder 5"/>
          <p:cNvSpPr>
            <a:spLocks noGrp="1"/>
          </p:cNvSpPr>
          <p:nvPr>
            <p:ph type="sldNum" sz="quarter" idx="12"/>
          </p:nvPr>
        </p:nvSpPr>
        <p:spPr/>
        <p:txBody>
          <a:bodyPr/>
          <a:lstStyle/>
          <a:p>
            <a:fld id="{57626A49-B3EA-44E7-98F8-0932FA2A0F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107E57-6911-411A-A512-E8718E696243}" type="datetime1">
              <a:rPr lang="en-US" smtClean="0"/>
              <a:t>3/18/2025</a:t>
            </a:fld>
            <a:endParaRPr lang="en-US"/>
          </a:p>
        </p:txBody>
      </p:sp>
      <p:sp>
        <p:nvSpPr>
          <p:cNvPr id="6" name="Footer Placeholder 5"/>
          <p:cNvSpPr>
            <a:spLocks noGrp="1"/>
          </p:cNvSpPr>
          <p:nvPr>
            <p:ph type="ftr" sz="quarter" idx="11"/>
          </p:nvPr>
        </p:nvSpPr>
        <p:spPr/>
        <p:txBody>
          <a:bodyPr/>
          <a:lstStyle/>
          <a:p>
            <a:r>
              <a:rPr lang="en-US"/>
              <a:t>RVK-Math4AI-Unit 4</a:t>
            </a:r>
          </a:p>
        </p:txBody>
      </p:sp>
      <p:sp>
        <p:nvSpPr>
          <p:cNvPr id="7" name="Slide Number Placeholder 6"/>
          <p:cNvSpPr>
            <a:spLocks noGrp="1"/>
          </p:cNvSpPr>
          <p:nvPr>
            <p:ph type="sldNum" sz="quarter" idx="12"/>
          </p:nvPr>
        </p:nvSpPr>
        <p:spPr/>
        <p:txBody>
          <a:bodyPr/>
          <a:lstStyle/>
          <a:p>
            <a:fld id="{57626A49-B3EA-44E7-98F8-0932FA2A0F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E01F8B-C4E7-4C42-B01F-EB60CA7D4135}" type="datetime1">
              <a:rPr lang="en-US" smtClean="0"/>
              <a:t>3/18/2025</a:t>
            </a:fld>
            <a:endParaRPr lang="en-US"/>
          </a:p>
        </p:txBody>
      </p:sp>
      <p:sp>
        <p:nvSpPr>
          <p:cNvPr id="8" name="Footer Placeholder 7"/>
          <p:cNvSpPr>
            <a:spLocks noGrp="1"/>
          </p:cNvSpPr>
          <p:nvPr>
            <p:ph type="ftr" sz="quarter" idx="11"/>
          </p:nvPr>
        </p:nvSpPr>
        <p:spPr/>
        <p:txBody>
          <a:bodyPr/>
          <a:lstStyle/>
          <a:p>
            <a:r>
              <a:rPr lang="en-US"/>
              <a:t>RVK-Math4AI-Unit 4</a:t>
            </a:r>
          </a:p>
        </p:txBody>
      </p:sp>
      <p:sp>
        <p:nvSpPr>
          <p:cNvPr id="9" name="Slide Number Placeholder 8"/>
          <p:cNvSpPr>
            <a:spLocks noGrp="1"/>
          </p:cNvSpPr>
          <p:nvPr>
            <p:ph type="sldNum" sz="quarter" idx="12"/>
          </p:nvPr>
        </p:nvSpPr>
        <p:spPr/>
        <p:txBody>
          <a:bodyPr/>
          <a:lstStyle/>
          <a:p>
            <a:fld id="{57626A49-B3EA-44E7-98F8-0932FA2A0F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20096C-8F8C-4967-8C1D-2D1D49142968}" type="datetime1">
              <a:rPr lang="en-US" smtClean="0"/>
              <a:t>3/18/2025</a:t>
            </a:fld>
            <a:endParaRPr lang="en-US"/>
          </a:p>
        </p:txBody>
      </p:sp>
      <p:sp>
        <p:nvSpPr>
          <p:cNvPr id="4" name="Footer Placeholder 3"/>
          <p:cNvSpPr>
            <a:spLocks noGrp="1"/>
          </p:cNvSpPr>
          <p:nvPr>
            <p:ph type="ftr" sz="quarter" idx="11"/>
          </p:nvPr>
        </p:nvSpPr>
        <p:spPr/>
        <p:txBody>
          <a:bodyPr/>
          <a:lstStyle/>
          <a:p>
            <a:r>
              <a:rPr lang="en-US"/>
              <a:t>RVK-Math4AI-Unit 4</a:t>
            </a:r>
          </a:p>
        </p:txBody>
      </p:sp>
      <p:sp>
        <p:nvSpPr>
          <p:cNvPr id="5" name="Slide Number Placeholder 4"/>
          <p:cNvSpPr>
            <a:spLocks noGrp="1"/>
          </p:cNvSpPr>
          <p:nvPr>
            <p:ph type="sldNum" sz="quarter" idx="12"/>
          </p:nvPr>
        </p:nvSpPr>
        <p:spPr/>
        <p:txBody>
          <a:bodyPr/>
          <a:lstStyle/>
          <a:p>
            <a:fld id="{57626A49-B3EA-44E7-98F8-0932FA2A0F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47710-E284-485B-84F5-B886E9ED17B0}" type="datetime1">
              <a:rPr lang="en-US" smtClean="0"/>
              <a:t>3/18/2025</a:t>
            </a:fld>
            <a:endParaRPr lang="en-US"/>
          </a:p>
        </p:txBody>
      </p:sp>
      <p:sp>
        <p:nvSpPr>
          <p:cNvPr id="3" name="Footer Placeholder 2"/>
          <p:cNvSpPr>
            <a:spLocks noGrp="1"/>
          </p:cNvSpPr>
          <p:nvPr>
            <p:ph type="ftr" sz="quarter" idx="11"/>
          </p:nvPr>
        </p:nvSpPr>
        <p:spPr/>
        <p:txBody>
          <a:bodyPr/>
          <a:lstStyle/>
          <a:p>
            <a:r>
              <a:rPr lang="en-US"/>
              <a:t>RVK-Math4AI-Unit 4</a:t>
            </a:r>
          </a:p>
        </p:txBody>
      </p:sp>
      <p:sp>
        <p:nvSpPr>
          <p:cNvPr id="4" name="Slide Number Placeholder 3"/>
          <p:cNvSpPr>
            <a:spLocks noGrp="1"/>
          </p:cNvSpPr>
          <p:nvPr>
            <p:ph type="sldNum" sz="quarter" idx="12"/>
          </p:nvPr>
        </p:nvSpPr>
        <p:spPr/>
        <p:txBody>
          <a:bodyPr/>
          <a:lstStyle/>
          <a:p>
            <a:fld id="{57626A49-B3EA-44E7-98F8-0932FA2A0F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2A5223-FD0C-4AAA-9226-66B518D9A5F9}" type="datetime1">
              <a:rPr lang="en-US" smtClean="0"/>
              <a:t>3/18/2025</a:t>
            </a:fld>
            <a:endParaRPr lang="en-US"/>
          </a:p>
        </p:txBody>
      </p:sp>
      <p:sp>
        <p:nvSpPr>
          <p:cNvPr id="6" name="Footer Placeholder 5"/>
          <p:cNvSpPr>
            <a:spLocks noGrp="1"/>
          </p:cNvSpPr>
          <p:nvPr>
            <p:ph type="ftr" sz="quarter" idx="11"/>
          </p:nvPr>
        </p:nvSpPr>
        <p:spPr/>
        <p:txBody>
          <a:bodyPr/>
          <a:lstStyle/>
          <a:p>
            <a:r>
              <a:rPr lang="en-US"/>
              <a:t>RVK-Math4AI-Unit 4</a:t>
            </a:r>
          </a:p>
        </p:txBody>
      </p:sp>
      <p:sp>
        <p:nvSpPr>
          <p:cNvPr id="7" name="Slide Number Placeholder 6"/>
          <p:cNvSpPr>
            <a:spLocks noGrp="1"/>
          </p:cNvSpPr>
          <p:nvPr>
            <p:ph type="sldNum" sz="quarter" idx="12"/>
          </p:nvPr>
        </p:nvSpPr>
        <p:spPr/>
        <p:txBody>
          <a:bodyPr/>
          <a:lstStyle/>
          <a:p>
            <a:fld id="{57626A49-B3EA-44E7-98F8-0932FA2A0F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44F28-88C5-4FA2-B558-A1199399F358}" type="datetime1">
              <a:rPr lang="en-US" smtClean="0"/>
              <a:t>3/18/2025</a:t>
            </a:fld>
            <a:endParaRPr lang="en-US"/>
          </a:p>
        </p:txBody>
      </p:sp>
      <p:sp>
        <p:nvSpPr>
          <p:cNvPr id="6" name="Footer Placeholder 5"/>
          <p:cNvSpPr>
            <a:spLocks noGrp="1"/>
          </p:cNvSpPr>
          <p:nvPr>
            <p:ph type="ftr" sz="quarter" idx="11"/>
          </p:nvPr>
        </p:nvSpPr>
        <p:spPr/>
        <p:txBody>
          <a:bodyPr/>
          <a:lstStyle/>
          <a:p>
            <a:r>
              <a:rPr lang="en-US"/>
              <a:t>RVK-Math4AI-Unit 4</a:t>
            </a:r>
          </a:p>
        </p:txBody>
      </p:sp>
      <p:sp>
        <p:nvSpPr>
          <p:cNvPr id="7" name="Slide Number Placeholder 6"/>
          <p:cNvSpPr>
            <a:spLocks noGrp="1"/>
          </p:cNvSpPr>
          <p:nvPr>
            <p:ph type="sldNum" sz="quarter" idx="12"/>
          </p:nvPr>
        </p:nvSpPr>
        <p:spPr/>
        <p:txBody>
          <a:bodyPr/>
          <a:lstStyle/>
          <a:p>
            <a:fld id="{57626A49-B3EA-44E7-98F8-0932FA2A0F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7A98B-821A-4338-9F67-76F7A49DC6FB}" type="datetime1">
              <a:rPr lang="en-US" smtClean="0"/>
              <a:t>3/18/2025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RVK-Math4AI-Unit 4</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26A49-B3EA-44E7-98F8-0932FA2A0F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ths.tcd.ie/~ngarron/MA22S6/bayes.pd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132114" y="698863"/>
            <a:ext cx="9753600" cy="1905000"/>
          </a:xfrm>
        </p:spPr>
        <p:txBody>
          <a:bodyPr>
            <a:normAutofit/>
          </a:bodyPr>
          <a:lstStyle/>
          <a:p>
            <a:r>
              <a:rPr lang="en-US" b="1" dirty="0">
                <a:solidFill>
                  <a:srgbClr val="000099"/>
                </a:solidFill>
              </a:rPr>
              <a:t>Unit-IV</a:t>
            </a:r>
            <a:br>
              <a:rPr lang="en-US" b="1" dirty="0">
                <a:solidFill>
                  <a:srgbClr val="000099"/>
                </a:solidFill>
              </a:rPr>
            </a:br>
            <a:r>
              <a:rPr lang="en-US" b="1" dirty="0">
                <a:solidFill>
                  <a:srgbClr val="000099"/>
                </a:solidFill>
              </a:rPr>
              <a:t>Bayesian Networks</a:t>
            </a:r>
            <a:endParaRPr lang="en-GB" b="1" dirty="0">
              <a:solidFill>
                <a:srgbClr val="000099"/>
              </a:solidFill>
            </a:endParaRPr>
          </a:p>
        </p:txBody>
      </p:sp>
      <p:sp>
        <p:nvSpPr>
          <p:cNvPr id="4" name="Slide Number Placeholder 3">
            <a:extLst>
              <a:ext uri="{FF2B5EF4-FFF2-40B4-BE49-F238E27FC236}">
                <a16:creationId xmlns:a16="http://schemas.microsoft.com/office/drawing/2014/main" id="{6C2944BF-8013-4F84-992A-5A758EA44A45}"/>
              </a:ext>
            </a:extLst>
          </p:cNvPr>
          <p:cNvSpPr>
            <a:spLocks noGrp="1"/>
          </p:cNvSpPr>
          <p:nvPr>
            <p:ph type="sldNum" sz="quarter" idx="12"/>
          </p:nvPr>
        </p:nvSpPr>
        <p:spPr/>
        <p:txBody>
          <a:bodyPr/>
          <a:lstStyle/>
          <a:p>
            <a:fld id="{57626A49-B3EA-44E7-98F8-0932FA2A0FF4}" type="slidenum">
              <a:rPr lang="en-US" smtClean="0"/>
              <a:pPr/>
              <a:t>1</a:t>
            </a:fld>
            <a:endParaRPr lang="en-US"/>
          </a:p>
        </p:txBody>
      </p:sp>
      <p:sp>
        <p:nvSpPr>
          <p:cNvPr id="7" name="Subtitle 2">
            <a:extLst>
              <a:ext uri="{FF2B5EF4-FFF2-40B4-BE49-F238E27FC236}">
                <a16:creationId xmlns:a16="http://schemas.microsoft.com/office/drawing/2014/main" id="{BE769E3D-0FB4-45D5-B1DA-0F1FE9F4BD7B}"/>
              </a:ext>
            </a:extLst>
          </p:cNvPr>
          <p:cNvSpPr>
            <a:spLocks noGrp="1"/>
          </p:cNvSpPr>
          <p:nvPr>
            <p:ph type="subTitle" idx="1"/>
          </p:nvPr>
        </p:nvSpPr>
        <p:spPr>
          <a:xfrm>
            <a:off x="609600" y="2603863"/>
            <a:ext cx="10276114" cy="3034937"/>
          </a:xfrm>
        </p:spPr>
        <p:txBody>
          <a:bodyPr>
            <a:normAutofit fontScale="92500" lnSpcReduction="10000"/>
          </a:bodyPr>
          <a:lstStyle/>
          <a:p>
            <a:pPr algn="just"/>
            <a:r>
              <a:rPr lang="en-US" sz="2400" b="1" dirty="0">
                <a:solidFill>
                  <a:schemeClr val="tx1"/>
                </a:solidFill>
              </a:rPr>
              <a:t>Unit-IV Bayesian Networks                                                                                 04 Hours</a:t>
            </a:r>
          </a:p>
          <a:p>
            <a:pPr algn="just"/>
            <a:r>
              <a:rPr lang="en-US" sz="2400" b="1" dirty="0">
                <a:solidFill>
                  <a:schemeClr val="tx1"/>
                </a:solidFill>
              </a:rPr>
              <a:t>Contents</a:t>
            </a:r>
          </a:p>
          <a:p>
            <a:pPr algn="just"/>
            <a:endParaRPr lang="en-US" sz="2400" b="1" dirty="0">
              <a:solidFill>
                <a:schemeClr val="tx1"/>
              </a:solidFill>
            </a:endParaRPr>
          </a:p>
          <a:p>
            <a:pPr algn="just"/>
            <a:r>
              <a:rPr lang="en-US" sz="2400" dirty="0">
                <a:solidFill>
                  <a:schemeClr val="tx1"/>
                </a:solidFill>
              </a:rPr>
              <a:t>Introduction of Bayesian Nets, Bayesian Networks- Directed Acyclic Graphs, Bayesian Networks and Proof of Theorem, Bipartite Multiple-Diagnosis Problems, Singly Connected DAGs, Deduction, Abduction, and Induction, Multiple Diagnosis in Bipartite Networks, Irredundant Covers, An Algorithm for Singly Connected Networks, Some Theorems and Proofs - Two Theorems, Formulas for PI and Lambda, Certainty Factors, What Are Certainty Factors?, An Interpretation of Certainty Factors, Limits on Certainty</a:t>
            </a:r>
          </a:p>
        </p:txBody>
      </p:sp>
    </p:spTree>
    <p:extLst>
      <p:ext uri="{BB962C8B-B14F-4D97-AF65-F5344CB8AC3E}">
        <p14:creationId xmlns:p14="http://schemas.microsoft.com/office/powerpoint/2010/main" val="35115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Basics of Probability (5)</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757451"/>
            <a:ext cx="11880376" cy="5697940"/>
          </a:xfrm>
        </p:spPr>
        <p:txBody>
          <a:bodyPr>
            <a:normAutofit/>
          </a:bodyPr>
          <a:lstStyle/>
          <a:p>
            <a:pPr marL="0" indent="0">
              <a:lnSpc>
                <a:spcPct val="110000"/>
              </a:lnSpc>
              <a:buNone/>
            </a:pPr>
            <a:r>
              <a:rPr lang="en-US" altLang="en-US" sz="2000" b="1" dirty="0">
                <a:ea typeface="Cambria Math"/>
              </a:rPr>
              <a:t>Q.3. </a:t>
            </a:r>
            <a:r>
              <a:rPr lang="en-US" altLang="en-US" sz="2000" dirty="0">
                <a:ea typeface="Cambria Math"/>
              </a:rPr>
              <a:t>From a pack of 52 cards, two cards are drawn at random one after the other with replacement. What is the probability that both cards are kings?</a:t>
            </a: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b="1" dirty="0">
              <a:ea typeface="Cambria Math"/>
            </a:endParaRPr>
          </a:p>
          <a:p>
            <a:pPr marL="0" indent="0">
              <a:lnSpc>
                <a:spcPct val="110000"/>
              </a:lnSpc>
              <a:buNone/>
            </a:pPr>
            <a:r>
              <a:rPr lang="en-US" altLang="en-US" sz="2000" b="1" dirty="0">
                <a:ea typeface="Cambria Math"/>
              </a:rPr>
              <a:t>Q.4. </a:t>
            </a:r>
            <a:r>
              <a:rPr lang="en-US" altLang="en-US" sz="2000" dirty="0">
                <a:ea typeface="Cambria Math"/>
              </a:rPr>
              <a:t>A card is drawn from a pack of 52 cards. Find the probability that drawn card is either a diamond or an ace of club.</a:t>
            </a: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10</a:t>
            </a:fld>
            <a:endParaRPr lang="en-US"/>
          </a:p>
        </p:txBody>
      </p:sp>
      <p:sp>
        <p:nvSpPr>
          <p:cNvPr id="6" name="Rectangle 2">
            <a:extLst>
              <a:ext uri="{FF2B5EF4-FFF2-40B4-BE49-F238E27FC236}">
                <a16:creationId xmlns:a16="http://schemas.microsoft.com/office/drawing/2014/main" id="{D1313D1E-5CEE-BBA7-50F8-55822C7BFB02}"/>
              </a:ext>
            </a:extLst>
          </p:cNvPr>
          <p:cNvSpPr>
            <a:spLocks noChangeArrowheads="1"/>
          </p:cNvSpPr>
          <p:nvPr/>
        </p:nvSpPr>
        <p:spPr bwMode="auto">
          <a:xfrm>
            <a:off x="170597" y="1549821"/>
            <a:ext cx="11714363" cy="1426994"/>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10000"/>
              </a:lnSpc>
            </a:pPr>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US" altLang="en-US" sz="2000" dirty="0">
                <a:ea typeface="Cambria Math"/>
              </a:rPr>
              <a:t> The probability of drawing a king P (A) = 4/52</a:t>
            </a:r>
          </a:p>
          <a:p>
            <a:pPr>
              <a:lnSpc>
                <a:spcPct val="110000"/>
              </a:lnSpc>
            </a:pPr>
            <a:r>
              <a:rPr lang="en-US" altLang="en-US" sz="2000" dirty="0">
                <a:ea typeface="Cambria Math"/>
              </a:rPr>
              <a:t>                 The probability of drawing again the king after replacement P (B) = 4/52</a:t>
            </a:r>
          </a:p>
          <a:p>
            <a:pPr>
              <a:lnSpc>
                <a:spcPct val="110000"/>
              </a:lnSpc>
            </a:pPr>
            <a:r>
              <a:rPr lang="en-US" altLang="en-US" sz="2000" dirty="0">
                <a:ea typeface="Cambria Math"/>
              </a:rPr>
              <a:t>                 Since the two events are independent, the probability of drawing two kings is:</a:t>
            </a:r>
          </a:p>
          <a:p>
            <a:pPr lvl="3">
              <a:lnSpc>
                <a:spcPct val="110000"/>
              </a:lnSpc>
            </a:pPr>
            <a:r>
              <a:rPr lang="en-US" altLang="en-US" sz="2000" dirty="0"/>
              <a:t>P(A </a:t>
            </a:r>
            <a:r>
              <a:rPr lang="en-US" sz="2000" spc="-75" dirty="0">
                <a:cs typeface="Lucida Sans Unicode"/>
              </a:rPr>
              <a:t>∩</a:t>
            </a:r>
            <a:r>
              <a:rPr lang="en-US" altLang="en-US" sz="2000" dirty="0"/>
              <a:t> B) = P (A and B) = P(A) </a:t>
            </a:r>
            <a:r>
              <a:rPr lang="en-US" altLang="en-US" sz="2000" dirty="0">
                <a:sym typeface="Symbol" panose="05050102010706020507" pitchFamily="18" charset="2"/>
              </a:rPr>
              <a:t></a:t>
            </a:r>
            <a:r>
              <a:rPr lang="en-US" altLang="en-US" sz="2000" dirty="0"/>
              <a:t> P(B) =</a:t>
            </a:r>
            <a:r>
              <a:rPr lang="en-US" altLang="en-US" sz="2000" dirty="0">
                <a:ea typeface="Cambria Math"/>
              </a:rPr>
              <a:t> 4/52 </a:t>
            </a:r>
            <a:r>
              <a:rPr lang="en-US" altLang="en-US" sz="2000" dirty="0">
                <a:sym typeface="Symbol" panose="05050102010706020507" pitchFamily="18" charset="2"/>
              </a:rPr>
              <a:t></a:t>
            </a:r>
            <a:r>
              <a:rPr lang="en-US" altLang="en-US" sz="2000" dirty="0">
                <a:ea typeface="Cambria Math"/>
              </a:rPr>
              <a:t> 4/52 =</a:t>
            </a:r>
            <a:r>
              <a:rPr lang="en-US" altLang="en-US" sz="2000" dirty="0">
                <a:solidFill>
                  <a:schemeClr val="accent6">
                    <a:lumMod val="75000"/>
                  </a:schemeClr>
                </a:solidFill>
                <a:ea typeface="Cambria Math"/>
              </a:rPr>
              <a:t>1/169</a:t>
            </a:r>
            <a:r>
              <a:rPr lang="en-US" altLang="en-US" sz="2000" dirty="0">
                <a:solidFill>
                  <a:schemeClr val="accent6">
                    <a:lumMod val="75000"/>
                  </a:schemeClr>
                </a:solidFill>
              </a:rPr>
              <a:t>.</a:t>
            </a:r>
            <a:endParaRPr lang="en-US" altLang="en-US" sz="2000" dirty="0">
              <a:solidFill>
                <a:schemeClr val="accent6">
                  <a:lumMod val="75000"/>
                </a:schemeClr>
              </a:solidFill>
              <a:ea typeface="Cambria Math"/>
            </a:endParaRPr>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253603" y="4401752"/>
            <a:ext cx="11714363" cy="1323439"/>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IN" sz="2000" dirty="0"/>
              <a:t>The probability of drawing a card of diamond P(A) = 13/52.</a:t>
            </a:r>
          </a:p>
          <a:p>
            <a:r>
              <a:rPr lang="en-IN" sz="2000" dirty="0"/>
              <a:t>                The probability of drawing an ace of club P(B) = 1/52.	</a:t>
            </a:r>
          </a:p>
          <a:p>
            <a:r>
              <a:rPr lang="en-IN" sz="2000" dirty="0"/>
              <a:t>                Since the events are mutually exclusive, probability of drawing a card being a diamond or an ace of          </a:t>
            </a:r>
          </a:p>
          <a:p>
            <a:r>
              <a:rPr lang="en-IN" sz="2000" dirty="0"/>
              <a:t>                club is:  P(A∪B)= P(A) + P(B) = 13/52+1/52=14/52= </a:t>
            </a:r>
            <a:r>
              <a:rPr lang="en-IN" sz="2000" dirty="0">
                <a:solidFill>
                  <a:schemeClr val="accent6">
                    <a:lumMod val="75000"/>
                  </a:schemeClr>
                </a:solidFill>
              </a:rPr>
              <a:t>7/26.</a:t>
            </a:r>
            <a:endParaRPr lang="en-US" altLang="en-US" sz="2000" dirty="0">
              <a:solidFill>
                <a:schemeClr val="accent6">
                  <a:lumMod val="75000"/>
                </a:schemeClr>
              </a:solidFill>
            </a:endParaRPr>
          </a:p>
        </p:txBody>
      </p:sp>
    </p:spTree>
    <p:extLst>
      <p:ext uri="{BB962C8B-B14F-4D97-AF65-F5344CB8AC3E}">
        <p14:creationId xmlns:p14="http://schemas.microsoft.com/office/powerpoint/2010/main" val="41712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fade">
                                      <p:cBhvr>
                                        <p:cTn id="11" dur="2000"/>
                                        <p:tgtEl>
                                          <p:spTgt spid="7">
                                            <p:bg/>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2000"/>
                                        <p:tgtEl>
                                          <p:spTgt spid="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2000"/>
                                        <p:tgtEl>
                                          <p:spTgt spid="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2000"/>
                                        <p:tgtEl>
                                          <p:spTgt spid="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Basics of Probability (6)</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757451"/>
            <a:ext cx="11880376" cy="5697940"/>
          </a:xfrm>
        </p:spPr>
        <p:txBody>
          <a:bodyPr>
            <a:normAutofit/>
          </a:bodyPr>
          <a:lstStyle/>
          <a:p>
            <a:pPr marL="0" indent="0">
              <a:lnSpc>
                <a:spcPct val="110000"/>
              </a:lnSpc>
              <a:buNone/>
            </a:pPr>
            <a:r>
              <a:rPr lang="en-US" altLang="en-US" sz="2000" b="1" dirty="0">
                <a:ea typeface="Cambria Math"/>
              </a:rPr>
              <a:t>Q.5. </a:t>
            </a:r>
            <a:r>
              <a:rPr lang="en-US" altLang="en-US" sz="2000" dirty="0">
                <a:ea typeface="Cambria Math"/>
              </a:rPr>
              <a:t>A bag contains 4 red balls, 3 white balls and 5 black balls. Two balls are drawn one after the other with replacement. Find the probability that first is red and the second is black.</a:t>
            </a: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b="1" dirty="0">
              <a:ea typeface="Cambria Math"/>
            </a:endParaRPr>
          </a:p>
          <a:p>
            <a:pPr marL="0" indent="0">
              <a:lnSpc>
                <a:spcPct val="110000"/>
              </a:lnSpc>
              <a:buNone/>
            </a:pPr>
            <a:r>
              <a:rPr lang="en-US" altLang="en-US" sz="2000" b="1" dirty="0">
                <a:ea typeface="Cambria Math"/>
              </a:rPr>
              <a:t>Q.6. </a:t>
            </a:r>
            <a:r>
              <a:rPr lang="en-US" altLang="en-US" sz="2000" dirty="0">
                <a:ea typeface="Cambria Math"/>
              </a:rPr>
              <a:t>A card is drawn at random from a pack of 52 cards. Find the probability that the drawn card is either club or a queen.</a:t>
            </a: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4" name="Footer Placeholder 3">
            <a:extLst>
              <a:ext uri="{FF2B5EF4-FFF2-40B4-BE49-F238E27FC236}">
                <a16:creationId xmlns:a16="http://schemas.microsoft.com/office/drawing/2014/main" id="{14EDA2CB-537A-0F2E-91E2-539ECAFC0547}"/>
              </a:ext>
            </a:extLst>
          </p:cNvPr>
          <p:cNvSpPr>
            <a:spLocks noGrp="1"/>
          </p:cNvSpPr>
          <p:nvPr>
            <p:ph type="ftr" sz="quarter" idx="11"/>
          </p:nvPr>
        </p:nvSpPr>
        <p:spPr/>
        <p:txBody>
          <a:bodyPr/>
          <a:lstStyle/>
          <a:p>
            <a:r>
              <a:rPr lang="en-US"/>
              <a:t>RVK-Math4AI-Unit 4</a:t>
            </a: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11</a:t>
            </a:fld>
            <a:endParaRPr lang="en-US"/>
          </a:p>
        </p:txBody>
      </p:sp>
      <p:sp>
        <p:nvSpPr>
          <p:cNvPr id="6" name="Rectangle 2">
            <a:extLst>
              <a:ext uri="{FF2B5EF4-FFF2-40B4-BE49-F238E27FC236}">
                <a16:creationId xmlns:a16="http://schemas.microsoft.com/office/drawing/2014/main" id="{D1313D1E-5CEE-BBA7-50F8-55822C7BFB02}"/>
              </a:ext>
            </a:extLst>
          </p:cNvPr>
          <p:cNvSpPr>
            <a:spLocks noChangeArrowheads="1"/>
          </p:cNvSpPr>
          <p:nvPr/>
        </p:nvSpPr>
        <p:spPr bwMode="auto">
          <a:xfrm>
            <a:off x="170597" y="1507300"/>
            <a:ext cx="11714363" cy="1426994"/>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10000"/>
              </a:lnSpc>
            </a:pPr>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US" altLang="en-US" sz="2000" dirty="0">
                <a:ea typeface="Cambria Math"/>
              </a:rPr>
              <a:t>The probability of red ball in the first draw P(R)= 4/12.</a:t>
            </a:r>
          </a:p>
          <a:p>
            <a:pPr>
              <a:lnSpc>
                <a:spcPct val="110000"/>
              </a:lnSpc>
            </a:pPr>
            <a:r>
              <a:rPr lang="en-US" altLang="en-US" sz="2000" dirty="0">
                <a:ea typeface="Cambria Math"/>
              </a:rPr>
              <a:t>	The probability of a black ball in the second draw P(B)= 5/12.</a:t>
            </a:r>
          </a:p>
          <a:p>
            <a:pPr>
              <a:lnSpc>
                <a:spcPct val="110000"/>
              </a:lnSpc>
            </a:pPr>
            <a:r>
              <a:rPr lang="en-US" altLang="en-US" sz="2000" dirty="0">
                <a:ea typeface="Cambria Math"/>
              </a:rPr>
              <a:t>	Since the events are independent, the probability that first is red and the second are black will be:</a:t>
            </a:r>
          </a:p>
          <a:p>
            <a:pPr lvl="3">
              <a:lnSpc>
                <a:spcPct val="110000"/>
              </a:lnSpc>
            </a:pPr>
            <a:r>
              <a:rPr lang="en-US" altLang="en-US" sz="2000" dirty="0"/>
              <a:t>P(R </a:t>
            </a:r>
            <a:r>
              <a:rPr lang="en-US" sz="2000" spc="-75" dirty="0">
                <a:cs typeface="Lucida Sans Unicode"/>
              </a:rPr>
              <a:t>∩</a:t>
            </a:r>
            <a:r>
              <a:rPr lang="en-US" altLang="en-US" sz="2000" dirty="0"/>
              <a:t> B) = P (R and B) = P(R) </a:t>
            </a:r>
            <a:r>
              <a:rPr lang="en-US" altLang="en-US" sz="2000" dirty="0">
                <a:sym typeface="Symbol" panose="05050102010706020507" pitchFamily="18" charset="2"/>
              </a:rPr>
              <a:t></a:t>
            </a:r>
            <a:r>
              <a:rPr lang="en-US" altLang="en-US" sz="2000" dirty="0"/>
              <a:t> P(B) =</a:t>
            </a:r>
            <a:r>
              <a:rPr lang="en-US" altLang="en-US" sz="2000" dirty="0">
                <a:ea typeface="Cambria Math"/>
              </a:rPr>
              <a:t> 4/12 </a:t>
            </a:r>
            <a:r>
              <a:rPr lang="en-US" altLang="en-US" sz="2000" dirty="0">
                <a:sym typeface="Symbol" panose="05050102010706020507" pitchFamily="18" charset="2"/>
              </a:rPr>
              <a:t></a:t>
            </a:r>
            <a:r>
              <a:rPr lang="en-US" altLang="en-US" sz="2000" dirty="0">
                <a:ea typeface="Cambria Math"/>
              </a:rPr>
              <a:t> 5/12 = 20/144 =10/72 = </a:t>
            </a:r>
            <a:r>
              <a:rPr lang="en-US" altLang="en-US" sz="2000" dirty="0">
                <a:solidFill>
                  <a:schemeClr val="accent6">
                    <a:lumMod val="75000"/>
                  </a:schemeClr>
                </a:solidFill>
                <a:ea typeface="Cambria Math"/>
              </a:rPr>
              <a:t>5/36</a:t>
            </a:r>
            <a:r>
              <a:rPr lang="en-US" altLang="en-US" sz="2000" dirty="0">
                <a:solidFill>
                  <a:schemeClr val="accent6">
                    <a:lumMod val="75000"/>
                  </a:schemeClr>
                </a:solidFill>
              </a:rPr>
              <a:t>.</a:t>
            </a:r>
            <a:endParaRPr lang="en-US" altLang="en-US" sz="2000" dirty="0">
              <a:solidFill>
                <a:schemeClr val="accent6">
                  <a:lumMod val="75000"/>
                </a:schemeClr>
              </a:solidFill>
              <a:ea typeface="Cambria Math"/>
            </a:endParaRPr>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170597" y="4442669"/>
            <a:ext cx="11714363" cy="2246769"/>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IN" sz="2000" dirty="0"/>
              <a:t>The probability of drawing a card of club P(A) = 13/52.</a:t>
            </a:r>
          </a:p>
          <a:p>
            <a:r>
              <a:rPr lang="en-IN" sz="2000" dirty="0"/>
              <a:t>	The probability of drawing a queen card P(B) = 4/52.</a:t>
            </a:r>
          </a:p>
          <a:p>
            <a:r>
              <a:rPr lang="en-IN" sz="2000" dirty="0"/>
              <a:t>	As, one of the queen is club, so, the events are not mutually exclusive.</a:t>
            </a:r>
          </a:p>
          <a:p>
            <a:r>
              <a:rPr lang="en-IN" sz="2000" dirty="0"/>
              <a:t>	So, the probability of drawing queen of club = P(A∩B)=1/52</a:t>
            </a:r>
          </a:p>
          <a:p>
            <a:r>
              <a:rPr lang="en-IN" sz="2000" dirty="0"/>
              <a:t>	P(A∪B)	= P(A) + P(B) − P(A∩B)</a:t>
            </a:r>
          </a:p>
          <a:p>
            <a:r>
              <a:rPr lang="en-IN" sz="2000" dirty="0"/>
              <a:t>		= 13/52 + 4/52 − 1/52</a:t>
            </a:r>
          </a:p>
          <a:p>
            <a:r>
              <a:rPr lang="en-IN" sz="2000" dirty="0"/>
              <a:t>		= 16/52 = </a:t>
            </a:r>
            <a:r>
              <a:rPr lang="en-IN" sz="2000" dirty="0">
                <a:solidFill>
                  <a:schemeClr val="accent6">
                    <a:lumMod val="75000"/>
                  </a:schemeClr>
                </a:solidFill>
              </a:rPr>
              <a:t>4/13</a:t>
            </a:r>
          </a:p>
        </p:txBody>
      </p:sp>
    </p:spTree>
    <p:extLst>
      <p:ext uri="{BB962C8B-B14F-4D97-AF65-F5344CB8AC3E}">
        <p14:creationId xmlns:p14="http://schemas.microsoft.com/office/powerpoint/2010/main" val="318152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fade">
                                      <p:cBhvr>
                                        <p:cTn id="11" dur="2000"/>
                                        <p:tgtEl>
                                          <p:spTgt spid="7">
                                            <p:bg/>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2000"/>
                                        <p:tgtEl>
                                          <p:spTgt spid="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2000"/>
                                        <p:tgtEl>
                                          <p:spTgt spid="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2000"/>
                                        <p:tgtEl>
                                          <p:spTgt spid="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2000"/>
                                        <p:tgtEl>
                                          <p:spTgt spid="7">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2000"/>
                                        <p:tgtEl>
                                          <p:spTgt spid="7">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2000"/>
                                        <p:tgtEl>
                                          <p:spTgt spid="7">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Basics of Probability (7)</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55812" y="692531"/>
            <a:ext cx="11880376" cy="5697940"/>
          </a:xfrm>
        </p:spPr>
        <p:txBody>
          <a:bodyPr>
            <a:normAutofit/>
          </a:bodyPr>
          <a:lstStyle/>
          <a:p>
            <a:pPr marL="0" indent="0">
              <a:lnSpc>
                <a:spcPct val="110000"/>
              </a:lnSpc>
              <a:buNone/>
            </a:pPr>
            <a:r>
              <a:rPr lang="en-US" altLang="en-US" sz="2000" b="1" dirty="0">
                <a:ea typeface="Cambria Math"/>
              </a:rPr>
              <a:t>Q.7. </a:t>
            </a:r>
            <a:r>
              <a:rPr lang="en-US" altLang="en-US" sz="2000" dirty="0">
                <a:ea typeface="Cambria Math"/>
              </a:rPr>
              <a:t>A bag contains 5 white and 8 red balls. Two successive drawings of 3 balls are made such that (a) the balls are replaced before the second drawing, and (b) the balls are not replaced before the second draw. Find the probability that the first drawing will give 3 white and the second 3 red balls in each case.</a:t>
            </a: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4" name="Footer Placeholder 3">
            <a:extLst>
              <a:ext uri="{FF2B5EF4-FFF2-40B4-BE49-F238E27FC236}">
                <a16:creationId xmlns:a16="http://schemas.microsoft.com/office/drawing/2014/main" id="{14EDA2CB-537A-0F2E-91E2-539ECAFC0547}"/>
              </a:ext>
            </a:extLst>
          </p:cNvPr>
          <p:cNvSpPr>
            <a:spLocks noGrp="1"/>
          </p:cNvSpPr>
          <p:nvPr>
            <p:ph type="ftr" sz="quarter" idx="11"/>
          </p:nvPr>
        </p:nvSpPr>
        <p:spPr/>
        <p:txBody>
          <a:bodyPr/>
          <a:lstStyle/>
          <a:p>
            <a:r>
              <a:rPr lang="en-US"/>
              <a:t>RVK-Math4AI-Unit 4</a:t>
            </a: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12</a:t>
            </a:fld>
            <a:endParaRPr lang="en-US"/>
          </a:p>
        </p:txBody>
      </p:sp>
      <p:sp>
        <p:nvSpPr>
          <p:cNvPr id="6" name="Rectangle 2">
            <a:extLst>
              <a:ext uri="{FF2B5EF4-FFF2-40B4-BE49-F238E27FC236}">
                <a16:creationId xmlns:a16="http://schemas.microsoft.com/office/drawing/2014/main" id="{D1313D1E-5CEE-BBA7-50F8-55822C7BFB02}"/>
              </a:ext>
            </a:extLst>
          </p:cNvPr>
          <p:cNvSpPr>
            <a:spLocks noChangeArrowheads="1"/>
          </p:cNvSpPr>
          <p:nvPr/>
        </p:nvSpPr>
        <p:spPr bwMode="auto">
          <a:xfrm>
            <a:off x="238818" y="1858440"/>
            <a:ext cx="11714363" cy="4812536"/>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10000"/>
              </a:lnSpc>
            </a:pPr>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US" sz="2000" b="1" dirty="0">
                <a:ea typeface="Times New Roman" pitchFamily="18" charset="0"/>
                <a:cs typeface="Courier New" pitchFamily="49" charset="0"/>
              </a:rPr>
              <a:t>(a)</a:t>
            </a:r>
            <a:r>
              <a:rPr lang="en-US" altLang="en-US" sz="2000" b="1" dirty="0">
                <a:ea typeface="Cambria Math"/>
              </a:rPr>
              <a:t> When balls are replaced.</a:t>
            </a:r>
          </a:p>
          <a:p>
            <a:pPr>
              <a:lnSpc>
                <a:spcPct val="110000"/>
              </a:lnSpc>
            </a:pPr>
            <a:r>
              <a:rPr lang="en-US" altLang="en-US" sz="2000" dirty="0">
                <a:ea typeface="Cambria Math"/>
              </a:rPr>
              <a:t>	Total balls in the bag = 8 + 5 = 13</a:t>
            </a:r>
          </a:p>
          <a:p>
            <a:pPr>
              <a:lnSpc>
                <a:spcPct val="110000"/>
              </a:lnSpc>
            </a:pPr>
            <a:r>
              <a:rPr lang="en-US" altLang="en-US" sz="2000" dirty="0">
                <a:ea typeface="Cambria Math"/>
              </a:rPr>
              <a:t>	3 balls can be drawn out of total of 13 balls in </a:t>
            </a:r>
            <a:r>
              <a:rPr lang="en-US" altLang="en-US" sz="2000" baseline="30000" dirty="0">
                <a:ea typeface="Cambria Math"/>
              </a:rPr>
              <a:t>13</a:t>
            </a:r>
            <a:r>
              <a:rPr lang="en-US" altLang="en-US" sz="2000" dirty="0">
                <a:ea typeface="Cambria Math"/>
              </a:rPr>
              <a:t>C</a:t>
            </a:r>
            <a:r>
              <a:rPr lang="en-US" altLang="en-US" sz="2000" baseline="-25000" dirty="0">
                <a:ea typeface="Cambria Math"/>
              </a:rPr>
              <a:t>3</a:t>
            </a:r>
            <a:r>
              <a:rPr lang="en-US" altLang="en-US" sz="2000" dirty="0">
                <a:ea typeface="Cambria Math"/>
              </a:rPr>
              <a:t> ways.</a:t>
            </a:r>
          </a:p>
          <a:p>
            <a:pPr>
              <a:lnSpc>
                <a:spcPct val="110000"/>
              </a:lnSpc>
            </a:pPr>
            <a:r>
              <a:rPr lang="en-US" altLang="en-US" sz="2000" dirty="0">
                <a:ea typeface="Cambria Math"/>
              </a:rPr>
              <a:t>	3 white balls can be drawn out of 5 white balls in </a:t>
            </a:r>
            <a:r>
              <a:rPr lang="en-US" altLang="en-US" sz="2000" baseline="30000" dirty="0">
                <a:ea typeface="Cambria Math"/>
              </a:rPr>
              <a:t>5</a:t>
            </a:r>
            <a:r>
              <a:rPr lang="en-US" altLang="en-US" sz="2000" dirty="0">
                <a:ea typeface="Cambria Math"/>
              </a:rPr>
              <a:t>C</a:t>
            </a:r>
            <a:r>
              <a:rPr lang="en-US" altLang="en-US" sz="2000" baseline="-25000" dirty="0">
                <a:ea typeface="Cambria Math"/>
              </a:rPr>
              <a:t>3</a:t>
            </a:r>
            <a:r>
              <a:rPr lang="en-US" altLang="en-US" sz="2000" dirty="0">
                <a:ea typeface="Cambria Math"/>
              </a:rPr>
              <a:t> ways.</a:t>
            </a:r>
          </a:p>
          <a:p>
            <a:pPr>
              <a:lnSpc>
                <a:spcPct val="110000"/>
              </a:lnSpc>
            </a:pPr>
            <a:r>
              <a:rPr lang="en-US" altLang="en-US" sz="2000" dirty="0">
                <a:ea typeface="Cambria Math"/>
              </a:rPr>
              <a:t>	Probability of 3 white balls = P(W3) = </a:t>
            </a:r>
            <a:r>
              <a:rPr lang="en-US" altLang="en-US" sz="2000" baseline="30000" dirty="0">
                <a:ea typeface="Cambria Math"/>
              </a:rPr>
              <a:t>5</a:t>
            </a:r>
            <a:r>
              <a:rPr lang="en-US" altLang="en-US" sz="2000" dirty="0">
                <a:ea typeface="Cambria Math"/>
              </a:rPr>
              <a:t>C</a:t>
            </a:r>
            <a:r>
              <a:rPr lang="en-US" altLang="en-US" sz="2000" baseline="-25000" dirty="0">
                <a:ea typeface="Cambria Math"/>
              </a:rPr>
              <a:t>3 </a:t>
            </a:r>
            <a:r>
              <a:rPr lang="en-US" altLang="en-US" sz="2000" dirty="0">
                <a:ea typeface="Cambria Math"/>
              </a:rPr>
              <a:t>/ </a:t>
            </a:r>
            <a:r>
              <a:rPr lang="en-US" altLang="en-US" sz="2000" baseline="30000" dirty="0">
                <a:ea typeface="Cambria Math"/>
              </a:rPr>
              <a:t>13</a:t>
            </a:r>
            <a:r>
              <a:rPr lang="en-US" altLang="en-US" sz="2000" dirty="0">
                <a:ea typeface="Cambria Math"/>
              </a:rPr>
              <a:t>C</a:t>
            </a:r>
            <a:r>
              <a:rPr lang="en-US" altLang="en-US" sz="2000" baseline="-25000" dirty="0">
                <a:ea typeface="Cambria Math"/>
              </a:rPr>
              <a:t>3</a:t>
            </a:r>
            <a:r>
              <a:rPr lang="en-US" altLang="en-US" sz="2000" dirty="0">
                <a:ea typeface="Cambria Math"/>
              </a:rPr>
              <a:t> = 5/143.</a:t>
            </a:r>
          </a:p>
          <a:p>
            <a:pPr>
              <a:lnSpc>
                <a:spcPct val="110000"/>
              </a:lnSpc>
            </a:pPr>
            <a:r>
              <a:rPr lang="en-US" altLang="en-US" sz="2000" dirty="0">
                <a:ea typeface="Cambria Math"/>
              </a:rPr>
              <a:t>	</a:t>
            </a:r>
          </a:p>
          <a:p>
            <a:pPr>
              <a:lnSpc>
                <a:spcPct val="110000"/>
              </a:lnSpc>
            </a:pPr>
            <a:r>
              <a:rPr lang="en-US" altLang="en-US" sz="2000" dirty="0">
                <a:ea typeface="Cambria Math"/>
              </a:rPr>
              <a:t>	Since the balls are replaced after the first draw so again there are 13 balls in the bag.</a:t>
            </a:r>
          </a:p>
          <a:p>
            <a:pPr>
              <a:lnSpc>
                <a:spcPct val="110000"/>
              </a:lnSpc>
            </a:pPr>
            <a:r>
              <a:rPr lang="en-US" altLang="en-US" sz="2000" dirty="0">
                <a:ea typeface="Cambria Math"/>
              </a:rPr>
              <a:t>                3 balls can be drawn out of total of 13 balls in </a:t>
            </a:r>
            <a:r>
              <a:rPr lang="en-US" altLang="en-US" sz="2000" baseline="30000" dirty="0">
                <a:ea typeface="Cambria Math"/>
              </a:rPr>
              <a:t>13</a:t>
            </a:r>
            <a:r>
              <a:rPr lang="en-US" altLang="en-US" sz="2000" dirty="0">
                <a:ea typeface="Cambria Math"/>
              </a:rPr>
              <a:t>C</a:t>
            </a:r>
            <a:r>
              <a:rPr lang="en-US" altLang="en-US" sz="2000" baseline="-25000" dirty="0">
                <a:ea typeface="Cambria Math"/>
              </a:rPr>
              <a:t>3</a:t>
            </a:r>
            <a:r>
              <a:rPr lang="en-US" altLang="en-US" sz="2000" dirty="0">
                <a:ea typeface="Cambria Math"/>
              </a:rPr>
              <a:t> ways.</a:t>
            </a:r>
          </a:p>
          <a:p>
            <a:pPr>
              <a:lnSpc>
                <a:spcPct val="110000"/>
              </a:lnSpc>
            </a:pPr>
            <a:r>
              <a:rPr lang="en-US" altLang="en-US" sz="2000" dirty="0">
                <a:ea typeface="Cambria Math"/>
              </a:rPr>
              <a:t>	3 red balls can be drawn out of 8 red balls in </a:t>
            </a:r>
            <a:r>
              <a:rPr lang="en-US" altLang="en-US" sz="2000" baseline="30000" dirty="0">
                <a:ea typeface="Cambria Math"/>
              </a:rPr>
              <a:t>8</a:t>
            </a:r>
            <a:r>
              <a:rPr lang="en-US" altLang="en-US" sz="2000" dirty="0">
                <a:ea typeface="Cambria Math"/>
              </a:rPr>
              <a:t>C</a:t>
            </a:r>
            <a:r>
              <a:rPr lang="en-US" altLang="en-US" sz="2000" baseline="-25000" dirty="0">
                <a:ea typeface="Cambria Math"/>
              </a:rPr>
              <a:t>3</a:t>
            </a:r>
            <a:r>
              <a:rPr lang="en-US" altLang="en-US" sz="2000" dirty="0">
                <a:ea typeface="Cambria Math"/>
              </a:rPr>
              <a:t> ways.</a:t>
            </a:r>
          </a:p>
          <a:p>
            <a:pPr>
              <a:lnSpc>
                <a:spcPct val="110000"/>
              </a:lnSpc>
            </a:pPr>
            <a:r>
              <a:rPr lang="en-US" altLang="en-US" sz="2000" dirty="0">
                <a:ea typeface="Cambria Math"/>
              </a:rPr>
              <a:t>	Probability of 3 red balls = P(R3) = </a:t>
            </a:r>
            <a:r>
              <a:rPr lang="en-US" altLang="en-US" sz="2000" baseline="30000" dirty="0">
                <a:ea typeface="Cambria Math"/>
              </a:rPr>
              <a:t>8</a:t>
            </a:r>
            <a:r>
              <a:rPr lang="en-US" altLang="en-US" sz="2000" dirty="0">
                <a:ea typeface="Cambria Math"/>
              </a:rPr>
              <a:t>C</a:t>
            </a:r>
            <a:r>
              <a:rPr lang="en-US" altLang="en-US" sz="2000" baseline="-25000" dirty="0">
                <a:ea typeface="Cambria Math"/>
              </a:rPr>
              <a:t>3 </a:t>
            </a:r>
            <a:r>
              <a:rPr lang="en-US" altLang="en-US" sz="2000" dirty="0">
                <a:ea typeface="Cambria Math"/>
              </a:rPr>
              <a:t>/ </a:t>
            </a:r>
            <a:r>
              <a:rPr lang="en-US" altLang="en-US" sz="2000" baseline="30000" dirty="0">
                <a:ea typeface="Cambria Math"/>
              </a:rPr>
              <a:t>13</a:t>
            </a:r>
            <a:r>
              <a:rPr lang="en-US" altLang="en-US" sz="2000" dirty="0">
                <a:ea typeface="Cambria Math"/>
              </a:rPr>
              <a:t>C</a:t>
            </a:r>
            <a:r>
              <a:rPr lang="en-US" altLang="en-US" sz="2000" baseline="-25000" dirty="0">
                <a:ea typeface="Cambria Math"/>
              </a:rPr>
              <a:t>3</a:t>
            </a:r>
            <a:r>
              <a:rPr lang="en-US" altLang="en-US" sz="2000" dirty="0">
                <a:ea typeface="Cambria Math"/>
              </a:rPr>
              <a:t> = 28/143.</a:t>
            </a:r>
          </a:p>
          <a:p>
            <a:pPr>
              <a:lnSpc>
                <a:spcPct val="110000"/>
              </a:lnSpc>
            </a:pPr>
            <a:r>
              <a:rPr lang="en-US" altLang="en-US" sz="2000" dirty="0">
                <a:ea typeface="Cambria Math"/>
              </a:rPr>
              <a:t>	</a:t>
            </a:r>
          </a:p>
          <a:p>
            <a:pPr>
              <a:lnSpc>
                <a:spcPct val="110000"/>
              </a:lnSpc>
            </a:pPr>
            <a:r>
              <a:rPr lang="en-US" altLang="en-US" sz="2000" dirty="0">
                <a:ea typeface="Cambria Math"/>
              </a:rPr>
              <a:t>	Since the events are independent, the required probability is:</a:t>
            </a:r>
          </a:p>
          <a:p>
            <a:pPr>
              <a:lnSpc>
                <a:spcPct val="110000"/>
              </a:lnSpc>
            </a:pPr>
            <a:r>
              <a:rPr lang="en-US" altLang="en-US" sz="2000" dirty="0">
                <a:ea typeface="Cambria Math"/>
              </a:rPr>
              <a:t>                       </a:t>
            </a:r>
            <a:r>
              <a:rPr lang="en-US" altLang="en-US" sz="2000" dirty="0"/>
              <a:t>P(W3 </a:t>
            </a:r>
            <a:r>
              <a:rPr lang="en-US" sz="2000" spc="-75" dirty="0">
                <a:cs typeface="Lucida Sans Unicode"/>
              </a:rPr>
              <a:t>∩</a:t>
            </a:r>
            <a:r>
              <a:rPr lang="en-US" altLang="en-US" sz="2000" dirty="0"/>
              <a:t> R3) = P(W3) </a:t>
            </a:r>
            <a:r>
              <a:rPr lang="en-US" altLang="en-US" sz="2000" dirty="0">
                <a:sym typeface="Symbol" panose="05050102010706020507" pitchFamily="18" charset="2"/>
              </a:rPr>
              <a:t></a:t>
            </a:r>
            <a:r>
              <a:rPr lang="en-US" altLang="en-US" sz="2000" dirty="0"/>
              <a:t> P(R3) 	=</a:t>
            </a:r>
            <a:r>
              <a:rPr lang="en-US" altLang="en-US" sz="2000" dirty="0">
                <a:ea typeface="Cambria Math"/>
              </a:rPr>
              <a:t> (</a:t>
            </a:r>
            <a:r>
              <a:rPr lang="en-US" altLang="en-US" sz="2000" baseline="30000" dirty="0">
                <a:ea typeface="Cambria Math"/>
              </a:rPr>
              <a:t>5</a:t>
            </a:r>
            <a:r>
              <a:rPr lang="en-US" altLang="en-US" sz="2000" dirty="0">
                <a:ea typeface="Cambria Math"/>
              </a:rPr>
              <a:t>C</a:t>
            </a:r>
            <a:r>
              <a:rPr lang="en-US" altLang="en-US" sz="2000" baseline="-25000" dirty="0">
                <a:ea typeface="Cambria Math"/>
              </a:rPr>
              <a:t>3 </a:t>
            </a:r>
            <a:r>
              <a:rPr lang="en-US" altLang="en-US" sz="2000" dirty="0">
                <a:ea typeface="Cambria Math"/>
              </a:rPr>
              <a:t>/ </a:t>
            </a:r>
            <a:r>
              <a:rPr lang="en-US" altLang="en-US" sz="2000" baseline="30000" dirty="0">
                <a:ea typeface="Cambria Math"/>
              </a:rPr>
              <a:t>13</a:t>
            </a:r>
            <a:r>
              <a:rPr lang="en-US" altLang="en-US" sz="2000" dirty="0">
                <a:ea typeface="Cambria Math"/>
              </a:rPr>
              <a:t>C</a:t>
            </a:r>
            <a:r>
              <a:rPr lang="en-US" altLang="en-US" sz="2000" baseline="-25000" dirty="0">
                <a:ea typeface="Cambria Math"/>
              </a:rPr>
              <a:t>3</a:t>
            </a:r>
            <a:r>
              <a:rPr lang="en-US" altLang="en-US" sz="2000" dirty="0">
                <a:ea typeface="Cambria Math"/>
              </a:rPr>
              <a:t> ) </a:t>
            </a:r>
            <a:r>
              <a:rPr lang="en-US" altLang="en-US" sz="2000" dirty="0">
                <a:sym typeface="Symbol" panose="05050102010706020507" pitchFamily="18" charset="2"/>
              </a:rPr>
              <a:t></a:t>
            </a:r>
            <a:r>
              <a:rPr lang="en-US" altLang="en-US" sz="2000" dirty="0">
                <a:ea typeface="Cambria Math"/>
              </a:rPr>
              <a:t> (</a:t>
            </a:r>
            <a:r>
              <a:rPr lang="en-US" altLang="en-US" sz="2000" baseline="30000" dirty="0">
                <a:ea typeface="Cambria Math"/>
              </a:rPr>
              <a:t>8</a:t>
            </a:r>
            <a:r>
              <a:rPr lang="en-US" altLang="en-US" sz="2000" dirty="0">
                <a:ea typeface="Cambria Math"/>
              </a:rPr>
              <a:t>C</a:t>
            </a:r>
            <a:r>
              <a:rPr lang="en-US" altLang="en-US" sz="2000" baseline="-25000" dirty="0">
                <a:ea typeface="Cambria Math"/>
              </a:rPr>
              <a:t>3 </a:t>
            </a:r>
            <a:r>
              <a:rPr lang="en-US" altLang="en-US" sz="2000" dirty="0">
                <a:ea typeface="Cambria Math"/>
              </a:rPr>
              <a:t>/ </a:t>
            </a:r>
            <a:r>
              <a:rPr lang="en-US" altLang="en-US" sz="2000" baseline="30000" dirty="0">
                <a:ea typeface="Cambria Math"/>
              </a:rPr>
              <a:t>13</a:t>
            </a:r>
            <a:r>
              <a:rPr lang="en-US" altLang="en-US" sz="2000" dirty="0">
                <a:ea typeface="Cambria Math"/>
              </a:rPr>
              <a:t>C</a:t>
            </a:r>
            <a:r>
              <a:rPr lang="en-US" altLang="en-US" sz="2000" baseline="-25000" dirty="0">
                <a:ea typeface="Cambria Math"/>
              </a:rPr>
              <a:t>3</a:t>
            </a:r>
            <a:r>
              <a:rPr lang="en-US" altLang="en-US" sz="2000" dirty="0">
                <a:ea typeface="Cambria Math"/>
              </a:rPr>
              <a:t> ) </a:t>
            </a:r>
          </a:p>
          <a:p>
            <a:pPr>
              <a:lnSpc>
                <a:spcPct val="110000"/>
              </a:lnSpc>
            </a:pPr>
            <a:r>
              <a:rPr lang="en-US" altLang="en-US" sz="2000" dirty="0">
                <a:ea typeface="Cambria Math"/>
              </a:rPr>
              <a:t>					= (5/143) </a:t>
            </a:r>
            <a:r>
              <a:rPr lang="en-US" altLang="en-US" sz="2000" dirty="0">
                <a:sym typeface="Symbol" panose="05050102010706020507" pitchFamily="18" charset="2"/>
              </a:rPr>
              <a:t> (</a:t>
            </a:r>
            <a:r>
              <a:rPr lang="en-US" altLang="en-US" sz="2000" dirty="0">
                <a:ea typeface="Cambria Math"/>
              </a:rPr>
              <a:t>28/143 ) = </a:t>
            </a:r>
            <a:r>
              <a:rPr lang="en-US" altLang="en-US" sz="2000" dirty="0">
                <a:solidFill>
                  <a:schemeClr val="accent6">
                    <a:lumMod val="75000"/>
                  </a:schemeClr>
                </a:solidFill>
                <a:ea typeface="Cambria Math"/>
              </a:rPr>
              <a:t>140/20,449</a:t>
            </a:r>
          </a:p>
        </p:txBody>
      </p:sp>
    </p:spTree>
    <p:extLst>
      <p:ext uri="{BB962C8B-B14F-4D97-AF65-F5344CB8AC3E}">
        <p14:creationId xmlns:p14="http://schemas.microsoft.com/office/powerpoint/2010/main" val="340333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Basics of Probability (8)</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757451"/>
            <a:ext cx="11880376" cy="5697940"/>
          </a:xfrm>
        </p:spPr>
        <p:txBody>
          <a:bodyPr>
            <a:normAutofit/>
          </a:bodyPr>
          <a:lstStyle/>
          <a:p>
            <a:pPr marL="0" indent="0">
              <a:lnSpc>
                <a:spcPct val="110000"/>
              </a:lnSpc>
              <a:buNone/>
            </a:pPr>
            <a:r>
              <a:rPr lang="en-US" altLang="en-US" sz="2000" b="1" dirty="0">
                <a:ea typeface="Cambria Math"/>
              </a:rPr>
              <a:t>Q.7. </a:t>
            </a:r>
            <a:r>
              <a:rPr lang="en-US" altLang="en-US" sz="2000" dirty="0">
                <a:ea typeface="Cambria Math"/>
              </a:rPr>
              <a:t> cont..</a:t>
            </a: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4" name="Footer Placeholder 3">
            <a:extLst>
              <a:ext uri="{FF2B5EF4-FFF2-40B4-BE49-F238E27FC236}">
                <a16:creationId xmlns:a16="http://schemas.microsoft.com/office/drawing/2014/main" id="{14EDA2CB-537A-0F2E-91E2-539ECAFC0547}"/>
              </a:ext>
            </a:extLst>
          </p:cNvPr>
          <p:cNvSpPr>
            <a:spLocks noGrp="1"/>
          </p:cNvSpPr>
          <p:nvPr>
            <p:ph type="ftr" sz="quarter" idx="11"/>
          </p:nvPr>
        </p:nvSpPr>
        <p:spPr/>
        <p:txBody>
          <a:bodyPr/>
          <a:lstStyle/>
          <a:p>
            <a:r>
              <a:rPr lang="en-US"/>
              <a:t>RVK-Math4AI-Unit 4</a:t>
            </a: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13</a:t>
            </a:fld>
            <a:endParaRPr lang="en-US"/>
          </a:p>
        </p:txBody>
      </p:sp>
      <p:sp>
        <p:nvSpPr>
          <p:cNvPr id="6" name="Rectangle 2">
            <a:extLst>
              <a:ext uri="{FF2B5EF4-FFF2-40B4-BE49-F238E27FC236}">
                <a16:creationId xmlns:a16="http://schemas.microsoft.com/office/drawing/2014/main" id="{D1313D1E-5CEE-BBA7-50F8-55822C7BFB02}"/>
              </a:ext>
            </a:extLst>
          </p:cNvPr>
          <p:cNvSpPr>
            <a:spLocks noChangeArrowheads="1"/>
          </p:cNvSpPr>
          <p:nvPr/>
        </p:nvSpPr>
        <p:spPr bwMode="auto">
          <a:xfrm>
            <a:off x="238818" y="1472263"/>
            <a:ext cx="11714363" cy="4812536"/>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10000"/>
              </a:lnSpc>
            </a:pPr>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a:t>
            </a:r>
            <a:endParaRPr lang="en-US" altLang="en-US" sz="2000" dirty="0">
              <a:ea typeface="Cambria Math"/>
            </a:endParaRPr>
          </a:p>
          <a:p>
            <a:pPr>
              <a:lnSpc>
                <a:spcPct val="110000"/>
              </a:lnSpc>
            </a:pPr>
            <a:r>
              <a:rPr lang="en-US" altLang="en-US" sz="2000" b="1" dirty="0">
                <a:ea typeface="Cambria Math"/>
              </a:rPr>
              <a:t>(b) When the balls are not replaced before second draw</a:t>
            </a:r>
          </a:p>
          <a:p>
            <a:pPr>
              <a:lnSpc>
                <a:spcPct val="110000"/>
              </a:lnSpc>
            </a:pPr>
            <a:r>
              <a:rPr lang="en-US" altLang="en-US" sz="2000" dirty="0">
                <a:ea typeface="Cambria Math"/>
              </a:rPr>
              <a:t>	Total balls in the bag = 8 + 5 = 13</a:t>
            </a:r>
          </a:p>
          <a:p>
            <a:pPr>
              <a:lnSpc>
                <a:spcPct val="110000"/>
              </a:lnSpc>
            </a:pPr>
            <a:r>
              <a:rPr lang="en-US" altLang="en-US" sz="2000" dirty="0">
                <a:ea typeface="Cambria Math"/>
              </a:rPr>
              <a:t>	3 balls can be drawn out of total of 13 balls in </a:t>
            </a:r>
            <a:r>
              <a:rPr lang="en-US" altLang="en-US" sz="2000" baseline="30000" dirty="0">
                <a:ea typeface="Cambria Math"/>
              </a:rPr>
              <a:t>13</a:t>
            </a:r>
            <a:r>
              <a:rPr lang="en-US" altLang="en-US" sz="2000" dirty="0">
                <a:ea typeface="Cambria Math"/>
              </a:rPr>
              <a:t>C</a:t>
            </a:r>
            <a:r>
              <a:rPr lang="en-US" altLang="en-US" sz="2000" baseline="-25000" dirty="0">
                <a:ea typeface="Cambria Math"/>
              </a:rPr>
              <a:t>3</a:t>
            </a:r>
            <a:r>
              <a:rPr lang="en-US" altLang="en-US" sz="2000" dirty="0">
                <a:ea typeface="Cambria Math"/>
              </a:rPr>
              <a:t> ways.</a:t>
            </a:r>
          </a:p>
          <a:p>
            <a:pPr>
              <a:lnSpc>
                <a:spcPct val="110000"/>
              </a:lnSpc>
            </a:pPr>
            <a:r>
              <a:rPr lang="en-US" altLang="en-US" sz="2000" dirty="0">
                <a:ea typeface="Cambria Math"/>
              </a:rPr>
              <a:t>	3 white balls can be drawn out of 5 white balls in </a:t>
            </a:r>
            <a:r>
              <a:rPr lang="en-US" altLang="en-US" sz="2000" baseline="30000" dirty="0">
                <a:ea typeface="Cambria Math"/>
              </a:rPr>
              <a:t>5</a:t>
            </a:r>
            <a:r>
              <a:rPr lang="en-US" altLang="en-US" sz="2000" dirty="0">
                <a:ea typeface="Cambria Math"/>
              </a:rPr>
              <a:t>C</a:t>
            </a:r>
            <a:r>
              <a:rPr lang="en-US" altLang="en-US" sz="2000" baseline="-25000" dirty="0">
                <a:ea typeface="Cambria Math"/>
              </a:rPr>
              <a:t>3</a:t>
            </a:r>
            <a:r>
              <a:rPr lang="en-US" altLang="en-US" sz="2000" dirty="0">
                <a:ea typeface="Cambria Math"/>
              </a:rPr>
              <a:t> ways.</a:t>
            </a:r>
          </a:p>
          <a:p>
            <a:pPr>
              <a:lnSpc>
                <a:spcPct val="110000"/>
              </a:lnSpc>
            </a:pPr>
            <a:r>
              <a:rPr lang="en-US" altLang="en-US" sz="2000" dirty="0">
                <a:ea typeface="Cambria Math"/>
              </a:rPr>
              <a:t>	The probability of drawing 3 white balls = P(W3) = </a:t>
            </a:r>
            <a:r>
              <a:rPr lang="en-US" altLang="en-US" sz="2000" baseline="30000" dirty="0">
                <a:ea typeface="Cambria Math"/>
              </a:rPr>
              <a:t>5</a:t>
            </a:r>
            <a:r>
              <a:rPr lang="en-US" altLang="en-US" sz="2000" dirty="0">
                <a:ea typeface="Cambria Math"/>
              </a:rPr>
              <a:t>C</a:t>
            </a:r>
            <a:r>
              <a:rPr lang="en-US" altLang="en-US" sz="2000" baseline="-25000" dirty="0">
                <a:ea typeface="Cambria Math"/>
              </a:rPr>
              <a:t>3 </a:t>
            </a:r>
            <a:r>
              <a:rPr lang="en-US" altLang="en-US" sz="2000" dirty="0">
                <a:ea typeface="Cambria Math"/>
              </a:rPr>
              <a:t>/ </a:t>
            </a:r>
            <a:r>
              <a:rPr lang="en-US" altLang="en-US" sz="2000" baseline="30000" dirty="0">
                <a:ea typeface="Cambria Math"/>
              </a:rPr>
              <a:t>13</a:t>
            </a:r>
            <a:r>
              <a:rPr lang="en-US" altLang="en-US" sz="2000" dirty="0">
                <a:ea typeface="Cambria Math"/>
              </a:rPr>
              <a:t>C</a:t>
            </a:r>
            <a:r>
              <a:rPr lang="en-US" altLang="en-US" sz="2000" baseline="-25000" dirty="0">
                <a:ea typeface="Cambria Math"/>
              </a:rPr>
              <a:t>3</a:t>
            </a:r>
            <a:r>
              <a:rPr lang="en-US" altLang="en-US" sz="2000" dirty="0">
                <a:ea typeface="Cambria Math"/>
              </a:rPr>
              <a:t> = 5/143.</a:t>
            </a:r>
          </a:p>
          <a:p>
            <a:pPr>
              <a:lnSpc>
                <a:spcPct val="110000"/>
              </a:lnSpc>
            </a:pPr>
            <a:r>
              <a:rPr lang="en-US" altLang="en-US" sz="2000" dirty="0">
                <a:ea typeface="Cambria Math"/>
              </a:rPr>
              <a:t>	</a:t>
            </a:r>
          </a:p>
          <a:p>
            <a:pPr>
              <a:lnSpc>
                <a:spcPct val="110000"/>
              </a:lnSpc>
            </a:pPr>
            <a:r>
              <a:rPr lang="en-US" altLang="en-US" sz="2000" dirty="0">
                <a:ea typeface="Cambria Math"/>
              </a:rPr>
              <a:t>	After the first draw, balls left are 10, 3 balls can be drawn out of 10 balls in </a:t>
            </a:r>
            <a:r>
              <a:rPr lang="en-US" altLang="en-US" sz="2000" baseline="30000" dirty="0">
                <a:ea typeface="Cambria Math"/>
              </a:rPr>
              <a:t>10</a:t>
            </a:r>
            <a:r>
              <a:rPr lang="en-US" altLang="en-US" sz="2000" dirty="0">
                <a:ea typeface="Cambria Math"/>
              </a:rPr>
              <a:t>C</a:t>
            </a:r>
            <a:r>
              <a:rPr lang="en-US" altLang="en-US" sz="2000" baseline="-25000" dirty="0">
                <a:ea typeface="Cambria Math"/>
              </a:rPr>
              <a:t>3</a:t>
            </a:r>
            <a:r>
              <a:rPr lang="en-US" altLang="en-US" sz="2000" dirty="0">
                <a:ea typeface="Cambria Math"/>
              </a:rPr>
              <a:t> ways.</a:t>
            </a:r>
          </a:p>
          <a:p>
            <a:pPr>
              <a:lnSpc>
                <a:spcPct val="110000"/>
              </a:lnSpc>
            </a:pPr>
            <a:r>
              <a:rPr lang="en-US" altLang="en-US" sz="2000" dirty="0">
                <a:ea typeface="Cambria Math"/>
              </a:rPr>
              <a:t>	3 red balls can be drawn out of 8 balls in </a:t>
            </a:r>
            <a:r>
              <a:rPr lang="en-US" altLang="en-US" sz="2000" baseline="30000" dirty="0">
                <a:ea typeface="Cambria Math"/>
              </a:rPr>
              <a:t>8</a:t>
            </a:r>
            <a:r>
              <a:rPr lang="en-US" altLang="en-US" sz="2000" dirty="0">
                <a:ea typeface="Cambria Math"/>
              </a:rPr>
              <a:t>C</a:t>
            </a:r>
            <a:r>
              <a:rPr lang="en-US" altLang="en-US" sz="2000" baseline="-25000" dirty="0">
                <a:ea typeface="Cambria Math"/>
              </a:rPr>
              <a:t>3</a:t>
            </a:r>
            <a:r>
              <a:rPr lang="en-US" altLang="en-US" sz="2000" dirty="0">
                <a:ea typeface="Cambria Math"/>
              </a:rPr>
              <a:t> ways.</a:t>
            </a:r>
          </a:p>
          <a:p>
            <a:pPr>
              <a:lnSpc>
                <a:spcPct val="110000"/>
              </a:lnSpc>
            </a:pPr>
            <a:r>
              <a:rPr lang="en-US" altLang="en-US" sz="2000" dirty="0">
                <a:ea typeface="Cambria Math"/>
              </a:rPr>
              <a:t>	Probability of 3 red balls = P(R3) = </a:t>
            </a:r>
            <a:r>
              <a:rPr lang="en-US" altLang="en-US" sz="2000" baseline="30000" dirty="0">
                <a:ea typeface="Cambria Math"/>
              </a:rPr>
              <a:t>8</a:t>
            </a:r>
            <a:r>
              <a:rPr lang="en-US" altLang="en-US" sz="2000" dirty="0">
                <a:ea typeface="Cambria Math"/>
              </a:rPr>
              <a:t>C</a:t>
            </a:r>
            <a:r>
              <a:rPr lang="en-US" altLang="en-US" sz="2000" baseline="-25000" dirty="0">
                <a:ea typeface="Cambria Math"/>
              </a:rPr>
              <a:t>3 </a:t>
            </a:r>
            <a:r>
              <a:rPr lang="en-US" altLang="en-US" sz="2000" dirty="0">
                <a:ea typeface="Cambria Math"/>
              </a:rPr>
              <a:t>/ </a:t>
            </a:r>
            <a:r>
              <a:rPr lang="en-US" altLang="en-US" sz="2000" baseline="30000" dirty="0">
                <a:ea typeface="Cambria Math"/>
              </a:rPr>
              <a:t>10</a:t>
            </a:r>
            <a:r>
              <a:rPr lang="en-US" altLang="en-US" sz="2000" dirty="0">
                <a:ea typeface="Cambria Math"/>
              </a:rPr>
              <a:t>C</a:t>
            </a:r>
            <a:r>
              <a:rPr lang="en-US" altLang="en-US" sz="2000" baseline="-25000" dirty="0">
                <a:ea typeface="Cambria Math"/>
              </a:rPr>
              <a:t>3</a:t>
            </a:r>
            <a:r>
              <a:rPr lang="en-US" altLang="en-US" sz="2000" dirty="0">
                <a:ea typeface="Cambria Math"/>
              </a:rPr>
              <a:t> = 56/286.</a:t>
            </a:r>
          </a:p>
          <a:p>
            <a:pPr>
              <a:lnSpc>
                <a:spcPct val="110000"/>
              </a:lnSpc>
            </a:pPr>
            <a:r>
              <a:rPr lang="en-US" altLang="en-US" sz="2000" dirty="0">
                <a:ea typeface="Cambria Math"/>
              </a:rPr>
              <a:t>	</a:t>
            </a:r>
          </a:p>
          <a:p>
            <a:pPr>
              <a:lnSpc>
                <a:spcPct val="110000"/>
              </a:lnSpc>
            </a:pPr>
            <a:r>
              <a:rPr lang="en-US" altLang="en-US" sz="2000" dirty="0">
                <a:ea typeface="Cambria Math"/>
              </a:rPr>
              <a:t>	Since the events are independent, the required probability is:</a:t>
            </a:r>
          </a:p>
          <a:p>
            <a:pPr>
              <a:lnSpc>
                <a:spcPct val="110000"/>
              </a:lnSpc>
            </a:pPr>
            <a:r>
              <a:rPr lang="en-US" altLang="en-US" sz="2000" dirty="0">
                <a:ea typeface="Cambria Math"/>
              </a:rPr>
              <a:t>                       </a:t>
            </a:r>
            <a:r>
              <a:rPr lang="en-US" altLang="en-US" sz="2000" dirty="0"/>
              <a:t>P(W3 </a:t>
            </a:r>
            <a:r>
              <a:rPr lang="en-US" sz="2000" spc="-75" dirty="0">
                <a:cs typeface="Lucida Sans Unicode"/>
              </a:rPr>
              <a:t>∩</a:t>
            </a:r>
            <a:r>
              <a:rPr lang="en-US" altLang="en-US" sz="2000" dirty="0"/>
              <a:t> R3) = P(W3) </a:t>
            </a:r>
            <a:r>
              <a:rPr lang="en-US" altLang="en-US" sz="2000" dirty="0">
                <a:sym typeface="Symbol" panose="05050102010706020507" pitchFamily="18" charset="2"/>
              </a:rPr>
              <a:t></a:t>
            </a:r>
            <a:r>
              <a:rPr lang="en-US" altLang="en-US" sz="2000" dirty="0"/>
              <a:t> P(R3) 	=</a:t>
            </a:r>
            <a:r>
              <a:rPr lang="en-US" altLang="en-US" sz="2000" dirty="0">
                <a:ea typeface="Cambria Math"/>
              </a:rPr>
              <a:t> (</a:t>
            </a:r>
            <a:r>
              <a:rPr lang="en-US" altLang="en-US" sz="2000" baseline="30000" dirty="0">
                <a:ea typeface="Cambria Math"/>
              </a:rPr>
              <a:t>5</a:t>
            </a:r>
            <a:r>
              <a:rPr lang="en-US" altLang="en-US" sz="2000" dirty="0">
                <a:ea typeface="Cambria Math"/>
              </a:rPr>
              <a:t>C</a:t>
            </a:r>
            <a:r>
              <a:rPr lang="en-US" altLang="en-US" sz="2000" baseline="-25000" dirty="0">
                <a:ea typeface="Cambria Math"/>
              </a:rPr>
              <a:t>3 </a:t>
            </a:r>
            <a:r>
              <a:rPr lang="en-US" altLang="en-US" sz="2000" dirty="0">
                <a:ea typeface="Cambria Math"/>
              </a:rPr>
              <a:t>/ </a:t>
            </a:r>
            <a:r>
              <a:rPr lang="en-US" altLang="en-US" sz="2000" baseline="30000" dirty="0">
                <a:ea typeface="Cambria Math"/>
              </a:rPr>
              <a:t>13</a:t>
            </a:r>
            <a:r>
              <a:rPr lang="en-US" altLang="en-US" sz="2000" dirty="0">
                <a:ea typeface="Cambria Math"/>
              </a:rPr>
              <a:t>C</a:t>
            </a:r>
            <a:r>
              <a:rPr lang="en-US" altLang="en-US" sz="2000" baseline="-25000" dirty="0">
                <a:ea typeface="Cambria Math"/>
              </a:rPr>
              <a:t>3</a:t>
            </a:r>
            <a:r>
              <a:rPr lang="en-US" altLang="en-US" sz="2000" dirty="0">
                <a:ea typeface="Cambria Math"/>
              </a:rPr>
              <a:t> ) </a:t>
            </a:r>
            <a:r>
              <a:rPr lang="en-US" altLang="en-US" sz="2000" dirty="0">
                <a:sym typeface="Symbol" panose="05050102010706020507" pitchFamily="18" charset="2"/>
              </a:rPr>
              <a:t></a:t>
            </a:r>
            <a:r>
              <a:rPr lang="en-US" altLang="en-US" sz="2000" dirty="0">
                <a:ea typeface="Cambria Math"/>
              </a:rPr>
              <a:t> (</a:t>
            </a:r>
            <a:r>
              <a:rPr lang="en-US" altLang="en-US" sz="2000" baseline="30000" dirty="0">
                <a:ea typeface="Cambria Math"/>
              </a:rPr>
              <a:t>8</a:t>
            </a:r>
            <a:r>
              <a:rPr lang="en-US" altLang="en-US" sz="2000" dirty="0">
                <a:ea typeface="Cambria Math"/>
              </a:rPr>
              <a:t>C</a:t>
            </a:r>
            <a:r>
              <a:rPr lang="en-US" altLang="en-US" sz="2000" baseline="-25000" dirty="0">
                <a:ea typeface="Cambria Math"/>
              </a:rPr>
              <a:t>3 </a:t>
            </a:r>
            <a:r>
              <a:rPr lang="en-US" altLang="en-US" sz="2000" dirty="0">
                <a:ea typeface="Cambria Math"/>
              </a:rPr>
              <a:t>/ </a:t>
            </a:r>
            <a:r>
              <a:rPr lang="en-US" altLang="en-US" sz="2000" baseline="30000" dirty="0">
                <a:ea typeface="Cambria Math"/>
              </a:rPr>
              <a:t>10</a:t>
            </a:r>
            <a:r>
              <a:rPr lang="en-US" altLang="en-US" sz="2000" dirty="0">
                <a:ea typeface="Cambria Math"/>
              </a:rPr>
              <a:t>C</a:t>
            </a:r>
            <a:r>
              <a:rPr lang="en-US" altLang="en-US" sz="2000" baseline="-25000" dirty="0">
                <a:ea typeface="Cambria Math"/>
              </a:rPr>
              <a:t>3</a:t>
            </a:r>
            <a:r>
              <a:rPr lang="en-US" altLang="en-US" sz="2000" dirty="0">
                <a:ea typeface="Cambria Math"/>
              </a:rPr>
              <a:t> ) </a:t>
            </a:r>
          </a:p>
          <a:p>
            <a:pPr>
              <a:lnSpc>
                <a:spcPct val="110000"/>
              </a:lnSpc>
            </a:pPr>
            <a:r>
              <a:rPr lang="en-US" altLang="en-US" sz="2000" dirty="0">
                <a:ea typeface="Cambria Math"/>
              </a:rPr>
              <a:t>					= (5/143) </a:t>
            </a:r>
            <a:r>
              <a:rPr lang="en-US" altLang="en-US" sz="2000" dirty="0">
                <a:sym typeface="Symbol" panose="05050102010706020507" pitchFamily="18" charset="2"/>
              </a:rPr>
              <a:t> (</a:t>
            </a:r>
            <a:r>
              <a:rPr lang="en-US" altLang="en-US" sz="2000" dirty="0">
                <a:ea typeface="Cambria Math"/>
              </a:rPr>
              <a:t>7/15 ) = </a:t>
            </a:r>
            <a:r>
              <a:rPr lang="en-US" altLang="en-US" sz="2000" dirty="0">
                <a:solidFill>
                  <a:schemeClr val="accent6">
                    <a:lumMod val="75000"/>
                  </a:schemeClr>
                </a:solidFill>
                <a:ea typeface="Cambria Math"/>
              </a:rPr>
              <a:t>7/429</a:t>
            </a:r>
          </a:p>
        </p:txBody>
      </p:sp>
    </p:spTree>
    <p:extLst>
      <p:ext uri="{BB962C8B-B14F-4D97-AF65-F5344CB8AC3E}">
        <p14:creationId xmlns:p14="http://schemas.microsoft.com/office/powerpoint/2010/main" val="226302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Basics of Probability (9)</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661916"/>
            <a:ext cx="11880376" cy="6059560"/>
          </a:xfrm>
        </p:spPr>
        <p:txBody>
          <a:bodyPr>
            <a:normAutofit/>
          </a:bodyPr>
          <a:lstStyle/>
          <a:p>
            <a:pPr marL="0" indent="0">
              <a:lnSpc>
                <a:spcPct val="110000"/>
              </a:lnSpc>
              <a:buNone/>
            </a:pPr>
            <a:r>
              <a:rPr lang="en-US" altLang="en-US" sz="2000" b="1" dirty="0">
                <a:ea typeface="Cambria Math"/>
              </a:rPr>
              <a:t>Q.8. </a:t>
            </a:r>
            <a:r>
              <a:rPr lang="en-US" altLang="en-US" sz="2000" dirty="0">
                <a:ea typeface="Cambria Math"/>
              </a:rPr>
              <a:t>Two dice are rolled together. Find the probability of getting a doublet or sum of faces as 4.</a:t>
            </a: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b="1" dirty="0">
              <a:ea typeface="Cambria Math"/>
            </a:endParaRPr>
          </a:p>
          <a:p>
            <a:pPr marL="0" indent="0">
              <a:lnSpc>
                <a:spcPct val="110000"/>
              </a:lnSpc>
              <a:buNone/>
            </a:pPr>
            <a:endParaRPr lang="en-US" altLang="en-US" sz="2000" b="1" dirty="0">
              <a:ea typeface="Cambria Math"/>
            </a:endParaRPr>
          </a:p>
          <a:p>
            <a:pPr marL="0" indent="0">
              <a:lnSpc>
                <a:spcPct val="110000"/>
              </a:lnSpc>
              <a:buNone/>
            </a:pPr>
            <a:endParaRPr lang="en-US" altLang="en-US" sz="1000" b="1" dirty="0">
              <a:ea typeface="Cambria Math"/>
            </a:endParaRPr>
          </a:p>
          <a:p>
            <a:pPr marL="0" indent="0">
              <a:lnSpc>
                <a:spcPct val="110000"/>
              </a:lnSpc>
              <a:buNone/>
            </a:pPr>
            <a:endParaRPr lang="en-US" altLang="en-US" sz="1000" b="1" dirty="0">
              <a:ea typeface="Cambria Math"/>
            </a:endParaRPr>
          </a:p>
          <a:p>
            <a:pPr marL="0" indent="0">
              <a:lnSpc>
                <a:spcPct val="110000"/>
              </a:lnSpc>
              <a:buNone/>
            </a:pPr>
            <a:endParaRPr lang="en-US" altLang="en-US" sz="1000" b="1" dirty="0">
              <a:ea typeface="Cambria Math"/>
            </a:endParaRPr>
          </a:p>
          <a:p>
            <a:pPr marL="0" indent="0">
              <a:lnSpc>
                <a:spcPct val="110000"/>
              </a:lnSpc>
              <a:buNone/>
            </a:pPr>
            <a:r>
              <a:rPr lang="en-US" altLang="en-US" sz="2000" b="1" dirty="0">
                <a:ea typeface="Cambria Math"/>
              </a:rPr>
              <a:t>Q.9. </a:t>
            </a:r>
            <a:r>
              <a:rPr lang="en-US" altLang="en-US" sz="2000" dirty="0">
                <a:ea typeface="Cambria Math"/>
              </a:rPr>
              <a:t>Find the probability of drawing a diamond card in each of the two consecutive draws from a well-shuffled pack of cards, if the card drawn is not replaced after the first draw.</a:t>
            </a: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4" name="Footer Placeholder 3">
            <a:extLst>
              <a:ext uri="{FF2B5EF4-FFF2-40B4-BE49-F238E27FC236}">
                <a16:creationId xmlns:a16="http://schemas.microsoft.com/office/drawing/2014/main" id="{14EDA2CB-537A-0F2E-91E2-539ECAFC0547}"/>
              </a:ext>
            </a:extLst>
          </p:cNvPr>
          <p:cNvSpPr>
            <a:spLocks noGrp="1"/>
          </p:cNvSpPr>
          <p:nvPr>
            <p:ph type="ftr" sz="quarter" idx="11"/>
          </p:nvPr>
        </p:nvSpPr>
        <p:spPr/>
        <p:txBody>
          <a:bodyPr/>
          <a:lstStyle/>
          <a:p>
            <a:r>
              <a:rPr lang="en-US"/>
              <a:t>RVK-Math4AI-Unit 4</a:t>
            </a: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14</a:t>
            </a:fld>
            <a:endParaRPr lang="en-US"/>
          </a:p>
        </p:txBody>
      </p:sp>
      <p:sp>
        <p:nvSpPr>
          <p:cNvPr id="6" name="Rectangle 2">
            <a:extLst>
              <a:ext uri="{FF2B5EF4-FFF2-40B4-BE49-F238E27FC236}">
                <a16:creationId xmlns:a16="http://schemas.microsoft.com/office/drawing/2014/main" id="{D1313D1E-5CEE-BBA7-50F8-55822C7BFB02}"/>
              </a:ext>
            </a:extLst>
          </p:cNvPr>
          <p:cNvSpPr>
            <a:spLocks noChangeArrowheads="1"/>
          </p:cNvSpPr>
          <p:nvPr/>
        </p:nvSpPr>
        <p:spPr bwMode="auto">
          <a:xfrm>
            <a:off x="238818" y="1113368"/>
            <a:ext cx="11714363" cy="2445285"/>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10000"/>
              </a:lnSpc>
            </a:pPr>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US" altLang="en-US" sz="2000" dirty="0">
                <a:ea typeface="Cambria Math"/>
              </a:rPr>
              <a:t>When two dice are rolled together, there will be 6×6 = 36 outcomes. Let S be the sample space. Then n(S) = 36.</a:t>
            </a:r>
          </a:p>
          <a:p>
            <a:pPr>
              <a:lnSpc>
                <a:spcPct val="110000"/>
              </a:lnSpc>
            </a:pPr>
            <a:r>
              <a:rPr lang="en-US" altLang="en-US" sz="2000" dirty="0">
                <a:ea typeface="Cambria Math"/>
              </a:rPr>
              <a:t>Then the event of getting a doublet = A = {(1,1),(2,2),(3,3),(4,4),(5,5),(6,6)}. So, n (A) = 6.</a:t>
            </a:r>
          </a:p>
          <a:p>
            <a:pPr>
              <a:lnSpc>
                <a:spcPct val="110000"/>
              </a:lnSpc>
            </a:pPr>
            <a:r>
              <a:rPr lang="en-US" altLang="en-US" sz="2000" dirty="0">
                <a:ea typeface="Cambria Math"/>
              </a:rPr>
              <a:t>The event of getting face sum 4 = B = {(1,3),(2,2),(3,1)}. So, n (B) = 3.</a:t>
            </a:r>
          </a:p>
          <a:p>
            <a:pPr>
              <a:lnSpc>
                <a:spcPct val="110000"/>
              </a:lnSpc>
            </a:pPr>
            <a:r>
              <a:rPr lang="en-US" altLang="en-US" sz="2000" dirty="0">
                <a:ea typeface="Cambria Math"/>
              </a:rPr>
              <a:t>Therefore,  A Ո B = {(2,2)}. So, n (A ∩ B) = 1.</a:t>
            </a:r>
          </a:p>
          <a:p>
            <a:pPr>
              <a:lnSpc>
                <a:spcPct val="110000"/>
              </a:lnSpc>
            </a:pPr>
            <a:r>
              <a:rPr lang="en-US" altLang="en-US" sz="2000" dirty="0">
                <a:ea typeface="Cambria Math"/>
              </a:rPr>
              <a:t>Therefore, P (getting a doublet or a total of 4) = P (A U B) = P (A) + P (B ) − P (A ∩ B)</a:t>
            </a:r>
          </a:p>
          <a:p>
            <a:pPr>
              <a:lnSpc>
                <a:spcPct val="110000"/>
              </a:lnSpc>
            </a:pPr>
            <a:r>
              <a:rPr lang="en-US" altLang="en-US" sz="2000" dirty="0">
                <a:ea typeface="Cambria Math"/>
              </a:rPr>
              <a:t>					   	       = 6/36 + 3/36 – 1/36 = 8/36 =</a:t>
            </a:r>
            <a:r>
              <a:rPr lang="en-US" altLang="en-US" sz="2000" dirty="0">
                <a:solidFill>
                  <a:schemeClr val="accent6">
                    <a:lumMod val="75000"/>
                  </a:schemeClr>
                </a:solidFill>
                <a:ea typeface="Cambria Math"/>
              </a:rPr>
              <a:t> 2/9.</a:t>
            </a:r>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170597" y="4775136"/>
            <a:ext cx="11714363" cy="1938992"/>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IN" sz="2000" dirty="0"/>
              <a:t>The probability of the event of drawing a diamond card in the first draw P(A) = </a:t>
            </a:r>
            <a:r>
              <a:rPr lang="en-IN" sz="2000" baseline="30000" dirty="0"/>
              <a:t>13</a:t>
            </a:r>
            <a:r>
              <a:rPr lang="en-IN" sz="2000" dirty="0"/>
              <a:t>C</a:t>
            </a:r>
            <a:r>
              <a:rPr lang="en-IN" sz="2000" baseline="-25000" dirty="0"/>
              <a:t>1 </a:t>
            </a:r>
            <a:r>
              <a:rPr lang="en-IN" sz="2000" dirty="0"/>
              <a:t>/ </a:t>
            </a:r>
            <a:r>
              <a:rPr lang="en-IN" sz="2000" baseline="30000" dirty="0"/>
              <a:t>52 </a:t>
            </a:r>
            <a:r>
              <a:rPr lang="en-IN" sz="2000" dirty="0"/>
              <a:t>C</a:t>
            </a:r>
            <a:r>
              <a:rPr lang="en-IN" sz="2000" baseline="-25000" dirty="0"/>
              <a:t>1</a:t>
            </a:r>
            <a:r>
              <a:rPr lang="en-IN" sz="2000" dirty="0"/>
              <a:t> = 13/52 = 1/4</a:t>
            </a:r>
          </a:p>
          <a:p>
            <a:r>
              <a:rPr lang="en-IN" sz="2000" dirty="0"/>
              <a:t>After drawing a diamond card in the first draw 51 cards are left out of which 12 cards are diamond cards.</a:t>
            </a:r>
          </a:p>
          <a:p>
            <a:endParaRPr lang="en-IN" sz="1000" dirty="0"/>
          </a:p>
          <a:p>
            <a:r>
              <a:rPr lang="en-IN" sz="2000" dirty="0"/>
              <a:t>∴ Probability of drawing a diamond card in the second draw when a diamond card has already been drawn in the first draw = P(B|A) = </a:t>
            </a:r>
            <a:r>
              <a:rPr lang="en-IN" sz="2000" baseline="-25000" dirty="0"/>
              <a:t>12</a:t>
            </a:r>
            <a:r>
              <a:rPr lang="en-IN" sz="2000" dirty="0"/>
              <a:t>C</a:t>
            </a:r>
            <a:r>
              <a:rPr lang="en-IN" sz="2000" baseline="-25000" dirty="0"/>
              <a:t>1</a:t>
            </a:r>
            <a:r>
              <a:rPr lang="en-IN" sz="2000" dirty="0"/>
              <a:t> / </a:t>
            </a:r>
            <a:r>
              <a:rPr lang="en-IN" sz="2000" baseline="-25000" dirty="0"/>
              <a:t>51</a:t>
            </a:r>
            <a:r>
              <a:rPr lang="en-IN" sz="2000" dirty="0"/>
              <a:t>C</a:t>
            </a:r>
            <a:r>
              <a:rPr lang="en-IN" sz="2000" baseline="-25000" dirty="0"/>
              <a:t>1 </a:t>
            </a:r>
            <a:r>
              <a:rPr lang="en-IN" sz="2000" dirty="0"/>
              <a:t>= 12/51 = 4/17</a:t>
            </a:r>
          </a:p>
          <a:p>
            <a:endParaRPr lang="en-IN" sz="1000" dirty="0"/>
          </a:p>
          <a:p>
            <a:r>
              <a:rPr lang="en-IN" sz="2000" dirty="0"/>
              <a:t>∴ Required probability = P(A ∩ B) = P(A) × P(B|A) = 1/4 × 4/17 = </a:t>
            </a:r>
            <a:r>
              <a:rPr lang="en-IN" sz="2000" dirty="0">
                <a:solidFill>
                  <a:schemeClr val="accent6">
                    <a:lumMod val="75000"/>
                  </a:schemeClr>
                </a:solidFill>
              </a:rPr>
              <a:t>1/17</a:t>
            </a:r>
          </a:p>
        </p:txBody>
      </p:sp>
    </p:spTree>
    <p:extLst>
      <p:ext uri="{BB962C8B-B14F-4D97-AF65-F5344CB8AC3E}">
        <p14:creationId xmlns:p14="http://schemas.microsoft.com/office/powerpoint/2010/main" val="417418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fade">
                                      <p:cBhvr>
                                        <p:cTn id="11" dur="2000"/>
                                        <p:tgtEl>
                                          <p:spTgt spid="7">
                                            <p:bg/>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2000"/>
                                        <p:tgtEl>
                                          <p:spTgt spid="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2000"/>
                                        <p:tgtEl>
                                          <p:spTgt spid="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20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Basics of Probability (10)</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661916"/>
            <a:ext cx="11880376" cy="5793475"/>
          </a:xfrm>
        </p:spPr>
        <p:txBody>
          <a:bodyPr>
            <a:normAutofit/>
          </a:bodyPr>
          <a:lstStyle/>
          <a:p>
            <a:pPr marL="0" indent="0">
              <a:lnSpc>
                <a:spcPct val="110000"/>
              </a:lnSpc>
              <a:buNone/>
            </a:pPr>
            <a:r>
              <a:rPr lang="en-US" altLang="en-US" sz="2000" b="1" dirty="0">
                <a:ea typeface="Cambria Math"/>
              </a:rPr>
              <a:t>Q.10. </a:t>
            </a:r>
            <a:r>
              <a:rPr lang="en-US" altLang="en-US" sz="2000" dirty="0">
                <a:ea typeface="Cambria Math"/>
              </a:rPr>
              <a:t>A card is drawn from a pack of 52 cards. Find the probability of getting a king or a heart or a red card.</a:t>
            </a: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15</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238818" y="1616307"/>
            <a:ext cx="11714363" cy="3785652"/>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IN" sz="2000" dirty="0"/>
              <a:t>The probability of event of getting a king card  P(K) = 4/52.</a:t>
            </a:r>
          </a:p>
          <a:p>
            <a:r>
              <a:rPr lang="en-IN" sz="2000" dirty="0"/>
              <a:t>	The probability of </a:t>
            </a:r>
            <a:r>
              <a:rPr lang="en-US" sz="2000" dirty="0"/>
              <a:t>the event of getting a heart card</a:t>
            </a:r>
            <a:r>
              <a:rPr lang="en-IN" sz="2000" dirty="0"/>
              <a:t> P(H) = 13/52.</a:t>
            </a:r>
          </a:p>
          <a:p>
            <a:r>
              <a:rPr lang="en-IN" sz="2000" dirty="0"/>
              <a:t>	The probability of </a:t>
            </a:r>
            <a:r>
              <a:rPr lang="en-US" sz="2000" dirty="0"/>
              <a:t>the </a:t>
            </a:r>
            <a:r>
              <a:rPr lang="en-IN" sz="2000" dirty="0"/>
              <a:t>event of getting a red card P(R) = 26/52</a:t>
            </a:r>
          </a:p>
          <a:p>
            <a:r>
              <a:rPr lang="en-IN" sz="2000" dirty="0"/>
              <a:t>	</a:t>
            </a:r>
          </a:p>
          <a:p>
            <a:r>
              <a:rPr lang="en-IN" sz="2000" dirty="0"/>
              <a:t>	P (K </a:t>
            </a:r>
            <a:r>
              <a:rPr lang="hy-AM" sz="2000" dirty="0"/>
              <a:t>Ո </a:t>
            </a:r>
            <a:r>
              <a:rPr lang="en-IN" sz="2000" dirty="0"/>
              <a:t>H) = P (getting heart king) = 1/52</a:t>
            </a:r>
          </a:p>
          <a:p>
            <a:r>
              <a:rPr lang="en-IN" sz="2000" dirty="0"/>
              <a:t>	P (H </a:t>
            </a:r>
            <a:r>
              <a:rPr lang="hy-AM" sz="2000" dirty="0"/>
              <a:t>Ո</a:t>
            </a:r>
            <a:r>
              <a:rPr lang="en-IN" sz="2000" dirty="0"/>
              <a:t> R) = P (getting red and heart)) = 13/52</a:t>
            </a:r>
          </a:p>
          <a:p>
            <a:r>
              <a:rPr lang="en-IN" sz="2000" dirty="0"/>
              <a:t>	P (K </a:t>
            </a:r>
            <a:r>
              <a:rPr lang="hy-AM" sz="2000" dirty="0"/>
              <a:t>Ո</a:t>
            </a:r>
            <a:r>
              <a:rPr lang="en-IN" sz="2000" dirty="0"/>
              <a:t> R) = P (getting red king) = 2/52</a:t>
            </a:r>
          </a:p>
          <a:p>
            <a:r>
              <a:rPr lang="en-IN" sz="2000" dirty="0"/>
              <a:t>	P (K </a:t>
            </a:r>
            <a:r>
              <a:rPr lang="hy-AM" sz="2000" dirty="0"/>
              <a:t>Ո </a:t>
            </a:r>
            <a:r>
              <a:rPr lang="en-IN" sz="2000" dirty="0"/>
              <a:t>H </a:t>
            </a:r>
            <a:r>
              <a:rPr lang="hy-AM" sz="2000" dirty="0"/>
              <a:t>Ո</a:t>
            </a:r>
            <a:r>
              <a:rPr lang="en-IN" sz="2000" dirty="0"/>
              <a:t> R) = P (getting heart, king which is red) = 1/52</a:t>
            </a:r>
          </a:p>
          <a:p>
            <a:r>
              <a:rPr lang="en-IN" sz="2000" dirty="0"/>
              <a:t>	</a:t>
            </a:r>
          </a:p>
          <a:p>
            <a:r>
              <a:rPr lang="en-IN" sz="2000" dirty="0"/>
              <a:t>	Therefore, required probability is </a:t>
            </a:r>
          </a:p>
          <a:p>
            <a:r>
              <a:rPr lang="en-IN" sz="2000" dirty="0"/>
              <a:t>	P (K U H U R) = P (K) + P (H) + P (R) − P (K </a:t>
            </a:r>
            <a:r>
              <a:rPr lang="hy-AM" sz="2000" dirty="0"/>
              <a:t>Ո </a:t>
            </a:r>
            <a:r>
              <a:rPr lang="en-IN" sz="2000" dirty="0"/>
              <a:t>H) − P(H </a:t>
            </a:r>
            <a:r>
              <a:rPr lang="hy-AM" sz="2000" dirty="0"/>
              <a:t>Ո</a:t>
            </a:r>
            <a:r>
              <a:rPr lang="en-IN" sz="2000" dirty="0"/>
              <a:t> R) − P (K </a:t>
            </a:r>
            <a:r>
              <a:rPr lang="hy-AM" sz="2000" dirty="0"/>
              <a:t>Ո</a:t>
            </a:r>
            <a:r>
              <a:rPr lang="en-IN" sz="2000" dirty="0"/>
              <a:t> R) + P(K </a:t>
            </a:r>
            <a:r>
              <a:rPr lang="hy-AM" sz="2000" dirty="0"/>
              <a:t>Ո </a:t>
            </a:r>
            <a:r>
              <a:rPr lang="en-IN" sz="2000" dirty="0"/>
              <a:t>H </a:t>
            </a:r>
            <a:r>
              <a:rPr lang="hy-AM" sz="2000" dirty="0"/>
              <a:t>Ո</a:t>
            </a:r>
            <a:r>
              <a:rPr lang="en-IN" sz="2000" dirty="0"/>
              <a:t> R)</a:t>
            </a:r>
          </a:p>
          <a:p>
            <a:r>
              <a:rPr lang="en-IN" sz="2000" dirty="0"/>
              <a:t> 		        = 4/52 + 13/52 + 26/52 – 1/52 – 13/52 – 2/52 + 1/52 = 28/52 = </a:t>
            </a:r>
            <a:r>
              <a:rPr lang="en-IN" sz="2000" dirty="0">
                <a:solidFill>
                  <a:schemeClr val="accent6">
                    <a:lumMod val="75000"/>
                  </a:schemeClr>
                </a:solidFill>
              </a:rPr>
              <a:t>7/13.</a:t>
            </a:r>
          </a:p>
        </p:txBody>
      </p:sp>
    </p:spTree>
    <p:extLst>
      <p:ext uri="{BB962C8B-B14F-4D97-AF65-F5344CB8AC3E}">
        <p14:creationId xmlns:p14="http://schemas.microsoft.com/office/powerpoint/2010/main" val="231129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2000"/>
                                        <p:tgtEl>
                                          <p:spTgt spid="7">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2000"/>
                                        <p:tgtEl>
                                          <p:spTgt spid="7">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fade">
                                      <p:cBhvr>
                                        <p:cTn id="31" dur="2000"/>
                                        <p:tgtEl>
                                          <p:spTgt spid="7">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fade">
                                      <p:cBhvr>
                                        <p:cTn id="34" dur="2000"/>
                                        <p:tgtEl>
                                          <p:spTgt spid="7">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Effect transition="in" filter="fade">
                                      <p:cBhvr>
                                        <p:cTn id="37" dur="2000"/>
                                        <p:tgtEl>
                                          <p:spTgt spid="7">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10" end="10"/>
                                            </p:txEl>
                                          </p:spTgt>
                                        </p:tgtEl>
                                        <p:attrNameLst>
                                          <p:attrName>style.visibility</p:attrName>
                                        </p:attrNameLst>
                                      </p:cBhvr>
                                      <p:to>
                                        <p:strVal val="visible"/>
                                      </p:to>
                                    </p:set>
                                    <p:animEffect transition="in" filter="fade">
                                      <p:cBhvr>
                                        <p:cTn id="40" dur="2000"/>
                                        <p:tgtEl>
                                          <p:spTgt spid="7">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animEffect transition="in" filter="fade">
                                      <p:cBhvr>
                                        <p:cTn id="43" dur="20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Basics of Probability (11)</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661916"/>
            <a:ext cx="11880376" cy="5793475"/>
          </a:xfrm>
        </p:spPr>
        <p:txBody>
          <a:bodyPr>
            <a:normAutofit/>
          </a:bodyPr>
          <a:lstStyle/>
          <a:p>
            <a:pPr marL="0" indent="0">
              <a:lnSpc>
                <a:spcPct val="110000"/>
              </a:lnSpc>
              <a:buNone/>
            </a:pPr>
            <a:r>
              <a:rPr lang="en-US" altLang="en-US" sz="2000" b="1" dirty="0">
                <a:ea typeface="Cambria Math"/>
              </a:rPr>
              <a:t>Q.11. </a:t>
            </a:r>
            <a:r>
              <a:rPr lang="en-US" altLang="en-US" sz="2000" dirty="0">
                <a:ea typeface="Cambria Math"/>
              </a:rPr>
              <a:t>It is 8:5 against the wife who is 40 years old living till she is 70 and 4:3 against her husband now 50 living till he is 80. Find the probability that </a:t>
            </a:r>
          </a:p>
          <a:p>
            <a:pPr marL="0" indent="0">
              <a:lnSpc>
                <a:spcPct val="110000"/>
              </a:lnSpc>
              <a:buNone/>
            </a:pPr>
            <a:r>
              <a:rPr lang="en-US" altLang="en-US" sz="2000" dirty="0">
                <a:ea typeface="Cambria Math"/>
              </a:rPr>
              <a:t>(</a:t>
            </a:r>
            <a:r>
              <a:rPr lang="en-US" altLang="en-US" sz="2000" dirty="0" err="1">
                <a:ea typeface="Cambria Math"/>
              </a:rPr>
              <a:t>i</a:t>
            </a:r>
            <a:r>
              <a:rPr lang="en-US" altLang="en-US" sz="2000" dirty="0">
                <a:ea typeface="Cambria Math"/>
              </a:rPr>
              <a:t>) Both will be alive,</a:t>
            </a:r>
          </a:p>
          <a:p>
            <a:pPr marL="0" indent="0">
              <a:lnSpc>
                <a:spcPct val="110000"/>
              </a:lnSpc>
              <a:buNone/>
            </a:pPr>
            <a:r>
              <a:rPr lang="en-US" altLang="en-US" sz="2000" dirty="0">
                <a:ea typeface="Cambria Math"/>
              </a:rPr>
              <a:t>(ii) None will be alive,</a:t>
            </a:r>
          </a:p>
          <a:p>
            <a:pPr marL="0" indent="0">
              <a:lnSpc>
                <a:spcPct val="110000"/>
              </a:lnSpc>
              <a:buNone/>
            </a:pPr>
            <a:r>
              <a:rPr lang="en-US" altLang="en-US" sz="2000" dirty="0">
                <a:ea typeface="Cambria Math"/>
              </a:rPr>
              <a:t>(iii) Only wife will be alive,</a:t>
            </a:r>
          </a:p>
          <a:p>
            <a:pPr marL="0" indent="0">
              <a:lnSpc>
                <a:spcPct val="110000"/>
              </a:lnSpc>
              <a:buNone/>
            </a:pPr>
            <a:r>
              <a:rPr lang="en-US" altLang="en-US" sz="2000" dirty="0">
                <a:ea typeface="Cambria Math"/>
              </a:rPr>
              <a:t>(iv) Only husband will be alive.</a:t>
            </a: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16</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238818" y="3119544"/>
            <a:ext cx="11714363" cy="3323987"/>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IN" sz="2000" dirty="0"/>
              <a:t>Let us define the events: A: Wife will be alive, B: Husband will be alive. </a:t>
            </a:r>
          </a:p>
          <a:p>
            <a:r>
              <a:rPr lang="en-IN" sz="2000" dirty="0"/>
              <a:t>Then, we are given: P(A) = 5/(8 + 5) = 5/13 </a:t>
            </a:r>
            <a:r>
              <a:rPr lang="en-IN" sz="2000" dirty="0">
                <a:sym typeface="Symbol" panose="05050102010706020507" pitchFamily="18" charset="2"/>
              </a:rPr>
              <a:t></a:t>
            </a:r>
            <a:r>
              <a:rPr lang="en-IN" sz="2000" dirty="0"/>
              <a:t> P(A’) = 1 – P(A) = 8/13</a:t>
            </a:r>
          </a:p>
          <a:p>
            <a:r>
              <a:rPr lang="en-IN" sz="2000" dirty="0"/>
              <a:t>                                    P(B) = 3/(4 + 3) = 3/7  </a:t>
            </a:r>
            <a:r>
              <a:rPr lang="en-IN" sz="2000" dirty="0">
                <a:sym typeface="Symbol" panose="05050102010706020507" pitchFamily="18" charset="2"/>
              </a:rPr>
              <a:t> </a:t>
            </a:r>
            <a:r>
              <a:rPr lang="en-IN" sz="2000" dirty="0"/>
              <a:t>P(B’) = 1 – P(B) = 4/7</a:t>
            </a:r>
          </a:p>
          <a:p>
            <a:r>
              <a:rPr lang="en-IN" sz="2000" dirty="0"/>
              <a:t>If we assume that A and B are independent so that A and B’, A’ and B’ are also independent , then the required probabilities are given by:</a:t>
            </a:r>
          </a:p>
          <a:p>
            <a:pPr marL="514350" indent="-514350">
              <a:buAutoNum type="romanLcParenBoth"/>
            </a:pPr>
            <a:r>
              <a:rPr lang="en-IN" sz="2000" dirty="0"/>
              <a:t>P(</a:t>
            </a:r>
            <a:r>
              <a:rPr lang="en-US" altLang="en-US" sz="2000" dirty="0">
                <a:ea typeface="Cambria Math"/>
              </a:rPr>
              <a:t>Both will be alive ) = </a:t>
            </a:r>
            <a:r>
              <a:rPr lang="en-IN" sz="2000" dirty="0"/>
              <a:t>P(A ∩ B) = P(A) × P(B) = (5/13) × (3/7) = </a:t>
            </a:r>
            <a:r>
              <a:rPr lang="en-IN" sz="2000" dirty="0">
                <a:solidFill>
                  <a:schemeClr val="accent6">
                    <a:lumMod val="75000"/>
                  </a:schemeClr>
                </a:solidFill>
              </a:rPr>
              <a:t>15/91</a:t>
            </a:r>
          </a:p>
          <a:p>
            <a:pPr marL="514350" indent="-514350">
              <a:buAutoNum type="romanLcParenBoth"/>
            </a:pPr>
            <a:endParaRPr lang="en-IN" sz="1000" dirty="0">
              <a:solidFill>
                <a:schemeClr val="accent6">
                  <a:lumMod val="75000"/>
                </a:schemeClr>
              </a:solidFill>
            </a:endParaRPr>
          </a:p>
          <a:p>
            <a:r>
              <a:rPr lang="en-IN" sz="2000" dirty="0"/>
              <a:t>(ii)    P(</a:t>
            </a:r>
            <a:r>
              <a:rPr lang="en-US" altLang="en-US" sz="2000" dirty="0">
                <a:ea typeface="Cambria Math"/>
              </a:rPr>
              <a:t>None will be alive ) = </a:t>
            </a:r>
            <a:r>
              <a:rPr lang="en-IN" sz="2000" dirty="0"/>
              <a:t>P(A’ ∩ B’) = P(A’) × P(B’) = (8/13) × (4/7) = </a:t>
            </a:r>
            <a:r>
              <a:rPr lang="en-IN" sz="2000" dirty="0">
                <a:solidFill>
                  <a:schemeClr val="accent6">
                    <a:lumMod val="75000"/>
                  </a:schemeClr>
                </a:solidFill>
              </a:rPr>
              <a:t>32/91</a:t>
            </a:r>
          </a:p>
          <a:p>
            <a:endParaRPr lang="en-IN" sz="1000" dirty="0">
              <a:solidFill>
                <a:schemeClr val="accent6">
                  <a:lumMod val="75000"/>
                </a:schemeClr>
              </a:solidFill>
            </a:endParaRPr>
          </a:p>
          <a:p>
            <a:r>
              <a:rPr lang="en-IN" sz="2000" dirty="0"/>
              <a:t>(iii)   P(</a:t>
            </a:r>
            <a:r>
              <a:rPr lang="en-US" altLang="en-US" sz="2000" dirty="0">
                <a:ea typeface="Cambria Math"/>
              </a:rPr>
              <a:t>Only wife will be alive ) = </a:t>
            </a:r>
            <a:r>
              <a:rPr lang="en-IN" sz="2000" dirty="0"/>
              <a:t>P(A ∩ B’) = P(A) – P(A ∩ B) = (5/13) – (15/91) = </a:t>
            </a:r>
            <a:r>
              <a:rPr lang="en-IN" sz="2000" dirty="0">
                <a:solidFill>
                  <a:schemeClr val="accent6">
                    <a:lumMod val="75000"/>
                  </a:schemeClr>
                </a:solidFill>
              </a:rPr>
              <a:t>20/91</a:t>
            </a:r>
          </a:p>
          <a:p>
            <a:endParaRPr lang="en-IN" sz="1000" dirty="0">
              <a:solidFill>
                <a:schemeClr val="accent6">
                  <a:lumMod val="75000"/>
                </a:schemeClr>
              </a:solidFill>
            </a:endParaRPr>
          </a:p>
          <a:p>
            <a:r>
              <a:rPr lang="en-IN" sz="2000" dirty="0"/>
              <a:t>(iv)   P(</a:t>
            </a:r>
            <a:r>
              <a:rPr lang="en-US" altLang="en-US" sz="2000" dirty="0">
                <a:ea typeface="Cambria Math"/>
              </a:rPr>
              <a:t>Only husband will be alive ) = </a:t>
            </a:r>
            <a:r>
              <a:rPr lang="en-IN" sz="2000" dirty="0"/>
              <a:t>P(A’ ∩ B) = P(B) – P(A ∩ B) = (3/7) – (15/91) = </a:t>
            </a:r>
            <a:r>
              <a:rPr lang="en-IN" sz="2000" dirty="0">
                <a:solidFill>
                  <a:schemeClr val="accent6">
                    <a:lumMod val="75000"/>
                  </a:schemeClr>
                </a:solidFill>
              </a:rPr>
              <a:t>24/91</a:t>
            </a:r>
          </a:p>
        </p:txBody>
      </p:sp>
    </p:spTree>
    <p:extLst>
      <p:ext uri="{BB962C8B-B14F-4D97-AF65-F5344CB8AC3E}">
        <p14:creationId xmlns:p14="http://schemas.microsoft.com/office/powerpoint/2010/main" val="414688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20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fade">
                                      <p:cBhvr>
                                        <p:cTn id="28" dur="2000"/>
                                        <p:tgtEl>
                                          <p:spTgt spid="7">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fade">
                                      <p:cBhvr>
                                        <p:cTn id="31" dur="20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Basics of Probability (12)</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661916"/>
            <a:ext cx="11880376" cy="5793475"/>
          </a:xfrm>
        </p:spPr>
        <p:txBody>
          <a:bodyPr>
            <a:normAutofit/>
          </a:bodyPr>
          <a:lstStyle/>
          <a:p>
            <a:pPr marL="0" indent="0" algn="just">
              <a:lnSpc>
                <a:spcPct val="110000"/>
              </a:lnSpc>
              <a:buNone/>
            </a:pPr>
            <a:r>
              <a:rPr lang="en-US" altLang="en-US" sz="2000" b="1" dirty="0">
                <a:ea typeface="Cambria Math"/>
              </a:rPr>
              <a:t>Q.12. </a:t>
            </a:r>
            <a:r>
              <a:rPr lang="en-US" altLang="en-US" sz="2000" dirty="0">
                <a:ea typeface="Cambria Math"/>
              </a:rPr>
              <a:t>A bag contains 19 tickets, numbered from 1 to 19. A ticket is drawn and then another ticket is drawn without replacement. Find the probability that both tickets will show even numbers.</a:t>
            </a: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17</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170597" y="1689061"/>
            <a:ext cx="11714363" cy="4401205"/>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IN" sz="2000" dirty="0"/>
              <a:t>Let A be the event of drawing an even numbered ticket in the first draw and B be the event of drawing an even numbered ticket in the second draw. </a:t>
            </a:r>
          </a:p>
          <a:p>
            <a:r>
              <a:rPr lang="en-IN" sz="2000" dirty="0"/>
              <a:t>Then, Required probability = P(A ∩ B) = P(A) ×  P(B|A)   … (</a:t>
            </a:r>
            <a:r>
              <a:rPr lang="en-IN" sz="2000" dirty="0" err="1"/>
              <a:t>i</a:t>
            </a:r>
            <a:r>
              <a:rPr lang="en-IN" sz="2000" dirty="0"/>
              <a:t>)</a:t>
            </a:r>
          </a:p>
          <a:p>
            <a:endParaRPr lang="en-IN" sz="2000" dirty="0"/>
          </a:p>
          <a:p>
            <a:r>
              <a:rPr lang="en-IN" sz="2000" dirty="0"/>
              <a:t>Since there are 19 tickets, numbered 1 to 19, in the bag out of which 9 are even numbered viz. 2, 4, 6, 8, 10, 12, 14, 16, 18. </a:t>
            </a:r>
          </a:p>
          <a:p>
            <a:r>
              <a:rPr lang="en-IN" sz="2000" dirty="0"/>
              <a:t>∴ P(A) = 9/19</a:t>
            </a:r>
          </a:p>
          <a:p>
            <a:endParaRPr lang="en-IN" sz="2000" dirty="0"/>
          </a:p>
          <a:p>
            <a:r>
              <a:rPr lang="en-IN" sz="2000" dirty="0"/>
              <a:t>Since the ticket drawn in the first draw is not replaced, therefore second ticket drawn is from the remaining 18 tickets, out of which 8 are even numbered.</a:t>
            </a:r>
          </a:p>
          <a:p>
            <a:r>
              <a:rPr lang="en-IN" sz="2000" dirty="0"/>
              <a:t>∴ P(B|A) = 8/18 = 4/9</a:t>
            </a:r>
          </a:p>
          <a:p>
            <a:endParaRPr lang="en-IN" sz="2000" dirty="0"/>
          </a:p>
          <a:p>
            <a:r>
              <a:rPr lang="en-IN" sz="2000" dirty="0"/>
              <a:t>Substituting these values in (</a:t>
            </a:r>
            <a:r>
              <a:rPr lang="en-IN" sz="2000" dirty="0" err="1"/>
              <a:t>i</a:t>
            </a:r>
            <a:r>
              <a:rPr lang="en-IN" sz="2000" dirty="0"/>
              <a:t>), we get</a:t>
            </a:r>
          </a:p>
          <a:p>
            <a:r>
              <a:rPr lang="en-IN" sz="2000" dirty="0"/>
              <a:t>Required probability = P(A ∩ B) = P(A) × P(B|A) = 9/19 × 4/9 = </a:t>
            </a:r>
            <a:r>
              <a:rPr lang="en-IN" sz="2000" dirty="0">
                <a:solidFill>
                  <a:schemeClr val="accent6">
                    <a:lumMod val="75000"/>
                  </a:schemeClr>
                </a:solidFill>
              </a:rPr>
              <a:t>4/19</a:t>
            </a:r>
            <a:endParaRPr lang="en-IN" sz="2400" dirty="0">
              <a:solidFill>
                <a:schemeClr val="accent6">
                  <a:lumMod val="75000"/>
                </a:schemeClr>
              </a:solidFill>
            </a:endParaRPr>
          </a:p>
        </p:txBody>
      </p:sp>
    </p:spTree>
    <p:extLst>
      <p:ext uri="{BB962C8B-B14F-4D97-AF65-F5344CB8AC3E}">
        <p14:creationId xmlns:p14="http://schemas.microsoft.com/office/powerpoint/2010/main" val="51213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20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20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2000"/>
                                        <p:tgtEl>
                                          <p:spTgt spid="7">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2000"/>
                                        <p:tgtEl>
                                          <p:spTgt spid="7">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9" end="9"/>
                                            </p:txEl>
                                          </p:spTgt>
                                        </p:tgtEl>
                                        <p:attrNameLst>
                                          <p:attrName>style.visibility</p:attrName>
                                        </p:attrNameLst>
                                      </p:cBhvr>
                                      <p:to>
                                        <p:strVal val="visible"/>
                                      </p:to>
                                    </p:set>
                                    <p:animEffect transition="in" filter="fade">
                                      <p:cBhvr>
                                        <p:cTn id="28" dur="2000"/>
                                        <p:tgtEl>
                                          <p:spTgt spid="7">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fade">
                                      <p:cBhvr>
                                        <p:cTn id="31" dur="20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132114" y="698863"/>
            <a:ext cx="9753600" cy="1905000"/>
          </a:xfrm>
        </p:spPr>
        <p:txBody>
          <a:bodyPr>
            <a:normAutofit/>
          </a:bodyPr>
          <a:lstStyle/>
          <a:p>
            <a:r>
              <a:rPr lang="en-US" b="1" dirty="0">
                <a:solidFill>
                  <a:srgbClr val="000099"/>
                </a:solidFill>
              </a:rPr>
              <a:t>Bayes’ Theorem</a:t>
            </a:r>
            <a:endParaRPr lang="en-GB" b="1" dirty="0">
              <a:solidFill>
                <a:srgbClr val="000099"/>
              </a:solidFill>
            </a:endParaRPr>
          </a:p>
        </p:txBody>
      </p:sp>
      <p:sp>
        <p:nvSpPr>
          <p:cNvPr id="3" name="Subtitle 2"/>
          <p:cNvSpPr>
            <a:spLocks noGrp="1"/>
          </p:cNvSpPr>
          <p:nvPr>
            <p:ph type="subTitle" idx="1"/>
          </p:nvPr>
        </p:nvSpPr>
        <p:spPr>
          <a:xfrm>
            <a:off x="448491" y="2808514"/>
            <a:ext cx="11277600" cy="3618412"/>
          </a:xfrm>
        </p:spPr>
        <p:txBody>
          <a:bodyPr>
            <a:normAutofit/>
          </a:bodyPr>
          <a:lstStyle/>
          <a:p>
            <a:endParaRPr lang="en-US" sz="2300" dirty="0">
              <a:solidFill>
                <a:schemeClr val="tx1"/>
              </a:solidFill>
            </a:endParaRPr>
          </a:p>
          <a:p>
            <a:pPr algn="just"/>
            <a:r>
              <a:rPr lang="en-US" sz="2000" b="1" dirty="0">
                <a:solidFill>
                  <a:schemeClr val="tx1"/>
                </a:solidFill>
              </a:rPr>
              <a:t>Sources:</a:t>
            </a:r>
          </a:p>
          <a:p>
            <a:pPr marL="342900" indent="-342900" algn="l">
              <a:buFont typeface="+mj-lt"/>
              <a:buAutoNum type="arabicPeriod"/>
            </a:pPr>
            <a:r>
              <a:rPr lang="en-US" sz="1800" dirty="0">
                <a:solidFill>
                  <a:schemeClr val="tx1"/>
                </a:solidFill>
              </a:rPr>
              <a:t>Kenneth Rosen, Discrete Mathematics and its Applications,</a:t>
            </a:r>
            <a:r>
              <a:rPr lang="en-IN" sz="1800" b="0" i="0" u="none" strike="noStrike" baseline="0" dirty="0"/>
              <a:t> </a:t>
            </a:r>
            <a:r>
              <a:rPr lang="en-IN" sz="1800" b="0" i="0" u="none" strike="noStrike" baseline="0" dirty="0">
                <a:solidFill>
                  <a:schemeClr val="tx1"/>
                </a:solidFill>
              </a:rPr>
              <a:t>Tata McGraw Hill Publication, 7</a:t>
            </a:r>
            <a:r>
              <a:rPr lang="en-IN" sz="1800" b="0" i="0" u="none" strike="noStrike" baseline="30000" dirty="0">
                <a:solidFill>
                  <a:schemeClr val="tx1"/>
                </a:solidFill>
              </a:rPr>
              <a:t>th</a:t>
            </a:r>
            <a:r>
              <a:rPr lang="en-IN" sz="1800" b="0" i="0" u="none" strike="noStrike" baseline="0" dirty="0">
                <a:solidFill>
                  <a:schemeClr val="tx1"/>
                </a:solidFill>
              </a:rPr>
              <a:t> edition, ISBN 978-0-07-338309-5</a:t>
            </a:r>
            <a:endParaRPr lang="en-US" sz="1800" dirty="0">
              <a:solidFill>
                <a:schemeClr val="tx1"/>
              </a:solidFill>
            </a:endParaRPr>
          </a:p>
          <a:p>
            <a:pPr marL="342900" indent="-342900" algn="l">
              <a:buFont typeface="+mj-lt"/>
              <a:buAutoNum type="arabicPeriod"/>
            </a:pPr>
            <a:r>
              <a:rPr lang="en-US" sz="1800" b="0" i="0" u="none" strike="noStrike" baseline="0" dirty="0">
                <a:solidFill>
                  <a:srgbClr val="00000A"/>
                </a:solidFill>
                <a:latin typeface="CIDFont+F5"/>
              </a:rPr>
              <a:t>Stuart Russell &amp; Peter Norvig, "Artificial Intelligence : A Modern Approach", Pearson </a:t>
            </a:r>
            <a:r>
              <a:rPr lang="en-IN" sz="1800" b="0" i="0" u="none" strike="noStrike" baseline="0" dirty="0">
                <a:solidFill>
                  <a:srgbClr val="00000A"/>
                </a:solidFill>
                <a:latin typeface="CIDFont+F5"/>
              </a:rPr>
              <a:t>Education, 2nd Edition.</a:t>
            </a:r>
          </a:p>
          <a:p>
            <a:pPr algn="just"/>
            <a:endParaRPr lang="en-US"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6C2944BF-8013-4F84-992A-5A758EA44A45}"/>
              </a:ext>
            </a:extLst>
          </p:cNvPr>
          <p:cNvSpPr>
            <a:spLocks noGrp="1"/>
          </p:cNvSpPr>
          <p:nvPr>
            <p:ph type="sldNum" sz="quarter" idx="12"/>
          </p:nvPr>
        </p:nvSpPr>
        <p:spPr/>
        <p:txBody>
          <a:bodyPr/>
          <a:lstStyle/>
          <a:p>
            <a:fld id="{57626A49-B3EA-44E7-98F8-0932FA2A0FF4}" type="slidenum">
              <a:rPr lang="en-US" smtClean="0"/>
              <a:pPr/>
              <a:t>18</a:t>
            </a:fld>
            <a:endParaRPr lang="en-US"/>
          </a:p>
        </p:txBody>
      </p:sp>
    </p:spTree>
    <p:extLst>
      <p:ext uri="{BB962C8B-B14F-4D97-AF65-F5344CB8AC3E}">
        <p14:creationId xmlns:p14="http://schemas.microsoft.com/office/powerpoint/2010/main" val="264157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Bayes’ Theorem (1)</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757450"/>
            <a:ext cx="11880376" cy="5803893"/>
          </a:xfrm>
        </p:spPr>
        <p:txBody>
          <a:bodyPr>
            <a:normAutofit lnSpcReduction="10000"/>
          </a:bodyPr>
          <a:lstStyle/>
          <a:p>
            <a:pPr algn="just" fontAlgn="base">
              <a:spcAft>
                <a:spcPct val="0"/>
              </a:spcAft>
            </a:pPr>
            <a:r>
              <a:rPr lang="en-US" sz="2000" dirty="0"/>
              <a:t>W</a:t>
            </a:r>
            <a:r>
              <a:rPr lang="en-US" sz="2000" b="0" i="0" u="none" strike="noStrike" baseline="0" dirty="0"/>
              <a:t>e defined the </a:t>
            </a:r>
            <a:r>
              <a:rPr lang="en-US" sz="2000" b="1" i="0" u="none" strike="noStrike" baseline="0" dirty="0"/>
              <a:t>product rule</a:t>
            </a:r>
            <a:r>
              <a:rPr lang="en-US" sz="2000" b="0" i="0" u="none" strike="noStrike" baseline="0" dirty="0"/>
              <a:t>. It can actually be written in two forms:</a:t>
            </a:r>
          </a:p>
          <a:p>
            <a:pPr marL="457200" lvl="1" indent="0" algn="just" fontAlgn="base">
              <a:spcAft>
                <a:spcPct val="0"/>
              </a:spcAft>
              <a:buNone/>
            </a:pPr>
            <a:r>
              <a:rPr lang="en-US" altLang="en-US" sz="2000" dirty="0">
                <a:solidFill>
                  <a:srgbClr val="0000FF"/>
                </a:solidFill>
              </a:rPr>
              <a:t>		P(A </a:t>
            </a:r>
            <a:r>
              <a:rPr lang="en-US" sz="2000" spc="-75" dirty="0">
                <a:solidFill>
                  <a:srgbClr val="0000FF"/>
                </a:solidFill>
                <a:cs typeface="Lucida Sans Unicode"/>
              </a:rPr>
              <a:t>∩</a:t>
            </a:r>
            <a:r>
              <a:rPr lang="en-US" altLang="en-US" sz="2000" dirty="0">
                <a:solidFill>
                  <a:srgbClr val="0000FF"/>
                </a:solidFill>
              </a:rPr>
              <a:t> B) = P(A) </a:t>
            </a:r>
            <a:r>
              <a:rPr lang="en-US" altLang="en-US" sz="2000" dirty="0">
                <a:solidFill>
                  <a:srgbClr val="0000FF"/>
                </a:solidFill>
                <a:sym typeface="Symbol" panose="05050102010706020507" pitchFamily="18" charset="2"/>
              </a:rPr>
              <a:t></a:t>
            </a:r>
            <a:r>
              <a:rPr lang="en-US" altLang="en-US" sz="2000" dirty="0">
                <a:solidFill>
                  <a:srgbClr val="0000FF"/>
                </a:solidFill>
              </a:rPr>
              <a:t> P(B|A)  </a:t>
            </a:r>
            <a:r>
              <a:rPr lang="en-IN" sz="2000" spc="30" dirty="0">
                <a:solidFill>
                  <a:srgbClr val="0000FF"/>
                </a:solidFill>
                <a:uFill>
                  <a:solidFill>
                    <a:srgbClr val="0000FF"/>
                  </a:solidFill>
                </a:uFill>
                <a:cs typeface="Tahoma"/>
              </a:rPr>
              <a:t>; P(A) </a:t>
            </a:r>
            <a:r>
              <a:rPr lang="en-IN" sz="2000" spc="30" dirty="0">
                <a:solidFill>
                  <a:srgbClr val="0000FF"/>
                </a:solidFill>
                <a:uFill>
                  <a:solidFill>
                    <a:srgbClr val="0000FF"/>
                  </a:solidFill>
                </a:uFill>
                <a:cs typeface="Tahoma"/>
                <a:sym typeface="Symbol" panose="05050102010706020507" pitchFamily="18" charset="2"/>
              </a:rPr>
              <a:t> 0 </a:t>
            </a:r>
            <a:r>
              <a:rPr lang="en-IN" sz="2000" spc="30" dirty="0">
                <a:uFill>
                  <a:solidFill>
                    <a:srgbClr val="0000FF"/>
                  </a:solidFill>
                </a:uFill>
                <a:cs typeface="Tahoma"/>
                <a:sym typeface="Symbol" panose="05050102010706020507" pitchFamily="18" charset="2"/>
              </a:rPr>
              <a:t>and  </a:t>
            </a:r>
            <a:r>
              <a:rPr lang="en-US" altLang="en-US" sz="2000" dirty="0">
                <a:solidFill>
                  <a:srgbClr val="0000FF"/>
                </a:solidFill>
              </a:rPr>
              <a:t>P(A </a:t>
            </a:r>
            <a:r>
              <a:rPr lang="en-US" sz="2000" spc="-75" dirty="0">
                <a:solidFill>
                  <a:srgbClr val="0000FF"/>
                </a:solidFill>
                <a:cs typeface="Lucida Sans Unicode"/>
              </a:rPr>
              <a:t>∩</a:t>
            </a:r>
            <a:r>
              <a:rPr lang="en-US" altLang="en-US" sz="2000" dirty="0">
                <a:solidFill>
                  <a:srgbClr val="0000FF"/>
                </a:solidFill>
              </a:rPr>
              <a:t> B) = P(B) </a:t>
            </a:r>
            <a:r>
              <a:rPr lang="en-US" altLang="en-US" sz="2000" dirty="0">
                <a:solidFill>
                  <a:srgbClr val="0000FF"/>
                </a:solidFill>
                <a:sym typeface="Symbol" panose="05050102010706020507" pitchFamily="18" charset="2"/>
              </a:rPr>
              <a:t></a:t>
            </a:r>
            <a:r>
              <a:rPr lang="en-US" altLang="en-US" sz="2000" dirty="0">
                <a:solidFill>
                  <a:srgbClr val="0000FF"/>
                </a:solidFill>
              </a:rPr>
              <a:t> P(A|B)  </a:t>
            </a:r>
            <a:r>
              <a:rPr lang="en-IN" sz="2000" spc="30" dirty="0">
                <a:solidFill>
                  <a:srgbClr val="0000FF"/>
                </a:solidFill>
                <a:uFill>
                  <a:solidFill>
                    <a:srgbClr val="0000FF"/>
                  </a:solidFill>
                </a:uFill>
                <a:cs typeface="Tahoma"/>
              </a:rPr>
              <a:t>; P(B) </a:t>
            </a:r>
            <a:r>
              <a:rPr lang="en-IN" sz="2000" spc="30" dirty="0">
                <a:solidFill>
                  <a:srgbClr val="0000FF"/>
                </a:solidFill>
                <a:uFill>
                  <a:solidFill>
                    <a:srgbClr val="0000FF"/>
                  </a:solidFill>
                </a:uFill>
                <a:cs typeface="Tahoma"/>
                <a:sym typeface="Symbol" panose="05050102010706020507" pitchFamily="18" charset="2"/>
              </a:rPr>
              <a:t> 0</a:t>
            </a:r>
          </a:p>
          <a:p>
            <a:pPr algn="just" fontAlgn="base">
              <a:spcAft>
                <a:spcPct val="0"/>
              </a:spcAft>
            </a:pPr>
            <a:r>
              <a:rPr lang="en-US" altLang="en-US" sz="2000" dirty="0"/>
              <a:t>Equating the two right-hand sides and dividing by P(A), we get</a:t>
            </a:r>
            <a:endParaRPr lang="en-IN" sz="2000" spc="30" dirty="0">
              <a:solidFill>
                <a:srgbClr val="0000FF"/>
              </a:solidFill>
              <a:uFill>
                <a:solidFill>
                  <a:srgbClr val="0000FF"/>
                </a:solidFill>
              </a:uFill>
              <a:cs typeface="Tahoma"/>
            </a:endParaRPr>
          </a:p>
          <a:p>
            <a:pPr lvl="1" algn="just" fontAlgn="base">
              <a:spcAft>
                <a:spcPct val="0"/>
              </a:spcAft>
            </a:pPr>
            <a:endParaRPr lang="en-US" altLang="en-US" sz="2000" dirty="0">
              <a:solidFill>
                <a:prstClr val="black"/>
              </a:solidFill>
            </a:endParaRPr>
          </a:p>
          <a:p>
            <a:pPr lvl="1" algn="just" fontAlgn="base">
              <a:spcAft>
                <a:spcPct val="0"/>
              </a:spcAft>
            </a:pPr>
            <a:endParaRPr lang="en-US" altLang="en-US" sz="2000" dirty="0">
              <a:solidFill>
                <a:prstClr val="black"/>
              </a:solidFill>
            </a:endParaRPr>
          </a:p>
          <a:p>
            <a:pPr algn="just" fontAlgn="base">
              <a:spcAft>
                <a:spcPct val="0"/>
              </a:spcAft>
            </a:pPr>
            <a:r>
              <a:rPr lang="en-US" altLang="en-US" sz="2000" dirty="0">
                <a:solidFill>
                  <a:prstClr val="black"/>
                </a:solidFill>
              </a:rPr>
              <a:t>This equation is known as </a:t>
            </a:r>
            <a:r>
              <a:rPr lang="en-US" altLang="en-US" sz="2000" dirty="0">
                <a:solidFill>
                  <a:schemeClr val="accent6">
                    <a:lumMod val="75000"/>
                  </a:schemeClr>
                </a:solidFill>
              </a:rPr>
              <a:t>Bayes’ rule </a:t>
            </a:r>
            <a:r>
              <a:rPr lang="en-US" altLang="en-US" sz="2000" dirty="0">
                <a:solidFill>
                  <a:prstClr val="black"/>
                </a:solidFill>
              </a:rPr>
              <a:t>or </a:t>
            </a:r>
            <a:r>
              <a:rPr lang="en-US" altLang="en-US" sz="2000" dirty="0">
                <a:solidFill>
                  <a:schemeClr val="accent6">
                    <a:lumMod val="75000"/>
                  </a:schemeClr>
                </a:solidFill>
              </a:rPr>
              <a:t>Bayes’ law </a:t>
            </a:r>
            <a:r>
              <a:rPr lang="en-US" altLang="en-US" sz="2000" dirty="0">
                <a:solidFill>
                  <a:prstClr val="black"/>
                </a:solidFill>
              </a:rPr>
              <a:t>or </a:t>
            </a:r>
            <a:r>
              <a:rPr lang="en-US" altLang="en-US" sz="2000" dirty="0">
                <a:solidFill>
                  <a:schemeClr val="accent6">
                    <a:lumMod val="75000"/>
                  </a:schemeClr>
                </a:solidFill>
              </a:rPr>
              <a:t>Bayes’ theorem</a:t>
            </a:r>
            <a:r>
              <a:rPr lang="en-US" altLang="en-US" sz="2000" dirty="0">
                <a:solidFill>
                  <a:prstClr val="black"/>
                </a:solidFill>
              </a:rPr>
              <a:t>. This simple equation underlies most modern AI systems for probabilistic inference.</a:t>
            </a:r>
          </a:p>
          <a:p>
            <a:pPr algn="just" fontAlgn="base">
              <a:spcAft>
                <a:spcPct val="0"/>
              </a:spcAft>
            </a:pPr>
            <a:endParaRPr lang="en-US" altLang="en-US" sz="2000" dirty="0">
              <a:solidFill>
                <a:prstClr val="black"/>
              </a:solidFill>
            </a:endParaRPr>
          </a:p>
          <a:p>
            <a:pPr algn="just" fontAlgn="base">
              <a:spcAft>
                <a:spcPct val="0"/>
              </a:spcAft>
            </a:pPr>
            <a:r>
              <a:rPr lang="en-US" altLang="en-US" sz="2000" dirty="0">
                <a:solidFill>
                  <a:prstClr val="black"/>
                </a:solidFill>
              </a:rPr>
              <a:t>Often, we perceive as evidence the effect of some unknown cause and we would like to determine that cause. In that case, Bayes’ rule becomes</a:t>
            </a:r>
          </a:p>
          <a:p>
            <a:pPr lvl="1" algn="just" fontAlgn="base">
              <a:spcAft>
                <a:spcPct val="0"/>
              </a:spcAft>
            </a:pPr>
            <a:endParaRPr lang="en-US" altLang="en-US" sz="2000" dirty="0">
              <a:solidFill>
                <a:prstClr val="black"/>
              </a:solidFill>
            </a:endParaRPr>
          </a:p>
          <a:p>
            <a:pPr algn="just" fontAlgn="base">
              <a:spcAft>
                <a:spcPct val="0"/>
              </a:spcAft>
            </a:pPr>
            <a:endParaRPr lang="en-US" altLang="en-US" sz="2000" dirty="0">
              <a:solidFill>
                <a:schemeClr val="accent6">
                  <a:lumMod val="75000"/>
                </a:schemeClr>
              </a:solidFill>
            </a:endParaRPr>
          </a:p>
          <a:p>
            <a:pPr algn="just" fontAlgn="base">
              <a:spcAft>
                <a:spcPct val="0"/>
              </a:spcAft>
            </a:pPr>
            <a:endParaRPr lang="en-US" altLang="en-US" sz="2000" dirty="0"/>
          </a:p>
          <a:p>
            <a:pPr algn="just" fontAlgn="base">
              <a:spcAft>
                <a:spcPct val="0"/>
              </a:spcAft>
            </a:pPr>
            <a:r>
              <a:rPr lang="en-US" altLang="en-US" sz="2000" dirty="0"/>
              <a:t>The conditional probability P (</a:t>
            </a:r>
            <a:r>
              <a:rPr lang="en-US" altLang="en-US" sz="2000" i="1" dirty="0" err="1"/>
              <a:t>effect</a:t>
            </a:r>
            <a:r>
              <a:rPr lang="en-US" altLang="en-US" sz="2000" dirty="0" err="1"/>
              <a:t>|</a:t>
            </a:r>
            <a:r>
              <a:rPr lang="en-US" altLang="en-US" sz="2000" i="1" dirty="0" err="1"/>
              <a:t>cause</a:t>
            </a:r>
            <a:r>
              <a:rPr lang="en-US" altLang="en-US" sz="2000" dirty="0"/>
              <a:t>) quantifies the relationship in the causal direction, whereas P(</a:t>
            </a:r>
            <a:r>
              <a:rPr lang="en-US" altLang="en-US" sz="2000" i="1" dirty="0" err="1"/>
              <a:t>cause</a:t>
            </a:r>
            <a:r>
              <a:rPr lang="en-US" altLang="en-US" sz="2000" dirty="0" err="1"/>
              <a:t>|</a:t>
            </a:r>
            <a:r>
              <a:rPr lang="en-US" altLang="en-US" sz="2000" i="1" dirty="0" err="1"/>
              <a:t>effect</a:t>
            </a:r>
            <a:r>
              <a:rPr lang="en-US" altLang="en-US" sz="2000" dirty="0"/>
              <a:t>) describes the diagnostic direction. </a:t>
            </a:r>
          </a:p>
          <a:p>
            <a:pPr algn="just" fontAlgn="base">
              <a:spcAft>
                <a:spcPct val="0"/>
              </a:spcAft>
            </a:pPr>
            <a:r>
              <a:rPr lang="en-US" altLang="en-US" sz="2000" dirty="0"/>
              <a:t>In a task such as medical diagnosis, we often have conditional probabilities on causal relationships (that is, the doctor knows P(</a:t>
            </a:r>
            <a:r>
              <a:rPr lang="en-US" altLang="en-US" sz="2000" i="1" dirty="0" err="1"/>
              <a:t>symptoms</a:t>
            </a:r>
            <a:r>
              <a:rPr lang="en-US" altLang="en-US" sz="2000" dirty="0" err="1"/>
              <a:t>|</a:t>
            </a:r>
            <a:r>
              <a:rPr lang="en-US" altLang="en-US" sz="2000" i="1" dirty="0" err="1"/>
              <a:t>disease</a:t>
            </a:r>
            <a:r>
              <a:rPr lang="en-US" altLang="en-US" sz="2000" dirty="0"/>
              <a:t>)) and want to derive a diagnosis, P(</a:t>
            </a:r>
            <a:r>
              <a:rPr lang="en-US" altLang="en-US" sz="2000" i="1" dirty="0" err="1"/>
              <a:t>disease</a:t>
            </a:r>
            <a:r>
              <a:rPr lang="en-US" altLang="en-US" sz="2000" dirty="0" err="1"/>
              <a:t>|</a:t>
            </a:r>
            <a:r>
              <a:rPr lang="en-US" altLang="en-US" sz="2000" i="1" dirty="0" err="1"/>
              <a:t>symptoms</a:t>
            </a:r>
            <a:r>
              <a:rPr lang="en-US" altLang="en-US" sz="2000" dirty="0"/>
              <a:t>).</a:t>
            </a:r>
          </a:p>
        </p:txBody>
      </p:sp>
      <p:sp>
        <p:nvSpPr>
          <p:cNvPr id="17" name="object 26">
            <a:extLst>
              <a:ext uri="{FF2B5EF4-FFF2-40B4-BE49-F238E27FC236}">
                <a16:creationId xmlns:a16="http://schemas.microsoft.com/office/drawing/2014/main" id="{8D3B98D7-7597-4A50-7CB0-052DD97E791E}"/>
              </a:ext>
            </a:extLst>
          </p:cNvPr>
          <p:cNvSpPr txBox="1"/>
          <p:nvPr/>
        </p:nvSpPr>
        <p:spPr>
          <a:xfrm>
            <a:off x="3415489" y="2096252"/>
            <a:ext cx="4268884" cy="579005"/>
          </a:xfrm>
          <a:prstGeom prst="rect">
            <a:avLst/>
          </a:prstGeom>
        </p:spPr>
        <p:txBody>
          <a:bodyPr vert="horz" wrap="square" lIns="0" tIns="12065" rIns="0" bIns="0" rtlCol="0">
            <a:spAutoFit/>
          </a:bodyPr>
          <a:lstStyle/>
          <a:p>
            <a:pPr marL="38100">
              <a:lnSpc>
                <a:spcPct val="100000"/>
              </a:lnSpc>
              <a:spcBef>
                <a:spcPts val="95"/>
              </a:spcBef>
            </a:pPr>
            <a:r>
              <a:rPr b="1" spc="215" dirty="0">
                <a:solidFill>
                  <a:srgbClr val="0000FF"/>
                </a:solidFill>
                <a:cs typeface="Lucida Sans Unicode"/>
              </a:rPr>
              <a:t>P</a:t>
            </a:r>
            <a:r>
              <a:rPr b="1" spc="20" dirty="0">
                <a:solidFill>
                  <a:srgbClr val="0000FF"/>
                </a:solidFill>
                <a:cs typeface="Tahoma"/>
              </a:rPr>
              <a:t>(</a:t>
            </a:r>
            <a:r>
              <a:rPr lang="en-IN" b="1" spc="30" dirty="0">
                <a:solidFill>
                  <a:srgbClr val="0000FF"/>
                </a:solidFill>
                <a:cs typeface="Arial"/>
              </a:rPr>
              <a:t>B</a:t>
            </a:r>
            <a:r>
              <a:rPr b="1" spc="-65" dirty="0">
                <a:solidFill>
                  <a:srgbClr val="0000FF"/>
                </a:solidFill>
                <a:cs typeface="Lucida Sans Unicode"/>
              </a:rPr>
              <a:t>|</a:t>
            </a:r>
            <a:r>
              <a:rPr lang="en-IN" b="1" spc="95" dirty="0">
                <a:solidFill>
                  <a:srgbClr val="0000FF"/>
                </a:solidFill>
                <a:cs typeface="Arial"/>
              </a:rPr>
              <a:t>A</a:t>
            </a:r>
            <a:r>
              <a:rPr b="1" spc="20" dirty="0">
                <a:solidFill>
                  <a:srgbClr val="0000FF"/>
                </a:solidFill>
                <a:cs typeface="Tahoma"/>
              </a:rPr>
              <a:t>)</a:t>
            </a:r>
            <a:r>
              <a:rPr sz="2000" b="1" spc="-15" dirty="0">
                <a:solidFill>
                  <a:srgbClr val="0000FF"/>
                </a:solidFill>
                <a:cs typeface="Tahoma"/>
              </a:rPr>
              <a:t> </a:t>
            </a:r>
            <a:r>
              <a:rPr sz="2000" b="1" spc="75" dirty="0">
                <a:solidFill>
                  <a:srgbClr val="0000FF"/>
                </a:solidFill>
                <a:cs typeface="Tahoma"/>
              </a:rPr>
              <a:t>=</a:t>
            </a:r>
            <a:r>
              <a:rPr sz="2000" b="1" spc="105" dirty="0">
                <a:solidFill>
                  <a:srgbClr val="0000FF"/>
                </a:solidFill>
                <a:cs typeface="Tahoma"/>
              </a:rPr>
              <a:t> </a:t>
            </a:r>
            <a:r>
              <a:rPr sz="2400" b="1" u="sng" spc="322" baseline="38194" dirty="0">
                <a:solidFill>
                  <a:srgbClr val="0000FF"/>
                </a:solidFill>
                <a:uFill>
                  <a:solidFill>
                    <a:srgbClr val="0000FF"/>
                  </a:solidFill>
                </a:uFill>
                <a:cs typeface="Lucida Sans Unicode"/>
              </a:rPr>
              <a:t>P</a:t>
            </a:r>
            <a:r>
              <a:rPr sz="2400" b="1" u="sng" spc="30" baseline="38194" dirty="0">
                <a:solidFill>
                  <a:srgbClr val="0000FF"/>
                </a:solidFill>
                <a:uFill>
                  <a:solidFill>
                    <a:srgbClr val="0000FF"/>
                  </a:solidFill>
                </a:uFill>
                <a:cs typeface="Tahoma"/>
              </a:rPr>
              <a:t>(</a:t>
            </a:r>
            <a:r>
              <a:rPr lang="en-IN" sz="2400" b="1" u="sng" spc="142" baseline="38194" dirty="0">
                <a:solidFill>
                  <a:srgbClr val="0000FF"/>
                </a:solidFill>
                <a:uFill>
                  <a:solidFill>
                    <a:srgbClr val="0000FF"/>
                  </a:solidFill>
                </a:uFill>
                <a:cs typeface="Arial"/>
              </a:rPr>
              <a:t>A|B)x P(B</a:t>
            </a:r>
            <a:r>
              <a:rPr sz="2400" b="1" u="sng" spc="30" baseline="38194" dirty="0">
                <a:solidFill>
                  <a:srgbClr val="0000FF"/>
                </a:solidFill>
                <a:uFill>
                  <a:solidFill>
                    <a:srgbClr val="0000FF"/>
                  </a:solidFill>
                </a:uFill>
                <a:cs typeface="Tahoma"/>
              </a:rPr>
              <a:t>)</a:t>
            </a:r>
            <a:r>
              <a:rPr lang="en-IN" sz="2400" b="1" u="sng" spc="30" baseline="38194" dirty="0">
                <a:solidFill>
                  <a:srgbClr val="0000FF"/>
                </a:solidFill>
                <a:uFill>
                  <a:solidFill>
                    <a:srgbClr val="0000FF"/>
                  </a:solidFill>
                </a:uFill>
                <a:cs typeface="Tahoma"/>
              </a:rPr>
              <a:t> </a:t>
            </a:r>
            <a:r>
              <a:rPr lang="en-IN" b="1" spc="30" dirty="0">
                <a:solidFill>
                  <a:srgbClr val="0000FF"/>
                </a:solidFill>
                <a:uFill>
                  <a:solidFill>
                    <a:srgbClr val="0000FF"/>
                  </a:solidFill>
                </a:uFill>
                <a:cs typeface="Tahoma"/>
              </a:rPr>
              <a:t> ;  if P(A) </a:t>
            </a:r>
            <a:r>
              <a:rPr lang="en-IN" b="1" spc="30" dirty="0">
                <a:solidFill>
                  <a:srgbClr val="0000FF"/>
                </a:solidFill>
                <a:uFill>
                  <a:solidFill>
                    <a:srgbClr val="0000FF"/>
                  </a:solidFill>
                </a:uFill>
                <a:cs typeface="Tahoma"/>
                <a:sym typeface="Symbol" panose="05050102010706020507" pitchFamily="18" charset="2"/>
              </a:rPr>
              <a:t> 0</a:t>
            </a:r>
            <a:endParaRPr lang="en-IN" b="1" spc="30" dirty="0">
              <a:solidFill>
                <a:srgbClr val="0000FF"/>
              </a:solidFill>
              <a:uFill>
                <a:solidFill>
                  <a:srgbClr val="0000FF"/>
                </a:solidFill>
              </a:uFill>
              <a:cs typeface="Tahoma"/>
            </a:endParaRPr>
          </a:p>
          <a:p>
            <a:pPr marL="38100">
              <a:lnSpc>
                <a:spcPct val="100000"/>
              </a:lnSpc>
              <a:spcBef>
                <a:spcPts val="95"/>
              </a:spcBef>
            </a:pPr>
            <a:r>
              <a:rPr lang="en-IN" sz="2400" b="1" spc="30" baseline="38194" dirty="0">
                <a:solidFill>
                  <a:srgbClr val="0000FF"/>
                </a:solidFill>
                <a:uFill>
                  <a:solidFill>
                    <a:srgbClr val="0000FF"/>
                  </a:solidFill>
                </a:uFill>
                <a:cs typeface="Tahoma"/>
              </a:rPr>
              <a:t>                            P(A)</a:t>
            </a:r>
            <a:endParaRPr sz="2400" b="1" baseline="38194" dirty="0">
              <a:cs typeface="Tahoma"/>
            </a:endParaRPr>
          </a:p>
        </p:txBody>
      </p:sp>
      <p:sp>
        <p:nvSpPr>
          <p:cNvPr id="6" name="object 26">
            <a:extLst>
              <a:ext uri="{FF2B5EF4-FFF2-40B4-BE49-F238E27FC236}">
                <a16:creationId xmlns:a16="http://schemas.microsoft.com/office/drawing/2014/main" id="{9958241E-8AEE-9C19-042C-8231B959E788}"/>
              </a:ext>
            </a:extLst>
          </p:cNvPr>
          <p:cNvSpPr txBox="1"/>
          <p:nvPr/>
        </p:nvSpPr>
        <p:spPr>
          <a:xfrm>
            <a:off x="3473188" y="4189724"/>
            <a:ext cx="5930119" cy="579005"/>
          </a:xfrm>
          <a:prstGeom prst="rect">
            <a:avLst/>
          </a:prstGeom>
        </p:spPr>
        <p:txBody>
          <a:bodyPr vert="horz" wrap="square" lIns="0" tIns="12065" rIns="0" bIns="0" rtlCol="0">
            <a:spAutoFit/>
          </a:bodyPr>
          <a:lstStyle/>
          <a:p>
            <a:pPr marL="38100">
              <a:lnSpc>
                <a:spcPct val="100000"/>
              </a:lnSpc>
              <a:spcBef>
                <a:spcPts val="95"/>
              </a:spcBef>
            </a:pPr>
            <a:r>
              <a:rPr spc="215" dirty="0">
                <a:solidFill>
                  <a:srgbClr val="0000FF"/>
                </a:solidFill>
                <a:cs typeface="Lucida Sans Unicode"/>
              </a:rPr>
              <a:t>P</a:t>
            </a:r>
            <a:r>
              <a:rPr spc="20" dirty="0">
                <a:solidFill>
                  <a:srgbClr val="0000FF"/>
                </a:solidFill>
                <a:cs typeface="Tahoma"/>
              </a:rPr>
              <a:t>(</a:t>
            </a:r>
            <a:r>
              <a:rPr lang="en-IN" i="1" spc="30" dirty="0">
                <a:solidFill>
                  <a:srgbClr val="0000FF"/>
                </a:solidFill>
                <a:cs typeface="Arial"/>
              </a:rPr>
              <a:t>cause</a:t>
            </a:r>
            <a:r>
              <a:rPr spc="-65" dirty="0">
                <a:solidFill>
                  <a:srgbClr val="0000FF"/>
                </a:solidFill>
                <a:cs typeface="Lucida Sans Unicode"/>
              </a:rPr>
              <a:t>|</a:t>
            </a:r>
            <a:r>
              <a:rPr lang="en-IN" i="1" spc="95" dirty="0">
                <a:solidFill>
                  <a:srgbClr val="0000FF"/>
                </a:solidFill>
                <a:cs typeface="Arial"/>
              </a:rPr>
              <a:t>effect</a:t>
            </a:r>
            <a:r>
              <a:rPr spc="20" dirty="0">
                <a:solidFill>
                  <a:srgbClr val="0000FF"/>
                </a:solidFill>
                <a:cs typeface="Tahoma"/>
              </a:rPr>
              <a:t>)</a:t>
            </a:r>
            <a:r>
              <a:rPr sz="2000" spc="-15" dirty="0">
                <a:solidFill>
                  <a:srgbClr val="0000FF"/>
                </a:solidFill>
                <a:cs typeface="Tahoma"/>
              </a:rPr>
              <a:t> </a:t>
            </a:r>
            <a:r>
              <a:rPr sz="2000" spc="75" dirty="0">
                <a:solidFill>
                  <a:srgbClr val="0000FF"/>
                </a:solidFill>
                <a:cs typeface="Tahoma"/>
              </a:rPr>
              <a:t>=</a:t>
            </a:r>
            <a:r>
              <a:rPr sz="2000" spc="105" dirty="0">
                <a:solidFill>
                  <a:srgbClr val="0000FF"/>
                </a:solidFill>
                <a:cs typeface="Tahoma"/>
              </a:rPr>
              <a:t> </a:t>
            </a:r>
            <a:r>
              <a:rPr sz="2400" u="sng" spc="322" baseline="38194" dirty="0">
                <a:solidFill>
                  <a:srgbClr val="0000FF"/>
                </a:solidFill>
                <a:uFill>
                  <a:solidFill>
                    <a:srgbClr val="0000FF"/>
                  </a:solidFill>
                </a:uFill>
                <a:cs typeface="Lucida Sans Unicode"/>
              </a:rPr>
              <a:t>P</a:t>
            </a:r>
            <a:r>
              <a:rPr sz="2400" u="sng" spc="30" baseline="38194" dirty="0">
                <a:solidFill>
                  <a:srgbClr val="0000FF"/>
                </a:solidFill>
                <a:uFill>
                  <a:solidFill>
                    <a:srgbClr val="0000FF"/>
                  </a:solidFill>
                </a:uFill>
                <a:cs typeface="Tahoma"/>
              </a:rPr>
              <a:t>(</a:t>
            </a:r>
            <a:r>
              <a:rPr lang="en-IN" sz="2400" i="1" u="sng" spc="142" baseline="38194" dirty="0" err="1">
                <a:solidFill>
                  <a:srgbClr val="0000FF"/>
                </a:solidFill>
                <a:uFill>
                  <a:solidFill>
                    <a:srgbClr val="0000FF"/>
                  </a:solidFill>
                </a:uFill>
                <a:cs typeface="Arial"/>
              </a:rPr>
              <a:t>effect</a:t>
            </a:r>
            <a:r>
              <a:rPr lang="en-IN" sz="2400" u="sng" spc="142" baseline="38194" dirty="0" err="1">
                <a:solidFill>
                  <a:srgbClr val="0000FF"/>
                </a:solidFill>
                <a:uFill>
                  <a:solidFill>
                    <a:srgbClr val="0000FF"/>
                  </a:solidFill>
                </a:uFill>
                <a:cs typeface="Arial"/>
              </a:rPr>
              <a:t>|</a:t>
            </a:r>
            <a:r>
              <a:rPr lang="en-IN" sz="2400" i="1" u="sng" spc="142" baseline="38194" dirty="0" err="1">
                <a:solidFill>
                  <a:srgbClr val="0000FF"/>
                </a:solidFill>
                <a:uFill>
                  <a:solidFill>
                    <a:srgbClr val="0000FF"/>
                  </a:solidFill>
                </a:uFill>
                <a:cs typeface="Arial"/>
              </a:rPr>
              <a:t>cause</a:t>
            </a:r>
            <a:r>
              <a:rPr lang="en-IN" sz="2400" u="sng" spc="142" baseline="38194" dirty="0">
                <a:solidFill>
                  <a:srgbClr val="0000FF"/>
                </a:solidFill>
                <a:uFill>
                  <a:solidFill>
                    <a:srgbClr val="0000FF"/>
                  </a:solidFill>
                </a:uFill>
                <a:cs typeface="Arial"/>
              </a:rPr>
              <a:t>)x P(</a:t>
            </a:r>
            <a:r>
              <a:rPr lang="en-IN" sz="2400" i="1" u="sng" spc="142" baseline="38194" dirty="0">
                <a:solidFill>
                  <a:srgbClr val="0000FF"/>
                </a:solidFill>
                <a:uFill>
                  <a:solidFill>
                    <a:srgbClr val="0000FF"/>
                  </a:solidFill>
                </a:uFill>
                <a:cs typeface="Arial"/>
              </a:rPr>
              <a:t>cause</a:t>
            </a:r>
            <a:r>
              <a:rPr sz="2400" u="sng" spc="30" baseline="38194" dirty="0">
                <a:solidFill>
                  <a:srgbClr val="0000FF"/>
                </a:solidFill>
                <a:uFill>
                  <a:solidFill>
                    <a:srgbClr val="0000FF"/>
                  </a:solidFill>
                </a:uFill>
                <a:cs typeface="Tahoma"/>
              </a:rPr>
              <a:t>)</a:t>
            </a:r>
            <a:r>
              <a:rPr lang="en-IN" sz="2400" u="sng" spc="30" baseline="38194" dirty="0">
                <a:solidFill>
                  <a:srgbClr val="0000FF"/>
                </a:solidFill>
                <a:uFill>
                  <a:solidFill>
                    <a:srgbClr val="0000FF"/>
                  </a:solidFill>
                </a:uFill>
                <a:cs typeface="Tahoma"/>
              </a:rPr>
              <a:t> </a:t>
            </a:r>
            <a:r>
              <a:rPr lang="en-IN" spc="30" dirty="0">
                <a:solidFill>
                  <a:srgbClr val="0000FF"/>
                </a:solidFill>
                <a:uFill>
                  <a:solidFill>
                    <a:srgbClr val="0000FF"/>
                  </a:solidFill>
                </a:uFill>
                <a:cs typeface="Tahoma"/>
              </a:rPr>
              <a:t> ;  if P(</a:t>
            </a:r>
            <a:r>
              <a:rPr lang="en-IN" i="1" spc="30" dirty="0">
                <a:solidFill>
                  <a:srgbClr val="0000FF"/>
                </a:solidFill>
                <a:uFill>
                  <a:solidFill>
                    <a:srgbClr val="0000FF"/>
                  </a:solidFill>
                </a:uFill>
                <a:cs typeface="Tahoma"/>
              </a:rPr>
              <a:t>effect</a:t>
            </a:r>
            <a:r>
              <a:rPr lang="en-IN" spc="30" dirty="0">
                <a:solidFill>
                  <a:srgbClr val="0000FF"/>
                </a:solidFill>
                <a:uFill>
                  <a:solidFill>
                    <a:srgbClr val="0000FF"/>
                  </a:solidFill>
                </a:uFill>
                <a:cs typeface="Tahoma"/>
              </a:rPr>
              <a:t>) </a:t>
            </a:r>
            <a:r>
              <a:rPr lang="en-IN" spc="30" dirty="0">
                <a:solidFill>
                  <a:srgbClr val="0000FF"/>
                </a:solidFill>
                <a:uFill>
                  <a:solidFill>
                    <a:srgbClr val="0000FF"/>
                  </a:solidFill>
                </a:uFill>
                <a:cs typeface="Tahoma"/>
                <a:sym typeface="Symbol" panose="05050102010706020507" pitchFamily="18" charset="2"/>
              </a:rPr>
              <a:t> 0</a:t>
            </a:r>
            <a:endParaRPr lang="en-IN" spc="30" dirty="0">
              <a:solidFill>
                <a:srgbClr val="0000FF"/>
              </a:solidFill>
              <a:uFill>
                <a:solidFill>
                  <a:srgbClr val="0000FF"/>
                </a:solidFill>
              </a:uFill>
              <a:cs typeface="Tahoma"/>
            </a:endParaRPr>
          </a:p>
          <a:p>
            <a:pPr marL="38100">
              <a:lnSpc>
                <a:spcPct val="100000"/>
              </a:lnSpc>
              <a:spcBef>
                <a:spcPts val="95"/>
              </a:spcBef>
            </a:pPr>
            <a:r>
              <a:rPr lang="en-IN" sz="2400" spc="30" baseline="38194" dirty="0">
                <a:solidFill>
                  <a:srgbClr val="0000FF"/>
                </a:solidFill>
                <a:uFill>
                  <a:solidFill>
                    <a:srgbClr val="0000FF"/>
                  </a:solidFill>
                </a:uFill>
                <a:cs typeface="Tahoma"/>
              </a:rPr>
              <a:t>                                                         P(</a:t>
            </a:r>
            <a:r>
              <a:rPr lang="en-IN" sz="2400" i="1" spc="30" baseline="38194" dirty="0">
                <a:solidFill>
                  <a:srgbClr val="0000FF"/>
                </a:solidFill>
                <a:uFill>
                  <a:solidFill>
                    <a:srgbClr val="0000FF"/>
                  </a:solidFill>
                </a:uFill>
                <a:cs typeface="Tahoma"/>
              </a:rPr>
              <a:t>effect</a:t>
            </a:r>
            <a:r>
              <a:rPr lang="en-IN" sz="2400" spc="30" baseline="38194" dirty="0">
                <a:solidFill>
                  <a:srgbClr val="0000FF"/>
                </a:solidFill>
                <a:uFill>
                  <a:solidFill>
                    <a:srgbClr val="0000FF"/>
                  </a:solidFill>
                </a:uFill>
                <a:cs typeface="Tahoma"/>
              </a:rPr>
              <a:t>)</a:t>
            </a:r>
            <a:endParaRPr sz="2400" baseline="38194" dirty="0">
              <a:cs typeface="Tahoma"/>
            </a:endParaRPr>
          </a:p>
        </p:txBody>
      </p:sp>
    </p:spTree>
    <p:extLst>
      <p:ext uri="{BB962C8B-B14F-4D97-AF65-F5344CB8AC3E}">
        <p14:creationId xmlns:p14="http://schemas.microsoft.com/office/powerpoint/2010/main" val="293890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0D7F-76C1-9EA5-DE68-D007BE865249}"/>
              </a:ext>
            </a:extLst>
          </p:cNvPr>
          <p:cNvSpPr>
            <a:spLocks noGrp="1"/>
          </p:cNvSpPr>
          <p:nvPr>
            <p:ph type="title"/>
          </p:nvPr>
        </p:nvSpPr>
        <p:spPr>
          <a:xfrm>
            <a:off x="609600" y="136524"/>
            <a:ext cx="10972800" cy="319040"/>
          </a:xfrm>
        </p:spPr>
        <p:txBody>
          <a:bodyPr>
            <a:normAutofit fontScale="90000"/>
          </a:bodyPr>
          <a:lstStyle/>
          <a:p>
            <a:r>
              <a:rPr lang="en-IN" b="1" dirty="0"/>
              <a:t>Uncertainty </a:t>
            </a:r>
          </a:p>
        </p:txBody>
      </p:sp>
      <p:sp>
        <p:nvSpPr>
          <p:cNvPr id="3" name="Content Placeholder 2">
            <a:extLst>
              <a:ext uri="{FF2B5EF4-FFF2-40B4-BE49-F238E27FC236}">
                <a16:creationId xmlns:a16="http://schemas.microsoft.com/office/drawing/2014/main" id="{BBE49E7D-E335-039A-A06D-E0346530C1CF}"/>
              </a:ext>
            </a:extLst>
          </p:cNvPr>
          <p:cNvSpPr>
            <a:spLocks noGrp="1"/>
          </p:cNvSpPr>
          <p:nvPr>
            <p:ph idx="1"/>
          </p:nvPr>
        </p:nvSpPr>
        <p:spPr>
          <a:xfrm>
            <a:off x="279779" y="641445"/>
            <a:ext cx="11709779" cy="5484719"/>
          </a:xfrm>
        </p:spPr>
        <p:txBody>
          <a:bodyPr>
            <a:noAutofit/>
          </a:bodyPr>
          <a:lstStyle/>
          <a:p>
            <a:pPr algn="just"/>
            <a:r>
              <a:rPr lang="en-US" sz="2000" b="0" i="0" u="none" strike="noStrike" baseline="0" dirty="0"/>
              <a:t>Agents may need to handle </a:t>
            </a:r>
            <a:r>
              <a:rPr lang="en-US" sz="2000" i="0" u="none" strike="noStrike" baseline="0" dirty="0">
                <a:solidFill>
                  <a:schemeClr val="accent6">
                    <a:lumMod val="75000"/>
                  </a:schemeClr>
                </a:solidFill>
              </a:rPr>
              <a:t>uncertainty</a:t>
            </a:r>
            <a:r>
              <a:rPr lang="en-US" sz="2000" b="0" i="0" u="none" strike="noStrike" baseline="0" dirty="0"/>
              <a:t>, whether due to partial observability, nondeterminism, or a combination of the two. </a:t>
            </a:r>
          </a:p>
          <a:p>
            <a:pPr algn="just"/>
            <a:r>
              <a:rPr lang="en-US" sz="2000" b="0" i="0" u="none" strike="noStrike" baseline="0" dirty="0"/>
              <a:t>An agent may never know for certain what state it’s in or where it will end up after a sequence of actions.</a:t>
            </a:r>
          </a:p>
          <a:p>
            <a:pPr algn="just"/>
            <a:r>
              <a:rPr lang="en-US" sz="2000" b="0" i="0" u="none" strike="noStrike" baseline="0" dirty="0"/>
              <a:t>We have seen problem-solving agents and logical agents designed to handle uncertainty by keeping track of a</a:t>
            </a:r>
            <a:r>
              <a:rPr lang="en-US" sz="2000" i="0" u="none" strike="noStrike" baseline="0" dirty="0"/>
              <a:t> </a:t>
            </a:r>
            <a:r>
              <a:rPr lang="en-US" sz="2000" i="0" u="none" strike="noStrike" baseline="0" dirty="0">
                <a:solidFill>
                  <a:srgbClr val="0000FF"/>
                </a:solidFill>
              </a:rPr>
              <a:t>belief state</a:t>
            </a:r>
            <a:r>
              <a:rPr lang="en-US" sz="2000" b="0" i="0" u="none" strike="noStrike" baseline="0" dirty="0"/>
              <a:t>—a representation of the set of all possible world states that it might be in—and generating a contingency plan that handles every possible eventuality that its sensors may report during execution. </a:t>
            </a:r>
          </a:p>
          <a:p>
            <a:pPr algn="just"/>
            <a:endParaRPr lang="en-US" sz="2000" b="0" i="0" u="none" strike="noStrike" baseline="0" dirty="0"/>
          </a:p>
          <a:p>
            <a:pPr algn="just"/>
            <a:r>
              <a:rPr lang="en-US" sz="2000" b="0" i="0" u="none" strike="noStrike" baseline="0" dirty="0"/>
              <a:t>Despite its many virtues, however, this approach has significant drawbacks when taken literally as a recipe for </a:t>
            </a:r>
            <a:r>
              <a:rPr lang="en-IN" sz="2000" b="0" i="0" u="none" strike="noStrike" baseline="0" dirty="0"/>
              <a:t>creating agent programs:</a:t>
            </a:r>
          </a:p>
          <a:p>
            <a:pPr lvl="1" algn="just"/>
            <a:r>
              <a:rPr lang="en-US" sz="1800" b="0" i="0" u="none" strike="noStrike" baseline="0" dirty="0"/>
              <a:t>When interpreting partial sensor information, a logical agent must consider </a:t>
            </a:r>
            <a:r>
              <a:rPr lang="en-US" sz="1800" b="0" u="none" strike="noStrike" baseline="0" dirty="0">
                <a:solidFill>
                  <a:schemeClr val="accent6">
                    <a:lumMod val="75000"/>
                  </a:schemeClr>
                </a:solidFill>
              </a:rPr>
              <a:t>every logically possible explanation </a:t>
            </a:r>
            <a:r>
              <a:rPr lang="en-US" sz="1800" b="0" i="0" u="none" strike="noStrike" baseline="0" dirty="0"/>
              <a:t>for the observations, no matter how unlikely. </a:t>
            </a:r>
            <a:r>
              <a:rPr lang="en-US" sz="1800" b="0" i="0" u="none" strike="noStrike" baseline="0" dirty="0">
                <a:solidFill>
                  <a:schemeClr val="accent6">
                    <a:lumMod val="75000"/>
                  </a:schemeClr>
                </a:solidFill>
              </a:rPr>
              <a:t>This leads to impossible large and complex belief-state representations.</a:t>
            </a:r>
          </a:p>
          <a:p>
            <a:pPr lvl="1" algn="just"/>
            <a:r>
              <a:rPr lang="en-US" sz="1800" b="0" i="0" u="none" strike="noStrike" baseline="0" dirty="0"/>
              <a:t>A correct contingent plan that handles every eventuality can grow arbitrarily large and must consider arbitrarily unlikely contingencies.</a:t>
            </a:r>
          </a:p>
          <a:p>
            <a:pPr lvl="1" algn="just"/>
            <a:r>
              <a:rPr lang="en-US" sz="1800" b="0" i="0" u="none" strike="noStrike" baseline="0" dirty="0"/>
              <a:t>Sometimes there is no plan that is guaranteed to achieve the goal—yet the agent must act. It must have some way to compare the merits of plans that are not guaranteed.</a:t>
            </a:r>
          </a:p>
        </p:txBody>
      </p:sp>
      <p:sp>
        <p:nvSpPr>
          <p:cNvPr id="5" name="Slide Number Placeholder 4">
            <a:extLst>
              <a:ext uri="{FF2B5EF4-FFF2-40B4-BE49-F238E27FC236}">
                <a16:creationId xmlns:a16="http://schemas.microsoft.com/office/drawing/2014/main" id="{C4C60D27-75A8-E1A7-28B5-FF7BA6E59153}"/>
              </a:ext>
            </a:extLst>
          </p:cNvPr>
          <p:cNvSpPr>
            <a:spLocks noGrp="1"/>
          </p:cNvSpPr>
          <p:nvPr>
            <p:ph type="sldNum" sz="quarter" idx="12"/>
          </p:nvPr>
        </p:nvSpPr>
        <p:spPr/>
        <p:txBody>
          <a:bodyPr/>
          <a:lstStyle/>
          <a:p>
            <a:fld id="{57626A49-B3EA-44E7-98F8-0932FA2A0FF4}" type="slidenum">
              <a:rPr lang="en-US" smtClean="0"/>
              <a:pPr/>
              <a:t>2</a:t>
            </a:fld>
            <a:endParaRPr lang="en-US" dirty="0"/>
          </a:p>
        </p:txBody>
      </p:sp>
    </p:spTree>
    <p:extLst>
      <p:ext uri="{BB962C8B-B14F-4D97-AF65-F5344CB8AC3E}">
        <p14:creationId xmlns:p14="http://schemas.microsoft.com/office/powerpoint/2010/main" val="694662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Bayes’ Theorem (2)</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757451"/>
            <a:ext cx="11880376" cy="5697940"/>
          </a:xfrm>
        </p:spPr>
        <p:txBody>
          <a:bodyPr>
            <a:normAutofit/>
          </a:bodyPr>
          <a:lstStyle/>
          <a:p>
            <a:pPr algn="just"/>
            <a:r>
              <a:rPr lang="en-US" sz="2000" b="0" dirty="0">
                <a:ea typeface="Cambria Math"/>
              </a:rPr>
              <a:t>Bayes’ rule allows unknown probabilities to be computed from known conditional probabilities, usually in the causal direction. </a:t>
            </a:r>
          </a:p>
          <a:p>
            <a:pPr algn="just"/>
            <a:r>
              <a:rPr lang="en-US" sz="2000" b="0" dirty="0">
                <a:ea typeface="Cambria Math"/>
              </a:rPr>
              <a:t>Applying Bayes’ rule with many pieces of evidence runs into the same scaling problems as does the full joint distribution.</a:t>
            </a:r>
          </a:p>
          <a:p>
            <a:pPr algn="just"/>
            <a:r>
              <a:rPr lang="en-US" sz="2000" b="0" dirty="0">
                <a:solidFill>
                  <a:schemeClr val="accent6">
                    <a:lumMod val="75000"/>
                  </a:schemeClr>
                </a:solidFill>
                <a:ea typeface="Cambria Math"/>
              </a:rPr>
              <a:t>Conditional independence </a:t>
            </a:r>
            <a:r>
              <a:rPr lang="en-US" sz="2000" b="0" dirty="0">
                <a:ea typeface="Cambria Math"/>
              </a:rPr>
              <a:t>brought about by direct causal relationships in the domain might allow the full joint distribution to be factored into smaller, conditional distributions.</a:t>
            </a:r>
          </a:p>
          <a:p>
            <a:pPr algn="just"/>
            <a:r>
              <a:rPr lang="en-US" sz="2000" b="0" dirty="0">
                <a:ea typeface="Cambria Math"/>
              </a:rPr>
              <a:t>The </a:t>
            </a:r>
            <a:r>
              <a:rPr lang="en-US" sz="2000" b="0" dirty="0">
                <a:solidFill>
                  <a:schemeClr val="accent6">
                    <a:lumMod val="75000"/>
                  </a:schemeClr>
                </a:solidFill>
                <a:ea typeface="Cambria Math"/>
              </a:rPr>
              <a:t>naive Bayes model </a:t>
            </a:r>
            <a:r>
              <a:rPr lang="en-US" sz="2000" b="0" dirty="0">
                <a:ea typeface="Cambria Math"/>
              </a:rPr>
              <a:t>assumes the conditional independence of all effect variables, given a single cause variable, and grows linearly with the number of effects.</a:t>
            </a:r>
          </a:p>
          <a:p>
            <a:pPr algn="just"/>
            <a:endParaRPr lang="en-US" sz="2000" dirty="0">
              <a:ea typeface="Cambria Math"/>
            </a:endParaRPr>
          </a:p>
          <a:p>
            <a:pPr algn="just"/>
            <a:endParaRPr lang="en-US" sz="2000" b="0" dirty="0">
              <a:ea typeface="Cambria Math"/>
            </a:endParaRPr>
          </a:p>
        </p:txBody>
      </p:sp>
      <p:pic>
        <p:nvPicPr>
          <p:cNvPr id="7" name="Picture 6">
            <a:extLst>
              <a:ext uri="{FF2B5EF4-FFF2-40B4-BE49-F238E27FC236}">
                <a16:creationId xmlns:a16="http://schemas.microsoft.com/office/drawing/2014/main" id="{6C6493F7-B265-44E2-520D-3BA984224873}"/>
              </a:ext>
            </a:extLst>
          </p:cNvPr>
          <p:cNvPicPr>
            <a:picLocks noChangeAspect="1"/>
          </p:cNvPicPr>
          <p:nvPr/>
        </p:nvPicPr>
        <p:blipFill>
          <a:blip r:embed="rId2"/>
          <a:stretch>
            <a:fillRect/>
          </a:stretch>
        </p:blipFill>
        <p:spPr>
          <a:xfrm>
            <a:off x="684663" y="3900097"/>
            <a:ext cx="10752875" cy="2282159"/>
          </a:xfrm>
          <a:prstGeom prst="rect">
            <a:avLst/>
          </a:prstGeom>
        </p:spPr>
      </p:pic>
    </p:spTree>
    <p:extLst>
      <p:ext uri="{BB962C8B-B14F-4D97-AF65-F5344CB8AC3E}">
        <p14:creationId xmlns:p14="http://schemas.microsoft.com/office/powerpoint/2010/main" val="4197277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Bayes’ Theorem (3)</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661916"/>
            <a:ext cx="11880376" cy="6059560"/>
          </a:xfrm>
        </p:spPr>
        <p:txBody>
          <a:bodyPr>
            <a:normAutofit/>
          </a:bodyPr>
          <a:lstStyle/>
          <a:p>
            <a:pPr marL="0" indent="0" algn="just">
              <a:lnSpc>
                <a:spcPct val="110000"/>
              </a:lnSpc>
              <a:buNone/>
            </a:pPr>
            <a:r>
              <a:rPr lang="en-US" altLang="en-US" sz="2000" b="1" dirty="0">
                <a:ea typeface="Cambria Math"/>
              </a:rPr>
              <a:t>Q.13. </a:t>
            </a:r>
            <a:r>
              <a:rPr lang="en-US" altLang="en-US" sz="2000" dirty="0">
                <a:ea typeface="Cambria Math"/>
              </a:rPr>
              <a:t>A radar is designed to detect aircraft. If an aircraft is present, it is detected with probability 0.99. When no aircraft is present, the radar generates an alarm probability 0.02 (false alarm).  We assume that an aircraft is present with probability 0.05. If the radar generates an alarm,  what is the probability that an aircraft is present?</a:t>
            </a: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b="1" dirty="0">
              <a:ea typeface="Cambria Math"/>
            </a:endParaRPr>
          </a:p>
          <a:p>
            <a:pPr marL="0" indent="0">
              <a:lnSpc>
                <a:spcPct val="110000"/>
              </a:lnSpc>
              <a:buNone/>
            </a:pPr>
            <a:endParaRPr lang="en-US" altLang="en-US" sz="2000" b="1" dirty="0">
              <a:ea typeface="Cambria Math"/>
            </a:endParaRPr>
          </a:p>
          <a:p>
            <a:pPr marL="0" indent="0">
              <a:lnSpc>
                <a:spcPct val="110000"/>
              </a:lnSpc>
              <a:buNone/>
            </a:pPr>
            <a:endParaRPr lang="en-US" altLang="en-US" sz="1000" b="1" dirty="0">
              <a:ea typeface="Cambria Math"/>
            </a:endParaRPr>
          </a:p>
          <a:p>
            <a:pPr marL="0" indent="0">
              <a:lnSpc>
                <a:spcPct val="110000"/>
              </a:lnSpc>
              <a:buNone/>
            </a:pPr>
            <a:endParaRPr lang="en-US" altLang="en-US" sz="1000" b="1" dirty="0">
              <a:ea typeface="Cambria Math"/>
            </a:endParaRPr>
          </a:p>
          <a:p>
            <a:pPr marL="0" indent="0">
              <a:lnSpc>
                <a:spcPct val="110000"/>
              </a:lnSpc>
              <a:buNone/>
            </a:pPr>
            <a:endParaRPr lang="en-US" altLang="en-US" sz="1000" b="1"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6" name="Rectangle 2">
            <a:extLst>
              <a:ext uri="{FF2B5EF4-FFF2-40B4-BE49-F238E27FC236}">
                <a16:creationId xmlns:a16="http://schemas.microsoft.com/office/drawing/2014/main" id="{D1313D1E-5CEE-BBA7-50F8-55822C7BFB02}"/>
              </a:ext>
            </a:extLst>
          </p:cNvPr>
          <p:cNvSpPr>
            <a:spLocks noChangeArrowheads="1"/>
          </p:cNvSpPr>
          <p:nvPr/>
        </p:nvSpPr>
        <p:spPr bwMode="auto">
          <a:xfrm>
            <a:off x="170597" y="1929303"/>
            <a:ext cx="11714363" cy="4183196"/>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00000"/>
              </a:lnSpc>
              <a:spcBef>
                <a:spcPts val="645"/>
              </a:spcBef>
            </a:pPr>
            <a:r>
              <a:rPr lang="en-US" sz="2000" b="1" u="sng" dirty="0">
                <a:ea typeface="Times New Roman" pitchFamily="18" charset="0"/>
                <a:cs typeface="Courier New" pitchFamily="49" charset="0"/>
              </a:rPr>
              <a:t>Answer:</a:t>
            </a:r>
            <a:r>
              <a:rPr lang="en-US" sz="2000" b="1" dirty="0">
                <a:ea typeface="Times New Roman" pitchFamily="18" charset="0"/>
                <a:cs typeface="Courier New" pitchFamily="49" charset="0"/>
              </a:rPr>
              <a:t>                       </a:t>
            </a:r>
            <a:r>
              <a:rPr lang="en-IN" sz="3200" spc="22" baseline="-25000" dirty="0">
                <a:cs typeface="Lucida Sans Unicode"/>
              </a:rPr>
              <a:t>P</a:t>
            </a:r>
            <a:r>
              <a:rPr lang="en-IN" sz="3200" spc="22" baseline="-25000" dirty="0">
                <a:cs typeface="Tahoma"/>
              </a:rPr>
              <a:t>(</a:t>
            </a:r>
            <a:r>
              <a:rPr lang="en-IN" sz="3200" i="1" spc="22" baseline="-25000" dirty="0" err="1">
                <a:cs typeface="Arial"/>
              </a:rPr>
              <a:t>aircraft</a:t>
            </a:r>
            <a:r>
              <a:rPr lang="en-IN" sz="3200" spc="22" baseline="-25000" dirty="0" err="1">
                <a:cs typeface="Lucida Sans Unicode"/>
              </a:rPr>
              <a:t>|</a:t>
            </a:r>
            <a:r>
              <a:rPr lang="en-IN" sz="3200" i="1" spc="22" baseline="-25000" dirty="0" err="1">
                <a:cs typeface="Arial"/>
              </a:rPr>
              <a:t>alarm</a:t>
            </a:r>
            <a:r>
              <a:rPr lang="en-IN" sz="3200" spc="22" baseline="-25000" dirty="0">
                <a:cs typeface="Tahoma"/>
              </a:rPr>
              <a:t>)</a:t>
            </a:r>
            <a:r>
              <a:rPr lang="en-IN" sz="3200" spc="-22" baseline="-25000" dirty="0">
                <a:cs typeface="Tahoma"/>
              </a:rPr>
              <a:t> </a:t>
            </a:r>
            <a:r>
              <a:rPr lang="en-IN" sz="2800" spc="112" baseline="-38194" dirty="0">
                <a:cs typeface="Tahoma"/>
              </a:rPr>
              <a:t>=</a:t>
            </a:r>
            <a:r>
              <a:rPr lang="en-IN" sz="2000" spc="157" baseline="-38194" dirty="0">
                <a:cs typeface="Tahoma"/>
              </a:rPr>
              <a:t> </a:t>
            </a:r>
            <a:r>
              <a:rPr lang="en-IN" sz="2000" u="sng" spc="15" dirty="0">
                <a:uFill>
                  <a:solidFill>
                    <a:srgbClr val="0000FF"/>
                  </a:solidFill>
                </a:uFill>
                <a:cs typeface="Lucida Sans Unicode"/>
              </a:rPr>
              <a:t>P</a:t>
            </a:r>
            <a:r>
              <a:rPr lang="en-IN" sz="2000" u="sng" spc="15" dirty="0">
                <a:uFill>
                  <a:solidFill>
                    <a:srgbClr val="0000FF"/>
                  </a:solidFill>
                </a:uFill>
                <a:cs typeface="Tahoma"/>
              </a:rPr>
              <a:t>(</a:t>
            </a:r>
            <a:r>
              <a:rPr lang="en-IN" sz="2000" i="1" u="sng" spc="15" dirty="0" err="1">
                <a:uFill>
                  <a:solidFill>
                    <a:srgbClr val="0000FF"/>
                  </a:solidFill>
                </a:uFill>
                <a:cs typeface="Arial"/>
              </a:rPr>
              <a:t>alarm</a:t>
            </a:r>
            <a:r>
              <a:rPr lang="en-IN" sz="2000" u="sng" spc="15" dirty="0" err="1">
                <a:uFill>
                  <a:solidFill>
                    <a:srgbClr val="0000FF"/>
                  </a:solidFill>
                </a:uFill>
                <a:cs typeface="Lucida Sans Unicode"/>
              </a:rPr>
              <a:t>|</a:t>
            </a:r>
            <a:r>
              <a:rPr lang="en-IN" sz="2000" i="1" u="sng" spc="15" dirty="0" err="1">
                <a:uFill>
                  <a:solidFill>
                    <a:srgbClr val="0000FF"/>
                  </a:solidFill>
                </a:uFill>
                <a:cs typeface="Arial"/>
              </a:rPr>
              <a:t>aircraft</a:t>
            </a:r>
            <a:r>
              <a:rPr lang="en-IN" sz="2000" u="sng" spc="15" dirty="0">
                <a:uFill>
                  <a:solidFill>
                    <a:srgbClr val="0000FF"/>
                  </a:solidFill>
                </a:uFill>
                <a:cs typeface="Tahoma"/>
              </a:rPr>
              <a:t>)</a:t>
            </a:r>
            <a:r>
              <a:rPr lang="en-IN" sz="2000" u="sng" spc="-65" dirty="0">
                <a:uFill>
                  <a:solidFill>
                    <a:srgbClr val="0000FF"/>
                  </a:solidFill>
                </a:uFill>
                <a:cs typeface="Tahoma"/>
              </a:rPr>
              <a:t> </a:t>
            </a:r>
            <a:r>
              <a:rPr lang="en-IN" sz="2000" u="sng" spc="20" dirty="0">
                <a:uFill>
                  <a:solidFill>
                    <a:srgbClr val="0000FF"/>
                  </a:solidFill>
                </a:uFill>
                <a:cs typeface="Lucida Sans Unicode"/>
              </a:rPr>
              <a:t>×</a:t>
            </a:r>
            <a:r>
              <a:rPr lang="en-IN" sz="2000" u="sng" spc="-65" dirty="0">
                <a:uFill>
                  <a:solidFill>
                    <a:srgbClr val="0000FF"/>
                  </a:solidFill>
                </a:uFill>
                <a:cs typeface="Lucida Sans Unicode"/>
              </a:rPr>
              <a:t> </a:t>
            </a:r>
            <a:r>
              <a:rPr lang="en-IN" sz="2000" u="sng" spc="35" dirty="0">
                <a:uFill>
                  <a:solidFill>
                    <a:srgbClr val="0000FF"/>
                  </a:solidFill>
                </a:uFill>
                <a:cs typeface="Lucida Sans Unicode"/>
              </a:rPr>
              <a:t>P</a:t>
            </a:r>
            <a:r>
              <a:rPr lang="en-IN" sz="2000" u="sng" spc="35" dirty="0">
                <a:uFill>
                  <a:solidFill>
                    <a:srgbClr val="0000FF"/>
                  </a:solidFill>
                </a:uFill>
                <a:cs typeface="Tahoma"/>
              </a:rPr>
              <a:t>(</a:t>
            </a:r>
            <a:r>
              <a:rPr lang="en-IN" sz="2000" i="1" u="sng" spc="35" dirty="0">
                <a:uFill>
                  <a:solidFill>
                    <a:srgbClr val="0000FF"/>
                  </a:solidFill>
                </a:uFill>
                <a:cs typeface="Arial"/>
              </a:rPr>
              <a:t>aircraft</a:t>
            </a:r>
            <a:r>
              <a:rPr lang="en-IN" sz="2000" u="sng" spc="35" dirty="0">
                <a:uFill>
                  <a:solidFill>
                    <a:srgbClr val="0000FF"/>
                  </a:solidFill>
                </a:uFill>
                <a:cs typeface="Tahoma"/>
              </a:rPr>
              <a:t>)</a:t>
            </a:r>
            <a:endParaRPr lang="en-IN" sz="2000" dirty="0">
              <a:cs typeface="Tahoma"/>
            </a:endParaRPr>
          </a:p>
          <a:p>
            <a:pPr marL="2491740" algn="just">
              <a:lnSpc>
                <a:spcPct val="100000"/>
              </a:lnSpc>
              <a:spcBef>
                <a:spcPts val="195"/>
              </a:spcBef>
            </a:pPr>
            <a:r>
              <a:rPr lang="en-IN" sz="2000" spc="25" dirty="0">
                <a:cs typeface="Lucida Sans Unicode"/>
              </a:rPr>
              <a:t>                                                    P</a:t>
            </a:r>
            <a:r>
              <a:rPr lang="en-IN" sz="2000" spc="25" dirty="0">
                <a:cs typeface="Tahoma"/>
              </a:rPr>
              <a:t>(</a:t>
            </a:r>
            <a:r>
              <a:rPr lang="en-IN" sz="2000" i="1" spc="25" dirty="0">
                <a:cs typeface="Arial"/>
              </a:rPr>
              <a:t>alarm</a:t>
            </a:r>
            <a:r>
              <a:rPr lang="en-IN" sz="2000" spc="25" dirty="0">
                <a:cs typeface="Tahoma"/>
              </a:rPr>
              <a:t>)</a:t>
            </a:r>
            <a:endParaRPr lang="en-IN" sz="2000" dirty="0">
              <a:cs typeface="Tahoma"/>
            </a:endParaRPr>
          </a:p>
          <a:p>
            <a:pPr marL="62865" algn="just">
              <a:lnSpc>
                <a:spcPct val="100000"/>
              </a:lnSpc>
              <a:spcBef>
                <a:spcPts val="630"/>
              </a:spcBef>
            </a:pPr>
            <a:r>
              <a:rPr lang="en-IN" sz="2000" spc="-5" dirty="0">
                <a:cs typeface="Tahoma"/>
              </a:rPr>
              <a:t>Since</a:t>
            </a:r>
            <a:r>
              <a:rPr lang="en-IN" sz="2000" spc="30" dirty="0">
                <a:cs typeface="Tahoma"/>
              </a:rPr>
              <a:t> </a:t>
            </a:r>
            <a:r>
              <a:rPr lang="en-IN" sz="2000" spc="-10" dirty="0">
                <a:cs typeface="Tahoma"/>
              </a:rPr>
              <a:t>the</a:t>
            </a:r>
            <a:r>
              <a:rPr lang="en-IN" sz="2000" spc="35" dirty="0">
                <a:cs typeface="Tahoma"/>
              </a:rPr>
              <a:t> </a:t>
            </a:r>
            <a:r>
              <a:rPr lang="en-IN" sz="2000" spc="-15" dirty="0">
                <a:cs typeface="Tahoma"/>
              </a:rPr>
              <a:t>set</a:t>
            </a:r>
            <a:r>
              <a:rPr lang="en-IN" sz="2000" spc="35" dirty="0">
                <a:cs typeface="Tahoma"/>
              </a:rPr>
              <a:t> </a:t>
            </a:r>
            <a:r>
              <a:rPr lang="en-IN" sz="2000" spc="20" dirty="0">
                <a:cs typeface="Lucida Sans Unicode"/>
              </a:rPr>
              <a:t>{</a:t>
            </a:r>
            <a:r>
              <a:rPr lang="en-IN" sz="2000" i="1" spc="20" dirty="0">
                <a:cs typeface="Arial"/>
              </a:rPr>
              <a:t>aircraft</a:t>
            </a:r>
            <a:r>
              <a:rPr lang="en-IN" sz="2000" i="1" spc="20" dirty="0">
                <a:cs typeface="Trebuchet MS"/>
              </a:rPr>
              <a:t>,</a:t>
            </a:r>
            <a:r>
              <a:rPr lang="en-IN" sz="2000" i="1" spc="-100" dirty="0">
                <a:cs typeface="Trebuchet MS"/>
              </a:rPr>
              <a:t> </a:t>
            </a:r>
            <a:r>
              <a:rPr lang="en-IN" sz="2000" i="1" spc="-15" dirty="0">
                <a:cs typeface="Arial"/>
              </a:rPr>
              <a:t>no</a:t>
            </a:r>
            <a:r>
              <a:rPr lang="en-IN" sz="2000" i="1" spc="-25" dirty="0">
                <a:cs typeface="Arial"/>
              </a:rPr>
              <a:t> </a:t>
            </a:r>
            <a:r>
              <a:rPr lang="en-IN" sz="2000" i="1" spc="30" dirty="0">
                <a:cs typeface="Arial"/>
              </a:rPr>
              <a:t>aircraft</a:t>
            </a:r>
            <a:r>
              <a:rPr lang="en-IN" sz="2000" spc="30" dirty="0">
                <a:cs typeface="Lucida Sans Unicode"/>
              </a:rPr>
              <a:t>}</a:t>
            </a:r>
            <a:r>
              <a:rPr lang="en-IN" sz="2000" spc="25" dirty="0">
                <a:cs typeface="Lucida Sans Unicode"/>
              </a:rPr>
              <a:t> </a:t>
            </a:r>
            <a:r>
              <a:rPr lang="en-IN" sz="2000" spc="-10" dirty="0">
                <a:cs typeface="Tahoma"/>
              </a:rPr>
              <a:t>is</a:t>
            </a:r>
            <a:r>
              <a:rPr lang="en-IN" sz="2000" spc="35" dirty="0">
                <a:cs typeface="Tahoma"/>
              </a:rPr>
              <a:t> </a:t>
            </a:r>
            <a:r>
              <a:rPr lang="en-IN" sz="2000" spc="-15" dirty="0">
                <a:cs typeface="Tahoma"/>
              </a:rPr>
              <a:t>a</a:t>
            </a:r>
            <a:r>
              <a:rPr lang="en-IN" sz="2000" spc="35" dirty="0">
                <a:cs typeface="Tahoma"/>
              </a:rPr>
              <a:t> </a:t>
            </a:r>
            <a:r>
              <a:rPr lang="en-IN" sz="2000" spc="5" dirty="0">
                <a:cs typeface="Tahoma"/>
              </a:rPr>
              <a:t>partition</a:t>
            </a:r>
            <a:r>
              <a:rPr lang="en-IN" sz="2000" spc="35" dirty="0">
                <a:cs typeface="Tahoma"/>
              </a:rPr>
              <a:t> </a:t>
            </a:r>
            <a:r>
              <a:rPr lang="en-IN" sz="2000" spc="-5" dirty="0">
                <a:cs typeface="Tahoma"/>
              </a:rPr>
              <a:t>of</a:t>
            </a:r>
            <a:r>
              <a:rPr lang="en-IN" sz="2000" spc="35" dirty="0">
                <a:cs typeface="Tahoma"/>
              </a:rPr>
              <a:t> </a:t>
            </a:r>
            <a:r>
              <a:rPr lang="el-GR" sz="2000" spc="45" dirty="0">
                <a:cs typeface="Tahoma"/>
              </a:rPr>
              <a:t>Ω</a:t>
            </a:r>
            <a:r>
              <a:rPr lang="el-GR" sz="2000" spc="30" dirty="0">
                <a:cs typeface="Tahoma"/>
              </a:rPr>
              <a:t> </a:t>
            </a:r>
            <a:r>
              <a:rPr lang="en-IN" sz="2000" spc="-45" dirty="0">
                <a:cs typeface="Tahoma"/>
              </a:rPr>
              <a:t>we</a:t>
            </a:r>
            <a:r>
              <a:rPr lang="en-IN" sz="2000" spc="35" dirty="0">
                <a:cs typeface="Tahoma"/>
              </a:rPr>
              <a:t> </a:t>
            </a:r>
            <a:r>
              <a:rPr lang="en-IN" sz="2000" spc="-20" dirty="0">
                <a:cs typeface="Tahoma"/>
              </a:rPr>
              <a:t>have</a:t>
            </a:r>
            <a:endParaRPr lang="en-IN" sz="2000" dirty="0">
              <a:cs typeface="Tahoma"/>
            </a:endParaRPr>
          </a:p>
          <a:p>
            <a:pPr marL="62865" algn="just">
              <a:lnSpc>
                <a:spcPct val="100000"/>
              </a:lnSpc>
              <a:spcBef>
                <a:spcPts val="630"/>
              </a:spcBef>
            </a:pPr>
            <a:r>
              <a:rPr lang="en-IN" sz="2000" spc="25" dirty="0">
                <a:cs typeface="Tahoma"/>
              </a:rPr>
              <a:t>	</a:t>
            </a:r>
            <a:r>
              <a:rPr lang="en-IN" sz="2000" spc="25" dirty="0">
                <a:cs typeface="Lucida Sans Unicode"/>
              </a:rPr>
              <a:t>P</a:t>
            </a:r>
            <a:r>
              <a:rPr lang="en-IN" sz="2000" spc="25" dirty="0">
                <a:cs typeface="Tahoma"/>
              </a:rPr>
              <a:t>(</a:t>
            </a:r>
            <a:r>
              <a:rPr lang="en-IN" sz="2000" i="1" spc="25" dirty="0">
                <a:cs typeface="Arial"/>
              </a:rPr>
              <a:t>alarm</a:t>
            </a:r>
            <a:r>
              <a:rPr lang="en-IN" sz="2000" spc="25" dirty="0">
                <a:cs typeface="Tahoma"/>
              </a:rPr>
              <a:t>)</a:t>
            </a:r>
            <a:r>
              <a:rPr lang="en-IN" sz="2000" spc="75" dirty="0">
                <a:cs typeface="Tahoma"/>
              </a:rPr>
              <a:t>=  </a:t>
            </a:r>
            <a:r>
              <a:rPr lang="en-IN" sz="2000" spc="95" dirty="0">
                <a:cs typeface="Tahoma"/>
              </a:rPr>
              <a:t> </a:t>
            </a:r>
            <a:r>
              <a:rPr lang="en-IN" sz="2000" spc="25" dirty="0">
                <a:cs typeface="Lucida Sans Unicode"/>
              </a:rPr>
              <a:t>P</a:t>
            </a:r>
            <a:r>
              <a:rPr lang="en-IN" sz="2000" spc="25" dirty="0">
                <a:cs typeface="Tahoma"/>
              </a:rPr>
              <a:t>(</a:t>
            </a:r>
            <a:r>
              <a:rPr lang="en-IN" sz="2000" i="1" spc="25" dirty="0">
                <a:cs typeface="Arial"/>
              </a:rPr>
              <a:t>alarm</a:t>
            </a:r>
            <a:r>
              <a:rPr lang="en-IN" sz="2000" i="1" spc="-20" dirty="0">
                <a:cs typeface="Arial"/>
              </a:rPr>
              <a:t> </a:t>
            </a:r>
            <a:r>
              <a:rPr lang="en-IN" sz="2000" spc="-75" dirty="0">
                <a:cs typeface="Lucida Sans Unicode"/>
              </a:rPr>
              <a:t>∩</a:t>
            </a:r>
            <a:r>
              <a:rPr lang="en-IN" sz="2000" spc="-65" dirty="0">
                <a:cs typeface="Lucida Sans Unicode"/>
              </a:rPr>
              <a:t> </a:t>
            </a:r>
            <a:r>
              <a:rPr lang="en-IN" sz="2000" i="1" spc="15" dirty="0">
                <a:cs typeface="Arial"/>
              </a:rPr>
              <a:t>aircraft</a:t>
            </a:r>
            <a:r>
              <a:rPr lang="en-IN" sz="2000" spc="15" dirty="0">
                <a:cs typeface="Tahoma"/>
              </a:rPr>
              <a:t>)</a:t>
            </a:r>
            <a:r>
              <a:rPr lang="en-IN" sz="2000" spc="-65" dirty="0">
                <a:cs typeface="Tahoma"/>
              </a:rPr>
              <a:t> </a:t>
            </a:r>
            <a:r>
              <a:rPr lang="en-IN" sz="2000" spc="75" dirty="0">
                <a:cs typeface="Tahoma"/>
              </a:rPr>
              <a:t>+</a:t>
            </a:r>
            <a:r>
              <a:rPr lang="en-IN" sz="2000" spc="-65" dirty="0">
                <a:cs typeface="Tahoma"/>
              </a:rPr>
              <a:t> </a:t>
            </a:r>
            <a:r>
              <a:rPr lang="en-IN" sz="2000" spc="25" dirty="0">
                <a:cs typeface="Lucida Sans Unicode"/>
              </a:rPr>
              <a:t>P</a:t>
            </a:r>
            <a:r>
              <a:rPr lang="en-IN" sz="2000" spc="25" dirty="0">
                <a:cs typeface="Tahoma"/>
              </a:rPr>
              <a:t>(</a:t>
            </a:r>
            <a:r>
              <a:rPr lang="en-IN" sz="2000" i="1" spc="25" dirty="0">
                <a:cs typeface="Arial"/>
              </a:rPr>
              <a:t>alarm</a:t>
            </a:r>
            <a:r>
              <a:rPr lang="en-IN" sz="2000" i="1" spc="-20" dirty="0">
                <a:cs typeface="Arial"/>
              </a:rPr>
              <a:t> </a:t>
            </a:r>
            <a:r>
              <a:rPr lang="en-IN" sz="2000" spc="-75" dirty="0">
                <a:cs typeface="Lucida Sans Unicode"/>
              </a:rPr>
              <a:t>∩</a:t>
            </a:r>
            <a:r>
              <a:rPr lang="en-IN" sz="2000" spc="-65" dirty="0">
                <a:cs typeface="Lucida Sans Unicode"/>
              </a:rPr>
              <a:t> </a:t>
            </a:r>
            <a:r>
              <a:rPr lang="en-IN" sz="2000" i="1" spc="-15" dirty="0">
                <a:cs typeface="Arial"/>
              </a:rPr>
              <a:t>no</a:t>
            </a:r>
            <a:r>
              <a:rPr lang="en-IN" sz="2000" i="1" spc="-30" dirty="0">
                <a:cs typeface="Arial"/>
              </a:rPr>
              <a:t> </a:t>
            </a:r>
            <a:r>
              <a:rPr lang="en-IN" sz="2000" i="1" spc="15" dirty="0">
                <a:cs typeface="Arial"/>
              </a:rPr>
              <a:t>aircraft</a:t>
            </a:r>
            <a:r>
              <a:rPr lang="en-IN" sz="2000" spc="15" dirty="0">
                <a:cs typeface="Tahoma"/>
              </a:rPr>
              <a:t>)</a:t>
            </a:r>
            <a:endParaRPr lang="en-IN" sz="2000" dirty="0">
              <a:cs typeface="Tahoma"/>
            </a:endParaRPr>
          </a:p>
          <a:p>
            <a:pPr marL="803910" algn="just">
              <a:lnSpc>
                <a:spcPct val="100000"/>
              </a:lnSpc>
              <a:spcBef>
                <a:spcPts val="285"/>
              </a:spcBef>
            </a:pPr>
            <a:r>
              <a:rPr lang="en-IN" sz="2000" spc="75" dirty="0">
                <a:cs typeface="Tahoma"/>
              </a:rPr>
              <a:t>		=  </a:t>
            </a:r>
            <a:r>
              <a:rPr lang="en-IN" sz="2000" spc="105" dirty="0">
                <a:cs typeface="Tahoma"/>
              </a:rPr>
              <a:t> </a:t>
            </a:r>
            <a:r>
              <a:rPr lang="en-IN" sz="2000" spc="15" dirty="0">
                <a:cs typeface="Lucida Sans Unicode"/>
              </a:rPr>
              <a:t>P</a:t>
            </a:r>
            <a:r>
              <a:rPr lang="en-IN" sz="2000" spc="15" dirty="0">
                <a:cs typeface="Tahoma"/>
              </a:rPr>
              <a:t>(</a:t>
            </a:r>
            <a:r>
              <a:rPr lang="en-IN" sz="2000" i="1" spc="15" dirty="0" err="1">
                <a:cs typeface="Arial"/>
              </a:rPr>
              <a:t>alarm</a:t>
            </a:r>
            <a:r>
              <a:rPr lang="en-IN" sz="2000" spc="15" dirty="0" err="1">
                <a:cs typeface="Lucida Sans Unicode"/>
              </a:rPr>
              <a:t>|</a:t>
            </a:r>
            <a:r>
              <a:rPr lang="en-IN" sz="2000" i="1" spc="15" dirty="0" err="1">
                <a:cs typeface="Arial"/>
              </a:rPr>
              <a:t>aircraft</a:t>
            </a:r>
            <a:r>
              <a:rPr lang="en-IN" sz="2000" spc="15" dirty="0">
                <a:cs typeface="Tahoma"/>
              </a:rPr>
              <a:t>)</a:t>
            </a:r>
            <a:r>
              <a:rPr lang="en-IN" sz="2000" spc="-65" dirty="0">
                <a:cs typeface="Tahoma"/>
              </a:rPr>
              <a:t> </a:t>
            </a:r>
            <a:r>
              <a:rPr lang="en-IN" sz="2000" spc="20" dirty="0">
                <a:cs typeface="Lucida Sans Unicode"/>
              </a:rPr>
              <a:t>×</a:t>
            </a:r>
            <a:r>
              <a:rPr lang="en-IN" sz="2000" spc="-60" dirty="0">
                <a:cs typeface="Lucida Sans Unicode"/>
              </a:rPr>
              <a:t> </a:t>
            </a:r>
            <a:r>
              <a:rPr lang="en-IN" sz="2000" spc="35" dirty="0">
                <a:cs typeface="Lucida Sans Unicode"/>
              </a:rPr>
              <a:t>P</a:t>
            </a:r>
            <a:r>
              <a:rPr lang="en-IN" sz="2000" spc="35" dirty="0">
                <a:cs typeface="Tahoma"/>
              </a:rPr>
              <a:t>(</a:t>
            </a:r>
            <a:r>
              <a:rPr lang="en-IN" sz="2000" i="1" spc="35" dirty="0">
                <a:cs typeface="Arial"/>
              </a:rPr>
              <a:t>aircraft</a:t>
            </a:r>
            <a:r>
              <a:rPr lang="en-IN" sz="2000" spc="35" dirty="0">
                <a:cs typeface="Tahoma"/>
              </a:rPr>
              <a:t>)</a:t>
            </a:r>
            <a:r>
              <a:rPr lang="en-IN" sz="2000" spc="-65" dirty="0">
                <a:cs typeface="Tahoma"/>
              </a:rPr>
              <a:t> </a:t>
            </a:r>
            <a:r>
              <a:rPr lang="en-IN" sz="2000" spc="75" dirty="0">
                <a:cs typeface="Tahoma"/>
              </a:rPr>
              <a:t>+</a:t>
            </a:r>
            <a:r>
              <a:rPr lang="en-IN" sz="2000" spc="-60" dirty="0">
                <a:cs typeface="Tahoma"/>
              </a:rPr>
              <a:t> </a:t>
            </a:r>
            <a:r>
              <a:rPr lang="en-IN" sz="2000" spc="10" dirty="0">
                <a:cs typeface="Lucida Sans Unicode"/>
              </a:rPr>
              <a:t>P</a:t>
            </a:r>
            <a:r>
              <a:rPr lang="en-IN" sz="2000" spc="10" dirty="0">
                <a:cs typeface="Tahoma"/>
              </a:rPr>
              <a:t>(</a:t>
            </a:r>
            <a:r>
              <a:rPr lang="en-IN" sz="2000" i="1" spc="10" dirty="0" err="1">
                <a:cs typeface="Arial"/>
              </a:rPr>
              <a:t>alarm</a:t>
            </a:r>
            <a:r>
              <a:rPr lang="en-IN" sz="2000" spc="10" dirty="0" err="1">
                <a:cs typeface="Lucida Sans Unicode"/>
              </a:rPr>
              <a:t>|</a:t>
            </a:r>
            <a:r>
              <a:rPr lang="en-IN" sz="2000" i="1" spc="10" dirty="0" err="1">
                <a:cs typeface="Arial"/>
              </a:rPr>
              <a:t>no</a:t>
            </a:r>
            <a:r>
              <a:rPr lang="en-IN" sz="2000" i="1" spc="-30" dirty="0">
                <a:cs typeface="Arial"/>
              </a:rPr>
              <a:t> </a:t>
            </a:r>
            <a:r>
              <a:rPr lang="en-IN" sz="2000" i="1" spc="15" dirty="0">
                <a:cs typeface="Arial"/>
              </a:rPr>
              <a:t>aircraft</a:t>
            </a:r>
            <a:r>
              <a:rPr lang="en-IN" sz="2000" spc="15" dirty="0">
                <a:cs typeface="Tahoma"/>
              </a:rPr>
              <a:t>)</a:t>
            </a:r>
            <a:r>
              <a:rPr lang="en-IN" sz="2000" spc="-60" dirty="0">
                <a:cs typeface="Tahoma"/>
              </a:rPr>
              <a:t> </a:t>
            </a:r>
            <a:r>
              <a:rPr lang="en-IN" sz="2000" spc="20" dirty="0">
                <a:cs typeface="Lucida Sans Unicode"/>
              </a:rPr>
              <a:t>×</a:t>
            </a:r>
            <a:r>
              <a:rPr lang="en-IN" sz="2000" spc="-65" dirty="0">
                <a:cs typeface="Lucida Sans Unicode"/>
              </a:rPr>
              <a:t> </a:t>
            </a:r>
            <a:r>
              <a:rPr lang="en-IN" sz="2000" spc="50" dirty="0">
                <a:cs typeface="Lucida Sans Unicode"/>
              </a:rPr>
              <a:t>P</a:t>
            </a:r>
            <a:r>
              <a:rPr lang="en-IN" sz="2000" spc="50" dirty="0">
                <a:cs typeface="Tahoma"/>
              </a:rPr>
              <a:t>(</a:t>
            </a:r>
            <a:r>
              <a:rPr lang="en-IN" sz="2000" i="1" spc="50" dirty="0">
                <a:cs typeface="Arial"/>
              </a:rPr>
              <a:t>no</a:t>
            </a:r>
            <a:r>
              <a:rPr lang="en-IN" sz="2000" i="1" spc="-25" dirty="0">
                <a:cs typeface="Arial"/>
              </a:rPr>
              <a:t> </a:t>
            </a:r>
            <a:r>
              <a:rPr lang="en-IN" sz="2000" i="1" spc="15" dirty="0">
                <a:cs typeface="Arial"/>
              </a:rPr>
              <a:t>aircraft</a:t>
            </a:r>
            <a:r>
              <a:rPr lang="en-IN" sz="2000" spc="15" dirty="0">
                <a:cs typeface="Tahoma"/>
              </a:rPr>
              <a:t>)</a:t>
            </a:r>
            <a:endParaRPr lang="en-IN" sz="2000" dirty="0">
              <a:cs typeface="Tahoma"/>
            </a:endParaRPr>
          </a:p>
          <a:p>
            <a:pPr marL="62865" algn="just">
              <a:lnSpc>
                <a:spcPct val="100000"/>
              </a:lnSpc>
            </a:pPr>
            <a:r>
              <a:rPr lang="en-IN" sz="2000" spc="5" dirty="0">
                <a:cs typeface="Tahoma"/>
              </a:rPr>
              <a:t>So,</a:t>
            </a:r>
            <a:r>
              <a:rPr lang="en-IN" sz="2000" dirty="0">
                <a:cs typeface="Tahoma"/>
              </a:rPr>
              <a:t> </a:t>
            </a:r>
            <a:r>
              <a:rPr lang="en-IN" sz="2000" spc="-45" dirty="0">
                <a:cs typeface="Tahoma"/>
              </a:rPr>
              <a:t>we</a:t>
            </a:r>
            <a:r>
              <a:rPr lang="en-IN" sz="2000" spc="5" dirty="0">
                <a:cs typeface="Tahoma"/>
              </a:rPr>
              <a:t> </a:t>
            </a:r>
            <a:r>
              <a:rPr lang="en-IN" sz="2000" dirty="0">
                <a:cs typeface="Tahoma"/>
              </a:rPr>
              <a:t>obtain</a:t>
            </a:r>
          </a:p>
          <a:p>
            <a:pPr>
              <a:lnSpc>
                <a:spcPct val="100000"/>
              </a:lnSpc>
              <a:spcBef>
                <a:spcPts val="645"/>
              </a:spcBef>
            </a:pPr>
            <a:r>
              <a:rPr lang="en-IN" sz="3200" spc="22" baseline="-25000" dirty="0">
                <a:cs typeface="Lucida Sans Unicode"/>
              </a:rPr>
              <a:t>	</a:t>
            </a:r>
          </a:p>
          <a:p>
            <a:pPr>
              <a:lnSpc>
                <a:spcPct val="100000"/>
              </a:lnSpc>
              <a:spcBef>
                <a:spcPts val="645"/>
              </a:spcBef>
            </a:pPr>
            <a:endParaRPr lang="en-IN" sz="3200" spc="22" baseline="-25000" dirty="0">
              <a:cs typeface="Lucida Sans Unicode"/>
            </a:endParaRPr>
          </a:p>
          <a:p>
            <a:pPr>
              <a:lnSpc>
                <a:spcPct val="100000"/>
              </a:lnSpc>
              <a:spcBef>
                <a:spcPts val="645"/>
              </a:spcBef>
            </a:pPr>
            <a:endParaRPr lang="en-IN" sz="3200" spc="22" baseline="-25000" dirty="0">
              <a:cs typeface="Lucida Sans Unicode"/>
            </a:endParaRPr>
          </a:p>
          <a:p>
            <a:pPr>
              <a:lnSpc>
                <a:spcPct val="100000"/>
              </a:lnSpc>
              <a:spcBef>
                <a:spcPts val="645"/>
              </a:spcBef>
            </a:pPr>
            <a:endParaRPr lang="en-IN" sz="3200" spc="22" baseline="-25000" dirty="0">
              <a:cs typeface="Lucida Sans Unicode"/>
            </a:endParaRPr>
          </a:p>
          <a:p>
            <a:pPr>
              <a:lnSpc>
                <a:spcPct val="100000"/>
              </a:lnSpc>
              <a:spcBef>
                <a:spcPts val="645"/>
              </a:spcBef>
            </a:pPr>
            <a:r>
              <a:rPr lang="en-US" altLang="en-US" sz="2000" dirty="0">
                <a:ea typeface="Cambria Math"/>
              </a:rPr>
              <a:t>Thus, if the radar generates an alarm, the probability that an aircraft is present is</a:t>
            </a:r>
            <a:r>
              <a:rPr lang="en-US" altLang="en-US" sz="2000" dirty="0">
                <a:solidFill>
                  <a:schemeClr val="accent6">
                    <a:lumMod val="75000"/>
                  </a:schemeClr>
                </a:solidFill>
                <a:ea typeface="Cambria Math"/>
              </a:rPr>
              <a:t> 0.72 </a:t>
            </a:r>
            <a:r>
              <a:rPr lang="en-US" altLang="en-US" sz="2000" dirty="0">
                <a:ea typeface="Cambria Math"/>
              </a:rPr>
              <a:t>i.e.</a:t>
            </a:r>
            <a:r>
              <a:rPr lang="en-US" altLang="en-US" sz="2000" dirty="0">
                <a:solidFill>
                  <a:schemeClr val="accent6">
                    <a:lumMod val="75000"/>
                  </a:schemeClr>
                </a:solidFill>
                <a:ea typeface="Cambria Math"/>
              </a:rPr>
              <a:t>72%.</a:t>
            </a:r>
            <a:endParaRPr lang="en-IN" sz="2000" dirty="0">
              <a:solidFill>
                <a:schemeClr val="accent6">
                  <a:lumMod val="75000"/>
                </a:schemeClr>
              </a:solidFill>
              <a:cs typeface="Tahoma"/>
            </a:endParaRPr>
          </a:p>
        </p:txBody>
      </p:sp>
      <p:pic>
        <p:nvPicPr>
          <p:cNvPr id="9" name="Picture 8">
            <a:extLst>
              <a:ext uri="{FF2B5EF4-FFF2-40B4-BE49-F238E27FC236}">
                <a16:creationId xmlns:a16="http://schemas.microsoft.com/office/drawing/2014/main" id="{20DB2BD3-2AF2-512E-48DC-717B635F7849}"/>
              </a:ext>
            </a:extLst>
          </p:cNvPr>
          <p:cNvPicPr>
            <a:picLocks noChangeAspect="1"/>
          </p:cNvPicPr>
          <p:nvPr/>
        </p:nvPicPr>
        <p:blipFill>
          <a:blip r:embed="rId2"/>
          <a:stretch>
            <a:fillRect/>
          </a:stretch>
        </p:blipFill>
        <p:spPr>
          <a:xfrm>
            <a:off x="684663" y="4252038"/>
            <a:ext cx="10626205" cy="1380144"/>
          </a:xfrm>
          <a:prstGeom prst="rect">
            <a:avLst/>
          </a:prstGeom>
        </p:spPr>
      </p:pic>
    </p:spTree>
    <p:extLst>
      <p:ext uri="{BB962C8B-B14F-4D97-AF65-F5344CB8AC3E}">
        <p14:creationId xmlns:p14="http://schemas.microsoft.com/office/powerpoint/2010/main" val="96147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Bayes’ Theorem (4)</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661916"/>
            <a:ext cx="11880376" cy="6059560"/>
          </a:xfrm>
        </p:spPr>
        <p:txBody>
          <a:bodyPr>
            <a:normAutofit/>
          </a:bodyPr>
          <a:lstStyle/>
          <a:p>
            <a:pPr marL="0" indent="0" algn="l">
              <a:buNone/>
            </a:pPr>
            <a:r>
              <a:rPr lang="en-US" altLang="en-US" sz="2000" b="1" dirty="0">
                <a:ea typeface="Cambria Math"/>
              </a:rPr>
              <a:t>Q.14. </a:t>
            </a:r>
            <a:r>
              <a:rPr lang="en-US" sz="2000" b="0" i="0" u="none" strike="noStrike" baseline="0" dirty="0"/>
              <a:t>A doctor knows that the disease meningitis causes the patient to have a stiff neck, say, 70% of the time. The doctor also knows some unconditional facts: the prior probability that a patient has meningitis is 1/50,000, and the prior probability that any patient has a </a:t>
            </a:r>
            <a:r>
              <a:rPr lang="en-IN" sz="2000" b="0" i="0" u="none" strike="noStrike" baseline="0" dirty="0"/>
              <a:t>stiff neck is 1%. What is the probability of </a:t>
            </a:r>
            <a:r>
              <a:rPr lang="en-US" sz="2000" b="0" i="0" u="none" strike="noStrike" baseline="0" dirty="0"/>
              <a:t>patients with a stiff neck to have meningitis?</a:t>
            </a: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22</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170597" y="2153096"/>
            <a:ext cx="11714363" cy="4401205"/>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US" sz="2000" dirty="0"/>
              <a:t>Letting </a:t>
            </a:r>
            <a:r>
              <a:rPr lang="en-US" sz="2000" i="1" dirty="0"/>
              <a:t>s</a:t>
            </a:r>
            <a:r>
              <a:rPr lang="en-US" sz="2000" dirty="0"/>
              <a:t> be the proposition that the patient has a stiff neck and </a:t>
            </a:r>
            <a:r>
              <a:rPr lang="en-US" sz="2000" i="1" dirty="0"/>
              <a:t>m</a:t>
            </a:r>
            <a:r>
              <a:rPr lang="en-US" sz="2000" dirty="0"/>
              <a:t> be the proposition that the patient has meningitis, we have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Less than </a:t>
            </a:r>
            <a:r>
              <a:rPr lang="en-US" sz="2000" dirty="0">
                <a:solidFill>
                  <a:schemeClr val="accent6">
                    <a:lumMod val="75000"/>
                  </a:schemeClr>
                </a:solidFill>
              </a:rPr>
              <a:t>1 in 700 patients with a stiff neck to have meningitis</a:t>
            </a:r>
            <a:r>
              <a:rPr lang="en-US" sz="2000" dirty="0"/>
              <a:t>. </a:t>
            </a:r>
          </a:p>
          <a:p>
            <a:endParaRPr lang="en-US" sz="2000" dirty="0"/>
          </a:p>
          <a:p>
            <a:pPr algn="just"/>
            <a:r>
              <a:rPr lang="en-US" sz="2000" b="1" dirty="0"/>
              <a:t>Notice that </a:t>
            </a:r>
            <a:r>
              <a:rPr lang="en-US" sz="2000" dirty="0"/>
              <a:t>even though a stiff neck is quite strongly indicated by meningitis (with probability 0.7), the probability of meningitis in the patient remains small. This is because the prior probability of stiff necks is much higher than that of meningitis.</a:t>
            </a:r>
            <a:endParaRPr lang="en-IN" dirty="0"/>
          </a:p>
        </p:txBody>
      </p:sp>
      <p:pic>
        <p:nvPicPr>
          <p:cNvPr id="9" name="Picture 8">
            <a:extLst>
              <a:ext uri="{FF2B5EF4-FFF2-40B4-BE49-F238E27FC236}">
                <a16:creationId xmlns:a16="http://schemas.microsoft.com/office/drawing/2014/main" id="{555AF0C9-56D3-175F-7D5A-EC36C415D8EC}"/>
              </a:ext>
            </a:extLst>
          </p:cNvPr>
          <p:cNvPicPr>
            <a:picLocks noChangeAspect="1"/>
          </p:cNvPicPr>
          <p:nvPr/>
        </p:nvPicPr>
        <p:blipFill>
          <a:blip r:embed="rId2"/>
          <a:stretch>
            <a:fillRect/>
          </a:stretch>
        </p:blipFill>
        <p:spPr>
          <a:xfrm>
            <a:off x="2232484" y="2904652"/>
            <a:ext cx="6013577" cy="1804073"/>
          </a:xfrm>
          <a:prstGeom prst="rect">
            <a:avLst/>
          </a:prstGeom>
        </p:spPr>
      </p:pic>
    </p:spTree>
    <p:extLst>
      <p:ext uri="{BB962C8B-B14F-4D97-AF65-F5344CB8AC3E}">
        <p14:creationId xmlns:p14="http://schemas.microsoft.com/office/powerpoint/2010/main" val="145536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animEffect transition="in" filter="fade">
                                      <p:cBhvr>
                                        <p:cTn id="13" dur="2000"/>
                                        <p:tgtEl>
                                          <p:spTgt spid="7">
                                            <p:txEl>
                                              <p:pRg st="8" end="8"/>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10" end="10"/>
                                            </p:txEl>
                                          </p:spTgt>
                                        </p:tgtEl>
                                        <p:attrNameLst>
                                          <p:attrName>style.visibility</p:attrName>
                                        </p:attrNameLst>
                                      </p:cBhvr>
                                      <p:to>
                                        <p:strVal val="visible"/>
                                      </p:to>
                                    </p:set>
                                    <p:animEffect transition="in" filter="fade">
                                      <p:cBhvr>
                                        <p:cTn id="16" dur="20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Bayes’ Theorem (5)</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661916"/>
            <a:ext cx="11880376" cy="6059560"/>
          </a:xfrm>
        </p:spPr>
        <p:txBody>
          <a:bodyPr>
            <a:normAutofit/>
          </a:bodyPr>
          <a:lstStyle/>
          <a:p>
            <a:pPr marL="0" indent="0" algn="just">
              <a:lnSpc>
                <a:spcPct val="107000"/>
              </a:lnSpc>
              <a:spcAft>
                <a:spcPts val="1950"/>
              </a:spcAft>
              <a:buNone/>
            </a:pPr>
            <a:r>
              <a:rPr lang="en-US" altLang="en-US" sz="2000" b="1" dirty="0">
                <a:ea typeface="Cambria Math"/>
              </a:rPr>
              <a:t>Q.15. </a:t>
            </a:r>
            <a:r>
              <a:rPr lang="en-IN" sz="2000" dirty="0">
                <a:effectLst/>
                <a:ea typeface="Arial" panose="020B0604020202020204" pitchFamily="34" charset="0"/>
              </a:rPr>
              <a:t>An insurance company insured 2000 scooter drivers, 4000 car drivers, and 6000 truck drivers. The probability of an accident involving a scooter driver, car driver, and a truck is 0.01, 0.03, and 0.015 respectively. One of the insured persons meets with an accident. What is the probability that he is a scooter driver?</a:t>
            </a:r>
            <a:endParaRPr lang="en-IN" sz="2000" dirty="0">
              <a:effectLst/>
              <a:ea typeface="Calibri" panose="020F0502020204030204" pitchFamily="34" charset="0"/>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23</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247379" y="1955146"/>
            <a:ext cx="11639822" cy="4401205"/>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IN" sz="2000" dirty="0"/>
              <a:t>Let S, C, T, and A be the events defined as follows:</a:t>
            </a:r>
          </a:p>
          <a:p>
            <a:r>
              <a:rPr lang="en-IN" sz="2000" dirty="0"/>
              <a:t>S = person chosen is a scooter driver. P (S)= 2000/12000 =1/6</a:t>
            </a:r>
          </a:p>
          <a:p>
            <a:r>
              <a:rPr lang="en-IN" sz="2000" dirty="0"/>
              <a:t>C = person chosen is  a car driver. P (C)= 4000/12000 =1/3</a:t>
            </a:r>
          </a:p>
          <a:p>
            <a:r>
              <a:rPr lang="en-IN" sz="2000" dirty="0"/>
              <a:t>T = person chosen is a truck driver. P (T)= 6000/12000 =1/2</a:t>
            </a:r>
          </a:p>
          <a:p>
            <a:r>
              <a:rPr lang="en-IN" sz="2000" dirty="0"/>
              <a:t>A = person meets with an accident.</a:t>
            </a:r>
          </a:p>
          <a:p>
            <a:r>
              <a:rPr lang="en-US" sz="2000" dirty="0"/>
              <a:t>The total number of persons insured= 2000 + 4000 + 6000 = 12000</a:t>
            </a:r>
          </a:p>
          <a:p>
            <a:endParaRPr lang="en-US" sz="2000" dirty="0"/>
          </a:p>
          <a:p>
            <a:r>
              <a:rPr lang="en-US" sz="2000" dirty="0"/>
              <a:t>The </a:t>
            </a:r>
            <a:r>
              <a:rPr lang="en-IN" sz="2000" dirty="0">
                <a:ea typeface="Arial" panose="020B0604020202020204" pitchFamily="34" charset="0"/>
              </a:rPr>
              <a:t>probability of an accident involving a scooter driver = P(A|S) = 0.01 = 1/100</a:t>
            </a:r>
            <a:endParaRPr lang="en-US" sz="2000" dirty="0"/>
          </a:p>
          <a:p>
            <a:r>
              <a:rPr lang="en-US" sz="2000" dirty="0"/>
              <a:t>The </a:t>
            </a:r>
            <a:r>
              <a:rPr lang="en-IN" sz="2000" dirty="0">
                <a:ea typeface="Arial" panose="020B0604020202020204" pitchFamily="34" charset="0"/>
              </a:rPr>
              <a:t>probability of an accident involving a car driver = P(A|C) = 0.03 = 3/100</a:t>
            </a:r>
            <a:endParaRPr lang="en-US" sz="2000" dirty="0"/>
          </a:p>
          <a:p>
            <a:r>
              <a:rPr lang="en-US" sz="2000" dirty="0"/>
              <a:t>The </a:t>
            </a:r>
            <a:r>
              <a:rPr lang="en-IN" sz="2000" dirty="0">
                <a:ea typeface="Arial" panose="020B0604020202020204" pitchFamily="34" charset="0"/>
              </a:rPr>
              <a:t>probability of an accident involving a truck driver = P(A|T) = 0.015 = 3/20</a:t>
            </a:r>
            <a:endParaRPr lang="en-US" sz="2000" dirty="0"/>
          </a:p>
          <a:p>
            <a:endParaRPr lang="en-US" sz="2000" dirty="0"/>
          </a:p>
          <a:p>
            <a:r>
              <a:rPr lang="en-US" sz="2000" dirty="0"/>
              <a:t>We need to find </a:t>
            </a:r>
            <a:r>
              <a:rPr lang="en-IN" sz="2000" dirty="0">
                <a:ea typeface="Arial" panose="020B0604020202020204" pitchFamily="34" charset="0"/>
              </a:rPr>
              <a:t>the probability of a scooter driver provided that he is an insured person who meets with an accident </a:t>
            </a:r>
            <a:r>
              <a:rPr lang="en-US" sz="2000" dirty="0"/>
              <a:t>P(S|A).</a:t>
            </a:r>
          </a:p>
          <a:p>
            <a:endParaRPr lang="en-US" sz="2000" dirty="0"/>
          </a:p>
        </p:txBody>
      </p:sp>
    </p:spTree>
    <p:extLst>
      <p:ext uri="{BB962C8B-B14F-4D97-AF65-F5344CB8AC3E}">
        <p14:creationId xmlns:p14="http://schemas.microsoft.com/office/powerpoint/2010/main" val="168978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2000"/>
                                        <p:tgtEl>
                                          <p:spTgt spid="7">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2000"/>
                                        <p:tgtEl>
                                          <p:spTgt spid="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fade">
                                      <p:cBhvr>
                                        <p:cTn id="31" dur="2000"/>
                                        <p:tgtEl>
                                          <p:spTgt spid="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2000"/>
                                        <p:tgtEl>
                                          <p:spTgt spid="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animEffect transition="in" filter="fade">
                                      <p:cBhvr>
                                        <p:cTn id="37" dur="20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Bayes’ Theorem (6)</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661916"/>
            <a:ext cx="11880376" cy="6059560"/>
          </a:xfrm>
        </p:spPr>
        <p:txBody>
          <a:bodyPr>
            <a:normAutofit/>
          </a:bodyPr>
          <a:lstStyle/>
          <a:p>
            <a:pPr marL="0" indent="0" algn="just">
              <a:lnSpc>
                <a:spcPct val="107000"/>
              </a:lnSpc>
              <a:spcAft>
                <a:spcPts val="1950"/>
              </a:spcAft>
              <a:buNone/>
            </a:pPr>
            <a:r>
              <a:rPr lang="en-US" altLang="en-US" sz="2000" b="1" dirty="0">
                <a:ea typeface="Cambria Math"/>
              </a:rPr>
              <a:t>Q.15. </a:t>
            </a:r>
            <a:r>
              <a:rPr lang="en-IN" sz="2000" dirty="0">
                <a:effectLst/>
                <a:ea typeface="Arial" panose="020B0604020202020204" pitchFamily="34" charset="0"/>
              </a:rPr>
              <a:t>cont..</a:t>
            </a:r>
            <a:endParaRPr lang="en-IN" sz="2000" dirty="0">
              <a:effectLst/>
              <a:ea typeface="Calibri" panose="020F0502020204030204" pitchFamily="34" charset="0"/>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141028" y="1049016"/>
            <a:ext cx="11516436" cy="3611245"/>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US" sz="2000" dirty="0"/>
              <a:t>By applying a generalized Bayes’ Theorem:</a:t>
            </a:r>
          </a:p>
          <a:p>
            <a:pPr>
              <a:lnSpc>
                <a:spcPct val="100000"/>
              </a:lnSpc>
              <a:spcBef>
                <a:spcPts val="645"/>
              </a:spcBef>
            </a:pPr>
            <a:r>
              <a:rPr lang="en-US" sz="2000" b="1" dirty="0">
                <a:ea typeface="Times New Roman" pitchFamily="18" charset="0"/>
                <a:cs typeface="Courier New" pitchFamily="49" charset="0"/>
              </a:rPr>
              <a:t>                     </a:t>
            </a:r>
            <a:r>
              <a:rPr lang="en-IN" sz="3200" spc="22" baseline="-25000" dirty="0">
                <a:cs typeface="Lucida Sans Unicode"/>
              </a:rPr>
              <a:t>P</a:t>
            </a:r>
            <a:r>
              <a:rPr lang="en-IN" sz="3200" spc="22" baseline="-25000" dirty="0">
                <a:cs typeface="Tahoma"/>
              </a:rPr>
              <a:t>(</a:t>
            </a:r>
            <a:r>
              <a:rPr lang="en-IN" sz="3200" i="1" spc="22" baseline="-25000" dirty="0">
                <a:cs typeface="Arial"/>
              </a:rPr>
              <a:t>S</a:t>
            </a:r>
            <a:r>
              <a:rPr lang="en-IN" sz="3200" spc="22" baseline="-25000" dirty="0">
                <a:cs typeface="Lucida Sans Unicode"/>
              </a:rPr>
              <a:t>|</a:t>
            </a:r>
            <a:r>
              <a:rPr lang="en-IN" sz="3200" i="1" spc="22" baseline="-25000" dirty="0">
                <a:cs typeface="Arial"/>
              </a:rPr>
              <a:t>A</a:t>
            </a:r>
            <a:r>
              <a:rPr lang="en-IN" sz="3200" spc="22" baseline="-25000" dirty="0">
                <a:cs typeface="Tahoma"/>
              </a:rPr>
              <a:t>)</a:t>
            </a:r>
            <a:r>
              <a:rPr lang="en-IN" sz="3200" spc="-22" baseline="-25000" dirty="0">
                <a:cs typeface="Tahoma"/>
              </a:rPr>
              <a:t> </a:t>
            </a:r>
            <a:r>
              <a:rPr lang="en-IN" sz="2800" spc="112" baseline="-38194" dirty="0">
                <a:cs typeface="Tahoma"/>
              </a:rPr>
              <a:t>=</a:t>
            </a:r>
            <a:r>
              <a:rPr lang="en-IN" sz="2800" spc="25" dirty="0">
                <a:cs typeface="Lucida Sans Unicode"/>
              </a:rPr>
              <a:t> </a:t>
            </a:r>
            <a:r>
              <a:rPr lang="en-IN" sz="2800" u="sng" spc="25" dirty="0">
                <a:cs typeface="Lucida Sans Unicode"/>
              </a:rPr>
              <a:t>                                     </a:t>
            </a:r>
            <a:r>
              <a:rPr lang="en-IN" sz="2800" u="sng" spc="25" baseline="30000" dirty="0">
                <a:cs typeface="Lucida Sans Unicode"/>
              </a:rPr>
              <a:t>P(A|S) x P</a:t>
            </a:r>
            <a:r>
              <a:rPr lang="en-IN" sz="2800" u="sng" spc="25" baseline="30000" dirty="0">
                <a:cs typeface="Tahoma"/>
              </a:rPr>
              <a:t>(</a:t>
            </a:r>
            <a:r>
              <a:rPr lang="en-IN" sz="2800" i="1" u="sng" spc="25" baseline="30000" dirty="0">
                <a:cs typeface="Arial"/>
              </a:rPr>
              <a:t>S</a:t>
            </a:r>
            <a:r>
              <a:rPr lang="en-IN" sz="2800" u="sng" spc="25" baseline="30000" dirty="0">
                <a:cs typeface="Tahoma"/>
              </a:rPr>
              <a:t>)</a:t>
            </a:r>
          </a:p>
          <a:p>
            <a:pPr>
              <a:lnSpc>
                <a:spcPct val="100000"/>
              </a:lnSpc>
              <a:spcBef>
                <a:spcPts val="645"/>
              </a:spcBef>
            </a:pPr>
            <a:r>
              <a:rPr lang="en-IN" sz="2000" spc="25" dirty="0">
                <a:cs typeface="Tahoma"/>
              </a:rPr>
              <a:t>                                   </a:t>
            </a:r>
            <a:r>
              <a:rPr lang="en-IN" sz="2000" spc="25" dirty="0">
                <a:cs typeface="Lucida Sans Unicode"/>
              </a:rPr>
              <a:t>P(A|S) x P</a:t>
            </a:r>
            <a:r>
              <a:rPr lang="en-IN" sz="2000" spc="25" dirty="0">
                <a:cs typeface="Tahoma"/>
              </a:rPr>
              <a:t>(</a:t>
            </a:r>
            <a:r>
              <a:rPr lang="en-IN" sz="2000" i="1" spc="25" dirty="0">
                <a:cs typeface="Arial"/>
              </a:rPr>
              <a:t>S</a:t>
            </a:r>
            <a:r>
              <a:rPr lang="en-IN" sz="2000" spc="25" dirty="0">
                <a:cs typeface="Tahoma"/>
              </a:rPr>
              <a:t>) +</a:t>
            </a:r>
            <a:r>
              <a:rPr lang="en-IN" sz="2000" spc="25" dirty="0">
                <a:cs typeface="Lucida Sans Unicode"/>
              </a:rPr>
              <a:t> P(A|C) x P</a:t>
            </a:r>
            <a:r>
              <a:rPr lang="en-IN" sz="2000" spc="25" dirty="0">
                <a:cs typeface="Tahoma"/>
              </a:rPr>
              <a:t>(</a:t>
            </a:r>
            <a:r>
              <a:rPr lang="en-IN" sz="2000" i="1" spc="25" dirty="0">
                <a:cs typeface="Arial"/>
              </a:rPr>
              <a:t>C</a:t>
            </a:r>
            <a:r>
              <a:rPr lang="en-IN" sz="2000" spc="25" dirty="0">
                <a:cs typeface="Tahoma"/>
              </a:rPr>
              <a:t>) + </a:t>
            </a:r>
            <a:r>
              <a:rPr lang="en-IN" sz="2000" spc="25" dirty="0">
                <a:cs typeface="Lucida Sans Unicode"/>
              </a:rPr>
              <a:t>P(A|T) x P</a:t>
            </a:r>
            <a:r>
              <a:rPr lang="en-IN" sz="2000" spc="25" dirty="0">
                <a:cs typeface="Tahoma"/>
              </a:rPr>
              <a:t>(</a:t>
            </a:r>
            <a:r>
              <a:rPr lang="en-IN" sz="2000" i="1" spc="25" dirty="0">
                <a:cs typeface="Arial"/>
              </a:rPr>
              <a:t>T</a:t>
            </a:r>
            <a:r>
              <a:rPr lang="en-IN" sz="2000" spc="25" dirty="0">
                <a:cs typeface="Tahoma"/>
              </a:rPr>
              <a:t>) </a:t>
            </a:r>
            <a:endParaRPr lang="en-IN" sz="2000" dirty="0">
              <a:cs typeface="Tahoma"/>
            </a:endParaRPr>
          </a:p>
          <a:p>
            <a:endParaRPr lang="en-US" sz="2000" dirty="0"/>
          </a:p>
          <a:p>
            <a:pPr>
              <a:lnSpc>
                <a:spcPct val="100000"/>
              </a:lnSpc>
              <a:spcBef>
                <a:spcPts val="645"/>
              </a:spcBef>
            </a:pPr>
            <a:r>
              <a:rPr lang="en-IN" sz="3200" spc="22" baseline="-25000" dirty="0">
                <a:cs typeface="Lucida Sans Unicode"/>
              </a:rPr>
              <a:t>                 P</a:t>
            </a:r>
            <a:r>
              <a:rPr lang="en-IN" sz="3200" spc="22" baseline="-25000" dirty="0">
                <a:cs typeface="Tahoma"/>
              </a:rPr>
              <a:t>(</a:t>
            </a:r>
            <a:r>
              <a:rPr lang="en-IN" sz="3200" i="1" spc="22" baseline="-25000" dirty="0">
                <a:cs typeface="Arial"/>
              </a:rPr>
              <a:t>S</a:t>
            </a:r>
            <a:r>
              <a:rPr lang="en-IN" sz="3200" spc="22" baseline="-25000" dirty="0">
                <a:cs typeface="Lucida Sans Unicode"/>
              </a:rPr>
              <a:t>|</a:t>
            </a:r>
            <a:r>
              <a:rPr lang="en-IN" sz="3200" i="1" spc="22" baseline="-25000" dirty="0">
                <a:cs typeface="Arial"/>
              </a:rPr>
              <a:t>A</a:t>
            </a:r>
            <a:r>
              <a:rPr lang="en-IN" sz="3200" spc="22" baseline="-25000" dirty="0">
                <a:cs typeface="Tahoma"/>
              </a:rPr>
              <a:t>)</a:t>
            </a:r>
            <a:r>
              <a:rPr lang="en-IN" sz="3200" spc="-22" baseline="-25000" dirty="0">
                <a:cs typeface="Tahoma"/>
              </a:rPr>
              <a:t> </a:t>
            </a:r>
            <a:r>
              <a:rPr lang="en-IN" sz="2800" spc="112" baseline="-38194" dirty="0">
                <a:cs typeface="Tahoma"/>
              </a:rPr>
              <a:t>=</a:t>
            </a:r>
            <a:r>
              <a:rPr lang="en-IN" sz="2800" spc="25" dirty="0">
                <a:cs typeface="Lucida Sans Unicode"/>
              </a:rPr>
              <a:t> </a:t>
            </a:r>
            <a:r>
              <a:rPr lang="en-IN" sz="2800" u="sng" spc="25" dirty="0">
                <a:cs typeface="Lucida Sans Unicode"/>
              </a:rPr>
              <a:t>                                           </a:t>
            </a:r>
            <a:r>
              <a:rPr lang="en-IN" sz="2800" u="sng" spc="25" baseline="30000" dirty="0">
                <a:cs typeface="Lucida Sans Unicode"/>
              </a:rPr>
              <a:t>(1/100) x </a:t>
            </a:r>
            <a:r>
              <a:rPr lang="en-IN" sz="2800" u="sng" spc="25" baseline="30000" dirty="0">
                <a:cs typeface="Tahoma"/>
              </a:rPr>
              <a:t>(</a:t>
            </a:r>
            <a:r>
              <a:rPr lang="en-IN" sz="2800" u="sng" spc="25" baseline="30000" dirty="0">
                <a:cs typeface="Arial"/>
              </a:rPr>
              <a:t>1/6</a:t>
            </a:r>
            <a:r>
              <a:rPr lang="en-IN" sz="2800" u="sng" spc="25" baseline="30000" dirty="0">
                <a:cs typeface="Tahoma"/>
              </a:rPr>
              <a:t>)</a:t>
            </a:r>
          </a:p>
          <a:p>
            <a:pPr>
              <a:lnSpc>
                <a:spcPct val="100000"/>
              </a:lnSpc>
              <a:spcBef>
                <a:spcPts val="645"/>
              </a:spcBef>
            </a:pPr>
            <a:r>
              <a:rPr lang="en-IN" sz="2000" spc="25" dirty="0">
                <a:cs typeface="Tahoma"/>
              </a:rPr>
              <a:t>                                   </a:t>
            </a:r>
            <a:r>
              <a:rPr lang="en-IN" sz="2000" spc="25" dirty="0">
                <a:cs typeface="Lucida Sans Unicode"/>
              </a:rPr>
              <a:t>(1/100) x (1/6)</a:t>
            </a:r>
            <a:r>
              <a:rPr lang="en-IN" sz="2000" spc="25" dirty="0">
                <a:cs typeface="Tahoma"/>
              </a:rPr>
              <a:t> +</a:t>
            </a:r>
            <a:r>
              <a:rPr lang="en-IN" sz="2000" spc="25" dirty="0">
                <a:cs typeface="Lucida Sans Unicode"/>
              </a:rPr>
              <a:t> (3/100) x (1/3)</a:t>
            </a:r>
            <a:r>
              <a:rPr lang="en-IN" sz="2000" spc="25" dirty="0">
                <a:cs typeface="Tahoma"/>
              </a:rPr>
              <a:t> + </a:t>
            </a:r>
            <a:r>
              <a:rPr lang="en-IN" sz="2000" spc="25" dirty="0">
                <a:cs typeface="Lucida Sans Unicode"/>
              </a:rPr>
              <a:t>(3/20) x (1/2)</a:t>
            </a:r>
            <a:r>
              <a:rPr lang="en-IN" sz="2000" spc="25" dirty="0">
                <a:cs typeface="Tahoma"/>
              </a:rPr>
              <a:t>  </a:t>
            </a:r>
            <a:endParaRPr lang="en-IN" sz="2000" dirty="0">
              <a:cs typeface="Tahoma"/>
            </a:endParaRPr>
          </a:p>
          <a:p>
            <a:pPr>
              <a:lnSpc>
                <a:spcPct val="100000"/>
              </a:lnSpc>
              <a:spcBef>
                <a:spcPts val="645"/>
              </a:spcBef>
            </a:pPr>
            <a:r>
              <a:rPr lang="en-IN" sz="3200" spc="22" baseline="-25000" dirty="0">
                <a:cs typeface="Lucida Sans Unicode"/>
              </a:rPr>
              <a:t>                 </a:t>
            </a:r>
          </a:p>
          <a:p>
            <a:pPr>
              <a:lnSpc>
                <a:spcPct val="100000"/>
              </a:lnSpc>
              <a:spcBef>
                <a:spcPts val="645"/>
              </a:spcBef>
            </a:pPr>
            <a:r>
              <a:rPr lang="en-IN" sz="3200" spc="22" baseline="-25000" dirty="0">
                <a:cs typeface="Lucida Sans Unicode"/>
              </a:rPr>
              <a:t>                </a:t>
            </a:r>
            <a:r>
              <a:rPr lang="en-IN" sz="2000" spc="22" dirty="0">
                <a:cs typeface="Lucida Sans Unicode"/>
              </a:rPr>
              <a:t>P</a:t>
            </a:r>
            <a:r>
              <a:rPr lang="en-IN" sz="2000" spc="22" dirty="0">
                <a:cs typeface="Tahoma"/>
              </a:rPr>
              <a:t>(</a:t>
            </a:r>
            <a:r>
              <a:rPr lang="en-IN" sz="2000" i="1" spc="22" dirty="0">
                <a:cs typeface="Arial"/>
              </a:rPr>
              <a:t>S</a:t>
            </a:r>
            <a:r>
              <a:rPr lang="en-IN" sz="2000" spc="22" dirty="0">
                <a:cs typeface="Lucida Sans Unicode"/>
              </a:rPr>
              <a:t>|</a:t>
            </a:r>
            <a:r>
              <a:rPr lang="en-IN" sz="2000" i="1" spc="22" dirty="0">
                <a:cs typeface="Arial"/>
              </a:rPr>
              <a:t>A</a:t>
            </a:r>
            <a:r>
              <a:rPr lang="en-IN" sz="2000" spc="22" dirty="0">
                <a:cs typeface="Tahoma"/>
              </a:rPr>
              <a:t>) = </a:t>
            </a:r>
            <a:r>
              <a:rPr lang="en-IN" sz="2000" spc="22" dirty="0">
                <a:solidFill>
                  <a:schemeClr val="accent6">
                    <a:lumMod val="75000"/>
                  </a:schemeClr>
                </a:solidFill>
                <a:cs typeface="Tahoma"/>
              </a:rPr>
              <a:t>1/52 </a:t>
            </a:r>
            <a:r>
              <a:rPr lang="en-IN" sz="2000" spc="22" dirty="0">
                <a:cs typeface="Tahoma"/>
              </a:rPr>
              <a:t>is the</a:t>
            </a:r>
            <a:r>
              <a:rPr lang="en-IN" sz="2000" dirty="0">
                <a:ea typeface="Arial" panose="020B0604020202020204" pitchFamily="34" charset="0"/>
              </a:rPr>
              <a:t> probability of a scooter driver provided that he is an insured person who meets with an accident </a:t>
            </a:r>
            <a:endParaRPr lang="en-US" sz="2000" dirty="0"/>
          </a:p>
        </p:txBody>
      </p:sp>
    </p:spTree>
    <p:extLst>
      <p:ext uri="{BB962C8B-B14F-4D97-AF65-F5344CB8AC3E}">
        <p14:creationId xmlns:p14="http://schemas.microsoft.com/office/powerpoint/2010/main" val="255338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20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20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20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Bayes’ Theorem (7)</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661916"/>
            <a:ext cx="11880376" cy="6059560"/>
          </a:xfrm>
        </p:spPr>
        <p:txBody>
          <a:bodyPr>
            <a:normAutofit/>
          </a:bodyPr>
          <a:lstStyle/>
          <a:p>
            <a:pPr marL="0" indent="0" algn="just">
              <a:lnSpc>
                <a:spcPct val="107000"/>
              </a:lnSpc>
              <a:spcAft>
                <a:spcPts val="1950"/>
              </a:spcAft>
              <a:buNone/>
            </a:pPr>
            <a:r>
              <a:rPr lang="en-US" altLang="en-US" sz="2000" b="1" dirty="0">
                <a:ea typeface="Cambria Math"/>
              </a:rPr>
              <a:t>Q.16. </a:t>
            </a:r>
            <a:r>
              <a:rPr lang="en-US" sz="2000" dirty="0">
                <a:effectLst/>
                <a:ea typeface="Arial" panose="020B0604020202020204" pitchFamily="34" charset="0"/>
              </a:rPr>
              <a:t>Suppose that we have found that the word “Rolex” occurs in 250 of 2000 messages known to be spam and in 5 of 1000 messages known not to be spam. Estimate the probability that an incoming message containing the word “Rolex” is spam, assuming that it is equally likely that an incoming message is spam or not spam. If our threshold for rejecting a message as spam is 0.9, will we reject such messages?</a:t>
            </a: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4" name="Footer Placeholder 3">
            <a:extLst>
              <a:ext uri="{FF2B5EF4-FFF2-40B4-BE49-F238E27FC236}">
                <a16:creationId xmlns:a16="http://schemas.microsoft.com/office/drawing/2014/main" id="{14EDA2CB-537A-0F2E-91E2-539ECAFC0547}"/>
              </a:ext>
            </a:extLst>
          </p:cNvPr>
          <p:cNvSpPr>
            <a:spLocks noGrp="1"/>
          </p:cNvSpPr>
          <p:nvPr>
            <p:ph type="ftr" sz="quarter" idx="11"/>
          </p:nvPr>
        </p:nvSpPr>
        <p:spPr/>
        <p:txBody>
          <a:bodyPr/>
          <a:lstStyle/>
          <a:p>
            <a:r>
              <a:rPr lang="en-US"/>
              <a:t>RVK-Math4AI-Unit 4</a:t>
            </a: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25</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170597" y="2066356"/>
            <a:ext cx="11850806" cy="4662815"/>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We use the counts that the word “Rolex” appears in spam messages and messages that are not spam to find that P(</a:t>
            </a:r>
            <a:r>
              <a:rPr lang="en-US" sz="2000" dirty="0" err="1">
                <a:ea typeface="Times New Roman" pitchFamily="18" charset="0"/>
                <a:cs typeface="Courier New" pitchFamily="49" charset="0"/>
              </a:rPr>
              <a:t>Rolex|Spam</a:t>
            </a:r>
            <a:r>
              <a:rPr lang="en-US" sz="2000" dirty="0">
                <a:ea typeface="Times New Roman" pitchFamily="18" charset="0"/>
                <a:cs typeface="Courier New" pitchFamily="49" charset="0"/>
              </a:rPr>
              <a:t>) = 250/2000 = 0.125 and P(</a:t>
            </a:r>
            <a:r>
              <a:rPr lang="en-US" sz="2000" dirty="0" err="1">
                <a:ea typeface="Times New Roman" pitchFamily="18" charset="0"/>
                <a:cs typeface="Courier New" pitchFamily="49" charset="0"/>
              </a:rPr>
              <a:t>Rolex|NonSpam</a:t>
            </a:r>
            <a:r>
              <a:rPr lang="en-US" sz="2000" dirty="0">
                <a:ea typeface="Times New Roman" pitchFamily="18" charset="0"/>
                <a:cs typeface="Courier New" pitchFamily="49" charset="0"/>
              </a:rPr>
              <a:t>) = 5/1000 = 0.005.</a:t>
            </a:r>
          </a:p>
          <a:p>
            <a:r>
              <a:rPr lang="en-US" dirty="0"/>
              <a:t>As the message is equally likely to be spam as it is not to be spam, P(Spam)</a:t>
            </a:r>
            <a:r>
              <a:rPr lang="en-IN" i="1" dirty="0"/>
              <a:t> </a:t>
            </a:r>
            <a:r>
              <a:rPr lang="en-IN" dirty="0"/>
              <a:t>= P(</a:t>
            </a:r>
            <a:r>
              <a:rPr lang="en-IN" dirty="0" err="1"/>
              <a:t>NonSpam</a:t>
            </a:r>
            <a:r>
              <a:rPr lang="en-IN" dirty="0"/>
              <a:t>) = 1</a:t>
            </a:r>
            <a:r>
              <a:rPr lang="en-IN" i="1" dirty="0"/>
              <a:t>/</a:t>
            </a:r>
            <a:r>
              <a:rPr lang="en-IN" dirty="0"/>
              <a:t>2</a:t>
            </a:r>
            <a:endParaRPr lang="en-US" sz="2000" dirty="0">
              <a:ea typeface="Times New Roman" pitchFamily="18" charset="0"/>
              <a:cs typeface="Courier New" pitchFamily="49" charset="0"/>
            </a:endParaRPr>
          </a:p>
          <a:p>
            <a:r>
              <a:rPr lang="en-US" sz="2000" dirty="0">
                <a:ea typeface="Times New Roman" pitchFamily="18" charset="0"/>
                <a:cs typeface="Courier New" pitchFamily="49" charset="0"/>
              </a:rPr>
              <a:t>We can estimate the probability that an incoming message containing the word “Rolex” is spam by</a:t>
            </a:r>
          </a:p>
          <a:p>
            <a:endParaRPr lang="en-US" sz="2000" dirty="0">
              <a:ea typeface="Times New Roman" pitchFamily="18" charset="0"/>
              <a:cs typeface="Courier New" pitchFamily="49" charset="0"/>
            </a:endParaRPr>
          </a:p>
          <a:p>
            <a:r>
              <a:rPr lang="en-IN" sz="3200" spc="22" baseline="-25000" dirty="0">
                <a:cs typeface="Lucida Sans Unicode"/>
              </a:rPr>
              <a:t>P</a:t>
            </a:r>
            <a:r>
              <a:rPr lang="en-IN" sz="3200" spc="22" baseline="-25000" dirty="0">
                <a:cs typeface="Tahoma"/>
              </a:rPr>
              <a:t>(</a:t>
            </a:r>
            <a:r>
              <a:rPr lang="en-IN" sz="3200" spc="22" baseline="-25000" dirty="0" err="1">
                <a:cs typeface="Tahoma"/>
              </a:rPr>
              <a:t>Spam|</a:t>
            </a:r>
            <a:r>
              <a:rPr lang="en-IN" sz="3200" spc="22" baseline="-25000" dirty="0" err="1">
                <a:cs typeface="Arial"/>
              </a:rPr>
              <a:t>Rolex</a:t>
            </a:r>
            <a:r>
              <a:rPr lang="en-IN" sz="3200" spc="22" baseline="-25000" dirty="0">
                <a:cs typeface="Tahoma"/>
              </a:rPr>
              <a:t>)</a:t>
            </a:r>
            <a:r>
              <a:rPr lang="en-IN" sz="3200" spc="-22" baseline="-25000" dirty="0">
                <a:cs typeface="Tahoma"/>
              </a:rPr>
              <a:t> </a:t>
            </a:r>
            <a:r>
              <a:rPr lang="en-IN" sz="2800" spc="112" baseline="-38194" dirty="0">
                <a:cs typeface="Tahoma"/>
              </a:rPr>
              <a:t>=</a:t>
            </a:r>
            <a:r>
              <a:rPr lang="en-IN" sz="2800" spc="25" dirty="0">
                <a:cs typeface="Lucida Sans Unicode"/>
              </a:rPr>
              <a:t> </a:t>
            </a:r>
            <a:r>
              <a:rPr lang="en-IN" sz="2800" u="sng" spc="25" dirty="0">
                <a:cs typeface="Lucida Sans Unicode"/>
              </a:rPr>
              <a:t>                                      </a:t>
            </a:r>
            <a:r>
              <a:rPr lang="en-IN" sz="2800" u="sng" spc="25" baseline="30000" dirty="0">
                <a:cs typeface="Lucida Sans Unicode"/>
              </a:rPr>
              <a:t>P(</a:t>
            </a:r>
            <a:r>
              <a:rPr lang="en-IN" sz="2800" u="sng" spc="25" baseline="30000" dirty="0" err="1">
                <a:cs typeface="Lucida Sans Unicode"/>
              </a:rPr>
              <a:t>Rolex|Spam</a:t>
            </a:r>
            <a:r>
              <a:rPr lang="en-IN" sz="2800" u="sng" spc="25" baseline="30000" dirty="0">
                <a:cs typeface="Tahoma"/>
              </a:rPr>
              <a:t>) x P (Spam) </a:t>
            </a:r>
          </a:p>
          <a:p>
            <a:pPr>
              <a:lnSpc>
                <a:spcPct val="100000"/>
              </a:lnSpc>
              <a:spcBef>
                <a:spcPts val="645"/>
              </a:spcBef>
            </a:pPr>
            <a:r>
              <a:rPr lang="en-US" sz="2000" dirty="0">
                <a:ea typeface="Times New Roman" pitchFamily="18" charset="0"/>
                <a:cs typeface="Courier New" pitchFamily="49" charset="0"/>
              </a:rPr>
              <a:t>                                 </a:t>
            </a:r>
            <a:r>
              <a:rPr lang="en-US" dirty="0">
                <a:ea typeface="Times New Roman" pitchFamily="18" charset="0"/>
                <a:cs typeface="Courier New" pitchFamily="49" charset="0"/>
              </a:rPr>
              <a:t>P(</a:t>
            </a:r>
            <a:r>
              <a:rPr lang="en-US" dirty="0" err="1">
                <a:ea typeface="Times New Roman" pitchFamily="18" charset="0"/>
                <a:cs typeface="Courier New" pitchFamily="49" charset="0"/>
              </a:rPr>
              <a:t>Rolex|Spam</a:t>
            </a:r>
            <a:r>
              <a:rPr lang="en-US" dirty="0">
                <a:ea typeface="Times New Roman" pitchFamily="18" charset="0"/>
                <a:cs typeface="Courier New" pitchFamily="49" charset="0"/>
              </a:rPr>
              <a:t>) x P(Spam) + P(</a:t>
            </a:r>
            <a:r>
              <a:rPr lang="en-US" dirty="0" err="1">
                <a:ea typeface="Times New Roman" pitchFamily="18" charset="0"/>
                <a:cs typeface="Courier New" pitchFamily="49" charset="0"/>
              </a:rPr>
              <a:t>Rolex|NonSpam</a:t>
            </a:r>
            <a:r>
              <a:rPr lang="en-US" dirty="0">
                <a:ea typeface="Times New Roman" pitchFamily="18" charset="0"/>
                <a:cs typeface="Courier New" pitchFamily="49" charset="0"/>
              </a:rPr>
              <a:t>) x P(Non-Spam) </a:t>
            </a:r>
            <a:endParaRPr lang="en-IN" dirty="0">
              <a:cs typeface="Tahoma"/>
            </a:endParaRPr>
          </a:p>
          <a:p>
            <a:pPr>
              <a:lnSpc>
                <a:spcPct val="100000"/>
              </a:lnSpc>
              <a:spcBef>
                <a:spcPts val="645"/>
              </a:spcBef>
            </a:pPr>
            <a:r>
              <a:rPr lang="en-IN" sz="3200" spc="22" baseline="-25000" dirty="0">
                <a:cs typeface="Lucida Sans Unicode"/>
              </a:rPr>
              <a:t>P</a:t>
            </a:r>
            <a:r>
              <a:rPr lang="en-IN" sz="3200" spc="22" baseline="-25000" dirty="0">
                <a:cs typeface="Tahoma"/>
              </a:rPr>
              <a:t>(</a:t>
            </a:r>
            <a:r>
              <a:rPr lang="en-IN" sz="3200" spc="22" baseline="-25000" dirty="0" err="1">
                <a:cs typeface="Arial"/>
              </a:rPr>
              <a:t>Spam</a:t>
            </a:r>
            <a:r>
              <a:rPr lang="en-IN" sz="3200" spc="22" baseline="-25000" dirty="0" err="1">
                <a:cs typeface="Lucida Sans Unicode"/>
              </a:rPr>
              <a:t>|</a:t>
            </a:r>
            <a:r>
              <a:rPr lang="en-IN" sz="3200" spc="22" baseline="-25000" dirty="0" err="1">
                <a:cs typeface="Arial"/>
              </a:rPr>
              <a:t>Rolex</a:t>
            </a:r>
            <a:r>
              <a:rPr lang="en-IN" sz="3200" spc="22" baseline="-25000" dirty="0">
                <a:cs typeface="Tahoma"/>
              </a:rPr>
              <a:t>)</a:t>
            </a:r>
            <a:r>
              <a:rPr lang="en-IN" sz="3200" spc="-22" baseline="-25000" dirty="0">
                <a:cs typeface="Tahoma"/>
              </a:rPr>
              <a:t> </a:t>
            </a:r>
            <a:r>
              <a:rPr lang="en-IN" sz="2800" spc="112" baseline="-38194" dirty="0">
                <a:cs typeface="Tahoma"/>
              </a:rPr>
              <a:t>= </a:t>
            </a:r>
            <a:r>
              <a:rPr lang="en-IN" sz="2800" u="sng" spc="25" dirty="0">
                <a:cs typeface="Lucida Sans Unicode"/>
              </a:rPr>
              <a:t>                  </a:t>
            </a:r>
            <a:r>
              <a:rPr lang="en-IN" sz="2800" u="sng" spc="25" baseline="30000" dirty="0">
                <a:cs typeface="Lucida Sans Unicode"/>
              </a:rPr>
              <a:t>(0.125) x (0.5)</a:t>
            </a:r>
            <a:endParaRPr lang="en-IN" sz="2800" u="sng" spc="25" baseline="30000" dirty="0">
              <a:cs typeface="Tahoma"/>
            </a:endParaRPr>
          </a:p>
          <a:p>
            <a:pPr>
              <a:lnSpc>
                <a:spcPct val="100000"/>
              </a:lnSpc>
              <a:spcBef>
                <a:spcPts val="645"/>
              </a:spcBef>
            </a:pPr>
            <a:r>
              <a:rPr lang="en-IN" spc="25" dirty="0">
                <a:cs typeface="Tahoma"/>
              </a:rPr>
              <a:t>                                   </a:t>
            </a:r>
            <a:r>
              <a:rPr lang="en-IN" spc="25" dirty="0">
                <a:cs typeface="Lucida Sans Unicode"/>
              </a:rPr>
              <a:t>(0.125) x (0.5)</a:t>
            </a:r>
            <a:r>
              <a:rPr lang="en-IN" spc="25" dirty="0">
                <a:cs typeface="Tahoma"/>
              </a:rPr>
              <a:t> +</a:t>
            </a:r>
            <a:r>
              <a:rPr lang="en-IN" spc="25" dirty="0">
                <a:cs typeface="Lucida Sans Unicode"/>
              </a:rPr>
              <a:t> (0.005) x (0.5)</a:t>
            </a:r>
            <a:r>
              <a:rPr lang="en-IN" spc="25" dirty="0">
                <a:cs typeface="Tahoma"/>
              </a:rPr>
              <a:t>  </a:t>
            </a:r>
            <a:endParaRPr lang="en-IN" dirty="0">
              <a:cs typeface="Tahoma"/>
            </a:endParaRPr>
          </a:p>
          <a:p>
            <a:pPr>
              <a:lnSpc>
                <a:spcPct val="100000"/>
              </a:lnSpc>
              <a:spcBef>
                <a:spcPts val="645"/>
              </a:spcBef>
            </a:pPr>
            <a:r>
              <a:rPr lang="en-IN" sz="2000" spc="22" dirty="0">
                <a:cs typeface="Lucida Sans Unicode"/>
              </a:rPr>
              <a:t>P</a:t>
            </a:r>
            <a:r>
              <a:rPr lang="en-IN" sz="2000" spc="22" dirty="0">
                <a:cs typeface="Tahoma"/>
              </a:rPr>
              <a:t>(</a:t>
            </a:r>
            <a:r>
              <a:rPr lang="en-IN" sz="2000" spc="22" dirty="0" err="1">
                <a:cs typeface="Arial"/>
              </a:rPr>
              <a:t>Spam</a:t>
            </a:r>
            <a:r>
              <a:rPr lang="en-IN" sz="2000" spc="22" dirty="0" err="1">
                <a:cs typeface="Lucida Sans Unicode"/>
              </a:rPr>
              <a:t>|</a:t>
            </a:r>
            <a:r>
              <a:rPr lang="en-IN" sz="2000" spc="22" dirty="0" err="1">
                <a:cs typeface="Arial"/>
              </a:rPr>
              <a:t>Rolex</a:t>
            </a:r>
            <a:r>
              <a:rPr lang="en-IN" sz="2000" spc="22" dirty="0">
                <a:cs typeface="Tahoma"/>
              </a:rPr>
              <a:t>) = 0.125/0.130 </a:t>
            </a:r>
            <a:r>
              <a:rPr lang="en-IN" sz="2000" spc="22" dirty="0">
                <a:cs typeface="Tahoma"/>
                <a:sym typeface="Symbol" panose="05050102010706020507" pitchFamily="18" charset="2"/>
              </a:rPr>
              <a:t></a:t>
            </a:r>
            <a:r>
              <a:rPr lang="en-IN" sz="2000" spc="22" dirty="0">
                <a:solidFill>
                  <a:schemeClr val="accent6">
                    <a:lumMod val="75000"/>
                  </a:schemeClr>
                </a:solidFill>
                <a:cs typeface="Tahoma"/>
                <a:sym typeface="Symbol" panose="05050102010706020507" pitchFamily="18" charset="2"/>
              </a:rPr>
              <a:t> 0.962 </a:t>
            </a:r>
            <a:r>
              <a:rPr lang="en-IN" sz="2000" spc="22" dirty="0">
                <a:cs typeface="Tahoma"/>
                <a:sym typeface="Symbol" panose="05050102010706020507" pitchFamily="18" charset="2"/>
              </a:rPr>
              <a:t>is the probability of </a:t>
            </a:r>
            <a:r>
              <a:rPr lang="en-US" sz="2000" dirty="0">
                <a:ea typeface="Arial" panose="020B0604020202020204" pitchFamily="34" charset="0"/>
              </a:rPr>
              <a:t>an incoming message containing the word “Rolex” is spam. </a:t>
            </a:r>
          </a:p>
          <a:p>
            <a:pPr>
              <a:lnSpc>
                <a:spcPct val="100000"/>
              </a:lnSpc>
              <a:spcBef>
                <a:spcPts val="645"/>
              </a:spcBef>
            </a:pPr>
            <a:r>
              <a:rPr lang="en-US" sz="2000" dirty="0">
                <a:ea typeface="Arial" panose="020B0604020202020204" pitchFamily="34" charset="0"/>
              </a:rPr>
              <a:t>As it is greater than t</a:t>
            </a:r>
            <a:r>
              <a:rPr lang="en-IN" sz="2000" spc="22" dirty="0">
                <a:cs typeface="Tahoma"/>
              </a:rPr>
              <a:t>he threshold of spam rejection i.e. 0.9, </a:t>
            </a:r>
            <a:r>
              <a:rPr lang="en-IN" sz="2000" spc="22" dirty="0">
                <a:solidFill>
                  <a:schemeClr val="accent6">
                    <a:lumMod val="75000"/>
                  </a:schemeClr>
                </a:solidFill>
                <a:cs typeface="Tahoma"/>
              </a:rPr>
              <a:t>the incoming message with a word “Rolex” will be rejected.</a:t>
            </a:r>
            <a:endParaRPr lang="en-US" sz="2000" dirty="0">
              <a:solidFill>
                <a:schemeClr val="accent6">
                  <a:lumMod val="75000"/>
                </a:schemeClr>
              </a:solidFill>
            </a:endParaRPr>
          </a:p>
        </p:txBody>
      </p:sp>
    </p:spTree>
    <p:extLst>
      <p:ext uri="{BB962C8B-B14F-4D97-AF65-F5344CB8AC3E}">
        <p14:creationId xmlns:p14="http://schemas.microsoft.com/office/powerpoint/2010/main" val="69680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20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20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20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2000"/>
                                        <p:tgtEl>
                                          <p:spTgt spid="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fade">
                                      <p:cBhvr>
                                        <p:cTn id="31" dur="2000"/>
                                        <p:tgtEl>
                                          <p:spTgt spid="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20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132114" y="698863"/>
            <a:ext cx="9753600" cy="1905000"/>
          </a:xfrm>
        </p:spPr>
        <p:txBody>
          <a:bodyPr>
            <a:normAutofit/>
          </a:bodyPr>
          <a:lstStyle/>
          <a:p>
            <a:r>
              <a:rPr lang="en-US" b="1" dirty="0">
                <a:solidFill>
                  <a:srgbClr val="000099"/>
                </a:solidFill>
              </a:rPr>
              <a:t>Bayesian Nets</a:t>
            </a:r>
            <a:endParaRPr lang="en-GB" b="1" dirty="0">
              <a:solidFill>
                <a:srgbClr val="000099"/>
              </a:solidFill>
            </a:endParaRPr>
          </a:p>
        </p:txBody>
      </p:sp>
      <p:sp>
        <p:nvSpPr>
          <p:cNvPr id="3" name="Subtitle 2"/>
          <p:cNvSpPr>
            <a:spLocks noGrp="1"/>
          </p:cNvSpPr>
          <p:nvPr>
            <p:ph type="subTitle" idx="1"/>
          </p:nvPr>
        </p:nvSpPr>
        <p:spPr>
          <a:xfrm>
            <a:off x="448491" y="2808514"/>
            <a:ext cx="11277600" cy="3618412"/>
          </a:xfrm>
        </p:spPr>
        <p:txBody>
          <a:bodyPr>
            <a:normAutofit/>
          </a:bodyPr>
          <a:lstStyle/>
          <a:p>
            <a:endParaRPr lang="en-US" sz="2300" dirty="0">
              <a:solidFill>
                <a:schemeClr val="tx1"/>
              </a:solidFill>
            </a:endParaRPr>
          </a:p>
          <a:p>
            <a:pPr algn="just"/>
            <a:r>
              <a:rPr lang="en-US" sz="2000" b="1" dirty="0">
                <a:solidFill>
                  <a:schemeClr val="tx1"/>
                </a:solidFill>
              </a:rPr>
              <a:t>Sources:</a:t>
            </a:r>
          </a:p>
          <a:p>
            <a:pPr marL="342900" indent="-342900" algn="l">
              <a:buFont typeface="+mj-lt"/>
              <a:buAutoNum type="arabicPeriod"/>
            </a:pPr>
            <a:r>
              <a:rPr lang="en-US" sz="1800" b="0" i="0" u="none" strike="noStrike" baseline="0" dirty="0">
                <a:solidFill>
                  <a:srgbClr val="00000A"/>
                </a:solidFill>
                <a:latin typeface="CIDFont+F5"/>
              </a:rPr>
              <a:t>Stuart Russell &amp; Peter Norvig, "Artificial Intelligence : A Modern Approach", Pearson </a:t>
            </a:r>
            <a:r>
              <a:rPr lang="en-IN" sz="1800" b="0" i="0" u="none" strike="noStrike" baseline="0" dirty="0">
                <a:solidFill>
                  <a:srgbClr val="00000A"/>
                </a:solidFill>
                <a:latin typeface="CIDFont+F5"/>
              </a:rPr>
              <a:t>Education, 2nd Edition.</a:t>
            </a:r>
          </a:p>
          <a:p>
            <a:pPr marL="342900" indent="-342900" algn="l">
              <a:buFont typeface="+mj-lt"/>
              <a:buAutoNum type="arabicPeriod"/>
            </a:pPr>
            <a:r>
              <a:rPr lang="en-US" sz="1800" dirty="0">
                <a:solidFill>
                  <a:schemeClr val="tx1"/>
                </a:solidFill>
              </a:rPr>
              <a:t>Kenneth Rosen, Discrete Mathematics and its Applications,</a:t>
            </a:r>
            <a:r>
              <a:rPr lang="en-IN" sz="1800" b="0" i="0" u="none" strike="noStrike" baseline="0" dirty="0"/>
              <a:t> </a:t>
            </a:r>
            <a:r>
              <a:rPr lang="en-IN" sz="1800" b="0" i="0" u="none" strike="noStrike" baseline="0" dirty="0">
                <a:solidFill>
                  <a:schemeClr val="tx1"/>
                </a:solidFill>
              </a:rPr>
              <a:t>Tata McGraw Hill Publication, 7</a:t>
            </a:r>
            <a:r>
              <a:rPr lang="en-IN" sz="1800" b="0" i="0" u="none" strike="noStrike" baseline="30000" dirty="0">
                <a:solidFill>
                  <a:schemeClr val="tx1"/>
                </a:solidFill>
              </a:rPr>
              <a:t>th</a:t>
            </a:r>
            <a:r>
              <a:rPr lang="en-IN" sz="1800" b="0" i="0" u="none" strike="noStrike" baseline="0" dirty="0">
                <a:solidFill>
                  <a:schemeClr val="tx1"/>
                </a:solidFill>
              </a:rPr>
              <a:t> edition, ISBN 978-0-07-338309-5</a:t>
            </a:r>
            <a:endParaRPr lang="en-US" sz="1800" dirty="0">
              <a:solidFill>
                <a:schemeClr val="tx1"/>
              </a:solidFill>
            </a:endParaRPr>
          </a:p>
          <a:p>
            <a:pPr marL="342900" indent="-342900" algn="l">
              <a:buFont typeface="+mj-lt"/>
              <a:buAutoNum type="arabicPeriod"/>
            </a:pPr>
            <a:r>
              <a:rPr lang="en-US" sz="1800" dirty="0">
                <a:solidFill>
                  <a:schemeClr val="tx1"/>
                </a:solidFill>
              </a:rPr>
              <a:t>Edward A. Bender, Mathematical Methods in Artificial Intelligence, IEEE Computer Society Press Los Alamitos, California, ISBN: 9780818672002, 9780818672002.</a:t>
            </a:r>
          </a:p>
          <a:p>
            <a:pPr marL="342900" indent="-342900" algn="l">
              <a:buFont typeface="+mj-lt"/>
              <a:buAutoNum type="arabicPeriod"/>
            </a:pPr>
            <a:r>
              <a:rPr lang="en-US" sz="1800" dirty="0">
                <a:solidFill>
                  <a:srgbClr val="00000A"/>
                </a:solidFill>
                <a:latin typeface="CIDFont+F5"/>
              </a:rPr>
              <a:t>Elaine Rich and Kevin Knight, "Artificial Intelligence" Tata McGraw Hill.</a:t>
            </a:r>
          </a:p>
          <a:p>
            <a:pPr algn="just"/>
            <a:endParaRPr lang="en-US" dirty="0">
              <a:solidFill>
                <a:schemeClr val="tx1"/>
              </a:solidFill>
            </a:endParaRPr>
          </a:p>
          <a:p>
            <a:endParaRPr lang="en-US" dirty="0"/>
          </a:p>
        </p:txBody>
      </p:sp>
    </p:spTree>
    <p:extLst>
      <p:ext uri="{BB962C8B-B14F-4D97-AF65-F5344CB8AC3E}">
        <p14:creationId xmlns:p14="http://schemas.microsoft.com/office/powerpoint/2010/main" val="1038936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7D6B-BC51-E56E-90A1-B7DEB298FF20}"/>
              </a:ext>
            </a:extLst>
          </p:cNvPr>
          <p:cNvSpPr>
            <a:spLocks noGrp="1"/>
          </p:cNvSpPr>
          <p:nvPr>
            <p:ph type="title"/>
          </p:nvPr>
        </p:nvSpPr>
        <p:spPr>
          <a:xfrm>
            <a:off x="609600" y="175832"/>
            <a:ext cx="10972800" cy="298568"/>
          </a:xfrm>
        </p:spPr>
        <p:txBody>
          <a:bodyPr>
            <a:normAutofit fontScale="90000"/>
          </a:bodyPr>
          <a:lstStyle/>
          <a:p>
            <a:r>
              <a:rPr lang="en-IN" b="1" dirty="0"/>
              <a:t>Bayesian Nets (1)</a:t>
            </a:r>
          </a:p>
        </p:txBody>
      </p:sp>
      <p:sp>
        <p:nvSpPr>
          <p:cNvPr id="3" name="Content Placeholder 2">
            <a:extLst>
              <a:ext uri="{FF2B5EF4-FFF2-40B4-BE49-F238E27FC236}">
                <a16:creationId xmlns:a16="http://schemas.microsoft.com/office/drawing/2014/main" id="{D2E7A805-8033-5AEA-1D1A-6E2441EAA4E9}"/>
              </a:ext>
            </a:extLst>
          </p:cNvPr>
          <p:cNvSpPr>
            <a:spLocks noGrp="1"/>
          </p:cNvSpPr>
          <p:nvPr>
            <p:ph idx="1"/>
          </p:nvPr>
        </p:nvSpPr>
        <p:spPr>
          <a:xfrm>
            <a:off x="122829" y="740298"/>
            <a:ext cx="11934968" cy="5798615"/>
          </a:xfrm>
        </p:spPr>
        <p:txBody>
          <a:bodyPr>
            <a:normAutofit/>
          </a:bodyPr>
          <a:lstStyle/>
          <a:p>
            <a:pPr algn="just"/>
            <a:r>
              <a:rPr lang="en-US" sz="2000" dirty="0">
                <a:solidFill>
                  <a:srgbClr val="0000FF"/>
                </a:solidFill>
              </a:rPr>
              <a:t>Bayesian networks </a:t>
            </a:r>
            <a:r>
              <a:rPr lang="en-US" sz="2000" dirty="0"/>
              <a:t>are graphs that are perfectly equipped to deal with uncertainty, encoding probabilities in a mathematically sound way.</a:t>
            </a:r>
          </a:p>
          <a:p>
            <a:pPr algn="just"/>
            <a:r>
              <a:rPr lang="en-US" sz="2000" dirty="0">
                <a:solidFill>
                  <a:schemeClr val="accent6">
                    <a:lumMod val="75000"/>
                  </a:schemeClr>
                </a:solidFill>
              </a:rPr>
              <a:t>A Bayesian network is a probabilistic graphical model which represents a set of variables and their conditional dependencies using a directed acyclic graph in which each node is annotated with quantitative probability information.</a:t>
            </a:r>
          </a:p>
          <a:p>
            <a:pPr algn="just"/>
            <a:r>
              <a:rPr lang="en-US" sz="2000" dirty="0"/>
              <a:t>Bayesian networks may also be referred to as </a:t>
            </a:r>
            <a:r>
              <a:rPr lang="en-US" sz="2000" dirty="0">
                <a:solidFill>
                  <a:schemeClr val="accent6">
                    <a:lumMod val="75000"/>
                  </a:schemeClr>
                </a:solidFill>
              </a:rPr>
              <a:t>causal networks</a:t>
            </a:r>
            <a:r>
              <a:rPr lang="en-US" sz="2000" dirty="0"/>
              <a:t>, as </a:t>
            </a:r>
            <a:r>
              <a:rPr lang="en-US" sz="2000" dirty="0">
                <a:solidFill>
                  <a:schemeClr val="accent6">
                    <a:lumMod val="75000"/>
                  </a:schemeClr>
                </a:solidFill>
              </a:rPr>
              <a:t>belief networks</a:t>
            </a:r>
            <a:r>
              <a:rPr lang="en-US" sz="2000" dirty="0"/>
              <a:t>, as </a:t>
            </a:r>
            <a:r>
              <a:rPr lang="en-US" sz="2000" dirty="0">
                <a:solidFill>
                  <a:schemeClr val="accent6">
                    <a:lumMod val="75000"/>
                  </a:schemeClr>
                </a:solidFill>
              </a:rPr>
              <a:t>probabilistic networks</a:t>
            </a:r>
            <a:r>
              <a:rPr lang="en-US" sz="2000" dirty="0"/>
              <a:t>, or as </a:t>
            </a:r>
            <a:r>
              <a:rPr lang="en-US" sz="2000" dirty="0">
                <a:solidFill>
                  <a:schemeClr val="accent6">
                    <a:lumMod val="75000"/>
                  </a:schemeClr>
                </a:solidFill>
              </a:rPr>
              <a:t>knowledge maps</a:t>
            </a:r>
            <a:r>
              <a:rPr lang="en-US" sz="2000" dirty="0"/>
              <a:t>.</a:t>
            </a:r>
          </a:p>
          <a:p>
            <a:pPr algn="just"/>
            <a:r>
              <a:rPr lang="en-US" sz="2000" dirty="0"/>
              <a:t>Representation of causal relations in Bayesian networks makes the representation and inference efficient.</a:t>
            </a:r>
          </a:p>
          <a:p>
            <a:pPr algn="just"/>
            <a:r>
              <a:rPr lang="en-US" sz="2000" dirty="0"/>
              <a:t>The full specification is as follows:</a:t>
            </a:r>
          </a:p>
          <a:p>
            <a:pPr marL="800100" lvl="1" indent="-342900" algn="just">
              <a:buFont typeface="+mj-lt"/>
              <a:buAutoNum type="arabicPeriod"/>
            </a:pPr>
            <a:r>
              <a:rPr lang="en-US" sz="1800" dirty="0"/>
              <a:t>Each node corresponds to a random variable, which may be discrete or continuous.</a:t>
            </a:r>
          </a:p>
          <a:p>
            <a:pPr marL="800100" lvl="1" indent="-342900" algn="just">
              <a:buFont typeface="+mj-lt"/>
              <a:buAutoNum type="arabicPeriod"/>
            </a:pPr>
            <a:r>
              <a:rPr lang="en-US" sz="1800" dirty="0"/>
              <a:t>A set of directed links or arrows connects pairs of nodes. If there is an arrow from node X to node Y , X is said to be a parent of Y. The graph has no directed cycles and hence is a directed acyclic graph, or DAG.</a:t>
            </a:r>
          </a:p>
          <a:p>
            <a:pPr marL="800100" lvl="1" indent="-342900" algn="just">
              <a:buFont typeface="+mj-lt"/>
              <a:buAutoNum type="arabicPeriod"/>
            </a:pPr>
            <a:r>
              <a:rPr lang="en-US" sz="1800" dirty="0"/>
              <a:t>Each node Xi has a conditional probability distribution P(Xi | Parents(Xi)) that quantifies the effect of the parents on the node.</a:t>
            </a:r>
          </a:p>
        </p:txBody>
      </p:sp>
    </p:spTree>
    <p:extLst>
      <p:ext uri="{BB962C8B-B14F-4D97-AF65-F5344CB8AC3E}">
        <p14:creationId xmlns:p14="http://schemas.microsoft.com/office/powerpoint/2010/main" val="317688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7D6B-BC51-E56E-90A1-B7DEB298FF20}"/>
              </a:ext>
            </a:extLst>
          </p:cNvPr>
          <p:cNvSpPr>
            <a:spLocks noGrp="1"/>
          </p:cNvSpPr>
          <p:nvPr>
            <p:ph type="title"/>
          </p:nvPr>
        </p:nvSpPr>
        <p:spPr>
          <a:xfrm>
            <a:off x="609600" y="175832"/>
            <a:ext cx="10972800" cy="298568"/>
          </a:xfrm>
        </p:spPr>
        <p:txBody>
          <a:bodyPr>
            <a:normAutofit fontScale="90000"/>
          </a:bodyPr>
          <a:lstStyle/>
          <a:p>
            <a:r>
              <a:rPr lang="en-IN" b="1" dirty="0"/>
              <a:t>Bayesian Nets (2)</a:t>
            </a:r>
          </a:p>
        </p:txBody>
      </p:sp>
      <p:sp>
        <p:nvSpPr>
          <p:cNvPr id="3" name="Content Placeholder 2">
            <a:extLst>
              <a:ext uri="{FF2B5EF4-FFF2-40B4-BE49-F238E27FC236}">
                <a16:creationId xmlns:a16="http://schemas.microsoft.com/office/drawing/2014/main" id="{D2E7A805-8033-5AEA-1D1A-6E2441EAA4E9}"/>
              </a:ext>
            </a:extLst>
          </p:cNvPr>
          <p:cNvSpPr>
            <a:spLocks noGrp="1"/>
          </p:cNvSpPr>
          <p:nvPr>
            <p:ph idx="1"/>
          </p:nvPr>
        </p:nvSpPr>
        <p:spPr>
          <a:xfrm>
            <a:off x="122829" y="740298"/>
            <a:ext cx="11934968" cy="5798615"/>
          </a:xfrm>
        </p:spPr>
        <p:txBody>
          <a:bodyPr>
            <a:normAutofit/>
          </a:bodyPr>
          <a:lstStyle/>
          <a:p>
            <a:r>
              <a:rPr lang="en-US" sz="2200" dirty="0"/>
              <a:t>In a Bayesian network:</a:t>
            </a:r>
          </a:p>
          <a:p>
            <a:pPr lvl="1" algn="just"/>
            <a:r>
              <a:rPr lang="en-US" sz="1800" dirty="0"/>
              <a:t>The nodes are variables that we believe our model should include.</a:t>
            </a:r>
          </a:p>
          <a:p>
            <a:pPr lvl="1" algn="just"/>
            <a:r>
              <a:rPr lang="en-US" sz="1800" dirty="0"/>
              <a:t>The edges are directed, pointing from the parent node to the child node, or from a higher neuron to a lower neuron, in the sense that we know the probability of the child variable is conditional on observing the parent variable.</a:t>
            </a:r>
          </a:p>
          <a:p>
            <a:pPr lvl="1" algn="just"/>
            <a:r>
              <a:rPr lang="en-US" sz="1800" dirty="0"/>
              <a:t>No cycles are allowed in the graph of the network.</a:t>
            </a:r>
          </a:p>
          <a:p>
            <a:pPr lvl="1" algn="just"/>
            <a:r>
              <a:rPr lang="en-US" sz="1800" dirty="0"/>
              <a:t>Heavy reliance on Bayes’ Rule: if there is an arrow from A to B, then P(B|A) is the forward probability, and P(A|B) is the inverse probability.</a:t>
            </a:r>
          </a:p>
          <a:p>
            <a:pPr lvl="1" algn="just"/>
            <a:r>
              <a:rPr lang="en-US" sz="1800" dirty="0"/>
              <a:t>Think of this as P(</a:t>
            </a:r>
            <a:r>
              <a:rPr lang="en-US" sz="1800" dirty="0" err="1"/>
              <a:t>evidence|hypothesis</a:t>
            </a:r>
            <a:r>
              <a:rPr lang="en-US" sz="1800" dirty="0"/>
              <a:t>) or P(</a:t>
            </a:r>
            <a:r>
              <a:rPr lang="en-US" sz="1800" dirty="0" err="1"/>
              <a:t>symptoms|disease</a:t>
            </a:r>
            <a:r>
              <a:rPr lang="en-US" sz="1800" dirty="0"/>
              <a:t>). We can calculate the inverse probability from Bayes’ Rule:</a:t>
            </a:r>
          </a:p>
          <a:p>
            <a:pPr lvl="1" algn="just"/>
            <a:endParaRPr lang="en-US" sz="1800" dirty="0"/>
          </a:p>
          <a:p>
            <a:pPr lvl="1" algn="just"/>
            <a:r>
              <a:rPr lang="en-US" sz="1800" dirty="0"/>
              <a:t>If there is no arrow pointing to a variable (if it has no parents), then all we need is the prior probability of that variable, which we compute from the data or from expert knowledge.</a:t>
            </a:r>
          </a:p>
          <a:p>
            <a:pPr lvl="1" algn="just"/>
            <a:r>
              <a:rPr lang="en-US" sz="1800" dirty="0"/>
              <a:t>If we happen to obtain more data on one of the variables in the model, or more evidence, we update the node corresponding to that variable (the conditional probability), then propagate that information following the connections in the network, updating the conditional probabilities at each node, in two different ways, depending on whether the information is propagating from parent to child, or from child to parent. The update in each direction is very simple: comply with Bayes’ Rule.</a:t>
            </a:r>
            <a:endParaRPr lang="en-IN" sz="1800" dirty="0"/>
          </a:p>
        </p:txBody>
      </p:sp>
      <p:sp>
        <p:nvSpPr>
          <p:cNvPr id="6" name="object 26">
            <a:extLst>
              <a:ext uri="{FF2B5EF4-FFF2-40B4-BE49-F238E27FC236}">
                <a16:creationId xmlns:a16="http://schemas.microsoft.com/office/drawing/2014/main" id="{A5932ECE-E775-9B2B-615D-F05A6F36BEBA}"/>
              </a:ext>
            </a:extLst>
          </p:cNvPr>
          <p:cNvSpPr txBox="1"/>
          <p:nvPr/>
        </p:nvSpPr>
        <p:spPr>
          <a:xfrm>
            <a:off x="1600649" y="3429000"/>
            <a:ext cx="4268884" cy="579005"/>
          </a:xfrm>
          <a:prstGeom prst="rect">
            <a:avLst/>
          </a:prstGeom>
        </p:spPr>
        <p:txBody>
          <a:bodyPr vert="horz" wrap="square" lIns="0" tIns="12065" rIns="0" bIns="0" rtlCol="0">
            <a:spAutoFit/>
          </a:bodyPr>
          <a:lstStyle/>
          <a:p>
            <a:pPr marL="38100">
              <a:lnSpc>
                <a:spcPct val="100000"/>
              </a:lnSpc>
              <a:spcBef>
                <a:spcPts val="95"/>
              </a:spcBef>
            </a:pPr>
            <a:r>
              <a:rPr spc="215" dirty="0">
                <a:solidFill>
                  <a:srgbClr val="0000FF"/>
                </a:solidFill>
                <a:cs typeface="Lucida Sans Unicode"/>
              </a:rPr>
              <a:t>P</a:t>
            </a:r>
            <a:r>
              <a:rPr spc="20" dirty="0">
                <a:solidFill>
                  <a:srgbClr val="0000FF"/>
                </a:solidFill>
                <a:cs typeface="Tahoma"/>
              </a:rPr>
              <a:t>(</a:t>
            </a:r>
            <a:r>
              <a:rPr lang="en-IN" spc="30" dirty="0">
                <a:solidFill>
                  <a:srgbClr val="0000FF"/>
                </a:solidFill>
                <a:cs typeface="Arial"/>
              </a:rPr>
              <a:t>A</a:t>
            </a:r>
            <a:r>
              <a:rPr spc="-65" dirty="0">
                <a:solidFill>
                  <a:srgbClr val="0000FF"/>
                </a:solidFill>
                <a:cs typeface="Lucida Sans Unicode"/>
              </a:rPr>
              <a:t>|</a:t>
            </a:r>
            <a:r>
              <a:rPr lang="en-IN" spc="95" dirty="0">
                <a:solidFill>
                  <a:srgbClr val="0000FF"/>
                </a:solidFill>
                <a:cs typeface="Arial"/>
              </a:rPr>
              <a:t>B</a:t>
            </a:r>
            <a:r>
              <a:rPr spc="20" dirty="0">
                <a:solidFill>
                  <a:srgbClr val="0000FF"/>
                </a:solidFill>
                <a:cs typeface="Tahoma"/>
              </a:rPr>
              <a:t>)</a:t>
            </a:r>
            <a:r>
              <a:rPr sz="2000" spc="-15" dirty="0">
                <a:solidFill>
                  <a:srgbClr val="0000FF"/>
                </a:solidFill>
                <a:cs typeface="Tahoma"/>
              </a:rPr>
              <a:t> </a:t>
            </a:r>
            <a:r>
              <a:rPr sz="2000" spc="75" dirty="0">
                <a:solidFill>
                  <a:srgbClr val="0000FF"/>
                </a:solidFill>
                <a:cs typeface="Tahoma"/>
              </a:rPr>
              <a:t>=</a:t>
            </a:r>
            <a:r>
              <a:rPr sz="2000" spc="105" dirty="0">
                <a:solidFill>
                  <a:srgbClr val="0000FF"/>
                </a:solidFill>
                <a:cs typeface="Tahoma"/>
              </a:rPr>
              <a:t> </a:t>
            </a:r>
            <a:r>
              <a:rPr sz="2400" u="sng" spc="322" baseline="38194" dirty="0">
                <a:solidFill>
                  <a:srgbClr val="0000FF"/>
                </a:solidFill>
                <a:uFill>
                  <a:solidFill>
                    <a:srgbClr val="0000FF"/>
                  </a:solidFill>
                </a:uFill>
                <a:cs typeface="Lucida Sans Unicode"/>
              </a:rPr>
              <a:t>P</a:t>
            </a:r>
            <a:r>
              <a:rPr sz="2400" u="sng" spc="30" baseline="38194" dirty="0">
                <a:solidFill>
                  <a:srgbClr val="0000FF"/>
                </a:solidFill>
                <a:uFill>
                  <a:solidFill>
                    <a:srgbClr val="0000FF"/>
                  </a:solidFill>
                </a:uFill>
                <a:cs typeface="Tahoma"/>
              </a:rPr>
              <a:t>(</a:t>
            </a:r>
            <a:r>
              <a:rPr lang="en-IN" sz="2400" u="sng" spc="142" baseline="38194" dirty="0">
                <a:solidFill>
                  <a:srgbClr val="0000FF"/>
                </a:solidFill>
                <a:uFill>
                  <a:solidFill>
                    <a:srgbClr val="0000FF"/>
                  </a:solidFill>
                </a:uFill>
                <a:cs typeface="Arial"/>
              </a:rPr>
              <a:t>B|A)x P(A</a:t>
            </a:r>
            <a:r>
              <a:rPr sz="2400" u="sng" spc="30" baseline="38194" dirty="0">
                <a:solidFill>
                  <a:srgbClr val="0000FF"/>
                </a:solidFill>
                <a:uFill>
                  <a:solidFill>
                    <a:srgbClr val="0000FF"/>
                  </a:solidFill>
                </a:uFill>
                <a:cs typeface="Tahoma"/>
              </a:rPr>
              <a:t>)</a:t>
            </a:r>
            <a:r>
              <a:rPr lang="en-IN" sz="2400" u="sng" spc="30" baseline="38194" dirty="0">
                <a:solidFill>
                  <a:srgbClr val="0000FF"/>
                </a:solidFill>
                <a:uFill>
                  <a:solidFill>
                    <a:srgbClr val="0000FF"/>
                  </a:solidFill>
                </a:uFill>
                <a:cs typeface="Tahoma"/>
              </a:rPr>
              <a:t> </a:t>
            </a:r>
            <a:r>
              <a:rPr lang="en-IN" spc="30" dirty="0">
                <a:solidFill>
                  <a:srgbClr val="0000FF"/>
                </a:solidFill>
                <a:uFill>
                  <a:solidFill>
                    <a:srgbClr val="0000FF"/>
                  </a:solidFill>
                </a:uFill>
                <a:cs typeface="Tahoma"/>
              </a:rPr>
              <a:t> ;  if P(B) </a:t>
            </a:r>
            <a:r>
              <a:rPr lang="en-IN" spc="30" dirty="0">
                <a:solidFill>
                  <a:srgbClr val="0000FF"/>
                </a:solidFill>
                <a:uFill>
                  <a:solidFill>
                    <a:srgbClr val="0000FF"/>
                  </a:solidFill>
                </a:uFill>
                <a:cs typeface="Tahoma"/>
                <a:sym typeface="Symbol" panose="05050102010706020507" pitchFamily="18" charset="2"/>
              </a:rPr>
              <a:t> 0</a:t>
            </a:r>
            <a:endParaRPr lang="en-IN" spc="30" dirty="0">
              <a:solidFill>
                <a:srgbClr val="0000FF"/>
              </a:solidFill>
              <a:uFill>
                <a:solidFill>
                  <a:srgbClr val="0000FF"/>
                </a:solidFill>
              </a:uFill>
              <a:cs typeface="Tahoma"/>
            </a:endParaRPr>
          </a:p>
          <a:p>
            <a:pPr marL="38100">
              <a:lnSpc>
                <a:spcPct val="100000"/>
              </a:lnSpc>
              <a:spcBef>
                <a:spcPts val="95"/>
              </a:spcBef>
            </a:pPr>
            <a:r>
              <a:rPr lang="en-IN" sz="2400" spc="30" baseline="38194" dirty="0">
                <a:solidFill>
                  <a:srgbClr val="0000FF"/>
                </a:solidFill>
                <a:uFill>
                  <a:solidFill>
                    <a:srgbClr val="0000FF"/>
                  </a:solidFill>
                </a:uFill>
                <a:cs typeface="Tahoma"/>
              </a:rPr>
              <a:t>                            P(B)</a:t>
            </a:r>
            <a:endParaRPr sz="2400" baseline="38194" dirty="0">
              <a:cs typeface="Tahoma"/>
            </a:endParaRPr>
          </a:p>
        </p:txBody>
      </p:sp>
    </p:spTree>
    <p:extLst>
      <p:ext uri="{BB962C8B-B14F-4D97-AF65-F5344CB8AC3E}">
        <p14:creationId xmlns:p14="http://schemas.microsoft.com/office/powerpoint/2010/main" val="920125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21F3-9E23-E5E2-4C10-2BD61CAD8E3C}"/>
              </a:ext>
            </a:extLst>
          </p:cNvPr>
          <p:cNvSpPr>
            <a:spLocks noGrp="1"/>
          </p:cNvSpPr>
          <p:nvPr>
            <p:ph type="title"/>
          </p:nvPr>
        </p:nvSpPr>
        <p:spPr>
          <a:xfrm>
            <a:off x="609600" y="136524"/>
            <a:ext cx="10972800" cy="269814"/>
          </a:xfrm>
        </p:spPr>
        <p:txBody>
          <a:bodyPr>
            <a:normAutofit fontScale="90000"/>
          </a:bodyPr>
          <a:lstStyle/>
          <a:p>
            <a:r>
              <a:rPr lang="en-IN" b="1" dirty="0"/>
              <a:t>Bayesian Nets (3)</a:t>
            </a:r>
            <a:endParaRPr lang="en-IN" dirty="0"/>
          </a:p>
        </p:txBody>
      </p:sp>
      <p:sp>
        <p:nvSpPr>
          <p:cNvPr id="3" name="Content Placeholder 2">
            <a:extLst>
              <a:ext uri="{FF2B5EF4-FFF2-40B4-BE49-F238E27FC236}">
                <a16:creationId xmlns:a16="http://schemas.microsoft.com/office/drawing/2014/main" id="{8CE0E3C5-3CF1-C3C6-CA99-7B7A8804D6DD}"/>
              </a:ext>
            </a:extLst>
          </p:cNvPr>
          <p:cNvSpPr>
            <a:spLocks noGrp="1"/>
          </p:cNvSpPr>
          <p:nvPr>
            <p:ph idx="1"/>
          </p:nvPr>
        </p:nvSpPr>
        <p:spPr>
          <a:xfrm>
            <a:off x="0" y="718957"/>
            <a:ext cx="4069429" cy="5637394"/>
          </a:xfrm>
        </p:spPr>
        <p:txBody>
          <a:bodyPr>
            <a:normAutofit fontScale="92500" lnSpcReduction="10000"/>
          </a:bodyPr>
          <a:lstStyle/>
          <a:p>
            <a:pPr algn="just"/>
            <a:r>
              <a:rPr lang="en-US" sz="2000" b="1" dirty="0"/>
              <a:t>Example: </a:t>
            </a:r>
          </a:p>
          <a:p>
            <a:pPr algn="just"/>
            <a:r>
              <a:rPr lang="en-US" sz="1900" dirty="0"/>
              <a:t>You have a new burglar alarm installed at home. It is fairly reliable at detecting a burglary, but also responds on occasion to minor earthquakes. </a:t>
            </a:r>
          </a:p>
          <a:p>
            <a:pPr algn="just"/>
            <a:r>
              <a:rPr lang="en-US" sz="1900" dirty="0"/>
              <a:t>You also have two neighbors, John and Mary, who have promised to call you at work when they hear the alarm. </a:t>
            </a:r>
          </a:p>
          <a:p>
            <a:pPr algn="just"/>
            <a:r>
              <a:rPr lang="en-US" sz="1900" dirty="0"/>
              <a:t>John nearly always calls when he hears the alarm, but sometimes confuses the telephone ringing with the alarm and calls then, too. </a:t>
            </a:r>
          </a:p>
          <a:p>
            <a:pPr algn="just"/>
            <a:r>
              <a:rPr lang="en-US" sz="1900" dirty="0"/>
              <a:t>Mary, on the other hand, likes rather loud music and often misses the alarm altogether. </a:t>
            </a:r>
          </a:p>
          <a:p>
            <a:pPr algn="just"/>
            <a:r>
              <a:rPr lang="en-US" sz="1900" dirty="0">
                <a:solidFill>
                  <a:schemeClr val="accent6">
                    <a:lumMod val="75000"/>
                  </a:schemeClr>
                </a:solidFill>
              </a:rPr>
              <a:t>Given the evidence of who has or has not called, we would like to estimate the probability of a burglary.</a:t>
            </a:r>
          </a:p>
          <a:p>
            <a:pPr algn="just"/>
            <a:endParaRPr lang="en-IN" sz="2000" dirty="0"/>
          </a:p>
        </p:txBody>
      </p:sp>
      <p:pic>
        <p:nvPicPr>
          <p:cNvPr id="12" name="Picture 11">
            <a:extLst>
              <a:ext uri="{FF2B5EF4-FFF2-40B4-BE49-F238E27FC236}">
                <a16:creationId xmlns:a16="http://schemas.microsoft.com/office/drawing/2014/main" id="{C4639AFD-DCAC-D90E-9EA9-22E878CACDBD}"/>
              </a:ext>
            </a:extLst>
          </p:cNvPr>
          <p:cNvPicPr>
            <a:picLocks noChangeAspect="1"/>
          </p:cNvPicPr>
          <p:nvPr/>
        </p:nvPicPr>
        <p:blipFill>
          <a:blip r:embed="rId2"/>
          <a:stretch>
            <a:fillRect/>
          </a:stretch>
        </p:blipFill>
        <p:spPr>
          <a:xfrm>
            <a:off x="4270232" y="803728"/>
            <a:ext cx="7007367" cy="5073562"/>
          </a:xfrm>
          <a:prstGeom prst="rect">
            <a:avLst/>
          </a:prstGeom>
        </p:spPr>
      </p:pic>
      <p:pic>
        <p:nvPicPr>
          <p:cNvPr id="13" name="Picture 12">
            <a:extLst>
              <a:ext uri="{FF2B5EF4-FFF2-40B4-BE49-F238E27FC236}">
                <a16:creationId xmlns:a16="http://schemas.microsoft.com/office/drawing/2014/main" id="{F7341FD8-7A07-B1C4-A0E1-89C16439DCE5}"/>
              </a:ext>
            </a:extLst>
          </p:cNvPr>
          <p:cNvPicPr>
            <a:picLocks noChangeAspect="1"/>
          </p:cNvPicPr>
          <p:nvPr/>
        </p:nvPicPr>
        <p:blipFill>
          <a:blip r:embed="rId3"/>
          <a:stretch>
            <a:fillRect/>
          </a:stretch>
        </p:blipFill>
        <p:spPr>
          <a:xfrm>
            <a:off x="10329643" y="1859837"/>
            <a:ext cx="1741760" cy="2237073"/>
          </a:xfrm>
          <a:prstGeom prst="rect">
            <a:avLst/>
          </a:prstGeom>
        </p:spPr>
      </p:pic>
    </p:spTree>
    <p:extLst>
      <p:ext uri="{BB962C8B-B14F-4D97-AF65-F5344CB8AC3E}">
        <p14:creationId xmlns:p14="http://schemas.microsoft.com/office/powerpoint/2010/main" val="255101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0D7F-76C1-9EA5-DE68-D007BE865249}"/>
              </a:ext>
            </a:extLst>
          </p:cNvPr>
          <p:cNvSpPr>
            <a:spLocks noGrp="1"/>
          </p:cNvSpPr>
          <p:nvPr>
            <p:ph type="title"/>
          </p:nvPr>
        </p:nvSpPr>
        <p:spPr>
          <a:xfrm>
            <a:off x="609600" y="136524"/>
            <a:ext cx="10972800" cy="319040"/>
          </a:xfrm>
        </p:spPr>
        <p:txBody>
          <a:bodyPr>
            <a:normAutofit fontScale="90000"/>
          </a:bodyPr>
          <a:lstStyle/>
          <a:p>
            <a:r>
              <a:rPr lang="en-IN" b="1" dirty="0"/>
              <a:t>Decision Theory</a:t>
            </a:r>
          </a:p>
        </p:txBody>
      </p:sp>
      <p:sp>
        <p:nvSpPr>
          <p:cNvPr id="3" name="Content Placeholder 2">
            <a:extLst>
              <a:ext uri="{FF2B5EF4-FFF2-40B4-BE49-F238E27FC236}">
                <a16:creationId xmlns:a16="http://schemas.microsoft.com/office/drawing/2014/main" id="{BBE49E7D-E335-039A-A06D-E0346530C1CF}"/>
              </a:ext>
            </a:extLst>
          </p:cNvPr>
          <p:cNvSpPr>
            <a:spLocks noGrp="1"/>
          </p:cNvSpPr>
          <p:nvPr>
            <p:ph idx="1"/>
          </p:nvPr>
        </p:nvSpPr>
        <p:spPr>
          <a:xfrm>
            <a:off x="279779" y="641445"/>
            <a:ext cx="11709779" cy="5484719"/>
          </a:xfrm>
        </p:spPr>
        <p:txBody>
          <a:bodyPr>
            <a:noAutofit/>
          </a:bodyPr>
          <a:lstStyle/>
          <a:p>
            <a:pPr algn="just"/>
            <a:r>
              <a:rPr lang="en-IN" sz="2000" dirty="0"/>
              <a:t>The agent’s knowledge </a:t>
            </a:r>
            <a:r>
              <a:rPr lang="en-US" sz="2000" dirty="0"/>
              <a:t>can at best provide only </a:t>
            </a:r>
            <a:r>
              <a:rPr lang="en-US" sz="2000" dirty="0">
                <a:solidFill>
                  <a:schemeClr val="accent6">
                    <a:lumMod val="75000"/>
                  </a:schemeClr>
                </a:solidFill>
              </a:rPr>
              <a:t>a degree of belief </a:t>
            </a:r>
            <a:r>
              <a:rPr lang="en-US" sz="2000" dirty="0"/>
              <a:t>in the relevant sentences. </a:t>
            </a:r>
          </a:p>
          <a:p>
            <a:pPr algn="just"/>
            <a:r>
              <a:rPr lang="en-US" sz="2000" dirty="0"/>
              <a:t>The main tool for dealing with degrees of belief is </a:t>
            </a:r>
            <a:r>
              <a:rPr lang="en-US" sz="2000" dirty="0">
                <a:solidFill>
                  <a:srgbClr val="0000FF"/>
                </a:solidFill>
              </a:rPr>
              <a:t>probability theory</a:t>
            </a:r>
            <a:r>
              <a:rPr lang="en-US" sz="2000" dirty="0"/>
              <a:t>.</a:t>
            </a:r>
          </a:p>
          <a:p>
            <a:pPr algn="just"/>
            <a:r>
              <a:rPr lang="en-US" sz="2000" dirty="0"/>
              <a:t>To make the choices among different plans /belief states, an agent must first have preferences between the different possible </a:t>
            </a:r>
            <a:r>
              <a:rPr lang="en-US" sz="2000" dirty="0">
                <a:solidFill>
                  <a:schemeClr val="accent6">
                    <a:lumMod val="75000"/>
                  </a:schemeClr>
                </a:solidFill>
              </a:rPr>
              <a:t>outcomes</a:t>
            </a:r>
            <a:r>
              <a:rPr lang="en-US" sz="2000" dirty="0"/>
              <a:t> of the various plans. </a:t>
            </a:r>
          </a:p>
          <a:p>
            <a:pPr algn="just"/>
            <a:r>
              <a:rPr lang="en-US" sz="2000" dirty="0"/>
              <a:t>We use utility theory to represent and reason with preferences. </a:t>
            </a:r>
            <a:r>
              <a:rPr lang="en-US" sz="2000" dirty="0">
                <a:solidFill>
                  <a:schemeClr val="accent6">
                    <a:lumMod val="75000"/>
                  </a:schemeClr>
                </a:solidFill>
              </a:rPr>
              <a:t>Utility theory </a:t>
            </a:r>
            <a:r>
              <a:rPr lang="en-US" sz="2000" dirty="0"/>
              <a:t>says that every state has a degree of usefulness, or utility, to an agent and that the agent will prefer states with higher utility.</a:t>
            </a:r>
          </a:p>
          <a:p>
            <a:pPr algn="just"/>
            <a:r>
              <a:rPr lang="en-US" sz="2000" dirty="0"/>
              <a:t>Preferences, as expressed by utilities, are combined with probabilities in the general theory of rational decisions called </a:t>
            </a:r>
            <a:r>
              <a:rPr lang="en-US" sz="2000" dirty="0">
                <a:solidFill>
                  <a:schemeClr val="accent6">
                    <a:lumMod val="75000"/>
                  </a:schemeClr>
                </a:solidFill>
              </a:rPr>
              <a:t>decision theory</a:t>
            </a:r>
            <a:r>
              <a:rPr lang="en-US" sz="2000" dirty="0"/>
              <a:t>: </a:t>
            </a:r>
          </a:p>
          <a:p>
            <a:pPr marL="0" indent="0" algn="just">
              <a:buNone/>
            </a:pPr>
            <a:r>
              <a:rPr lang="en-US" sz="2000" dirty="0"/>
              <a:t>		</a:t>
            </a:r>
            <a:r>
              <a:rPr lang="en-US" sz="2000" dirty="0">
                <a:solidFill>
                  <a:srgbClr val="0000FF"/>
                </a:solidFill>
              </a:rPr>
              <a:t>Decision theory = probability theory + utility theory </a:t>
            </a:r>
            <a:r>
              <a:rPr lang="en-US" sz="2000" dirty="0"/>
              <a:t>.</a:t>
            </a:r>
          </a:p>
          <a:p>
            <a:pPr algn="just"/>
            <a:r>
              <a:rPr lang="en-US" sz="2000" dirty="0"/>
              <a:t>The fundamental idea of decision theory is that an agent is rational if and only if it chooses the action that yields the highest expected utility, averaged over all the possible outcomes of the action. This is called the </a:t>
            </a:r>
            <a:r>
              <a:rPr lang="en-US" sz="2000" dirty="0">
                <a:solidFill>
                  <a:schemeClr val="accent6">
                    <a:lumMod val="75000"/>
                  </a:schemeClr>
                </a:solidFill>
              </a:rPr>
              <a:t>principle of maximum expected utility (MEU).</a:t>
            </a:r>
          </a:p>
          <a:p>
            <a:pPr algn="just"/>
            <a:r>
              <a:rPr lang="en-US" sz="2000" dirty="0"/>
              <a:t>The decision-theoretic agent’s belief state represents not just the possibilities for world states but also their probabilities. Given the belief state, the agent can make probabilistic predictions of action outcomes and hence select the action with highest expected utility.</a:t>
            </a:r>
            <a:endParaRPr lang="en-IN" sz="2000" dirty="0"/>
          </a:p>
        </p:txBody>
      </p:sp>
      <p:sp>
        <p:nvSpPr>
          <p:cNvPr id="5" name="Slide Number Placeholder 4">
            <a:extLst>
              <a:ext uri="{FF2B5EF4-FFF2-40B4-BE49-F238E27FC236}">
                <a16:creationId xmlns:a16="http://schemas.microsoft.com/office/drawing/2014/main" id="{C4C60D27-75A8-E1A7-28B5-FF7BA6E59153}"/>
              </a:ext>
            </a:extLst>
          </p:cNvPr>
          <p:cNvSpPr>
            <a:spLocks noGrp="1"/>
          </p:cNvSpPr>
          <p:nvPr>
            <p:ph type="sldNum" sz="quarter" idx="12"/>
          </p:nvPr>
        </p:nvSpPr>
        <p:spPr/>
        <p:txBody>
          <a:bodyPr/>
          <a:lstStyle/>
          <a:p>
            <a:fld id="{57626A49-B3EA-44E7-98F8-0932FA2A0FF4}" type="slidenum">
              <a:rPr lang="en-US" smtClean="0"/>
              <a:pPr/>
              <a:t>3</a:t>
            </a:fld>
            <a:endParaRPr lang="en-US" dirty="0"/>
          </a:p>
        </p:txBody>
      </p:sp>
    </p:spTree>
    <p:extLst>
      <p:ext uri="{BB962C8B-B14F-4D97-AF65-F5344CB8AC3E}">
        <p14:creationId xmlns:p14="http://schemas.microsoft.com/office/powerpoint/2010/main" val="934863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6215-BE9C-EADA-6B78-E3AF9D37823D}"/>
              </a:ext>
            </a:extLst>
          </p:cNvPr>
          <p:cNvSpPr>
            <a:spLocks noGrp="1"/>
          </p:cNvSpPr>
          <p:nvPr>
            <p:ph type="title"/>
          </p:nvPr>
        </p:nvSpPr>
        <p:spPr>
          <a:xfrm>
            <a:off x="609600" y="136524"/>
            <a:ext cx="10972800" cy="318675"/>
          </a:xfrm>
        </p:spPr>
        <p:txBody>
          <a:bodyPr>
            <a:normAutofit fontScale="90000"/>
          </a:bodyPr>
          <a:lstStyle/>
          <a:p>
            <a:r>
              <a:rPr lang="en-IN" b="1" dirty="0"/>
              <a:t>Bayesian Nets (4)</a:t>
            </a:r>
            <a:endParaRPr lang="en-IN" dirty="0"/>
          </a:p>
        </p:txBody>
      </p:sp>
      <p:sp>
        <p:nvSpPr>
          <p:cNvPr id="3" name="Content Placeholder 2">
            <a:extLst>
              <a:ext uri="{FF2B5EF4-FFF2-40B4-BE49-F238E27FC236}">
                <a16:creationId xmlns:a16="http://schemas.microsoft.com/office/drawing/2014/main" id="{889271C5-828D-DB9B-86E9-8FD6E38BBC68}"/>
              </a:ext>
            </a:extLst>
          </p:cNvPr>
          <p:cNvSpPr>
            <a:spLocks noGrp="1"/>
          </p:cNvSpPr>
          <p:nvPr>
            <p:ph idx="1"/>
          </p:nvPr>
        </p:nvSpPr>
        <p:spPr>
          <a:xfrm>
            <a:off x="139603" y="635195"/>
            <a:ext cx="11873240" cy="5721156"/>
          </a:xfrm>
        </p:spPr>
        <p:txBody>
          <a:bodyPr>
            <a:normAutofit/>
          </a:bodyPr>
          <a:lstStyle/>
          <a:p>
            <a:pPr algn="just"/>
            <a:r>
              <a:rPr lang="en-US" sz="2000" dirty="0"/>
              <a:t>A Bayesian network for this domain appears in Figure 14.2. The network structure shows that burglary and earthquakes directly affect the probability of the alarm’s going off, but whether John and Mary call depends only on the alarm. The network thus represents our assumptions that they do not perceive burglaries directly, they do not notice minor earthquakes, and they do not confer before calling.</a:t>
            </a:r>
          </a:p>
          <a:p>
            <a:pPr algn="just"/>
            <a:endParaRPr lang="en-US" sz="2000" dirty="0"/>
          </a:p>
          <a:p>
            <a:pPr algn="just"/>
            <a:r>
              <a:rPr lang="en-US" sz="2000" dirty="0"/>
              <a:t>The conditional distributions in Figure 14.2 are shown as a </a:t>
            </a:r>
            <a:r>
              <a:rPr lang="en-US" sz="2000" dirty="0">
                <a:solidFill>
                  <a:schemeClr val="accent6">
                    <a:lumMod val="75000"/>
                  </a:schemeClr>
                </a:solidFill>
              </a:rPr>
              <a:t>conditional probability table, or CPT</a:t>
            </a:r>
            <a:r>
              <a:rPr lang="en-US" sz="2000" dirty="0"/>
              <a:t>. </a:t>
            </a:r>
          </a:p>
          <a:p>
            <a:pPr algn="just"/>
            <a:r>
              <a:rPr lang="en-US" sz="2000" dirty="0"/>
              <a:t>Each row in a CPT contains the conditional probability of each node value for a </a:t>
            </a:r>
            <a:r>
              <a:rPr lang="en-US" sz="2000" dirty="0">
                <a:solidFill>
                  <a:schemeClr val="accent6">
                    <a:lumMod val="75000"/>
                  </a:schemeClr>
                </a:solidFill>
              </a:rPr>
              <a:t>conditioning case</a:t>
            </a:r>
            <a:r>
              <a:rPr lang="en-US" sz="2000" dirty="0"/>
              <a:t>. A conditioning case is just a possible combination of values for the parent nodes. Each row must sum to 1, because the entries represent an exhaustive set of cases for the variable. </a:t>
            </a:r>
          </a:p>
          <a:p>
            <a:pPr algn="just"/>
            <a:r>
              <a:rPr lang="en-US" sz="2000" dirty="0"/>
              <a:t>For Boolean variables, once you know that the probability of a true value is p, the probability of false must be 1 – p, so we often omit the second number, as in Figure 14.2. </a:t>
            </a:r>
          </a:p>
          <a:p>
            <a:pPr algn="just"/>
            <a:r>
              <a:rPr lang="en-US" sz="2000" dirty="0"/>
              <a:t>In general, a table for a Boolean variable with k Boolean parents contains 2</a:t>
            </a:r>
            <a:r>
              <a:rPr lang="en-US" sz="2000" baseline="30000" dirty="0"/>
              <a:t>k</a:t>
            </a:r>
            <a:r>
              <a:rPr lang="en-US" sz="2000" dirty="0"/>
              <a:t> independently specifiable probabilities. </a:t>
            </a:r>
          </a:p>
          <a:p>
            <a:pPr algn="just"/>
            <a:r>
              <a:rPr lang="en-US" sz="2000" dirty="0"/>
              <a:t>A node with no parents has only one row, representing the prior probabilities of each possible value of the variable.</a:t>
            </a:r>
            <a:endParaRPr lang="en-IN" sz="2000" dirty="0"/>
          </a:p>
        </p:txBody>
      </p:sp>
    </p:spTree>
    <p:extLst>
      <p:ext uri="{BB962C8B-B14F-4D97-AF65-F5344CB8AC3E}">
        <p14:creationId xmlns:p14="http://schemas.microsoft.com/office/powerpoint/2010/main" val="2790893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B33E-70A6-9E7B-895F-85433708E42E}"/>
              </a:ext>
            </a:extLst>
          </p:cNvPr>
          <p:cNvSpPr>
            <a:spLocks noGrp="1"/>
          </p:cNvSpPr>
          <p:nvPr>
            <p:ph type="title"/>
          </p:nvPr>
        </p:nvSpPr>
        <p:spPr>
          <a:xfrm>
            <a:off x="609600" y="136524"/>
            <a:ext cx="10972800" cy="290754"/>
          </a:xfrm>
        </p:spPr>
        <p:txBody>
          <a:bodyPr>
            <a:normAutofit fontScale="90000"/>
          </a:bodyPr>
          <a:lstStyle/>
          <a:p>
            <a:r>
              <a:rPr lang="en-IN" b="1" dirty="0"/>
              <a:t>Bayesian Nets (5)</a:t>
            </a:r>
            <a:endParaRPr lang="en-IN" dirty="0"/>
          </a:p>
        </p:txBody>
      </p:sp>
      <p:sp>
        <p:nvSpPr>
          <p:cNvPr id="3" name="Content Placeholder 2">
            <a:extLst>
              <a:ext uri="{FF2B5EF4-FFF2-40B4-BE49-F238E27FC236}">
                <a16:creationId xmlns:a16="http://schemas.microsoft.com/office/drawing/2014/main" id="{B8F5E791-CF92-0023-E405-534435610B55}"/>
              </a:ext>
            </a:extLst>
          </p:cNvPr>
          <p:cNvSpPr>
            <a:spLocks noGrp="1"/>
          </p:cNvSpPr>
          <p:nvPr>
            <p:ph idx="1"/>
          </p:nvPr>
        </p:nvSpPr>
        <p:spPr>
          <a:xfrm>
            <a:off x="202424" y="614252"/>
            <a:ext cx="11775518" cy="6107223"/>
          </a:xfrm>
        </p:spPr>
        <p:txBody>
          <a:bodyPr>
            <a:normAutofit fontScale="85000" lnSpcReduction="20000"/>
          </a:bodyPr>
          <a:lstStyle/>
          <a:p>
            <a:r>
              <a:rPr lang="en-US" sz="2200" dirty="0">
                <a:solidFill>
                  <a:srgbClr val="0000FF"/>
                </a:solidFill>
              </a:rPr>
              <a:t>Semantics of </a:t>
            </a:r>
            <a:r>
              <a:rPr lang="en-US" sz="2200" dirty="0" err="1">
                <a:solidFill>
                  <a:srgbClr val="0000FF"/>
                </a:solidFill>
              </a:rPr>
              <a:t>Baysian</a:t>
            </a:r>
            <a:r>
              <a:rPr lang="en-US" sz="2200" dirty="0">
                <a:solidFill>
                  <a:srgbClr val="0000FF"/>
                </a:solidFill>
              </a:rPr>
              <a:t> Net:</a:t>
            </a:r>
          </a:p>
          <a:p>
            <a:r>
              <a:rPr lang="en-US" sz="2200" dirty="0"/>
              <a:t>There are two ways in which one can understand the semantics of Bayesian networks. </a:t>
            </a:r>
          </a:p>
          <a:p>
            <a:pPr lvl="1" algn="just">
              <a:lnSpc>
                <a:spcPct val="120000"/>
              </a:lnSpc>
            </a:pPr>
            <a:r>
              <a:rPr lang="en-US" sz="2100" dirty="0"/>
              <a:t>The first is to see the network as a representation of the joint probability distribution. It is helpful in understanding how to construct networks.</a:t>
            </a:r>
          </a:p>
          <a:p>
            <a:pPr lvl="1" algn="just">
              <a:lnSpc>
                <a:spcPct val="120000"/>
              </a:lnSpc>
            </a:pPr>
            <a:r>
              <a:rPr lang="en-US" sz="2100" dirty="0"/>
              <a:t>The second is to view it as an encoding of a collection of conditional independence statements. It is helpful in designing inference procedures.</a:t>
            </a:r>
          </a:p>
          <a:p>
            <a:pPr algn="just">
              <a:lnSpc>
                <a:spcPct val="120000"/>
              </a:lnSpc>
            </a:pPr>
            <a:r>
              <a:rPr lang="en-US" sz="2200" dirty="0"/>
              <a:t>As a piece of “syntax,” a Bayesian network is a directed acyclic graph with some numeric parameters attached to each node.</a:t>
            </a:r>
          </a:p>
          <a:p>
            <a:pPr algn="just">
              <a:lnSpc>
                <a:spcPct val="120000"/>
              </a:lnSpc>
            </a:pPr>
            <a:r>
              <a:rPr lang="en-US" sz="2200" dirty="0"/>
              <a:t>Those parameters correspond to conditional probabilities </a:t>
            </a:r>
            <a:r>
              <a:rPr lang="en-US" sz="2200" dirty="0">
                <a:solidFill>
                  <a:schemeClr val="accent6">
                    <a:lumMod val="75000"/>
                  </a:schemeClr>
                </a:solidFill>
              </a:rPr>
              <a:t>P(X</a:t>
            </a:r>
            <a:r>
              <a:rPr lang="en-US" sz="2200" baseline="-25000" dirty="0">
                <a:solidFill>
                  <a:schemeClr val="accent6">
                    <a:lumMod val="75000"/>
                  </a:schemeClr>
                </a:solidFill>
              </a:rPr>
              <a:t>i</a:t>
            </a:r>
            <a:r>
              <a:rPr lang="en-US" sz="2200" dirty="0">
                <a:solidFill>
                  <a:schemeClr val="accent6">
                    <a:lumMod val="75000"/>
                  </a:schemeClr>
                </a:solidFill>
              </a:rPr>
              <a:t> | Parents(X</a:t>
            </a:r>
            <a:r>
              <a:rPr lang="en-US" sz="2200" baseline="-25000" dirty="0">
                <a:solidFill>
                  <a:schemeClr val="accent6">
                    <a:lumMod val="75000"/>
                  </a:schemeClr>
                </a:solidFill>
              </a:rPr>
              <a:t>i</a:t>
            </a:r>
            <a:r>
              <a:rPr lang="en-US" sz="2200" dirty="0">
                <a:solidFill>
                  <a:schemeClr val="accent6">
                    <a:lumMod val="75000"/>
                  </a:schemeClr>
                </a:solidFill>
              </a:rPr>
              <a:t>))</a:t>
            </a:r>
            <a:r>
              <a:rPr lang="en-US" sz="2200" dirty="0"/>
              <a:t>; this is a true statement, but until we assign semantics to the network as a whole, we should think of them just as numbers </a:t>
            </a:r>
            <a:r>
              <a:rPr lang="en-US" sz="2200" dirty="0">
                <a:solidFill>
                  <a:schemeClr val="accent6">
                    <a:lumMod val="75000"/>
                  </a:schemeClr>
                </a:solidFill>
                <a:sym typeface="Symbol" panose="05050102010706020507" pitchFamily="18" charset="2"/>
              </a:rPr>
              <a:t></a:t>
            </a:r>
            <a:r>
              <a:rPr lang="en-US" sz="2200" dirty="0">
                <a:solidFill>
                  <a:schemeClr val="accent6">
                    <a:lumMod val="75000"/>
                  </a:schemeClr>
                </a:solidFill>
              </a:rPr>
              <a:t>(Xi | Parents(Xi)).</a:t>
            </a:r>
          </a:p>
          <a:p>
            <a:pPr algn="just">
              <a:lnSpc>
                <a:spcPct val="120000"/>
              </a:lnSpc>
            </a:pPr>
            <a:r>
              <a:rPr lang="en-US" sz="2200" dirty="0"/>
              <a:t>A generic entry in the joint distribution is the probability of a conjunction of particular assignments to each variable, such as P(X</a:t>
            </a:r>
            <a:r>
              <a:rPr lang="en-US" sz="2200" baseline="-25000" dirty="0"/>
              <a:t>1</a:t>
            </a:r>
            <a:r>
              <a:rPr lang="en-US" sz="2200" dirty="0"/>
              <a:t> =x</a:t>
            </a:r>
            <a:r>
              <a:rPr lang="en-US" sz="2200" baseline="-25000" dirty="0"/>
              <a:t>1</a:t>
            </a:r>
            <a:r>
              <a:rPr lang="en-US" sz="2200" dirty="0"/>
              <a:t> ∧ . . . ∧ </a:t>
            </a:r>
            <a:r>
              <a:rPr lang="en-US" sz="2200" dirty="0" err="1"/>
              <a:t>X</a:t>
            </a:r>
            <a:r>
              <a:rPr lang="en-US" sz="2200" baseline="-25000" dirty="0" err="1"/>
              <a:t>n</a:t>
            </a:r>
            <a:r>
              <a:rPr lang="en-US" sz="2200" dirty="0"/>
              <a:t> = </a:t>
            </a:r>
            <a:r>
              <a:rPr lang="en-US" sz="2200" dirty="0" err="1"/>
              <a:t>x</a:t>
            </a:r>
            <a:r>
              <a:rPr lang="en-US" sz="2200" baseline="-25000" dirty="0" err="1"/>
              <a:t>n</a:t>
            </a:r>
            <a:r>
              <a:rPr lang="en-US" sz="2200" dirty="0"/>
              <a:t>). We use the notation P(x</a:t>
            </a:r>
            <a:r>
              <a:rPr lang="en-US" sz="2200" baseline="-25000" dirty="0"/>
              <a:t>1</a:t>
            </a:r>
            <a:r>
              <a:rPr lang="en-US" sz="2200" dirty="0"/>
              <a:t>, . . . , </a:t>
            </a:r>
            <a:r>
              <a:rPr lang="en-US" sz="2200" dirty="0" err="1"/>
              <a:t>x</a:t>
            </a:r>
            <a:r>
              <a:rPr lang="en-US" sz="2200" baseline="-25000" dirty="0" err="1"/>
              <a:t>n</a:t>
            </a:r>
            <a:r>
              <a:rPr lang="en-US" sz="2200" dirty="0"/>
              <a:t>) as an abbreviation for this. The value of this entry is given by the formula</a:t>
            </a:r>
          </a:p>
          <a:p>
            <a:pPr marL="0" indent="0" algn="just">
              <a:lnSpc>
                <a:spcPct val="120000"/>
              </a:lnSpc>
              <a:buNone/>
            </a:pPr>
            <a:r>
              <a:rPr lang="en-US" sz="2200" dirty="0"/>
              <a:t>										…….(1)</a:t>
            </a:r>
          </a:p>
          <a:p>
            <a:pPr algn="just">
              <a:lnSpc>
                <a:spcPct val="120000"/>
              </a:lnSpc>
            </a:pPr>
            <a:endParaRPr lang="en-US" sz="2200" dirty="0"/>
          </a:p>
          <a:p>
            <a:pPr algn="just">
              <a:lnSpc>
                <a:spcPct val="120000"/>
              </a:lnSpc>
            </a:pPr>
            <a:r>
              <a:rPr lang="en-US" sz="2200" dirty="0"/>
              <a:t>where </a:t>
            </a:r>
            <a:r>
              <a:rPr lang="en-US" sz="2200" dirty="0">
                <a:solidFill>
                  <a:schemeClr val="accent6">
                    <a:lumMod val="75000"/>
                  </a:schemeClr>
                </a:solidFill>
              </a:rPr>
              <a:t>parents(X</a:t>
            </a:r>
            <a:r>
              <a:rPr lang="en-US" sz="2200" baseline="-25000" dirty="0">
                <a:solidFill>
                  <a:schemeClr val="accent6">
                    <a:lumMod val="75000"/>
                  </a:schemeClr>
                </a:solidFill>
              </a:rPr>
              <a:t>i</a:t>
            </a:r>
            <a:r>
              <a:rPr lang="en-US" sz="2200" dirty="0">
                <a:solidFill>
                  <a:schemeClr val="accent6">
                    <a:lumMod val="75000"/>
                  </a:schemeClr>
                </a:solidFill>
              </a:rPr>
              <a:t>) denotes the values of Parents(X</a:t>
            </a:r>
            <a:r>
              <a:rPr lang="en-US" sz="2200" baseline="-25000" dirty="0">
                <a:solidFill>
                  <a:schemeClr val="accent6">
                    <a:lumMod val="75000"/>
                  </a:schemeClr>
                </a:solidFill>
              </a:rPr>
              <a:t>i</a:t>
            </a:r>
            <a:r>
              <a:rPr lang="en-US" sz="2200" dirty="0">
                <a:solidFill>
                  <a:schemeClr val="accent6">
                    <a:lumMod val="75000"/>
                  </a:schemeClr>
                </a:solidFill>
              </a:rPr>
              <a:t>)</a:t>
            </a:r>
            <a:r>
              <a:rPr lang="en-US" sz="2200" dirty="0"/>
              <a:t> that appear in x</a:t>
            </a:r>
            <a:r>
              <a:rPr lang="en-US" sz="2200" baseline="-25000" dirty="0"/>
              <a:t>1</a:t>
            </a:r>
            <a:r>
              <a:rPr lang="en-US" sz="2200" dirty="0"/>
              <a:t>, . . . , </a:t>
            </a:r>
            <a:r>
              <a:rPr lang="en-US" sz="2200" dirty="0" err="1"/>
              <a:t>x</a:t>
            </a:r>
            <a:r>
              <a:rPr lang="en-US" sz="2200" baseline="-25000" dirty="0" err="1"/>
              <a:t>n</a:t>
            </a:r>
            <a:r>
              <a:rPr lang="en-US" sz="2200" dirty="0"/>
              <a:t>. Thus, </a:t>
            </a:r>
            <a:r>
              <a:rPr lang="en-US" sz="2200" dirty="0">
                <a:solidFill>
                  <a:schemeClr val="accent6">
                    <a:lumMod val="75000"/>
                  </a:schemeClr>
                </a:solidFill>
              </a:rPr>
              <a:t>each entry in the joint distribution is represented by the product of the appropriate elements of the conditional probability tables (CPTs) in the Bayesian network.</a:t>
            </a:r>
          </a:p>
        </p:txBody>
      </p:sp>
      <p:pic>
        <p:nvPicPr>
          <p:cNvPr id="7" name="Picture 6">
            <a:extLst>
              <a:ext uri="{FF2B5EF4-FFF2-40B4-BE49-F238E27FC236}">
                <a16:creationId xmlns:a16="http://schemas.microsoft.com/office/drawing/2014/main" id="{739C9959-F3C9-29E6-0D41-609FF14DFC64}"/>
              </a:ext>
            </a:extLst>
          </p:cNvPr>
          <p:cNvPicPr>
            <a:picLocks noChangeAspect="1"/>
          </p:cNvPicPr>
          <p:nvPr/>
        </p:nvPicPr>
        <p:blipFill>
          <a:blip r:embed="rId2"/>
          <a:stretch>
            <a:fillRect/>
          </a:stretch>
        </p:blipFill>
        <p:spPr>
          <a:xfrm>
            <a:off x="4347084" y="4513102"/>
            <a:ext cx="4250902" cy="777854"/>
          </a:xfrm>
          <a:prstGeom prst="rect">
            <a:avLst/>
          </a:prstGeom>
        </p:spPr>
      </p:pic>
    </p:spTree>
    <p:extLst>
      <p:ext uri="{BB962C8B-B14F-4D97-AF65-F5344CB8AC3E}">
        <p14:creationId xmlns:p14="http://schemas.microsoft.com/office/powerpoint/2010/main" val="4266718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B33E-70A6-9E7B-895F-85433708E42E}"/>
              </a:ext>
            </a:extLst>
          </p:cNvPr>
          <p:cNvSpPr>
            <a:spLocks noGrp="1"/>
          </p:cNvSpPr>
          <p:nvPr>
            <p:ph type="title"/>
          </p:nvPr>
        </p:nvSpPr>
        <p:spPr>
          <a:xfrm>
            <a:off x="609600" y="136524"/>
            <a:ext cx="10972800" cy="290754"/>
          </a:xfrm>
        </p:spPr>
        <p:txBody>
          <a:bodyPr>
            <a:normAutofit fontScale="90000"/>
          </a:bodyPr>
          <a:lstStyle/>
          <a:p>
            <a:r>
              <a:rPr lang="en-IN" b="1" dirty="0"/>
              <a:t>Bayesian Nets (6)</a:t>
            </a:r>
            <a:endParaRPr lang="en-IN" dirty="0"/>
          </a:p>
        </p:txBody>
      </p:sp>
      <p:sp>
        <p:nvSpPr>
          <p:cNvPr id="3" name="Content Placeholder 2">
            <a:extLst>
              <a:ext uri="{FF2B5EF4-FFF2-40B4-BE49-F238E27FC236}">
                <a16:creationId xmlns:a16="http://schemas.microsoft.com/office/drawing/2014/main" id="{B8F5E791-CF92-0023-E405-534435610B55}"/>
              </a:ext>
            </a:extLst>
          </p:cNvPr>
          <p:cNvSpPr>
            <a:spLocks noGrp="1"/>
          </p:cNvSpPr>
          <p:nvPr>
            <p:ph idx="1"/>
          </p:nvPr>
        </p:nvSpPr>
        <p:spPr>
          <a:xfrm>
            <a:off x="202424" y="614252"/>
            <a:ext cx="11775518" cy="6107223"/>
          </a:xfrm>
        </p:spPr>
        <p:txBody>
          <a:bodyPr>
            <a:normAutofit/>
          </a:bodyPr>
          <a:lstStyle/>
          <a:p>
            <a:r>
              <a:rPr lang="en-US" sz="2000" dirty="0">
                <a:solidFill>
                  <a:srgbClr val="0000FF"/>
                </a:solidFill>
              </a:rPr>
              <a:t>Semantics of </a:t>
            </a:r>
            <a:r>
              <a:rPr lang="en-US" sz="2000" dirty="0" err="1">
                <a:solidFill>
                  <a:srgbClr val="0000FF"/>
                </a:solidFill>
              </a:rPr>
              <a:t>Baysian</a:t>
            </a:r>
            <a:r>
              <a:rPr lang="en-US" sz="2000" dirty="0">
                <a:solidFill>
                  <a:srgbClr val="0000FF"/>
                </a:solidFill>
              </a:rPr>
              <a:t> Net:</a:t>
            </a:r>
          </a:p>
          <a:p>
            <a:pPr algn="just"/>
            <a:r>
              <a:rPr lang="en-US" sz="2000" dirty="0"/>
              <a:t>From this definition, it is easy to prove that the parameters </a:t>
            </a:r>
            <a:r>
              <a:rPr lang="en-US" sz="2000" dirty="0">
                <a:solidFill>
                  <a:schemeClr val="accent6">
                    <a:lumMod val="75000"/>
                  </a:schemeClr>
                </a:solidFill>
                <a:sym typeface="Symbol" panose="05050102010706020507" pitchFamily="18" charset="2"/>
              </a:rPr>
              <a:t></a:t>
            </a:r>
            <a:r>
              <a:rPr lang="en-US" sz="2000" dirty="0">
                <a:solidFill>
                  <a:schemeClr val="accent6">
                    <a:lumMod val="75000"/>
                  </a:schemeClr>
                </a:solidFill>
              </a:rPr>
              <a:t>(Xi | Parents(Xi)) </a:t>
            </a:r>
            <a:r>
              <a:rPr lang="en-US" sz="2000" dirty="0"/>
              <a:t>are exactly the conditional probabilities P</a:t>
            </a:r>
            <a:r>
              <a:rPr lang="en-US" sz="2000" dirty="0">
                <a:solidFill>
                  <a:schemeClr val="accent6">
                    <a:lumMod val="75000"/>
                  </a:schemeClr>
                </a:solidFill>
              </a:rPr>
              <a:t>(Xi | Parents(Xi)). </a:t>
            </a:r>
            <a:r>
              <a:rPr lang="en-US" sz="2000" dirty="0"/>
              <a:t>implied by the joint distribution. Hence, we can rewrite Equation (1) as</a:t>
            </a:r>
          </a:p>
          <a:p>
            <a:pPr marL="0" indent="0" algn="just">
              <a:buNone/>
            </a:pPr>
            <a:r>
              <a:rPr lang="en-US" sz="2000" dirty="0"/>
              <a:t>										</a:t>
            </a:r>
          </a:p>
          <a:p>
            <a:pPr marL="914400" lvl="2" indent="0" algn="just">
              <a:buNone/>
            </a:pPr>
            <a:r>
              <a:rPr lang="en-US" sz="1200" dirty="0"/>
              <a:t>								</a:t>
            </a:r>
            <a:r>
              <a:rPr lang="en-US" sz="2000" dirty="0"/>
              <a:t>…………..(2)</a:t>
            </a:r>
          </a:p>
          <a:p>
            <a:pPr algn="just"/>
            <a:r>
              <a:rPr lang="en-US" sz="2000" dirty="0"/>
              <a:t>In other words, the tables we have been calling conditional probability tables really are conditional probability tables according to the semantics defined in Equation (1).</a:t>
            </a:r>
          </a:p>
          <a:p>
            <a:pPr algn="l"/>
            <a:r>
              <a:rPr lang="en-US" sz="2000" b="0" i="0" u="none" strike="noStrike" baseline="0" dirty="0"/>
              <a:t>To illustrate this, we can </a:t>
            </a:r>
            <a:r>
              <a:rPr lang="en-US" sz="2000" b="0" i="0" u="none" strike="noStrike" baseline="0" dirty="0">
                <a:solidFill>
                  <a:schemeClr val="accent6">
                    <a:lumMod val="75000"/>
                  </a:schemeClr>
                </a:solidFill>
              </a:rPr>
              <a:t>calculate the probability that the alarm has sounded, but neither a burglary nor an earthquake has occurred, and both John and Mary call</a:t>
            </a:r>
            <a:r>
              <a:rPr lang="en-US" sz="2000" b="0" i="0" u="none" strike="noStrike" baseline="0" dirty="0"/>
              <a:t>. We multiply entries from the joint distribution (using single-letter names for the variables):</a:t>
            </a:r>
          </a:p>
          <a:p>
            <a:pPr marL="0" indent="0" algn="l">
              <a:buNone/>
            </a:pPr>
            <a:r>
              <a:rPr lang="en-IN" sz="1800" b="0" i="0" u="none" strike="noStrike" baseline="0" dirty="0">
                <a:latin typeface="CMMI10"/>
              </a:rPr>
              <a:t>     </a:t>
            </a:r>
          </a:p>
          <a:p>
            <a:pPr marL="0" indent="0" algn="l">
              <a:buNone/>
            </a:pPr>
            <a:r>
              <a:rPr lang="en-IN" sz="2000" dirty="0"/>
              <a:t>    </a:t>
            </a:r>
            <a:r>
              <a:rPr lang="en-IN" sz="2000" b="0" i="0" u="none" strike="noStrike" baseline="0" dirty="0"/>
              <a:t>  </a:t>
            </a:r>
            <a:r>
              <a:rPr lang="en-IN" sz="2000" b="0" i="0" u="none" strike="noStrike" baseline="0" dirty="0">
                <a:solidFill>
                  <a:schemeClr val="accent6">
                    <a:lumMod val="75000"/>
                  </a:schemeClr>
                </a:solidFill>
              </a:rPr>
              <a:t>P(j, m, </a:t>
            </a:r>
            <a:r>
              <a:rPr lang="en-IN" sz="2000" b="0" i="0" u="none" strike="noStrike" baseline="0" dirty="0" err="1">
                <a:solidFill>
                  <a:schemeClr val="accent6">
                    <a:lumMod val="75000"/>
                  </a:schemeClr>
                </a:solidFill>
              </a:rPr>
              <a:t>a,￢b,￢e</a:t>
            </a:r>
            <a:r>
              <a:rPr lang="en-IN" sz="2000" b="0" i="0" u="none" strike="noStrike" baseline="0" dirty="0">
                <a:solidFill>
                  <a:schemeClr val="accent6">
                    <a:lumMod val="75000"/>
                  </a:schemeClr>
                </a:solidFill>
              </a:rPr>
              <a:t>) = P(j | a)P(m| a)P(a | ￢b ∧ ￢e)P(￢b)P(￢e) </a:t>
            </a:r>
          </a:p>
          <a:p>
            <a:pPr marL="0" indent="0" algn="l">
              <a:buNone/>
            </a:pPr>
            <a:r>
              <a:rPr lang="en-IN" sz="2000" dirty="0">
                <a:solidFill>
                  <a:schemeClr val="accent6">
                    <a:lumMod val="75000"/>
                  </a:schemeClr>
                </a:solidFill>
              </a:rPr>
              <a:t>                                      </a:t>
            </a:r>
            <a:r>
              <a:rPr lang="en-IN" sz="2000" b="0" i="0" u="none" strike="noStrike" baseline="0" dirty="0">
                <a:solidFill>
                  <a:schemeClr val="accent6">
                    <a:lumMod val="75000"/>
                  </a:schemeClr>
                </a:solidFill>
              </a:rPr>
              <a:t>= 0.90 × 0.70 × 0.001 × 0.999 × 0.998 = 0.000628.</a:t>
            </a:r>
          </a:p>
          <a:p>
            <a:endParaRPr lang="en-US" sz="2000" dirty="0"/>
          </a:p>
          <a:p>
            <a:r>
              <a:rPr lang="en-US" sz="2000" dirty="0"/>
              <a:t>If a Bayesian network is a representation of the joint distribution, </a:t>
            </a:r>
          </a:p>
          <a:p>
            <a:pPr marL="0" indent="0">
              <a:buNone/>
            </a:pPr>
            <a:r>
              <a:rPr lang="en-US" sz="2000" dirty="0"/>
              <a:t>      then it too can be used to answer any query, by summing all the </a:t>
            </a:r>
          </a:p>
          <a:p>
            <a:pPr marL="0" indent="0">
              <a:buNone/>
            </a:pPr>
            <a:r>
              <a:rPr lang="en-US" sz="2000" dirty="0"/>
              <a:t>      relevant joint entries.</a:t>
            </a:r>
            <a:endParaRPr lang="en-IN" sz="2000" dirty="0"/>
          </a:p>
        </p:txBody>
      </p:sp>
      <p:sp>
        <p:nvSpPr>
          <p:cNvPr id="5" name="Slide Number Placeholder 4">
            <a:extLst>
              <a:ext uri="{FF2B5EF4-FFF2-40B4-BE49-F238E27FC236}">
                <a16:creationId xmlns:a16="http://schemas.microsoft.com/office/drawing/2014/main" id="{8DC84534-3204-0E27-0FAD-8111FB344DB5}"/>
              </a:ext>
            </a:extLst>
          </p:cNvPr>
          <p:cNvSpPr>
            <a:spLocks noGrp="1"/>
          </p:cNvSpPr>
          <p:nvPr>
            <p:ph type="sldNum" sz="quarter" idx="12"/>
          </p:nvPr>
        </p:nvSpPr>
        <p:spPr/>
        <p:txBody>
          <a:bodyPr/>
          <a:lstStyle/>
          <a:p>
            <a:fld id="{57626A49-B3EA-44E7-98F8-0932FA2A0FF4}" type="slidenum">
              <a:rPr lang="en-US" smtClean="0"/>
              <a:pPr/>
              <a:t>32</a:t>
            </a:fld>
            <a:endParaRPr lang="en-US"/>
          </a:p>
        </p:txBody>
      </p:sp>
      <p:pic>
        <p:nvPicPr>
          <p:cNvPr id="9" name="Picture 8">
            <a:extLst>
              <a:ext uri="{FF2B5EF4-FFF2-40B4-BE49-F238E27FC236}">
                <a16:creationId xmlns:a16="http://schemas.microsoft.com/office/drawing/2014/main" id="{7D42BF32-2AE0-2FEE-33F2-4C1E94A588E7}"/>
              </a:ext>
            </a:extLst>
          </p:cNvPr>
          <p:cNvPicPr>
            <a:picLocks noChangeAspect="1"/>
          </p:cNvPicPr>
          <p:nvPr/>
        </p:nvPicPr>
        <p:blipFill>
          <a:blip r:embed="rId2"/>
          <a:stretch>
            <a:fillRect/>
          </a:stretch>
        </p:blipFill>
        <p:spPr>
          <a:xfrm>
            <a:off x="3816592" y="1681189"/>
            <a:ext cx="3959896" cy="740924"/>
          </a:xfrm>
          <a:prstGeom prst="rect">
            <a:avLst/>
          </a:prstGeom>
        </p:spPr>
      </p:pic>
      <p:pic>
        <p:nvPicPr>
          <p:cNvPr id="14" name="Picture 13">
            <a:extLst>
              <a:ext uri="{FF2B5EF4-FFF2-40B4-BE49-F238E27FC236}">
                <a16:creationId xmlns:a16="http://schemas.microsoft.com/office/drawing/2014/main" id="{F1E20916-CACF-6BBB-054D-159401B39E6B}"/>
              </a:ext>
            </a:extLst>
          </p:cNvPr>
          <p:cNvPicPr>
            <a:picLocks noChangeAspect="1"/>
          </p:cNvPicPr>
          <p:nvPr/>
        </p:nvPicPr>
        <p:blipFill>
          <a:blip r:embed="rId3"/>
          <a:stretch>
            <a:fillRect/>
          </a:stretch>
        </p:blipFill>
        <p:spPr>
          <a:xfrm>
            <a:off x="8026400" y="3813340"/>
            <a:ext cx="3860800" cy="2908136"/>
          </a:xfrm>
          <a:prstGeom prst="rect">
            <a:avLst/>
          </a:prstGeom>
        </p:spPr>
      </p:pic>
    </p:spTree>
    <p:extLst>
      <p:ext uri="{BB962C8B-B14F-4D97-AF65-F5344CB8AC3E}">
        <p14:creationId xmlns:p14="http://schemas.microsoft.com/office/powerpoint/2010/main" val="2387584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B33E-70A6-9E7B-895F-85433708E42E}"/>
              </a:ext>
            </a:extLst>
          </p:cNvPr>
          <p:cNvSpPr>
            <a:spLocks noGrp="1"/>
          </p:cNvSpPr>
          <p:nvPr>
            <p:ph type="title"/>
          </p:nvPr>
        </p:nvSpPr>
        <p:spPr>
          <a:xfrm>
            <a:off x="609600" y="136524"/>
            <a:ext cx="10972800" cy="290754"/>
          </a:xfrm>
        </p:spPr>
        <p:txBody>
          <a:bodyPr>
            <a:normAutofit fontScale="90000"/>
          </a:bodyPr>
          <a:lstStyle/>
          <a:p>
            <a:r>
              <a:rPr lang="en-IN" b="1" dirty="0"/>
              <a:t>Bayesian Nets (7)</a:t>
            </a:r>
            <a:endParaRPr lang="en-IN" dirty="0"/>
          </a:p>
        </p:txBody>
      </p:sp>
      <p:sp>
        <p:nvSpPr>
          <p:cNvPr id="3" name="Content Placeholder 2">
            <a:extLst>
              <a:ext uri="{FF2B5EF4-FFF2-40B4-BE49-F238E27FC236}">
                <a16:creationId xmlns:a16="http://schemas.microsoft.com/office/drawing/2014/main" id="{B8F5E791-CF92-0023-E405-534435610B55}"/>
              </a:ext>
            </a:extLst>
          </p:cNvPr>
          <p:cNvSpPr>
            <a:spLocks noGrp="1"/>
          </p:cNvSpPr>
          <p:nvPr>
            <p:ph idx="1"/>
          </p:nvPr>
        </p:nvSpPr>
        <p:spPr>
          <a:xfrm>
            <a:off x="202424" y="725936"/>
            <a:ext cx="11775518" cy="5995539"/>
          </a:xfrm>
        </p:spPr>
        <p:txBody>
          <a:bodyPr>
            <a:normAutofit/>
          </a:bodyPr>
          <a:lstStyle/>
          <a:p>
            <a:r>
              <a:rPr lang="en-US" sz="2000" dirty="0">
                <a:solidFill>
                  <a:srgbClr val="0000FF"/>
                </a:solidFill>
              </a:rPr>
              <a:t>A method for constructing Bayesian networks:</a:t>
            </a:r>
          </a:p>
          <a:p>
            <a:pPr algn="just"/>
            <a:r>
              <a:rPr lang="en-US" sz="2000" dirty="0"/>
              <a:t>The specification of the joint distribution is equivalent to the general assertion that, for every variable X</a:t>
            </a:r>
            <a:r>
              <a:rPr lang="en-US" sz="2000" baseline="-25000" dirty="0"/>
              <a:t>i</a:t>
            </a:r>
            <a:r>
              <a:rPr lang="en-US" sz="2000" dirty="0"/>
              <a:t> in the network,</a:t>
            </a:r>
          </a:p>
          <a:p>
            <a:pPr marL="0" indent="0" algn="just">
              <a:buNone/>
            </a:pPr>
            <a:r>
              <a:rPr lang="en-US" sz="2000" dirty="0"/>
              <a:t>		                </a:t>
            </a:r>
            <a:r>
              <a:rPr lang="en-US" sz="2000" dirty="0">
                <a:solidFill>
                  <a:schemeClr val="accent6">
                    <a:lumMod val="75000"/>
                  </a:schemeClr>
                </a:solidFill>
              </a:rPr>
              <a:t>P(X</a:t>
            </a:r>
            <a:r>
              <a:rPr lang="en-US" sz="2000" baseline="-25000" dirty="0">
                <a:solidFill>
                  <a:schemeClr val="accent6">
                    <a:lumMod val="75000"/>
                  </a:schemeClr>
                </a:solidFill>
              </a:rPr>
              <a:t>i</a:t>
            </a:r>
            <a:r>
              <a:rPr lang="en-US" sz="2000" dirty="0">
                <a:solidFill>
                  <a:schemeClr val="accent6">
                    <a:lumMod val="75000"/>
                  </a:schemeClr>
                </a:solidFill>
              </a:rPr>
              <a:t> |X</a:t>
            </a:r>
            <a:r>
              <a:rPr lang="en-US" sz="2000" baseline="-25000" dirty="0">
                <a:solidFill>
                  <a:schemeClr val="accent6">
                    <a:lumMod val="75000"/>
                  </a:schemeClr>
                </a:solidFill>
              </a:rPr>
              <a:t>i−1</a:t>
            </a:r>
            <a:r>
              <a:rPr lang="en-US" sz="2000" dirty="0">
                <a:solidFill>
                  <a:schemeClr val="accent6">
                    <a:lumMod val="75000"/>
                  </a:schemeClr>
                </a:solidFill>
              </a:rPr>
              <a:t>, . . . ,X</a:t>
            </a:r>
            <a:r>
              <a:rPr lang="en-US" sz="2000" baseline="-25000" dirty="0">
                <a:solidFill>
                  <a:schemeClr val="accent6">
                    <a:lumMod val="75000"/>
                  </a:schemeClr>
                </a:solidFill>
              </a:rPr>
              <a:t>1</a:t>
            </a:r>
            <a:r>
              <a:rPr lang="en-US" sz="2000" dirty="0">
                <a:solidFill>
                  <a:schemeClr val="accent6">
                    <a:lumMod val="75000"/>
                  </a:schemeClr>
                </a:solidFill>
              </a:rPr>
              <a:t>) =</a:t>
            </a:r>
            <a:r>
              <a:rPr lang="en-US" sz="2000" dirty="0"/>
              <a:t> </a:t>
            </a:r>
            <a:r>
              <a:rPr lang="en-US" sz="2000" dirty="0">
                <a:solidFill>
                  <a:schemeClr val="accent6">
                    <a:lumMod val="75000"/>
                  </a:schemeClr>
                </a:solidFill>
              </a:rPr>
              <a:t>P(X</a:t>
            </a:r>
            <a:r>
              <a:rPr lang="en-US" sz="2000" baseline="-25000" dirty="0">
                <a:solidFill>
                  <a:schemeClr val="accent6">
                    <a:lumMod val="75000"/>
                  </a:schemeClr>
                </a:solidFill>
              </a:rPr>
              <a:t>i</a:t>
            </a:r>
            <a:r>
              <a:rPr lang="en-US" sz="2000" dirty="0">
                <a:solidFill>
                  <a:schemeClr val="accent6">
                    <a:lumMod val="75000"/>
                  </a:schemeClr>
                </a:solidFill>
              </a:rPr>
              <a:t> | Parents(X</a:t>
            </a:r>
            <a:r>
              <a:rPr lang="en-US" sz="2000" baseline="-25000" dirty="0">
                <a:solidFill>
                  <a:schemeClr val="accent6">
                    <a:lumMod val="75000"/>
                  </a:schemeClr>
                </a:solidFill>
              </a:rPr>
              <a:t>i</a:t>
            </a:r>
            <a:r>
              <a:rPr lang="en-US" sz="2000" dirty="0">
                <a:solidFill>
                  <a:schemeClr val="accent6">
                    <a:lumMod val="75000"/>
                  </a:schemeClr>
                </a:solidFill>
              </a:rPr>
              <a:t>))                              </a:t>
            </a:r>
            <a:r>
              <a:rPr lang="en-US" sz="2000" dirty="0"/>
              <a:t>…….(3)</a:t>
            </a:r>
          </a:p>
          <a:p>
            <a:pPr marL="0" indent="0" algn="just">
              <a:buNone/>
            </a:pPr>
            <a:r>
              <a:rPr lang="en-US" sz="2000" dirty="0"/>
              <a:t>      provided that Parents(X</a:t>
            </a:r>
            <a:r>
              <a:rPr lang="en-US" sz="2000" baseline="-25000" dirty="0"/>
              <a:t>i</a:t>
            </a:r>
            <a:r>
              <a:rPr lang="en-US" sz="2000" dirty="0"/>
              <a:t>) ⊆ {X</a:t>
            </a:r>
            <a:r>
              <a:rPr lang="en-US" sz="2000" baseline="-25000" dirty="0"/>
              <a:t>i−1</a:t>
            </a:r>
            <a:r>
              <a:rPr lang="en-US" sz="2000" dirty="0"/>
              <a:t>, . . . ,X</a:t>
            </a:r>
            <a:r>
              <a:rPr lang="en-US" sz="2000" baseline="-25000" dirty="0"/>
              <a:t>1</a:t>
            </a:r>
            <a:r>
              <a:rPr lang="en-US" sz="2000" dirty="0"/>
              <a:t>}. This last condition is satisfied by numbering the nodes in a way         </a:t>
            </a:r>
          </a:p>
          <a:p>
            <a:pPr marL="0" indent="0" algn="just">
              <a:buNone/>
            </a:pPr>
            <a:r>
              <a:rPr lang="en-US" sz="2000" dirty="0"/>
              <a:t>      that is consistent with the partial order implicit in the graph structure.</a:t>
            </a:r>
          </a:p>
          <a:p>
            <a:pPr marL="0" indent="0" algn="just">
              <a:buNone/>
            </a:pPr>
            <a:endParaRPr lang="en-US" sz="2000" dirty="0"/>
          </a:p>
          <a:p>
            <a:pPr algn="just"/>
            <a:r>
              <a:rPr lang="en-US" sz="2000" dirty="0"/>
              <a:t>We can satisfy this condition with this methodology:</a:t>
            </a:r>
          </a:p>
          <a:p>
            <a:pPr marL="800100" lvl="1" indent="-342900" algn="just">
              <a:buFont typeface="+mj-lt"/>
              <a:buAutoNum type="arabicPeriod"/>
            </a:pPr>
            <a:r>
              <a:rPr lang="en-US" sz="1800" dirty="0">
                <a:solidFill>
                  <a:schemeClr val="accent6">
                    <a:lumMod val="75000"/>
                  </a:schemeClr>
                </a:solidFill>
              </a:rPr>
              <a:t>Nodes: </a:t>
            </a:r>
            <a:r>
              <a:rPr lang="en-US" sz="1800" dirty="0"/>
              <a:t>First determine the set of variables that are required to model the domain. Now order them, {X</a:t>
            </a:r>
            <a:r>
              <a:rPr lang="en-US" sz="1800" baseline="-25000" dirty="0"/>
              <a:t>1</a:t>
            </a:r>
            <a:r>
              <a:rPr lang="en-US" sz="1800" dirty="0"/>
              <a:t>, . . . ,</a:t>
            </a:r>
            <a:r>
              <a:rPr lang="en-US" sz="1800" dirty="0" err="1"/>
              <a:t>X</a:t>
            </a:r>
            <a:r>
              <a:rPr lang="en-US" sz="1800" baseline="-25000" dirty="0" err="1"/>
              <a:t>n</a:t>
            </a:r>
            <a:r>
              <a:rPr lang="en-US" sz="1800" dirty="0"/>
              <a:t>}. Any order will work, but the resulting network will be more compact if the variables are ordered such that causes precede effects.</a:t>
            </a:r>
          </a:p>
          <a:p>
            <a:pPr marL="800100" lvl="1" indent="-342900" algn="just">
              <a:buFont typeface="+mj-lt"/>
              <a:buAutoNum type="arabicPeriod"/>
            </a:pPr>
            <a:r>
              <a:rPr lang="en-US" sz="1800" dirty="0">
                <a:solidFill>
                  <a:schemeClr val="accent6">
                    <a:lumMod val="75000"/>
                  </a:schemeClr>
                </a:solidFill>
              </a:rPr>
              <a:t>Links: </a:t>
            </a:r>
            <a:r>
              <a:rPr lang="en-US" sz="1800" dirty="0"/>
              <a:t>For </a:t>
            </a:r>
            <a:r>
              <a:rPr lang="en-US" sz="1800" dirty="0" err="1"/>
              <a:t>i</a:t>
            </a:r>
            <a:r>
              <a:rPr lang="en-US" sz="1800" dirty="0"/>
              <a:t> = 1 to n do:</a:t>
            </a:r>
          </a:p>
          <a:p>
            <a:pPr lvl="2" algn="just"/>
            <a:r>
              <a:rPr lang="en-US" sz="1800" dirty="0"/>
              <a:t>Choose, from X</a:t>
            </a:r>
            <a:r>
              <a:rPr lang="en-US" sz="1800" baseline="-25000" dirty="0"/>
              <a:t>1</a:t>
            </a:r>
            <a:r>
              <a:rPr lang="en-US" sz="1800" dirty="0"/>
              <a:t>, . . . ,X</a:t>
            </a:r>
            <a:r>
              <a:rPr lang="en-US" sz="1800" baseline="-25000" dirty="0"/>
              <a:t>i−1</a:t>
            </a:r>
            <a:r>
              <a:rPr lang="en-US" sz="1800" dirty="0"/>
              <a:t>, a minimal set of parents for X</a:t>
            </a:r>
            <a:r>
              <a:rPr lang="en-US" sz="1800" baseline="-25000" dirty="0"/>
              <a:t>i</a:t>
            </a:r>
            <a:r>
              <a:rPr lang="en-US" sz="1800" dirty="0"/>
              <a:t>, such that Equation (3) is satisfied.</a:t>
            </a:r>
          </a:p>
          <a:p>
            <a:pPr lvl="2" algn="just"/>
            <a:r>
              <a:rPr lang="en-US" sz="1800" dirty="0"/>
              <a:t>For each parent insert a link from the parent to X</a:t>
            </a:r>
            <a:r>
              <a:rPr lang="en-US" sz="1800" baseline="-25000" dirty="0"/>
              <a:t>i</a:t>
            </a:r>
            <a:r>
              <a:rPr lang="en-US" sz="1800" dirty="0"/>
              <a:t>.</a:t>
            </a:r>
          </a:p>
          <a:p>
            <a:pPr lvl="2" algn="just"/>
            <a:r>
              <a:rPr lang="en-US" sz="1800" dirty="0"/>
              <a:t>CPTs: Write down the conditional probability table, P(X</a:t>
            </a:r>
            <a:r>
              <a:rPr lang="en-US" sz="1800" baseline="-25000" dirty="0"/>
              <a:t>i </a:t>
            </a:r>
            <a:r>
              <a:rPr lang="en-US" sz="1800" dirty="0"/>
              <a:t>| Parents(X</a:t>
            </a:r>
            <a:r>
              <a:rPr lang="en-US" sz="1800" baseline="-25000" dirty="0"/>
              <a:t>i</a:t>
            </a:r>
            <a:r>
              <a:rPr lang="en-US" sz="1800" dirty="0"/>
              <a:t>)).</a:t>
            </a:r>
            <a:endParaRPr lang="en-US" sz="1200" dirty="0"/>
          </a:p>
          <a:p>
            <a:pPr algn="just"/>
            <a:r>
              <a:rPr lang="en-US" sz="2000" dirty="0"/>
              <a:t>Intuitively, the parents of node X</a:t>
            </a:r>
            <a:r>
              <a:rPr lang="en-US" sz="2000" baseline="-25000" dirty="0"/>
              <a:t>i </a:t>
            </a:r>
            <a:r>
              <a:rPr lang="en-US" sz="2000" dirty="0"/>
              <a:t>should contain all those nodes in X</a:t>
            </a:r>
            <a:r>
              <a:rPr lang="en-US" sz="2000" baseline="-25000" dirty="0"/>
              <a:t>1</a:t>
            </a:r>
            <a:r>
              <a:rPr lang="en-US" sz="2000" dirty="0"/>
              <a:t>, . . . ,X</a:t>
            </a:r>
            <a:r>
              <a:rPr lang="en-US" sz="2000" baseline="-25000" dirty="0"/>
              <a:t>i−1</a:t>
            </a:r>
            <a:r>
              <a:rPr lang="en-US" sz="2000" dirty="0"/>
              <a:t> that directly influence X</a:t>
            </a:r>
            <a:r>
              <a:rPr lang="en-US" sz="2000" baseline="-25000" dirty="0"/>
              <a:t>i</a:t>
            </a:r>
            <a:r>
              <a:rPr lang="en-US" sz="2000" dirty="0"/>
              <a:t>. </a:t>
            </a:r>
            <a:endParaRPr lang="en-IN" sz="2000" dirty="0"/>
          </a:p>
        </p:txBody>
      </p:sp>
    </p:spTree>
    <p:extLst>
      <p:ext uri="{BB962C8B-B14F-4D97-AF65-F5344CB8AC3E}">
        <p14:creationId xmlns:p14="http://schemas.microsoft.com/office/powerpoint/2010/main" val="2891547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B33E-70A6-9E7B-895F-85433708E42E}"/>
              </a:ext>
            </a:extLst>
          </p:cNvPr>
          <p:cNvSpPr>
            <a:spLocks noGrp="1"/>
          </p:cNvSpPr>
          <p:nvPr>
            <p:ph type="title"/>
          </p:nvPr>
        </p:nvSpPr>
        <p:spPr>
          <a:xfrm>
            <a:off x="609600" y="136524"/>
            <a:ext cx="10972800" cy="290754"/>
          </a:xfrm>
        </p:spPr>
        <p:txBody>
          <a:bodyPr>
            <a:normAutofit fontScale="90000"/>
          </a:bodyPr>
          <a:lstStyle/>
          <a:p>
            <a:r>
              <a:rPr lang="en-IN" b="1" dirty="0"/>
              <a:t>Bayesian Nets (8)</a:t>
            </a:r>
            <a:endParaRPr lang="en-IN" dirty="0"/>
          </a:p>
        </p:txBody>
      </p:sp>
      <p:sp>
        <p:nvSpPr>
          <p:cNvPr id="3" name="Content Placeholder 2">
            <a:extLst>
              <a:ext uri="{FF2B5EF4-FFF2-40B4-BE49-F238E27FC236}">
                <a16:creationId xmlns:a16="http://schemas.microsoft.com/office/drawing/2014/main" id="{B8F5E791-CF92-0023-E405-534435610B55}"/>
              </a:ext>
            </a:extLst>
          </p:cNvPr>
          <p:cNvSpPr>
            <a:spLocks noGrp="1"/>
          </p:cNvSpPr>
          <p:nvPr>
            <p:ph idx="1"/>
          </p:nvPr>
        </p:nvSpPr>
        <p:spPr>
          <a:xfrm>
            <a:off x="202424" y="725936"/>
            <a:ext cx="11775518" cy="5995539"/>
          </a:xfrm>
        </p:spPr>
        <p:txBody>
          <a:bodyPr>
            <a:normAutofit/>
          </a:bodyPr>
          <a:lstStyle/>
          <a:p>
            <a:pPr algn="just"/>
            <a:r>
              <a:rPr lang="en-US" sz="2000" dirty="0"/>
              <a:t>Considering Burglary alarm example in Figure 14.2 formally speaking, we believe that the following conditional independence statement holds:</a:t>
            </a:r>
          </a:p>
          <a:p>
            <a:pPr marL="0" indent="0" algn="just">
              <a:buNone/>
            </a:pPr>
            <a:r>
              <a:rPr lang="en-US" sz="2000" dirty="0"/>
              <a:t>              </a:t>
            </a:r>
            <a:r>
              <a:rPr lang="en-US" sz="2000" dirty="0">
                <a:solidFill>
                  <a:schemeClr val="accent6">
                    <a:lumMod val="75000"/>
                  </a:schemeClr>
                </a:solidFill>
              </a:rPr>
              <a:t>P(</a:t>
            </a:r>
            <a:r>
              <a:rPr lang="en-US" sz="2000" dirty="0" err="1">
                <a:solidFill>
                  <a:schemeClr val="accent6">
                    <a:lumMod val="75000"/>
                  </a:schemeClr>
                </a:solidFill>
              </a:rPr>
              <a:t>MaryCalls</a:t>
            </a:r>
            <a:r>
              <a:rPr lang="en-US" sz="2000" dirty="0">
                <a:solidFill>
                  <a:schemeClr val="accent6">
                    <a:lumMod val="75000"/>
                  </a:schemeClr>
                </a:solidFill>
              </a:rPr>
              <a:t> | </a:t>
            </a:r>
            <a:r>
              <a:rPr lang="en-US" sz="2000" dirty="0" err="1">
                <a:solidFill>
                  <a:schemeClr val="accent6">
                    <a:lumMod val="75000"/>
                  </a:schemeClr>
                </a:solidFill>
              </a:rPr>
              <a:t>JohnCalls</a:t>
            </a:r>
            <a:r>
              <a:rPr lang="en-US" sz="2000" dirty="0">
                <a:solidFill>
                  <a:schemeClr val="accent6">
                    <a:lumMod val="75000"/>
                  </a:schemeClr>
                </a:solidFill>
              </a:rPr>
              <a:t> ,</a:t>
            </a:r>
            <a:r>
              <a:rPr lang="en-US" sz="2000" dirty="0" err="1">
                <a:solidFill>
                  <a:schemeClr val="accent6">
                    <a:lumMod val="75000"/>
                  </a:schemeClr>
                </a:solidFill>
              </a:rPr>
              <a:t>Alarm,Earthquake,Burglary</a:t>
            </a:r>
            <a:r>
              <a:rPr lang="en-US" sz="2000" dirty="0">
                <a:solidFill>
                  <a:schemeClr val="accent6">
                    <a:lumMod val="75000"/>
                  </a:schemeClr>
                </a:solidFill>
              </a:rPr>
              <a:t>) = P(</a:t>
            </a:r>
            <a:r>
              <a:rPr lang="en-US" sz="2000" dirty="0" err="1">
                <a:solidFill>
                  <a:schemeClr val="accent6">
                    <a:lumMod val="75000"/>
                  </a:schemeClr>
                </a:solidFill>
              </a:rPr>
              <a:t>MaryCalls</a:t>
            </a:r>
            <a:r>
              <a:rPr lang="en-US" sz="2000" dirty="0">
                <a:solidFill>
                  <a:schemeClr val="accent6">
                    <a:lumMod val="75000"/>
                  </a:schemeClr>
                </a:solidFill>
              </a:rPr>
              <a:t> |Alarm) </a:t>
            </a:r>
            <a:endParaRPr lang="en-US" sz="2000" dirty="0"/>
          </a:p>
          <a:p>
            <a:pPr algn="just"/>
            <a:r>
              <a:rPr lang="en-US" sz="2000" dirty="0"/>
              <a:t>Thus, Alarm will be the only parent node for </a:t>
            </a:r>
            <a:r>
              <a:rPr lang="en-US" sz="2000" dirty="0" err="1"/>
              <a:t>MaryCalls</a:t>
            </a:r>
            <a:r>
              <a:rPr lang="en-US" sz="2000" dirty="0"/>
              <a:t>.</a:t>
            </a:r>
          </a:p>
          <a:p>
            <a:pPr algn="just"/>
            <a:endParaRPr lang="en-US" sz="2000" dirty="0"/>
          </a:p>
          <a:p>
            <a:pPr algn="just"/>
            <a:r>
              <a:rPr lang="en-US" sz="2000" dirty="0"/>
              <a:t>Because each node is connected only to earlier nodes, this construction method guarantees that </a:t>
            </a:r>
            <a:r>
              <a:rPr lang="en-US" sz="2000" dirty="0">
                <a:solidFill>
                  <a:schemeClr val="accent6">
                    <a:lumMod val="75000"/>
                  </a:schemeClr>
                </a:solidFill>
              </a:rPr>
              <a:t>the network is acyclic. </a:t>
            </a:r>
          </a:p>
          <a:p>
            <a:pPr algn="just"/>
            <a:r>
              <a:rPr lang="en-US" sz="2000" dirty="0"/>
              <a:t>Another important property of Bayesian networks is that </a:t>
            </a:r>
            <a:r>
              <a:rPr lang="en-US" sz="2000" dirty="0">
                <a:solidFill>
                  <a:schemeClr val="accent6">
                    <a:lumMod val="75000"/>
                  </a:schemeClr>
                </a:solidFill>
              </a:rPr>
              <a:t>they contain no redundant probability values</a:t>
            </a:r>
            <a:r>
              <a:rPr lang="en-US" sz="2000" dirty="0"/>
              <a:t>. If there is no redundancy, then there is no chance for inconsistency: it is impossible for the knowledge engineer or domain expert to create a Bayesian network that violates the axioms of probability.</a:t>
            </a:r>
          </a:p>
          <a:p>
            <a:pPr algn="just"/>
            <a:r>
              <a:rPr lang="en-US" sz="2000" dirty="0"/>
              <a:t>A Bayesian network can often be </a:t>
            </a:r>
            <a:r>
              <a:rPr lang="en-US" sz="2000" dirty="0">
                <a:solidFill>
                  <a:schemeClr val="accent6">
                    <a:lumMod val="75000"/>
                  </a:schemeClr>
                </a:solidFill>
              </a:rPr>
              <a:t>far more compact than the full joint distribution</a:t>
            </a:r>
            <a:r>
              <a:rPr lang="en-US" sz="2000" dirty="0"/>
              <a:t>. This property is what makes it feasible to handle domains with many variables. </a:t>
            </a:r>
          </a:p>
          <a:p>
            <a:pPr algn="just"/>
            <a:r>
              <a:rPr lang="en-US" sz="2000" dirty="0"/>
              <a:t>The compactness of Bayesian networks is an example of a general property of </a:t>
            </a:r>
            <a:r>
              <a:rPr lang="en-US" sz="2000" dirty="0">
                <a:solidFill>
                  <a:schemeClr val="accent6">
                    <a:lumMod val="75000"/>
                  </a:schemeClr>
                </a:solidFill>
              </a:rPr>
              <a:t>locally structured </a:t>
            </a:r>
            <a:r>
              <a:rPr lang="en-US" sz="2000" dirty="0"/>
              <a:t>(also called </a:t>
            </a:r>
            <a:r>
              <a:rPr lang="en-US" sz="2000" dirty="0">
                <a:solidFill>
                  <a:schemeClr val="accent6">
                    <a:lumMod val="75000"/>
                  </a:schemeClr>
                </a:solidFill>
              </a:rPr>
              <a:t>sparse</a:t>
            </a:r>
            <a:r>
              <a:rPr lang="en-US" sz="2000" dirty="0"/>
              <a:t>) </a:t>
            </a:r>
            <a:r>
              <a:rPr lang="en-US" sz="2000" dirty="0">
                <a:solidFill>
                  <a:schemeClr val="accent6">
                    <a:lumMod val="75000"/>
                  </a:schemeClr>
                </a:solidFill>
              </a:rPr>
              <a:t>systems</a:t>
            </a:r>
            <a:r>
              <a:rPr lang="en-US" sz="2000" dirty="0"/>
              <a:t>. In a locally structured system, each subcomponent interacts directly with only a bounded number of other components, regardless of the total number of components. </a:t>
            </a:r>
            <a:r>
              <a:rPr lang="en-US" sz="2000" dirty="0">
                <a:solidFill>
                  <a:schemeClr val="accent6">
                    <a:lumMod val="75000"/>
                  </a:schemeClr>
                </a:solidFill>
              </a:rPr>
              <a:t>Local structure is usually associated with linear rather than exponential growth in complexity.</a:t>
            </a:r>
            <a:endParaRPr lang="en-IN" sz="2000" dirty="0">
              <a:solidFill>
                <a:schemeClr val="accent6">
                  <a:lumMod val="75000"/>
                </a:schemeClr>
              </a:solidFill>
            </a:endParaRPr>
          </a:p>
        </p:txBody>
      </p:sp>
    </p:spTree>
    <p:extLst>
      <p:ext uri="{BB962C8B-B14F-4D97-AF65-F5344CB8AC3E}">
        <p14:creationId xmlns:p14="http://schemas.microsoft.com/office/powerpoint/2010/main" val="466963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7D6B-BC51-E56E-90A1-B7DEB298FF20}"/>
              </a:ext>
            </a:extLst>
          </p:cNvPr>
          <p:cNvSpPr>
            <a:spLocks noGrp="1"/>
          </p:cNvSpPr>
          <p:nvPr>
            <p:ph type="title"/>
          </p:nvPr>
        </p:nvSpPr>
        <p:spPr>
          <a:xfrm>
            <a:off x="609600" y="175832"/>
            <a:ext cx="10972800" cy="298568"/>
          </a:xfrm>
        </p:spPr>
        <p:txBody>
          <a:bodyPr>
            <a:normAutofit fontScale="90000"/>
          </a:bodyPr>
          <a:lstStyle/>
          <a:p>
            <a:r>
              <a:rPr lang="en-IN" b="1" dirty="0"/>
              <a:t>Bayesian Nets (9)</a:t>
            </a:r>
          </a:p>
        </p:txBody>
      </p:sp>
      <p:sp>
        <p:nvSpPr>
          <p:cNvPr id="3" name="Content Placeholder 2">
            <a:extLst>
              <a:ext uri="{FF2B5EF4-FFF2-40B4-BE49-F238E27FC236}">
                <a16:creationId xmlns:a16="http://schemas.microsoft.com/office/drawing/2014/main" id="{D2E7A805-8033-5AEA-1D1A-6E2441EAA4E9}"/>
              </a:ext>
            </a:extLst>
          </p:cNvPr>
          <p:cNvSpPr>
            <a:spLocks noGrp="1"/>
          </p:cNvSpPr>
          <p:nvPr>
            <p:ph idx="1"/>
          </p:nvPr>
        </p:nvSpPr>
        <p:spPr>
          <a:xfrm>
            <a:off x="122829" y="740298"/>
            <a:ext cx="11934968" cy="5798615"/>
          </a:xfrm>
        </p:spPr>
        <p:txBody>
          <a:bodyPr>
            <a:normAutofit/>
          </a:bodyPr>
          <a:lstStyle/>
          <a:p>
            <a:r>
              <a:rPr lang="en-IN" sz="1800" dirty="0"/>
              <a:t>Examples:</a:t>
            </a:r>
          </a:p>
          <a:p>
            <a:endParaRPr lang="en-IN" sz="1800" b="1" dirty="0">
              <a:solidFill>
                <a:srgbClr val="0000FF"/>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A92C19DF-0105-8AB9-CD67-354F63CF30EA}"/>
              </a:ext>
            </a:extLst>
          </p:cNvPr>
          <p:cNvGrpSpPr/>
          <p:nvPr/>
        </p:nvGrpSpPr>
        <p:grpSpPr>
          <a:xfrm>
            <a:off x="1590132" y="1006263"/>
            <a:ext cx="8974810" cy="899583"/>
            <a:chOff x="1333500" y="2981325"/>
            <a:chExt cx="5633976" cy="899583"/>
          </a:xfrm>
        </p:grpSpPr>
        <p:grpSp>
          <p:nvGrpSpPr>
            <p:cNvPr id="8" name="Group 3">
              <a:extLst>
                <a:ext uri="{FF2B5EF4-FFF2-40B4-BE49-F238E27FC236}">
                  <a16:creationId xmlns:a16="http://schemas.microsoft.com/office/drawing/2014/main" id="{5F0D2D5B-581E-EF6B-548B-B53431058E9C}"/>
                </a:ext>
              </a:extLst>
            </p:cNvPr>
            <p:cNvGrpSpPr>
              <a:grpSpLocks/>
            </p:cNvGrpSpPr>
            <p:nvPr/>
          </p:nvGrpSpPr>
          <p:grpSpPr bwMode="auto">
            <a:xfrm>
              <a:off x="1333500" y="2981325"/>
              <a:ext cx="2901950" cy="501650"/>
              <a:chOff x="772" y="988"/>
              <a:chExt cx="1828" cy="316"/>
            </a:xfrm>
          </p:grpSpPr>
          <p:grpSp>
            <p:nvGrpSpPr>
              <p:cNvPr id="10" name="Group 4">
                <a:extLst>
                  <a:ext uri="{FF2B5EF4-FFF2-40B4-BE49-F238E27FC236}">
                    <a16:creationId xmlns:a16="http://schemas.microsoft.com/office/drawing/2014/main" id="{F508900D-4DC5-60B3-AE38-9D66D7397BA8}"/>
                  </a:ext>
                </a:extLst>
              </p:cNvPr>
              <p:cNvGrpSpPr>
                <a:grpSpLocks/>
              </p:cNvGrpSpPr>
              <p:nvPr/>
            </p:nvGrpSpPr>
            <p:grpSpPr bwMode="auto">
              <a:xfrm>
                <a:off x="772" y="1000"/>
                <a:ext cx="352" cy="304"/>
                <a:chOff x="772" y="1000"/>
                <a:chExt cx="352" cy="304"/>
              </a:xfrm>
            </p:grpSpPr>
            <p:sp>
              <p:nvSpPr>
                <p:cNvPr id="17" name="Rectangle 5">
                  <a:extLst>
                    <a:ext uri="{FF2B5EF4-FFF2-40B4-BE49-F238E27FC236}">
                      <a16:creationId xmlns:a16="http://schemas.microsoft.com/office/drawing/2014/main" id="{C03035EA-8B6F-06ED-A78F-358148C53753}"/>
                    </a:ext>
                  </a:extLst>
                </p:cNvPr>
                <p:cNvSpPr>
                  <a:spLocks noChangeArrowheads="1"/>
                </p:cNvSpPr>
                <p:nvPr/>
              </p:nvSpPr>
              <p:spPr bwMode="auto">
                <a:xfrm>
                  <a:off x="855" y="1030"/>
                  <a:ext cx="203"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b="1"/>
                    <a:t>A</a:t>
                  </a:r>
                </a:p>
              </p:txBody>
            </p:sp>
            <p:sp>
              <p:nvSpPr>
                <p:cNvPr id="18" name="Oval 6">
                  <a:extLst>
                    <a:ext uri="{FF2B5EF4-FFF2-40B4-BE49-F238E27FC236}">
                      <a16:creationId xmlns:a16="http://schemas.microsoft.com/office/drawing/2014/main" id="{CB4ADDE7-7578-FCF4-39F5-0484FAD9F687}"/>
                    </a:ext>
                  </a:extLst>
                </p:cNvPr>
                <p:cNvSpPr>
                  <a:spLocks noChangeArrowheads="1"/>
                </p:cNvSpPr>
                <p:nvPr/>
              </p:nvSpPr>
              <p:spPr bwMode="auto">
                <a:xfrm>
                  <a:off x="772" y="1000"/>
                  <a:ext cx="352" cy="30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1" name="Group 7">
                <a:extLst>
                  <a:ext uri="{FF2B5EF4-FFF2-40B4-BE49-F238E27FC236}">
                    <a16:creationId xmlns:a16="http://schemas.microsoft.com/office/drawing/2014/main" id="{DAFCED5A-4E4F-0DAA-A8F4-324BE5BDB7C5}"/>
                  </a:ext>
                </a:extLst>
              </p:cNvPr>
              <p:cNvGrpSpPr>
                <a:grpSpLocks/>
              </p:cNvGrpSpPr>
              <p:nvPr/>
            </p:nvGrpSpPr>
            <p:grpSpPr bwMode="auto">
              <a:xfrm>
                <a:off x="2248" y="988"/>
                <a:ext cx="352" cy="304"/>
                <a:chOff x="2248" y="988"/>
                <a:chExt cx="352" cy="304"/>
              </a:xfrm>
            </p:grpSpPr>
            <p:sp>
              <p:nvSpPr>
                <p:cNvPr id="15" name="Rectangle 8">
                  <a:extLst>
                    <a:ext uri="{FF2B5EF4-FFF2-40B4-BE49-F238E27FC236}">
                      <a16:creationId xmlns:a16="http://schemas.microsoft.com/office/drawing/2014/main" id="{02054F64-6048-F4C7-CC4E-E674558E4462}"/>
                    </a:ext>
                  </a:extLst>
                </p:cNvPr>
                <p:cNvSpPr>
                  <a:spLocks noChangeArrowheads="1"/>
                </p:cNvSpPr>
                <p:nvPr/>
              </p:nvSpPr>
              <p:spPr bwMode="auto">
                <a:xfrm>
                  <a:off x="2319" y="1030"/>
                  <a:ext cx="192"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b="1"/>
                    <a:t>C</a:t>
                  </a:r>
                </a:p>
              </p:txBody>
            </p:sp>
            <p:sp>
              <p:nvSpPr>
                <p:cNvPr id="16" name="Oval 9">
                  <a:extLst>
                    <a:ext uri="{FF2B5EF4-FFF2-40B4-BE49-F238E27FC236}">
                      <a16:creationId xmlns:a16="http://schemas.microsoft.com/office/drawing/2014/main" id="{0EEE97AF-764F-01B3-ED94-D4A42925851B}"/>
                    </a:ext>
                  </a:extLst>
                </p:cNvPr>
                <p:cNvSpPr>
                  <a:spLocks noChangeArrowheads="1"/>
                </p:cNvSpPr>
                <p:nvPr/>
              </p:nvSpPr>
              <p:spPr bwMode="auto">
                <a:xfrm>
                  <a:off x="2248" y="988"/>
                  <a:ext cx="352" cy="30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2" name="Group 10">
                <a:extLst>
                  <a:ext uri="{FF2B5EF4-FFF2-40B4-BE49-F238E27FC236}">
                    <a16:creationId xmlns:a16="http://schemas.microsoft.com/office/drawing/2014/main" id="{D5C86D2E-A11B-00A3-D3CD-DBDC3D5D846D}"/>
                  </a:ext>
                </a:extLst>
              </p:cNvPr>
              <p:cNvGrpSpPr>
                <a:grpSpLocks/>
              </p:cNvGrpSpPr>
              <p:nvPr/>
            </p:nvGrpSpPr>
            <p:grpSpPr bwMode="auto">
              <a:xfrm>
                <a:off x="1516" y="988"/>
                <a:ext cx="352" cy="304"/>
                <a:chOff x="1516" y="988"/>
                <a:chExt cx="352" cy="304"/>
              </a:xfrm>
            </p:grpSpPr>
            <p:sp>
              <p:nvSpPr>
                <p:cNvPr id="13" name="Rectangle 11">
                  <a:extLst>
                    <a:ext uri="{FF2B5EF4-FFF2-40B4-BE49-F238E27FC236}">
                      <a16:creationId xmlns:a16="http://schemas.microsoft.com/office/drawing/2014/main" id="{54363221-C14A-2776-DB0A-86AB27AE055A}"/>
                    </a:ext>
                  </a:extLst>
                </p:cNvPr>
                <p:cNvSpPr>
                  <a:spLocks noChangeArrowheads="1"/>
                </p:cNvSpPr>
                <p:nvPr/>
              </p:nvSpPr>
              <p:spPr bwMode="auto">
                <a:xfrm>
                  <a:off x="1587" y="1030"/>
                  <a:ext cx="197"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b="1"/>
                    <a:t>B</a:t>
                  </a:r>
                </a:p>
              </p:txBody>
            </p:sp>
            <p:sp>
              <p:nvSpPr>
                <p:cNvPr id="14" name="Oval 12">
                  <a:extLst>
                    <a:ext uri="{FF2B5EF4-FFF2-40B4-BE49-F238E27FC236}">
                      <a16:creationId xmlns:a16="http://schemas.microsoft.com/office/drawing/2014/main" id="{FD65E7C1-56B7-5973-B8FD-F8D967201E2D}"/>
                    </a:ext>
                  </a:extLst>
                </p:cNvPr>
                <p:cNvSpPr>
                  <a:spLocks noChangeArrowheads="1"/>
                </p:cNvSpPr>
                <p:nvPr/>
              </p:nvSpPr>
              <p:spPr bwMode="auto">
                <a:xfrm>
                  <a:off x="1516" y="988"/>
                  <a:ext cx="352" cy="30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9" name="Rectangle 13">
              <a:extLst>
                <a:ext uri="{FF2B5EF4-FFF2-40B4-BE49-F238E27FC236}">
                  <a16:creationId xmlns:a16="http://schemas.microsoft.com/office/drawing/2014/main" id="{B3890BA7-5824-7861-510D-4818A7C9F658}"/>
                </a:ext>
              </a:extLst>
            </p:cNvPr>
            <p:cNvSpPr>
              <a:spLocks noChangeArrowheads="1"/>
            </p:cNvSpPr>
            <p:nvPr/>
          </p:nvSpPr>
          <p:spPr bwMode="auto">
            <a:xfrm>
              <a:off x="4970463" y="3009900"/>
              <a:ext cx="1997013" cy="87100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150000"/>
                </a:lnSpc>
              </a:pPr>
              <a:r>
                <a:rPr lang="en-US" b="1" dirty="0">
                  <a:solidFill>
                    <a:srgbClr val="0000FF"/>
                  </a:solidFill>
                  <a:latin typeface="Times New Roman" panose="02020603050405020304" pitchFamily="18" charset="0"/>
                  <a:cs typeface="Times New Roman" panose="02020603050405020304" pitchFamily="18" charset="0"/>
                </a:rPr>
                <a:t>Marginal Independence:</a:t>
              </a:r>
            </a:p>
            <a:p>
              <a:pPr eaLnBrk="0" hangingPunct="0">
                <a:lnSpc>
                  <a:spcPct val="150000"/>
                </a:lnSpc>
              </a:pPr>
              <a:r>
                <a:rPr lang="en-US" b="1" dirty="0">
                  <a:solidFill>
                    <a:srgbClr val="0000FF"/>
                  </a:solidFill>
                  <a:latin typeface="Times New Roman" panose="02020603050405020304" pitchFamily="18" charset="0"/>
                  <a:cs typeface="Times New Roman" panose="02020603050405020304" pitchFamily="18" charset="0"/>
                </a:rPr>
                <a:t>p(A,B,C) = p(A) p(B) p(C)</a:t>
              </a:r>
            </a:p>
          </p:txBody>
        </p:sp>
      </p:grpSp>
      <p:grpSp>
        <p:nvGrpSpPr>
          <p:cNvPr id="19" name="Group 18">
            <a:extLst>
              <a:ext uri="{FF2B5EF4-FFF2-40B4-BE49-F238E27FC236}">
                <a16:creationId xmlns:a16="http://schemas.microsoft.com/office/drawing/2014/main" id="{98E1E390-6403-7F19-F477-8442ADC011E2}"/>
              </a:ext>
            </a:extLst>
          </p:cNvPr>
          <p:cNvGrpSpPr/>
          <p:nvPr/>
        </p:nvGrpSpPr>
        <p:grpSpPr>
          <a:xfrm>
            <a:off x="1764482" y="2128774"/>
            <a:ext cx="10702763" cy="1472675"/>
            <a:chOff x="965200" y="2581276"/>
            <a:chExt cx="7326142" cy="1490663"/>
          </a:xfrm>
        </p:grpSpPr>
        <p:grpSp>
          <p:nvGrpSpPr>
            <p:cNvPr id="20" name="Group 3">
              <a:extLst>
                <a:ext uri="{FF2B5EF4-FFF2-40B4-BE49-F238E27FC236}">
                  <a16:creationId xmlns:a16="http://schemas.microsoft.com/office/drawing/2014/main" id="{8FAB8996-4A37-C726-7FC1-D39DF0C8ECCF}"/>
                </a:ext>
              </a:extLst>
            </p:cNvPr>
            <p:cNvGrpSpPr>
              <a:grpSpLocks/>
            </p:cNvGrpSpPr>
            <p:nvPr/>
          </p:nvGrpSpPr>
          <p:grpSpPr bwMode="auto">
            <a:xfrm>
              <a:off x="965200" y="2581276"/>
              <a:ext cx="2678114" cy="1490663"/>
              <a:chOff x="682" y="2784"/>
              <a:chExt cx="1687" cy="939"/>
            </a:xfrm>
          </p:grpSpPr>
          <p:sp>
            <p:nvSpPr>
              <p:cNvPr id="22" name="Line 4">
                <a:extLst>
                  <a:ext uri="{FF2B5EF4-FFF2-40B4-BE49-F238E27FC236}">
                    <a16:creationId xmlns:a16="http://schemas.microsoft.com/office/drawing/2014/main" id="{C8263566-FF41-4894-55A1-63BEAB1C0DA5}"/>
                  </a:ext>
                </a:extLst>
              </p:cNvPr>
              <p:cNvSpPr>
                <a:spLocks noChangeShapeType="1"/>
              </p:cNvSpPr>
              <p:nvPr/>
            </p:nvSpPr>
            <p:spPr bwMode="auto">
              <a:xfrm flipH="1">
                <a:off x="1008" y="3024"/>
                <a:ext cx="384" cy="4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3" name="Group 5">
                <a:extLst>
                  <a:ext uri="{FF2B5EF4-FFF2-40B4-BE49-F238E27FC236}">
                    <a16:creationId xmlns:a16="http://schemas.microsoft.com/office/drawing/2014/main" id="{5B29452D-64B1-EF6E-15EF-8A1D0433790F}"/>
                  </a:ext>
                </a:extLst>
              </p:cNvPr>
              <p:cNvGrpSpPr>
                <a:grpSpLocks/>
              </p:cNvGrpSpPr>
              <p:nvPr/>
            </p:nvGrpSpPr>
            <p:grpSpPr bwMode="auto">
              <a:xfrm>
                <a:off x="1344" y="2784"/>
                <a:ext cx="382" cy="304"/>
                <a:chOff x="892" y="2800"/>
                <a:chExt cx="382" cy="304"/>
              </a:xfrm>
            </p:grpSpPr>
            <p:sp>
              <p:nvSpPr>
                <p:cNvPr id="31" name="Rectangle 6">
                  <a:extLst>
                    <a:ext uri="{FF2B5EF4-FFF2-40B4-BE49-F238E27FC236}">
                      <a16:creationId xmlns:a16="http://schemas.microsoft.com/office/drawing/2014/main" id="{8D36B26A-CBB5-DBBA-6991-70C31259A978}"/>
                    </a:ext>
                  </a:extLst>
                </p:cNvPr>
                <p:cNvSpPr>
                  <a:spLocks noChangeArrowheads="1"/>
                </p:cNvSpPr>
                <p:nvPr/>
              </p:nvSpPr>
              <p:spPr bwMode="auto">
                <a:xfrm>
                  <a:off x="905" y="2836"/>
                  <a:ext cx="369"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b="1" dirty="0"/>
                    <a:t>A: D</a:t>
                  </a:r>
                </a:p>
              </p:txBody>
            </p:sp>
            <p:sp>
              <p:nvSpPr>
                <p:cNvPr id="32" name="Oval 7">
                  <a:extLst>
                    <a:ext uri="{FF2B5EF4-FFF2-40B4-BE49-F238E27FC236}">
                      <a16:creationId xmlns:a16="http://schemas.microsoft.com/office/drawing/2014/main" id="{B8C77937-3B26-79FC-9DC6-4752FCB9C860}"/>
                    </a:ext>
                  </a:extLst>
                </p:cNvPr>
                <p:cNvSpPr>
                  <a:spLocks noChangeArrowheads="1"/>
                </p:cNvSpPr>
                <p:nvPr/>
              </p:nvSpPr>
              <p:spPr bwMode="auto">
                <a:xfrm>
                  <a:off x="892" y="2800"/>
                  <a:ext cx="352" cy="30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 name="Group 8">
                <a:extLst>
                  <a:ext uri="{FF2B5EF4-FFF2-40B4-BE49-F238E27FC236}">
                    <a16:creationId xmlns:a16="http://schemas.microsoft.com/office/drawing/2014/main" id="{8F1CFC7D-E0BC-05A3-8F1D-25EA691EBD77}"/>
                  </a:ext>
                </a:extLst>
              </p:cNvPr>
              <p:cNvGrpSpPr>
                <a:grpSpLocks/>
              </p:cNvGrpSpPr>
              <p:nvPr/>
            </p:nvGrpSpPr>
            <p:grpSpPr bwMode="auto">
              <a:xfrm>
                <a:off x="1957" y="3419"/>
                <a:ext cx="412" cy="304"/>
                <a:chOff x="2045" y="2811"/>
                <a:chExt cx="412" cy="304"/>
              </a:xfrm>
            </p:grpSpPr>
            <p:sp>
              <p:nvSpPr>
                <p:cNvPr id="29" name="Rectangle 9">
                  <a:extLst>
                    <a:ext uri="{FF2B5EF4-FFF2-40B4-BE49-F238E27FC236}">
                      <a16:creationId xmlns:a16="http://schemas.microsoft.com/office/drawing/2014/main" id="{EBC8E9A1-87E5-E5CB-88CF-6A8C2CEE90A7}"/>
                    </a:ext>
                  </a:extLst>
                </p:cNvPr>
                <p:cNvSpPr>
                  <a:spLocks noChangeArrowheads="1"/>
                </p:cNvSpPr>
                <p:nvPr/>
              </p:nvSpPr>
              <p:spPr bwMode="auto">
                <a:xfrm>
                  <a:off x="2049" y="2842"/>
                  <a:ext cx="408"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b="1" dirty="0"/>
                    <a:t>C: S2</a:t>
                  </a:r>
                </a:p>
              </p:txBody>
            </p:sp>
            <p:sp>
              <p:nvSpPr>
                <p:cNvPr id="30" name="Oval 10">
                  <a:extLst>
                    <a:ext uri="{FF2B5EF4-FFF2-40B4-BE49-F238E27FC236}">
                      <a16:creationId xmlns:a16="http://schemas.microsoft.com/office/drawing/2014/main" id="{4B1DC5F1-F4E8-F073-B488-B35124936AE0}"/>
                    </a:ext>
                  </a:extLst>
                </p:cNvPr>
                <p:cNvSpPr>
                  <a:spLocks noChangeArrowheads="1"/>
                </p:cNvSpPr>
                <p:nvPr/>
              </p:nvSpPr>
              <p:spPr bwMode="auto">
                <a:xfrm>
                  <a:off x="2045" y="2811"/>
                  <a:ext cx="352" cy="30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5" name="Group 11">
                <a:extLst>
                  <a:ext uri="{FF2B5EF4-FFF2-40B4-BE49-F238E27FC236}">
                    <a16:creationId xmlns:a16="http://schemas.microsoft.com/office/drawing/2014/main" id="{A868D657-16A1-F3D9-D132-1574D79E9502}"/>
                  </a:ext>
                </a:extLst>
              </p:cNvPr>
              <p:cNvGrpSpPr>
                <a:grpSpLocks/>
              </p:cNvGrpSpPr>
              <p:nvPr/>
            </p:nvGrpSpPr>
            <p:grpSpPr bwMode="auto">
              <a:xfrm>
                <a:off x="682" y="3408"/>
                <a:ext cx="413" cy="304"/>
                <a:chOff x="1442" y="3268"/>
                <a:chExt cx="413" cy="304"/>
              </a:xfrm>
            </p:grpSpPr>
            <p:sp>
              <p:nvSpPr>
                <p:cNvPr id="27" name="Rectangle 12">
                  <a:extLst>
                    <a:ext uri="{FF2B5EF4-FFF2-40B4-BE49-F238E27FC236}">
                      <a16:creationId xmlns:a16="http://schemas.microsoft.com/office/drawing/2014/main" id="{FAE263B5-36FD-841F-BF9C-FFA469C8369F}"/>
                    </a:ext>
                  </a:extLst>
                </p:cNvPr>
                <p:cNvSpPr>
                  <a:spLocks noChangeArrowheads="1"/>
                </p:cNvSpPr>
                <p:nvPr/>
              </p:nvSpPr>
              <p:spPr bwMode="auto">
                <a:xfrm>
                  <a:off x="1442" y="3323"/>
                  <a:ext cx="413"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b="1" dirty="0"/>
                    <a:t>B: S1</a:t>
                  </a:r>
                </a:p>
              </p:txBody>
            </p:sp>
            <p:sp>
              <p:nvSpPr>
                <p:cNvPr id="28" name="Oval 13">
                  <a:extLst>
                    <a:ext uri="{FF2B5EF4-FFF2-40B4-BE49-F238E27FC236}">
                      <a16:creationId xmlns:a16="http://schemas.microsoft.com/office/drawing/2014/main" id="{27FC4AB1-D336-BDC7-4E18-6D0BA731E60E}"/>
                    </a:ext>
                  </a:extLst>
                </p:cNvPr>
                <p:cNvSpPr>
                  <a:spLocks noChangeArrowheads="1"/>
                </p:cNvSpPr>
                <p:nvPr/>
              </p:nvSpPr>
              <p:spPr bwMode="auto">
                <a:xfrm>
                  <a:off x="1480" y="3268"/>
                  <a:ext cx="352" cy="30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6" name="Line 14">
                <a:extLst>
                  <a:ext uri="{FF2B5EF4-FFF2-40B4-BE49-F238E27FC236}">
                    <a16:creationId xmlns:a16="http://schemas.microsoft.com/office/drawing/2014/main" id="{65EAB764-69D3-D5BD-E3EE-56DFBE319A00}"/>
                  </a:ext>
                </a:extLst>
              </p:cNvPr>
              <p:cNvSpPr>
                <a:spLocks noChangeShapeType="1"/>
              </p:cNvSpPr>
              <p:nvPr/>
            </p:nvSpPr>
            <p:spPr bwMode="auto">
              <a:xfrm>
                <a:off x="1680" y="3024"/>
                <a:ext cx="384" cy="43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1" name="Rectangle 15">
              <a:extLst>
                <a:ext uri="{FF2B5EF4-FFF2-40B4-BE49-F238E27FC236}">
                  <a16:creationId xmlns:a16="http://schemas.microsoft.com/office/drawing/2014/main" id="{BD8B51D5-C486-BD54-0BD0-7E3625F76FA2}"/>
                </a:ext>
              </a:extLst>
            </p:cNvPr>
            <p:cNvSpPr>
              <a:spLocks noChangeArrowheads="1"/>
            </p:cNvSpPr>
            <p:nvPr/>
          </p:nvSpPr>
          <p:spPr bwMode="auto">
            <a:xfrm>
              <a:off x="4732117" y="2746716"/>
              <a:ext cx="3559225" cy="130222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lnSpc>
                  <a:spcPct val="150000"/>
                </a:lnSpc>
              </a:pPr>
              <a:r>
                <a:rPr lang="en-US" b="1" dirty="0">
                  <a:solidFill>
                    <a:srgbClr val="0000FF"/>
                  </a:solidFill>
                  <a:latin typeface="Times New Roman" panose="02020603050405020304" pitchFamily="18" charset="0"/>
                  <a:cs typeface="Times New Roman" panose="02020603050405020304" pitchFamily="18" charset="0"/>
                </a:rPr>
                <a:t>Conditionally independent effects:</a:t>
              </a:r>
            </a:p>
            <a:p>
              <a:pPr eaLnBrk="0" hangingPunct="0">
                <a:lnSpc>
                  <a:spcPct val="150000"/>
                </a:lnSpc>
              </a:pPr>
              <a:r>
                <a:rPr lang="en-US" b="1" dirty="0">
                  <a:solidFill>
                    <a:srgbClr val="0000FF"/>
                  </a:solidFill>
                  <a:latin typeface="Times New Roman" panose="02020603050405020304" pitchFamily="18" charset="0"/>
                  <a:cs typeface="Times New Roman" panose="02020603050405020304" pitchFamily="18" charset="0"/>
                </a:rPr>
                <a:t>p(A,B,C) = p(B|A)p(C|A)p(A)</a:t>
              </a:r>
            </a:p>
            <a:p>
              <a:pPr eaLnBrk="0" hangingPunct="0">
                <a:lnSpc>
                  <a:spcPct val="150000"/>
                </a:lnSpc>
              </a:pPr>
              <a:r>
                <a:rPr lang="en-US" b="1" dirty="0">
                  <a:solidFill>
                    <a:srgbClr val="0000FF"/>
                  </a:solidFill>
                  <a:latin typeface="Times New Roman" panose="02020603050405020304" pitchFamily="18" charset="0"/>
                  <a:cs typeface="Times New Roman" panose="02020603050405020304" pitchFamily="18" charset="0"/>
                </a:rPr>
                <a:t>B and C are conditionally independent Given A</a:t>
              </a:r>
            </a:p>
          </p:txBody>
        </p:sp>
      </p:grpSp>
      <p:grpSp>
        <p:nvGrpSpPr>
          <p:cNvPr id="33" name="Group 32">
            <a:extLst>
              <a:ext uri="{FF2B5EF4-FFF2-40B4-BE49-F238E27FC236}">
                <a16:creationId xmlns:a16="http://schemas.microsoft.com/office/drawing/2014/main" id="{8867114A-7A5E-721A-B734-4011FF1FCC20}"/>
              </a:ext>
            </a:extLst>
          </p:cNvPr>
          <p:cNvGrpSpPr/>
          <p:nvPr/>
        </p:nvGrpSpPr>
        <p:grpSpPr>
          <a:xfrm>
            <a:off x="1983450" y="4037096"/>
            <a:ext cx="8911082" cy="1251840"/>
            <a:chOff x="1065213" y="1905001"/>
            <a:chExt cx="6694336" cy="1249363"/>
          </a:xfrm>
        </p:grpSpPr>
        <p:grpSp>
          <p:nvGrpSpPr>
            <p:cNvPr id="34" name="Group 3">
              <a:extLst>
                <a:ext uri="{FF2B5EF4-FFF2-40B4-BE49-F238E27FC236}">
                  <a16:creationId xmlns:a16="http://schemas.microsoft.com/office/drawing/2014/main" id="{92C60F95-11C1-C5A3-9BD5-7FFA7F3D2591}"/>
                </a:ext>
              </a:extLst>
            </p:cNvPr>
            <p:cNvGrpSpPr>
              <a:grpSpLocks/>
            </p:cNvGrpSpPr>
            <p:nvPr/>
          </p:nvGrpSpPr>
          <p:grpSpPr bwMode="auto">
            <a:xfrm>
              <a:off x="1065213" y="1905001"/>
              <a:ext cx="3611566" cy="1249363"/>
              <a:chOff x="863" y="1728"/>
              <a:chExt cx="2275" cy="787"/>
            </a:xfrm>
          </p:grpSpPr>
          <p:sp>
            <p:nvSpPr>
              <p:cNvPr id="36" name="Line 4">
                <a:extLst>
                  <a:ext uri="{FF2B5EF4-FFF2-40B4-BE49-F238E27FC236}">
                    <a16:creationId xmlns:a16="http://schemas.microsoft.com/office/drawing/2014/main" id="{32BC9688-D828-8012-0900-5E1129B706B8}"/>
                  </a:ext>
                </a:extLst>
              </p:cNvPr>
              <p:cNvSpPr>
                <a:spLocks noChangeShapeType="1"/>
              </p:cNvSpPr>
              <p:nvPr/>
            </p:nvSpPr>
            <p:spPr bwMode="auto">
              <a:xfrm>
                <a:off x="1188" y="2016"/>
                <a:ext cx="328" cy="2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Line 5">
                <a:extLst>
                  <a:ext uri="{FF2B5EF4-FFF2-40B4-BE49-F238E27FC236}">
                    <a16:creationId xmlns:a16="http://schemas.microsoft.com/office/drawing/2014/main" id="{AE05B6B5-D038-8CD6-A0C9-8AC837ACF8A1}"/>
                  </a:ext>
                </a:extLst>
              </p:cNvPr>
              <p:cNvSpPr>
                <a:spLocks noChangeShapeType="1"/>
              </p:cNvSpPr>
              <p:nvPr/>
            </p:nvSpPr>
            <p:spPr bwMode="auto">
              <a:xfrm flipH="1">
                <a:off x="1824" y="1968"/>
                <a:ext cx="336" cy="30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38" name="Group 6">
                <a:extLst>
                  <a:ext uri="{FF2B5EF4-FFF2-40B4-BE49-F238E27FC236}">
                    <a16:creationId xmlns:a16="http://schemas.microsoft.com/office/drawing/2014/main" id="{EF010C7A-65A4-3068-B59A-25B135E05441}"/>
                  </a:ext>
                </a:extLst>
              </p:cNvPr>
              <p:cNvGrpSpPr>
                <a:grpSpLocks/>
              </p:cNvGrpSpPr>
              <p:nvPr/>
            </p:nvGrpSpPr>
            <p:grpSpPr bwMode="auto">
              <a:xfrm>
                <a:off x="863" y="1728"/>
                <a:ext cx="649" cy="304"/>
                <a:chOff x="855" y="1708"/>
                <a:chExt cx="649" cy="304"/>
              </a:xfrm>
            </p:grpSpPr>
            <p:sp>
              <p:nvSpPr>
                <p:cNvPr id="45" name="Rectangle 7">
                  <a:extLst>
                    <a:ext uri="{FF2B5EF4-FFF2-40B4-BE49-F238E27FC236}">
                      <a16:creationId xmlns:a16="http://schemas.microsoft.com/office/drawing/2014/main" id="{4C4E95B5-2205-E591-9405-AB0571DB7E04}"/>
                    </a:ext>
                  </a:extLst>
                </p:cNvPr>
                <p:cNvSpPr>
                  <a:spLocks noChangeArrowheads="1"/>
                </p:cNvSpPr>
                <p:nvPr/>
              </p:nvSpPr>
              <p:spPr bwMode="auto">
                <a:xfrm>
                  <a:off x="855" y="1742"/>
                  <a:ext cx="649"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b="1" dirty="0"/>
                    <a:t>A: Traffic</a:t>
                  </a:r>
                </a:p>
              </p:txBody>
            </p:sp>
            <p:sp>
              <p:nvSpPr>
                <p:cNvPr id="46" name="Oval 8">
                  <a:extLst>
                    <a:ext uri="{FF2B5EF4-FFF2-40B4-BE49-F238E27FC236}">
                      <a16:creationId xmlns:a16="http://schemas.microsoft.com/office/drawing/2014/main" id="{E4D50BDF-3B62-54C4-37F5-09E0C0CD2E48}"/>
                    </a:ext>
                  </a:extLst>
                </p:cNvPr>
                <p:cNvSpPr>
                  <a:spLocks noChangeArrowheads="1"/>
                </p:cNvSpPr>
                <p:nvPr/>
              </p:nvSpPr>
              <p:spPr bwMode="auto">
                <a:xfrm>
                  <a:off x="904" y="1708"/>
                  <a:ext cx="352" cy="30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9" name="Group 9">
                <a:extLst>
                  <a:ext uri="{FF2B5EF4-FFF2-40B4-BE49-F238E27FC236}">
                    <a16:creationId xmlns:a16="http://schemas.microsoft.com/office/drawing/2014/main" id="{6854AFCE-5CC8-C2B1-C608-4EF891EA04E5}"/>
                  </a:ext>
                </a:extLst>
              </p:cNvPr>
              <p:cNvGrpSpPr>
                <a:grpSpLocks/>
              </p:cNvGrpSpPr>
              <p:nvPr/>
            </p:nvGrpSpPr>
            <p:grpSpPr bwMode="auto">
              <a:xfrm>
                <a:off x="2109" y="1728"/>
                <a:ext cx="1029" cy="304"/>
                <a:chOff x="2101" y="1708"/>
                <a:chExt cx="1029" cy="304"/>
              </a:xfrm>
            </p:grpSpPr>
            <p:sp>
              <p:nvSpPr>
                <p:cNvPr id="43" name="Rectangle 10">
                  <a:extLst>
                    <a:ext uri="{FF2B5EF4-FFF2-40B4-BE49-F238E27FC236}">
                      <a16:creationId xmlns:a16="http://schemas.microsoft.com/office/drawing/2014/main" id="{6A74626A-B563-A9BA-A579-E6C345ECF675}"/>
                    </a:ext>
                  </a:extLst>
                </p:cNvPr>
                <p:cNvSpPr>
                  <a:spLocks noChangeArrowheads="1"/>
                </p:cNvSpPr>
                <p:nvPr/>
              </p:nvSpPr>
              <p:spPr bwMode="auto">
                <a:xfrm>
                  <a:off x="2101" y="1742"/>
                  <a:ext cx="1029"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b="1" dirty="0"/>
                    <a:t>B: Late wakeup</a:t>
                  </a:r>
                </a:p>
              </p:txBody>
            </p:sp>
            <p:sp>
              <p:nvSpPr>
                <p:cNvPr id="44" name="Oval 11">
                  <a:extLst>
                    <a:ext uri="{FF2B5EF4-FFF2-40B4-BE49-F238E27FC236}">
                      <a16:creationId xmlns:a16="http://schemas.microsoft.com/office/drawing/2014/main" id="{A493410A-6524-C815-3E4C-8DFFB7E815FD}"/>
                    </a:ext>
                  </a:extLst>
                </p:cNvPr>
                <p:cNvSpPr>
                  <a:spLocks noChangeArrowheads="1"/>
                </p:cNvSpPr>
                <p:nvPr/>
              </p:nvSpPr>
              <p:spPr bwMode="auto">
                <a:xfrm>
                  <a:off x="2116" y="1708"/>
                  <a:ext cx="352" cy="30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0" name="Group 12">
                <a:extLst>
                  <a:ext uri="{FF2B5EF4-FFF2-40B4-BE49-F238E27FC236}">
                    <a16:creationId xmlns:a16="http://schemas.microsoft.com/office/drawing/2014/main" id="{568400DD-5C1F-E3D9-83A1-C4A858892C90}"/>
                  </a:ext>
                </a:extLst>
              </p:cNvPr>
              <p:cNvGrpSpPr>
                <a:grpSpLocks/>
              </p:cNvGrpSpPr>
              <p:nvPr/>
            </p:nvGrpSpPr>
            <p:grpSpPr bwMode="auto">
              <a:xfrm>
                <a:off x="1430" y="2196"/>
                <a:ext cx="493" cy="319"/>
                <a:chOff x="1422" y="2176"/>
                <a:chExt cx="493" cy="319"/>
              </a:xfrm>
            </p:grpSpPr>
            <p:sp>
              <p:nvSpPr>
                <p:cNvPr id="41" name="Rectangle 13">
                  <a:extLst>
                    <a:ext uri="{FF2B5EF4-FFF2-40B4-BE49-F238E27FC236}">
                      <a16:creationId xmlns:a16="http://schemas.microsoft.com/office/drawing/2014/main" id="{8538021A-2A9D-AFBD-F947-2E00EADA087E}"/>
                    </a:ext>
                  </a:extLst>
                </p:cNvPr>
                <p:cNvSpPr>
                  <a:spLocks noChangeArrowheads="1"/>
                </p:cNvSpPr>
                <p:nvPr/>
              </p:nvSpPr>
              <p:spPr bwMode="auto">
                <a:xfrm>
                  <a:off x="1422" y="2264"/>
                  <a:ext cx="493"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b="1" dirty="0"/>
                    <a:t>C: late</a:t>
                  </a:r>
                </a:p>
              </p:txBody>
            </p:sp>
            <p:sp>
              <p:nvSpPr>
                <p:cNvPr id="42" name="Oval 14">
                  <a:extLst>
                    <a:ext uri="{FF2B5EF4-FFF2-40B4-BE49-F238E27FC236}">
                      <a16:creationId xmlns:a16="http://schemas.microsoft.com/office/drawing/2014/main" id="{7FB3ADF3-921A-6574-2CBB-CD012B974CC3}"/>
                    </a:ext>
                  </a:extLst>
                </p:cNvPr>
                <p:cNvSpPr>
                  <a:spLocks noChangeArrowheads="1"/>
                </p:cNvSpPr>
                <p:nvPr/>
              </p:nvSpPr>
              <p:spPr bwMode="auto">
                <a:xfrm>
                  <a:off x="1492" y="2176"/>
                  <a:ext cx="352" cy="30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35" name="Rectangle 15">
              <a:extLst>
                <a:ext uri="{FF2B5EF4-FFF2-40B4-BE49-F238E27FC236}">
                  <a16:creationId xmlns:a16="http://schemas.microsoft.com/office/drawing/2014/main" id="{D9000D91-3C8D-0805-0ECB-A6C1AB318264}"/>
                </a:ext>
              </a:extLst>
            </p:cNvPr>
            <p:cNvSpPr>
              <a:spLocks noChangeArrowheads="1"/>
            </p:cNvSpPr>
            <p:nvPr/>
          </p:nvSpPr>
          <p:spPr bwMode="auto">
            <a:xfrm>
              <a:off x="5153029" y="1974070"/>
              <a:ext cx="2606520" cy="87100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lnSpc>
                  <a:spcPct val="150000"/>
                </a:lnSpc>
              </a:pPr>
              <a:r>
                <a:rPr lang="en-US" b="1" dirty="0">
                  <a:solidFill>
                    <a:srgbClr val="0000FF"/>
                  </a:solidFill>
                  <a:latin typeface="Times New Roman" panose="02020603050405020304" pitchFamily="18" charset="0"/>
                  <a:cs typeface="Times New Roman" panose="02020603050405020304" pitchFamily="18" charset="0"/>
                </a:rPr>
                <a:t>Independent Causes:</a:t>
              </a:r>
            </a:p>
            <a:p>
              <a:pPr eaLnBrk="0" hangingPunct="0">
                <a:lnSpc>
                  <a:spcPct val="150000"/>
                </a:lnSpc>
              </a:pPr>
              <a:r>
                <a:rPr lang="en-US" b="1" dirty="0">
                  <a:solidFill>
                    <a:srgbClr val="0000FF"/>
                  </a:solidFill>
                  <a:latin typeface="Times New Roman" panose="02020603050405020304" pitchFamily="18" charset="0"/>
                  <a:cs typeface="Times New Roman" panose="02020603050405020304" pitchFamily="18" charset="0"/>
                </a:rPr>
                <a:t>p(A,B,C) = p(C|A,B)p(A)p(B)</a:t>
              </a:r>
            </a:p>
          </p:txBody>
        </p:sp>
      </p:grpSp>
      <p:grpSp>
        <p:nvGrpSpPr>
          <p:cNvPr id="47" name="Group 46">
            <a:extLst>
              <a:ext uri="{FF2B5EF4-FFF2-40B4-BE49-F238E27FC236}">
                <a16:creationId xmlns:a16="http://schemas.microsoft.com/office/drawing/2014/main" id="{080F193D-43D1-D07F-10B1-65FB17689356}"/>
              </a:ext>
            </a:extLst>
          </p:cNvPr>
          <p:cNvGrpSpPr/>
          <p:nvPr/>
        </p:nvGrpSpPr>
        <p:grpSpPr>
          <a:xfrm>
            <a:off x="1852611" y="5798405"/>
            <a:ext cx="8783632" cy="871008"/>
            <a:chOff x="1217613" y="2670361"/>
            <a:chExt cx="6537169" cy="871008"/>
          </a:xfrm>
        </p:grpSpPr>
        <p:grpSp>
          <p:nvGrpSpPr>
            <p:cNvPr id="48" name="Group 3">
              <a:extLst>
                <a:ext uri="{FF2B5EF4-FFF2-40B4-BE49-F238E27FC236}">
                  <a16:creationId xmlns:a16="http://schemas.microsoft.com/office/drawing/2014/main" id="{8003562D-6A5D-7C71-053C-07268A281A41}"/>
                </a:ext>
              </a:extLst>
            </p:cNvPr>
            <p:cNvGrpSpPr>
              <a:grpSpLocks/>
            </p:cNvGrpSpPr>
            <p:nvPr/>
          </p:nvGrpSpPr>
          <p:grpSpPr bwMode="auto">
            <a:xfrm>
              <a:off x="1217613" y="2690813"/>
              <a:ext cx="2901950" cy="501650"/>
              <a:chOff x="772" y="988"/>
              <a:chExt cx="1828" cy="316"/>
            </a:xfrm>
          </p:grpSpPr>
          <p:grpSp>
            <p:nvGrpSpPr>
              <p:cNvPr id="52" name="Group 4">
                <a:extLst>
                  <a:ext uri="{FF2B5EF4-FFF2-40B4-BE49-F238E27FC236}">
                    <a16:creationId xmlns:a16="http://schemas.microsoft.com/office/drawing/2014/main" id="{CE925E8E-A0CE-3ABB-AD55-CD8A40663B24}"/>
                  </a:ext>
                </a:extLst>
              </p:cNvPr>
              <p:cNvGrpSpPr>
                <a:grpSpLocks/>
              </p:cNvGrpSpPr>
              <p:nvPr/>
            </p:nvGrpSpPr>
            <p:grpSpPr bwMode="auto">
              <a:xfrm>
                <a:off x="772" y="1000"/>
                <a:ext cx="352" cy="304"/>
                <a:chOff x="772" y="1000"/>
                <a:chExt cx="352" cy="304"/>
              </a:xfrm>
            </p:grpSpPr>
            <p:sp>
              <p:nvSpPr>
                <p:cNvPr id="59" name="Rectangle 5">
                  <a:extLst>
                    <a:ext uri="{FF2B5EF4-FFF2-40B4-BE49-F238E27FC236}">
                      <a16:creationId xmlns:a16="http://schemas.microsoft.com/office/drawing/2014/main" id="{EEB6E73B-729B-60CD-3769-17CE73359456}"/>
                    </a:ext>
                  </a:extLst>
                </p:cNvPr>
                <p:cNvSpPr>
                  <a:spLocks noChangeArrowheads="1"/>
                </p:cNvSpPr>
                <p:nvPr/>
              </p:nvSpPr>
              <p:spPr bwMode="auto">
                <a:xfrm>
                  <a:off x="855" y="1030"/>
                  <a:ext cx="203"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b="1"/>
                    <a:t>A</a:t>
                  </a:r>
                </a:p>
              </p:txBody>
            </p:sp>
            <p:sp>
              <p:nvSpPr>
                <p:cNvPr id="60" name="Oval 6">
                  <a:extLst>
                    <a:ext uri="{FF2B5EF4-FFF2-40B4-BE49-F238E27FC236}">
                      <a16:creationId xmlns:a16="http://schemas.microsoft.com/office/drawing/2014/main" id="{659B2455-84E0-5B8D-F604-74E80C08CC91}"/>
                    </a:ext>
                  </a:extLst>
                </p:cNvPr>
                <p:cNvSpPr>
                  <a:spLocks noChangeArrowheads="1"/>
                </p:cNvSpPr>
                <p:nvPr/>
              </p:nvSpPr>
              <p:spPr bwMode="auto">
                <a:xfrm>
                  <a:off x="772" y="1000"/>
                  <a:ext cx="352" cy="30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3" name="Group 7">
                <a:extLst>
                  <a:ext uri="{FF2B5EF4-FFF2-40B4-BE49-F238E27FC236}">
                    <a16:creationId xmlns:a16="http://schemas.microsoft.com/office/drawing/2014/main" id="{10E0F092-4119-F788-6C46-8B95A4A7DE37}"/>
                  </a:ext>
                </a:extLst>
              </p:cNvPr>
              <p:cNvGrpSpPr>
                <a:grpSpLocks/>
              </p:cNvGrpSpPr>
              <p:nvPr/>
            </p:nvGrpSpPr>
            <p:grpSpPr bwMode="auto">
              <a:xfrm>
                <a:off x="2248" y="988"/>
                <a:ext cx="352" cy="304"/>
                <a:chOff x="2248" y="988"/>
                <a:chExt cx="352" cy="304"/>
              </a:xfrm>
            </p:grpSpPr>
            <p:sp>
              <p:nvSpPr>
                <p:cNvPr id="57" name="Rectangle 8">
                  <a:extLst>
                    <a:ext uri="{FF2B5EF4-FFF2-40B4-BE49-F238E27FC236}">
                      <a16:creationId xmlns:a16="http://schemas.microsoft.com/office/drawing/2014/main" id="{DA56D8F5-4C66-1989-BE9D-0B1BAA06B201}"/>
                    </a:ext>
                  </a:extLst>
                </p:cNvPr>
                <p:cNvSpPr>
                  <a:spLocks noChangeArrowheads="1"/>
                </p:cNvSpPr>
                <p:nvPr/>
              </p:nvSpPr>
              <p:spPr bwMode="auto">
                <a:xfrm>
                  <a:off x="2319" y="1030"/>
                  <a:ext cx="192"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b="1" dirty="0"/>
                    <a:t>C</a:t>
                  </a:r>
                </a:p>
              </p:txBody>
            </p:sp>
            <p:sp>
              <p:nvSpPr>
                <p:cNvPr id="58" name="Oval 9">
                  <a:extLst>
                    <a:ext uri="{FF2B5EF4-FFF2-40B4-BE49-F238E27FC236}">
                      <a16:creationId xmlns:a16="http://schemas.microsoft.com/office/drawing/2014/main" id="{E8851925-8BB1-3419-A1E5-464535939BA6}"/>
                    </a:ext>
                  </a:extLst>
                </p:cNvPr>
                <p:cNvSpPr>
                  <a:spLocks noChangeArrowheads="1"/>
                </p:cNvSpPr>
                <p:nvPr/>
              </p:nvSpPr>
              <p:spPr bwMode="auto">
                <a:xfrm>
                  <a:off x="2248" y="988"/>
                  <a:ext cx="352" cy="30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4" name="Group 10">
                <a:extLst>
                  <a:ext uri="{FF2B5EF4-FFF2-40B4-BE49-F238E27FC236}">
                    <a16:creationId xmlns:a16="http://schemas.microsoft.com/office/drawing/2014/main" id="{3908CBD3-73E7-5D3F-F89A-E7EE7F43E7B2}"/>
                  </a:ext>
                </a:extLst>
              </p:cNvPr>
              <p:cNvGrpSpPr>
                <a:grpSpLocks/>
              </p:cNvGrpSpPr>
              <p:nvPr/>
            </p:nvGrpSpPr>
            <p:grpSpPr bwMode="auto">
              <a:xfrm>
                <a:off x="1516" y="988"/>
                <a:ext cx="352" cy="304"/>
                <a:chOff x="1516" y="988"/>
                <a:chExt cx="352" cy="304"/>
              </a:xfrm>
            </p:grpSpPr>
            <p:sp>
              <p:nvSpPr>
                <p:cNvPr id="55" name="Rectangle 11">
                  <a:extLst>
                    <a:ext uri="{FF2B5EF4-FFF2-40B4-BE49-F238E27FC236}">
                      <a16:creationId xmlns:a16="http://schemas.microsoft.com/office/drawing/2014/main" id="{11E3C85B-5872-EB2D-0E47-642BC8A99A58}"/>
                    </a:ext>
                  </a:extLst>
                </p:cNvPr>
                <p:cNvSpPr>
                  <a:spLocks noChangeArrowheads="1"/>
                </p:cNvSpPr>
                <p:nvPr/>
              </p:nvSpPr>
              <p:spPr bwMode="auto">
                <a:xfrm>
                  <a:off x="1587" y="1030"/>
                  <a:ext cx="197"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b="1"/>
                    <a:t>B</a:t>
                  </a:r>
                </a:p>
              </p:txBody>
            </p:sp>
            <p:sp>
              <p:nvSpPr>
                <p:cNvPr id="56" name="Oval 12">
                  <a:extLst>
                    <a:ext uri="{FF2B5EF4-FFF2-40B4-BE49-F238E27FC236}">
                      <a16:creationId xmlns:a16="http://schemas.microsoft.com/office/drawing/2014/main" id="{D8FDE93C-40D1-4DE0-A820-71732D08709E}"/>
                    </a:ext>
                  </a:extLst>
                </p:cNvPr>
                <p:cNvSpPr>
                  <a:spLocks noChangeArrowheads="1"/>
                </p:cNvSpPr>
                <p:nvPr/>
              </p:nvSpPr>
              <p:spPr bwMode="auto">
                <a:xfrm>
                  <a:off x="1516" y="988"/>
                  <a:ext cx="352" cy="30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49" name="Line 13">
              <a:extLst>
                <a:ext uri="{FF2B5EF4-FFF2-40B4-BE49-F238E27FC236}">
                  <a16:creationId xmlns:a16="http://schemas.microsoft.com/office/drawing/2014/main" id="{CDBC8EFD-7DF8-5F22-A40D-34C8C37F9696}"/>
                </a:ext>
              </a:extLst>
            </p:cNvPr>
            <p:cNvSpPr>
              <a:spLocks noChangeShapeType="1"/>
            </p:cNvSpPr>
            <p:nvPr/>
          </p:nvSpPr>
          <p:spPr bwMode="auto">
            <a:xfrm>
              <a:off x="1760538" y="2947988"/>
              <a:ext cx="628650" cy="47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Rectangle 14">
              <a:extLst>
                <a:ext uri="{FF2B5EF4-FFF2-40B4-BE49-F238E27FC236}">
                  <a16:creationId xmlns:a16="http://schemas.microsoft.com/office/drawing/2014/main" id="{A3F71BB7-12F1-34F3-5345-D17F5A48AB75}"/>
                </a:ext>
              </a:extLst>
            </p:cNvPr>
            <p:cNvSpPr>
              <a:spLocks noChangeArrowheads="1"/>
            </p:cNvSpPr>
            <p:nvPr/>
          </p:nvSpPr>
          <p:spPr bwMode="auto">
            <a:xfrm>
              <a:off x="5425994" y="2670361"/>
              <a:ext cx="2328788" cy="87100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150000"/>
                </a:lnSpc>
              </a:pPr>
              <a:r>
                <a:rPr lang="en-US" b="1" dirty="0">
                  <a:solidFill>
                    <a:srgbClr val="0000FF"/>
                  </a:solidFill>
                  <a:latin typeface="Times New Roman" panose="02020603050405020304" pitchFamily="18" charset="0"/>
                  <a:cs typeface="Times New Roman" panose="02020603050405020304" pitchFamily="18" charset="0"/>
                </a:rPr>
                <a:t>Markov dependence:</a:t>
              </a:r>
            </a:p>
            <a:p>
              <a:pPr eaLnBrk="0" hangingPunct="0">
                <a:lnSpc>
                  <a:spcPct val="150000"/>
                </a:lnSpc>
              </a:pPr>
              <a:r>
                <a:rPr lang="en-US" b="1" dirty="0">
                  <a:solidFill>
                    <a:srgbClr val="0000FF"/>
                  </a:solidFill>
                  <a:latin typeface="Times New Roman" panose="02020603050405020304" pitchFamily="18" charset="0"/>
                  <a:cs typeface="Times New Roman" panose="02020603050405020304" pitchFamily="18" charset="0"/>
                </a:rPr>
                <a:t>p(A,B,C) = p(C|B) p(B|A)p(A)</a:t>
              </a:r>
            </a:p>
          </p:txBody>
        </p:sp>
        <p:sp>
          <p:nvSpPr>
            <p:cNvPr id="51" name="Line 15">
              <a:extLst>
                <a:ext uri="{FF2B5EF4-FFF2-40B4-BE49-F238E27FC236}">
                  <a16:creationId xmlns:a16="http://schemas.microsoft.com/office/drawing/2014/main" id="{BD1262F2-BA6A-6F3F-9D90-87EC64020A6C}"/>
                </a:ext>
              </a:extLst>
            </p:cNvPr>
            <p:cNvSpPr>
              <a:spLocks noChangeShapeType="1"/>
            </p:cNvSpPr>
            <p:nvPr/>
          </p:nvSpPr>
          <p:spPr bwMode="auto">
            <a:xfrm>
              <a:off x="2927350" y="2925763"/>
              <a:ext cx="628650" cy="47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036478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B33E-70A6-9E7B-895F-85433708E42E}"/>
              </a:ext>
            </a:extLst>
          </p:cNvPr>
          <p:cNvSpPr>
            <a:spLocks noGrp="1"/>
          </p:cNvSpPr>
          <p:nvPr>
            <p:ph type="title"/>
          </p:nvPr>
        </p:nvSpPr>
        <p:spPr>
          <a:xfrm>
            <a:off x="609600" y="136524"/>
            <a:ext cx="10972800" cy="290754"/>
          </a:xfrm>
        </p:spPr>
        <p:txBody>
          <a:bodyPr>
            <a:normAutofit fontScale="90000"/>
          </a:bodyPr>
          <a:lstStyle/>
          <a:p>
            <a:r>
              <a:rPr lang="en-IN" b="1" dirty="0"/>
              <a:t>Bayesian Nets (10)</a:t>
            </a:r>
            <a:endParaRPr lang="en-IN" dirty="0"/>
          </a:p>
        </p:txBody>
      </p:sp>
      <p:sp>
        <p:nvSpPr>
          <p:cNvPr id="3" name="Content Placeholder 2">
            <a:extLst>
              <a:ext uri="{FF2B5EF4-FFF2-40B4-BE49-F238E27FC236}">
                <a16:creationId xmlns:a16="http://schemas.microsoft.com/office/drawing/2014/main" id="{B8F5E791-CF92-0023-E405-534435610B55}"/>
              </a:ext>
            </a:extLst>
          </p:cNvPr>
          <p:cNvSpPr>
            <a:spLocks noGrp="1"/>
          </p:cNvSpPr>
          <p:nvPr>
            <p:ph idx="1"/>
          </p:nvPr>
        </p:nvSpPr>
        <p:spPr>
          <a:xfrm>
            <a:off x="202424" y="725936"/>
            <a:ext cx="11775518" cy="5995539"/>
          </a:xfrm>
        </p:spPr>
        <p:txBody>
          <a:bodyPr>
            <a:normAutofit/>
          </a:bodyPr>
          <a:lstStyle/>
          <a:p>
            <a:pPr algn="just"/>
            <a:r>
              <a:rPr lang="en-US" sz="2000" dirty="0">
                <a:solidFill>
                  <a:srgbClr val="0000FF"/>
                </a:solidFill>
              </a:rPr>
              <a:t>Inference by Bayes’ Rule:</a:t>
            </a:r>
          </a:p>
          <a:p>
            <a:pPr algn="just"/>
            <a:r>
              <a:rPr lang="en-US" sz="2000" b="0" i="0" u="none" strike="noStrike" baseline="0" dirty="0"/>
              <a:t>The basic task for any probabilistic inference system is to compute the posterior probability distribution for a set of query variables, given some observed </a:t>
            </a:r>
            <a:r>
              <a:rPr lang="en-US" sz="2000" b="0" i="0" u="none" strike="noStrike" baseline="0" dirty="0">
                <a:solidFill>
                  <a:schemeClr val="accent6">
                    <a:lumMod val="75000"/>
                  </a:schemeClr>
                </a:solidFill>
              </a:rPr>
              <a:t>event</a:t>
            </a:r>
            <a:r>
              <a:rPr lang="en-US" sz="2000" b="0" i="0" u="none" strike="noStrike" baseline="0" dirty="0"/>
              <a:t>—that is, some assignment of values to a set of </a:t>
            </a:r>
            <a:r>
              <a:rPr lang="en-US" sz="2000" b="0" i="0" u="none" strike="noStrike" baseline="0" dirty="0">
                <a:solidFill>
                  <a:schemeClr val="accent6">
                    <a:lumMod val="75000"/>
                  </a:schemeClr>
                </a:solidFill>
              </a:rPr>
              <a:t>evidence variables.</a:t>
            </a:r>
          </a:p>
          <a:p>
            <a:pPr algn="just"/>
            <a:r>
              <a:rPr lang="en-US" sz="2000" b="0" i="0" u="none" strike="noStrike" baseline="0" dirty="0"/>
              <a:t>We can extract a general inference procedure. We begin with the case in which the query involves a single variable, X. Let </a:t>
            </a:r>
            <a:r>
              <a:rPr lang="en-US" sz="2000" b="1" i="0" u="none" strike="noStrike" baseline="0" dirty="0"/>
              <a:t>E </a:t>
            </a:r>
            <a:r>
              <a:rPr lang="en-US" sz="2000" b="0" i="0" u="none" strike="noStrike" baseline="0" dirty="0"/>
              <a:t>be the list of evidence variables, let </a:t>
            </a:r>
            <a:r>
              <a:rPr lang="en-US" sz="2000" b="1" i="0" u="none" strike="noStrike" baseline="0" dirty="0"/>
              <a:t>e </a:t>
            </a:r>
            <a:r>
              <a:rPr lang="en-US" sz="2000" b="0" i="0" u="none" strike="noStrike" baseline="0" dirty="0"/>
              <a:t>be the list of observed values for them, and let </a:t>
            </a:r>
            <a:r>
              <a:rPr lang="en-US" sz="2000" b="1" i="0" u="none" strike="noStrike" baseline="0" dirty="0"/>
              <a:t>Y </a:t>
            </a:r>
            <a:r>
              <a:rPr lang="en-US" sz="2000" b="0" i="0" u="none" strike="noStrike" baseline="0" dirty="0"/>
              <a:t>be the remaining unobserved (hidden) variables. The query is </a:t>
            </a:r>
            <a:r>
              <a:rPr lang="en-US" sz="2000" b="1" i="0" u="none" strike="noStrike" baseline="0" dirty="0"/>
              <a:t>P</a:t>
            </a:r>
            <a:r>
              <a:rPr lang="en-US" sz="2000" b="0" i="0" u="none" strike="noStrike" baseline="0" dirty="0"/>
              <a:t>(X | </a:t>
            </a:r>
            <a:r>
              <a:rPr lang="en-US" sz="2000" b="1" i="0" u="none" strike="noStrike" baseline="0" dirty="0"/>
              <a:t>e</a:t>
            </a:r>
            <a:r>
              <a:rPr lang="en-US" sz="2000" b="0" i="0" u="none" strike="noStrike" baseline="0" dirty="0"/>
              <a:t>) and can be evaluated as</a:t>
            </a:r>
          </a:p>
          <a:p>
            <a:pPr lvl="8" algn="just"/>
            <a:endParaRPr lang="en-US" sz="800" b="0" i="0" u="none" strike="noStrike" baseline="0" dirty="0"/>
          </a:p>
          <a:p>
            <a:pPr marL="0" indent="0" algn="just">
              <a:buNone/>
            </a:pPr>
            <a:r>
              <a:rPr lang="en-US" sz="2000" b="0" i="0" u="none" strike="noStrike" baseline="0" dirty="0"/>
              <a:t>									………….(4)</a:t>
            </a:r>
          </a:p>
          <a:p>
            <a:pPr marL="0" indent="0" algn="just">
              <a:buNone/>
            </a:pPr>
            <a:r>
              <a:rPr lang="en-US" sz="2000" b="0" i="0" u="none" strike="noStrike" baseline="0" dirty="0"/>
              <a:t>      </a:t>
            </a:r>
          </a:p>
          <a:p>
            <a:pPr marL="0" indent="0" algn="just">
              <a:buNone/>
            </a:pPr>
            <a:r>
              <a:rPr lang="en-US" sz="2000" b="0" i="0" u="none" strike="noStrike" baseline="0" dirty="0"/>
              <a:t>      where the summation is over all possible </a:t>
            </a:r>
            <a:r>
              <a:rPr lang="en-US" sz="2000" b="1" i="0" u="none" strike="noStrike" baseline="0" dirty="0" err="1"/>
              <a:t>y</a:t>
            </a:r>
            <a:r>
              <a:rPr lang="en-US" sz="2000" b="0" i="0" u="none" strike="noStrike" baseline="0" dirty="0" err="1"/>
              <a:t>s</a:t>
            </a:r>
            <a:r>
              <a:rPr lang="en-US" sz="2000" b="0" i="0" u="none" strike="noStrike" baseline="0" dirty="0"/>
              <a:t> (i.e., all possible combinations of values of the unobserved </a:t>
            </a:r>
          </a:p>
          <a:p>
            <a:pPr marL="0" indent="0" algn="just">
              <a:buNone/>
            </a:pPr>
            <a:r>
              <a:rPr lang="en-US" sz="2000" dirty="0"/>
              <a:t>      </a:t>
            </a:r>
            <a:r>
              <a:rPr lang="en-US" sz="2000" b="0" i="0" u="none" strike="noStrike" baseline="0" dirty="0"/>
              <a:t>variables </a:t>
            </a:r>
            <a:r>
              <a:rPr lang="en-US" sz="2000" b="1" i="0" u="none" strike="noStrike" baseline="0" dirty="0"/>
              <a:t>Y</a:t>
            </a:r>
            <a:r>
              <a:rPr lang="en-US" sz="2000" b="0" i="0" u="none" strike="noStrike" baseline="0" dirty="0"/>
              <a:t>) and is </a:t>
            </a:r>
            <a:r>
              <a:rPr lang="en-US" sz="2000" b="0" i="0" u="none" strike="noStrike" baseline="0" dirty="0">
                <a:sym typeface="Symbol" panose="05050102010706020507" pitchFamily="18" charset="2"/>
              </a:rPr>
              <a:t> </a:t>
            </a:r>
            <a:r>
              <a:rPr lang="en-US" sz="2000" b="0" i="0" u="none" strike="noStrike" baseline="0" dirty="0"/>
              <a:t>a normalization constant. </a:t>
            </a:r>
          </a:p>
          <a:p>
            <a:pPr algn="just"/>
            <a:r>
              <a:rPr lang="en-US" sz="2000" b="0" i="0" u="none" strike="noStrike" baseline="0" dirty="0"/>
              <a:t>Notice that together the variables </a:t>
            </a:r>
            <a:r>
              <a:rPr lang="en-US" sz="2000" b="1" i="0" u="none" strike="noStrike" baseline="0" dirty="0"/>
              <a:t>X</a:t>
            </a:r>
            <a:r>
              <a:rPr lang="en-US" sz="2000" b="0" i="0" u="none" strike="noStrike" baseline="0" dirty="0"/>
              <a:t>, </a:t>
            </a:r>
            <a:r>
              <a:rPr lang="en-US" sz="2000" b="1" i="0" u="none" strike="noStrike" baseline="0" dirty="0"/>
              <a:t>E</a:t>
            </a:r>
            <a:r>
              <a:rPr lang="en-US" sz="2000" b="0" i="0" u="none" strike="noStrike" baseline="0" dirty="0"/>
              <a:t>, and </a:t>
            </a:r>
            <a:r>
              <a:rPr lang="en-US" sz="2000" b="1" i="0" u="none" strike="noStrike" baseline="0" dirty="0"/>
              <a:t>Y </a:t>
            </a:r>
            <a:r>
              <a:rPr lang="en-US" sz="2000" b="0" i="0" u="none" strike="noStrike" baseline="0" dirty="0"/>
              <a:t>constitute the complete set of variables for the domain, so </a:t>
            </a:r>
            <a:r>
              <a:rPr lang="en-US" sz="2000" b="1" i="0" u="none" strike="noStrike" baseline="0" dirty="0"/>
              <a:t>P</a:t>
            </a:r>
            <a:r>
              <a:rPr lang="en-US" sz="2000" b="0" i="0" u="none" strike="noStrike" baseline="0" dirty="0"/>
              <a:t>(X, </a:t>
            </a:r>
            <a:r>
              <a:rPr lang="en-US" sz="2000" b="1" i="0" u="none" strike="noStrike" baseline="0" dirty="0"/>
              <a:t>e</a:t>
            </a:r>
            <a:r>
              <a:rPr lang="en-US" sz="2000" b="0" i="0" u="none" strike="noStrike" baseline="0" dirty="0"/>
              <a:t>, </a:t>
            </a:r>
            <a:r>
              <a:rPr lang="en-US" sz="2000" b="1" i="0" u="none" strike="noStrike" baseline="0" dirty="0"/>
              <a:t>y</a:t>
            </a:r>
            <a:r>
              <a:rPr lang="en-US" sz="2000" b="0" i="0" u="none" strike="noStrike" baseline="0" dirty="0"/>
              <a:t>) is simply a subset of probabilities from the </a:t>
            </a:r>
            <a:r>
              <a:rPr lang="en-IN" sz="2000" b="0" i="0" u="none" strike="noStrike" baseline="0" dirty="0"/>
              <a:t>full joint distribution.</a:t>
            </a:r>
          </a:p>
          <a:p>
            <a:pPr algn="just"/>
            <a:r>
              <a:rPr lang="en-US" sz="2000" b="0" i="0" u="none" strike="noStrike" baseline="0" dirty="0"/>
              <a:t>Given the full joint distribution to work with, Equation (4) can answer probabilistic </a:t>
            </a:r>
            <a:r>
              <a:rPr lang="en-IN" sz="2000" b="0" i="0" u="none" strike="noStrike" baseline="0" dirty="0"/>
              <a:t>queries for discrete variables.</a:t>
            </a:r>
            <a:endParaRPr lang="en-US" sz="2000" dirty="0"/>
          </a:p>
        </p:txBody>
      </p:sp>
      <p:pic>
        <p:nvPicPr>
          <p:cNvPr id="7" name="Picture 6">
            <a:extLst>
              <a:ext uri="{FF2B5EF4-FFF2-40B4-BE49-F238E27FC236}">
                <a16:creationId xmlns:a16="http://schemas.microsoft.com/office/drawing/2014/main" id="{8922A703-D49B-9354-F8C4-85F72AAF317D}"/>
              </a:ext>
            </a:extLst>
          </p:cNvPr>
          <p:cNvPicPr>
            <a:picLocks noChangeAspect="1"/>
          </p:cNvPicPr>
          <p:nvPr/>
        </p:nvPicPr>
        <p:blipFill>
          <a:blip r:embed="rId2"/>
          <a:stretch>
            <a:fillRect/>
          </a:stretch>
        </p:blipFill>
        <p:spPr>
          <a:xfrm>
            <a:off x="3498301" y="3213811"/>
            <a:ext cx="4120950" cy="654666"/>
          </a:xfrm>
          <a:prstGeom prst="rect">
            <a:avLst/>
          </a:prstGeom>
        </p:spPr>
      </p:pic>
    </p:spTree>
    <p:extLst>
      <p:ext uri="{BB962C8B-B14F-4D97-AF65-F5344CB8AC3E}">
        <p14:creationId xmlns:p14="http://schemas.microsoft.com/office/powerpoint/2010/main" val="3035206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B33E-70A6-9E7B-895F-85433708E42E}"/>
              </a:ext>
            </a:extLst>
          </p:cNvPr>
          <p:cNvSpPr>
            <a:spLocks noGrp="1"/>
          </p:cNvSpPr>
          <p:nvPr>
            <p:ph type="title"/>
          </p:nvPr>
        </p:nvSpPr>
        <p:spPr>
          <a:xfrm>
            <a:off x="609600" y="136524"/>
            <a:ext cx="10972800" cy="290754"/>
          </a:xfrm>
        </p:spPr>
        <p:txBody>
          <a:bodyPr>
            <a:normAutofit fontScale="90000"/>
          </a:bodyPr>
          <a:lstStyle/>
          <a:p>
            <a:r>
              <a:rPr lang="en-IN" b="1" dirty="0"/>
              <a:t>Bayesian Nets (9)</a:t>
            </a:r>
            <a:endParaRPr lang="en-IN" dirty="0"/>
          </a:p>
        </p:txBody>
      </p:sp>
      <p:sp>
        <p:nvSpPr>
          <p:cNvPr id="3" name="Content Placeholder 2">
            <a:extLst>
              <a:ext uri="{FF2B5EF4-FFF2-40B4-BE49-F238E27FC236}">
                <a16:creationId xmlns:a16="http://schemas.microsoft.com/office/drawing/2014/main" id="{B8F5E791-CF92-0023-E405-534435610B55}"/>
              </a:ext>
            </a:extLst>
          </p:cNvPr>
          <p:cNvSpPr>
            <a:spLocks noGrp="1"/>
          </p:cNvSpPr>
          <p:nvPr>
            <p:ph idx="1"/>
          </p:nvPr>
        </p:nvSpPr>
        <p:spPr>
          <a:xfrm>
            <a:off x="208241" y="624497"/>
            <a:ext cx="11775518" cy="5995539"/>
          </a:xfrm>
        </p:spPr>
        <p:txBody>
          <a:bodyPr>
            <a:normAutofit fontScale="85000" lnSpcReduction="20000"/>
          </a:bodyPr>
          <a:lstStyle/>
          <a:p>
            <a:pPr algn="just"/>
            <a:r>
              <a:rPr lang="en-US" sz="2200" dirty="0">
                <a:solidFill>
                  <a:srgbClr val="0000FF"/>
                </a:solidFill>
              </a:rPr>
              <a:t>Inference by Enumeration in Bayesian Nets:</a:t>
            </a:r>
          </a:p>
          <a:p>
            <a:pPr algn="just"/>
            <a:r>
              <a:rPr lang="en-US" sz="2200" dirty="0"/>
              <a:t>Any conditional probability can be computed by summing terms from the full joint distribution as described in Equation (4).						</a:t>
            </a:r>
          </a:p>
          <a:p>
            <a:pPr marL="0" indent="0" algn="just">
              <a:buNone/>
            </a:pPr>
            <a:r>
              <a:rPr lang="en-US" sz="2200" dirty="0"/>
              <a:t>									……(4)</a:t>
            </a:r>
          </a:p>
          <a:p>
            <a:pPr lvl="8" algn="just"/>
            <a:endParaRPr lang="en-US" sz="1200" dirty="0"/>
          </a:p>
          <a:p>
            <a:pPr algn="just"/>
            <a:r>
              <a:rPr lang="en-US" sz="2200" dirty="0"/>
              <a:t>A Bayesian network gives a complete representation of the full joint distribution as given by Equation (2).</a:t>
            </a:r>
          </a:p>
          <a:p>
            <a:pPr algn="just"/>
            <a:r>
              <a:rPr lang="en-US" sz="2200" dirty="0"/>
              <a:t>A query can be answered using a Bayesian network by computing sums of products of conditional probabilities from the network.              </a:t>
            </a:r>
          </a:p>
          <a:p>
            <a:pPr algn="just"/>
            <a:endParaRPr lang="en-US" sz="2200" dirty="0"/>
          </a:p>
          <a:p>
            <a:pPr algn="just"/>
            <a:r>
              <a:rPr lang="en-US" sz="2200" dirty="0"/>
              <a:t>Consider the query </a:t>
            </a:r>
            <a:r>
              <a:rPr lang="en-US" sz="2200" dirty="0">
                <a:solidFill>
                  <a:schemeClr val="accent6">
                    <a:lumMod val="75000"/>
                  </a:schemeClr>
                </a:solidFill>
              </a:rPr>
              <a:t>P(Burglary | </a:t>
            </a:r>
            <a:r>
              <a:rPr lang="en-US" sz="2200" dirty="0" err="1">
                <a:solidFill>
                  <a:schemeClr val="accent6">
                    <a:lumMod val="75000"/>
                  </a:schemeClr>
                </a:solidFill>
              </a:rPr>
              <a:t>JohnCalls</a:t>
            </a:r>
            <a:r>
              <a:rPr lang="en-US" sz="2200" dirty="0">
                <a:solidFill>
                  <a:schemeClr val="accent6">
                    <a:lumMod val="75000"/>
                  </a:schemeClr>
                </a:solidFill>
              </a:rPr>
              <a:t> =true, </a:t>
            </a:r>
            <a:r>
              <a:rPr lang="en-US" sz="2200" dirty="0" err="1">
                <a:solidFill>
                  <a:schemeClr val="accent6">
                    <a:lumMod val="75000"/>
                  </a:schemeClr>
                </a:solidFill>
              </a:rPr>
              <a:t>MaryCalls</a:t>
            </a:r>
            <a:r>
              <a:rPr lang="en-US" sz="2200" dirty="0">
                <a:solidFill>
                  <a:schemeClr val="accent6">
                    <a:lumMod val="75000"/>
                  </a:schemeClr>
                </a:solidFill>
              </a:rPr>
              <a:t> =true) </a:t>
            </a:r>
            <a:r>
              <a:rPr lang="en-US" sz="2200" dirty="0"/>
              <a:t>i.e. </a:t>
            </a:r>
            <a:r>
              <a:rPr lang="en-US" sz="2200" dirty="0">
                <a:solidFill>
                  <a:schemeClr val="accent6">
                    <a:lumMod val="75000"/>
                  </a:schemeClr>
                </a:solidFill>
              </a:rPr>
              <a:t>“probability the house is being burglarized given that John and Mary both called”. </a:t>
            </a:r>
            <a:r>
              <a:rPr lang="en-US" sz="2200" dirty="0"/>
              <a:t>The hidden variables for this query are </a:t>
            </a:r>
            <a:r>
              <a:rPr lang="en-US" sz="2200" dirty="0">
                <a:solidFill>
                  <a:schemeClr val="accent6">
                    <a:lumMod val="75000"/>
                  </a:schemeClr>
                </a:solidFill>
              </a:rPr>
              <a:t>Earthquake</a:t>
            </a:r>
            <a:r>
              <a:rPr lang="en-US" sz="2200" dirty="0"/>
              <a:t> and </a:t>
            </a:r>
            <a:r>
              <a:rPr lang="en-US" sz="2200" dirty="0">
                <a:solidFill>
                  <a:schemeClr val="accent6">
                    <a:lumMod val="75000"/>
                  </a:schemeClr>
                </a:solidFill>
              </a:rPr>
              <a:t>Alarm</a:t>
            </a:r>
            <a:r>
              <a:rPr lang="en-US" sz="2200" dirty="0"/>
              <a:t>.</a:t>
            </a:r>
          </a:p>
          <a:p>
            <a:pPr algn="l"/>
            <a:endParaRPr lang="en-US" sz="2200" b="0" i="0" u="none" strike="noStrike" baseline="0" dirty="0"/>
          </a:p>
          <a:p>
            <a:pPr algn="l"/>
            <a:r>
              <a:rPr lang="en-US" sz="2200" b="0" i="0" u="none" strike="noStrike" baseline="0" dirty="0"/>
              <a:t>From Equation (4), using initial letters for the variables to shorten the expressions, we have:</a:t>
            </a:r>
          </a:p>
          <a:p>
            <a:pPr algn="l"/>
            <a:endParaRPr lang="en-US" sz="2200" dirty="0"/>
          </a:p>
          <a:p>
            <a:pPr algn="l"/>
            <a:endParaRPr lang="en-US" sz="2200" dirty="0"/>
          </a:p>
          <a:p>
            <a:pPr algn="l"/>
            <a:r>
              <a:rPr lang="en-US" sz="2200" dirty="0"/>
              <a:t>The semantics of Bayesian networks (Equation (2)) then gives us an expression in terms of CPT entries. For simplicity, we do this just for Burglary =true:</a:t>
            </a:r>
          </a:p>
          <a:p>
            <a:pPr marL="0" indent="0" algn="l">
              <a:buNone/>
            </a:pPr>
            <a:endParaRPr lang="en-IN" sz="2200" dirty="0"/>
          </a:p>
          <a:p>
            <a:pPr marL="0" indent="0" algn="l">
              <a:buNone/>
            </a:pPr>
            <a:endParaRPr lang="en-IN" sz="2200" dirty="0"/>
          </a:p>
          <a:p>
            <a:pPr marL="0" indent="0" algn="l">
              <a:buNone/>
            </a:pPr>
            <a:r>
              <a:rPr lang="en-IN" sz="2200" dirty="0"/>
              <a:t>										</a:t>
            </a:r>
          </a:p>
          <a:p>
            <a:pPr marL="0" indent="0" algn="l">
              <a:buNone/>
            </a:pPr>
            <a:r>
              <a:rPr lang="en-IN" sz="2200" dirty="0"/>
              <a:t>										…..(5)</a:t>
            </a:r>
          </a:p>
          <a:p>
            <a:pPr marL="0" indent="0" algn="l">
              <a:buNone/>
            </a:pPr>
            <a:endParaRPr lang="en-IN" sz="2000" dirty="0"/>
          </a:p>
        </p:txBody>
      </p:sp>
      <p:sp>
        <p:nvSpPr>
          <p:cNvPr id="4" name="Footer Placeholder 3">
            <a:extLst>
              <a:ext uri="{FF2B5EF4-FFF2-40B4-BE49-F238E27FC236}">
                <a16:creationId xmlns:a16="http://schemas.microsoft.com/office/drawing/2014/main" id="{127B169B-C74E-08AE-63FA-27BD98AD243A}"/>
              </a:ext>
            </a:extLst>
          </p:cNvPr>
          <p:cNvSpPr>
            <a:spLocks noGrp="1"/>
          </p:cNvSpPr>
          <p:nvPr>
            <p:ph type="ftr" sz="quarter" idx="11"/>
          </p:nvPr>
        </p:nvSpPr>
        <p:spPr/>
        <p:txBody>
          <a:bodyPr/>
          <a:lstStyle/>
          <a:p>
            <a:r>
              <a:rPr lang="en-US"/>
              <a:t>RVK-Math4AI-Unit 4</a:t>
            </a:r>
          </a:p>
        </p:txBody>
      </p:sp>
      <p:pic>
        <p:nvPicPr>
          <p:cNvPr id="7" name="Picture 6">
            <a:extLst>
              <a:ext uri="{FF2B5EF4-FFF2-40B4-BE49-F238E27FC236}">
                <a16:creationId xmlns:a16="http://schemas.microsoft.com/office/drawing/2014/main" id="{8922A703-D49B-9354-F8C4-85F72AAF317D}"/>
              </a:ext>
            </a:extLst>
          </p:cNvPr>
          <p:cNvPicPr>
            <a:picLocks noChangeAspect="1"/>
          </p:cNvPicPr>
          <p:nvPr/>
        </p:nvPicPr>
        <p:blipFill>
          <a:blip r:embed="rId2"/>
          <a:stretch>
            <a:fillRect/>
          </a:stretch>
        </p:blipFill>
        <p:spPr>
          <a:xfrm>
            <a:off x="3542203" y="1230422"/>
            <a:ext cx="3795958" cy="629340"/>
          </a:xfrm>
          <a:prstGeom prst="rect">
            <a:avLst/>
          </a:prstGeom>
        </p:spPr>
      </p:pic>
      <p:pic>
        <p:nvPicPr>
          <p:cNvPr id="8" name="Picture 7">
            <a:extLst>
              <a:ext uri="{FF2B5EF4-FFF2-40B4-BE49-F238E27FC236}">
                <a16:creationId xmlns:a16="http://schemas.microsoft.com/office/drawing/2014/main" id="{92670ACD-EE3A-E367-453C-65F03E1095CA}"/>
              </a:ext>
            </a:extLst>
          </p:cNvPr>
          <p:cNvPicPr>
            <a:picLocks noChangeAspect="1"/>
          </p:cNvPicPr>
          <p:nvPr/>
        </p:nvPicPr>
        <p:blipFill>
          <a:blip r:embed="rId3"/>
          <a:stretch>
            <a:fillRect/>
          </a:stretch>
        </p:blipFill>
        <p:spPr>
          <a:xfrm>
            <a:off x="2959606" y="4039345"/>
            <a:ext cx="5542633" cy="534658"/>
          </a:xfrm>
          <a:prstGeom prst="rect">
            <a:avLst/>
          </a:prstGeom>
        </p:spPr>
      </p:pic>
      <p:pic>
        <p:nvPicPr>
          <p:cNvPr id="10" name="Picture 9">
            <a:extLst>
              <a:ext uri="{FF2B5EF4-FFF2-40B4-BE49-F238E27FC236}">
                <a16:creationId xmlns:a16="http://schemas.microsoft.com/office/drawing/2014/main" id="{2FE03836-311C-9083-51F1-8645491D8E64}"/>
              </a:ext>
            </a:extLst>
          </p:cNvPr>
          <p:cNvPicPr>
            <a:picLocks noChangeAspect="1"/>
          </p:cNvPicPr>
          <p:nvPr/>
        </p:nvPicPr>
        <p:blipFill>
          <a:blip r:embed="rId4"/>
          <a:stretch>
            <a:fillRect/>
          </a:stretch>
        </p:blipFill>
        <p:spPr>
          <a:xfrm>
            <a:off x="2742807" y="5295327"/>
            <a:ext cx="6496363" cy="603385"/>
          </a:xfrm>
          <a:prstGeom prst="rect">
            <a:avLst/>
          </a:prstGeom>
        </p:spPr>
      </p:pic>
      <p:pic>
        <p:nvPicPr>
          <p:cNvPr id="12" name="Picture 11">
            <a:extLst>
              <a:ext uri="{FF2B5EF4-FFF2-40B4-BE49-F238E27FC236}">
                <a16:creationId xmlns:a16="http://schemas.microsoft.com/office/drawing/2014/main" id="{61E36B13-C8D6-52D0-3B39-2538D21BA9E8}"/>
              </a:ext>
            </a:extLst>
          </p:cNvPr>
          <p:cNvPicPr>
            <a:picLocks noChangeAspect="1"/>
          </p:cNvPicPr>
          <p:nvPr/>
        </p:nvPicPr>
        <p:blipFill>
          <a:blip r:embed="rId5"/>
          <a:stretch>
            <a:fillRect/>
          </a:stretch>
        </p:blipFill>
        <p:spPr>
          <a:xfrm>
            <a:off x="2976000" y="6045810"/>
            <a:ext cx="6029976" cy="568235"/>
          </a:xfrm>
          <a:prstGeom prst="rect">
            <a:avLst/>
          </a:prstGeom>
        </p:spPr>
      </p:pic>
    </p:spTree>
    <p:extLst>
      <p:ext uri="{BB962C8B-B14F-4D97-AF65-F5344CB8AC3E}">
        <p14:creationId xmlns:p14="http://schemas.microsoft.com/office/powerpoint/2010/main" val="2435347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E79A-24F5-E1C1-BC77-43A07F214AC0}"/>
              </a:ext>
            </a:extLst>
          </p:cNvPr>
          <p:cNvSpPr>
            <a:spLocks noGrp="1"/>
          </p:cNvSpPr>
          <p:nvPr>
            <p:ph type="title"/>
          </p:nvPr>
        </p:nvSpPr>
        <p:spPr>
          <a:xfrm>
            <a:off x="609600" y="136524"/>
            <a:ext cx="10972800" cy="353576"/>
          </a:xfrm>
        </p:spPr>
        <p:txBody>
          <a:bodyPr>
            <a:normAutofit fontScale="90000"/>
          </a:bodyPr>
          <a:lstStyle/>
          <a:p>
            <a:r>
              <a:rPr lang="en-IN" b="1" dirty="0"/>
              <a:t>Bayesian Nets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B3D43E-AB95-BD4F-1582-2522E9F035BE}"/>
                  </a:ext>
                </a:extLst>
              </p:cNvPr>
              <p:cNvSpPr>
                <a:spLocks noGrp="1"/>
              </p:cNvSpPr>
              <p:nvPr>
                <p:ph idx="1"/>
              </p:nvPr>
            </p:nvSpPr>
            <p:spPr>
              <a:xfrm>
                <a:off x="139603" y="811030"/>
                <a:ext cx="11366015" cy="5813135"/>
              </a:xfrm>
            </p:spPr>
            <p:txBody>
              <a:bodyPr>
                <a:normAutofit/>
              </a:bodyPr>
              <a:lstStyle/>
              <a:p>
                <a:r>
                  <a:rPr lang="en-US" sz="2000" dirty="0">
                    <a:solidFill>
                      <a:srgbClr val="0000FF"/>
                    </a:solidFill>
                  </a:rPr>
                  <a:t>Inference by Enumeration in Bayesian Nets: </a:t>
                </a:r>
                <a:r>
                  <a:rPr lang="en-US" sz="2000" dirty="0"/>
                  <a:t>(cont..)</a:t>
                </a:r>
              </a:p>
              <a:p>
                <a:pPr marL="0" indent="0">
                  <a:buNone/>
                </a:pPr>
                <a:endParaRPr lang="en-IN" sz="2000" b="1" i="0" u="none" strike="noStrike" baseline="0" dirty="0">
                  <a:latin typeface="TimesNewRoman,Bold"/>
                </a:endParaRPr>
              </a:p>
              <a:p>
                <a:pPr marL="0" indent="0">
                  <a:buNone/>
                </a:pPr>
                <a:endParaRPr lang="en-IN" sz="2000" b="1" dirty="0">
                  <a:latin typeface="TimesNewRoman,Bold"/>
                </a:endParaRPr>
              </a:p>
              <a:p>
                <a:pPr marL="0" indent="0">
                  <a:buNone/>
                </a:pPr>
                <a:endParaRPr lang="en-IN" sz="2000" b="1" i="0" u="none" strike="noStrike" baseline="0" dirty="0">
                  <a:latin typeface="TimesNewRoman,Bold"/>
                </a:endParaRPr>
              </a:p>
              <a:p>
                <a:pPr marL="0" indent="0">
                  <a:buNone/>
                </a:pPr>
                <a:endParaRPr lang="en-IN" sz="2000" b="1" dirty="0">
                  <a:latin typeface="TimesNewRoman,Bold"/>
                </a:endParaRPr>
              </a:p>
              <a:p>
                <a:pPr marL="0" indent="0">
                  <a:buNone/>
                </a:pPr>
                <a:endParaRPr lang="en-IN" sz="2000" b="1" i="0" u="none" strike="noStrike" baseline="0" dirty="0">
                  <a:latin typeface="TimesNewRoman,Bold"/>
                </a:endParaRPr>
              </a:p>
              <a:p>
                <a:pPr marL="0" indent="0">
                  <a:buNone/>
                </a:pPr>
                <a:endParaRPr lang="en-IN" sz="1000" b="1" i="0" u="none" strike="noStrike" baseline="0" dirty="0"/>
              </a:p>
              <a:p>
                <a:pPr marL="0" indent="0">
                  <a:buNone/>
                </a:pPr>
                <a:r>
                  <a:rPr lang="en-IN" sz="2000" b="1" i="0" u="none" strike="noStrike" baseline="0" dirty="0"/>
                  <a:t>f</a:t>
                </a:r>
                <a:r>
                  <a:rPr lang="en-IN" sz="2000" b="0" i="0" u="none" strike="noStrike" baseline="-25000" dirty="0"/>
                  <a:t>3</a:t>
                </a:r>
                <a:r>
                  <a:rPr lang="en-IN" sz="2000" b="0" i="0" u="none" strike="noStrike" baseline="0" dirty="0"/>
                  <a:t>(A,B,E) consists of 8 values as below:</a:t>
                </a:r>
              </a:p>
              <a:p>
                <a:pPr marL="0" indent="0">
                  <a:buNone/>
                </a:pPr>
                <a:endParaRPr lang="en-IN" sz="2000" dirty="0"/>
              </a:p>
              <a:p>
                <a:pPr marL="0" indent="0">
                  <a:buNone/>
                </a:pPr>
                <a:endParaRPr lang="en-IN" sz="2000" b="0" i="0" u="none" strike="noStrike" baseline="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b="1" i="0" u="none" strike="noStrike" baseline="0" dirty="0"/>
                  <a:t>f</a:t>
                </a:r>
                <a:r>
                  <a:rPr lang="en-IN" sz="2000" b="0" i="0" u="none" strike="noStrike" baseline="-25000" dirty="0"/>
                  <a:t>2</a:t>
                </a:r>
                <a:r>
                  <a:rPr lang="en-IN" sz="2000" b="0" i="0" u="none" strike="noStrike" baseline="0" dirty="0"/>
                  <a:t>(E) </a:t>
                </a:r>
                <a:r>
                  <a:rPr lang="en-IN" sz="2400" b="0" i="0" u="none" strike="noStrike" baseline="0" dirty="0"/>
                  <a:t>=</a:t>
                </a:r>
                <a14:m>
                  <m:oMath xmlns:m="http://schemas.openxmlformats.org/officeDocument/2006/math">
                    <m:d>
                      <m:dPr>
                        <m:ctrlPr>
                          <a:rPr lang="en-IN" sz="1600" b="0" i="1" u="none" strike="noStrike" baseline="0" smtClean="0">
                            <a:latin typeface="Cambria Math" panose="02040503050406030204" pitchFamily="18" charset="0"/>
                          </a:rPr>
                        </m:ctrlPr>
                      </m:dPr>
                      <m:e>
                        <m:f>
                          <m:fPr>
                            <m:type m:val="noBar"/>
                            <m:ctrlPr>
                              <a:rPr lang="en-IN" sz="1600" b="0" i="1" u="none" strike="noStrike" baseline="0" smtClean="0">
                                <a:latin typeface="Cambria Math" panose="02040503050406030204" pitchFamily="18" charset="0"/>
                              </a:rPr>
                            </m:ctrlPr>
                          </m:fPr>
                          <m:num>
                            <m:r>
                              <a:rPr lang="en-IN" sz="1600" b="0" i="1" u="none" strike="noStrike" baseline="0" smtClean="0">
                                <a:latin typeface="Cambria Math" panose="02040503050406030204" pitchFamily="18" charset="0"/>
                              </a:rPr>
                              <m:t>𝑃</m:t>
                            </m:r>
                            <m:r>
                              <a:rPr lang="en-IN" sz="1600" b="0" i="1" u="none" strike="noStrike" baseline="0" smtClean="0">
                                <a:latin typeface="Cambria Math" panose="02040503050406030204" pitchFamily="18" charset="0"/>
                              </a:rPr>
                              <m:t>(</m:t>
                            </m:r>
                            <m:r>
                              <m:rPr>
                                <m:nor/>
                              </m:rPr>
                              <a:rPr lang="en-IN" sz="1600" dirty="0"/>
                              <m:t>e</m:t>
                            </m:r>
                            <m:r>
                              <a:rPr lang="en-IN" sz="1600" b="0" i="1" u="none" strike="noStrike" baseline="0" smtClean="0">
                                <a:latin typeface="Cambria Math" panose="02040503050406030204" pitchFamily="18" charset="0"/>
                              </a:rPr>
                              <m:t>)</m:t>
                            </m:r>
                          </m:num>
                          <m:den>
                            <m:r>
                              <a:rPr lang="en-IN" sz="1600" b="0" i="1" u="none" strike="noStrike" baseline="0" smtClean="0">
                                <a:latin typeface="Cambria Math" panose="02040503050406030204" pitchFamily="18" charset="0"/>
                              </a:rPr>
                              <m:t>𝑃</m:t>
                            </m:r>
                            <m:r>
                              <a:rPr lang="en-IN" sz="1600" b="0" i="1" u="none" strike="noStrike" baseline="0" smtClean="0">
                                <a:latin typeface="Cambria Math" panose="02040503050406030204" pitchFamily="18" charset="0"/>
                              </a:rPr>
                              <m:t>(</m:t>
                            </m:r>
                            <m:r>
                              <m:rPr>
                                <m:nor/>
                              </m:rPr>
                              <a:rPr lang="en-IN" sz="1600" dirty="0">
                                <a:sym typeface="Symbol" panose="05050102010706020507" pitchFamily="18" charset="2"/>
                              </a:rPr>
                              <m:t></m:t>
                            </m:r>
                            <m:r>
                              <m:rPr>
                                <m:nor/>
                              </m:rPr>
                              <a:rPr lang="en-IN" sz="1600" dirty="0"/>
                              <m:t>e</m:t>
                            </m:r>
                            <m:r>
                              <a:rPr lang="en-IN" sz="1600" b="0" i="1" dirty="0" smtClean="0">
                                <a:latin typeface="Cambria Math" panose="02040503050406030204" pitchFamily="18" charset="0"/>
                              </a:rPr>
                              <m:t>)</m:t>
                            </m:r>
                          </m:den>
                        </m:f>
                      </m:e>
                    </m:d>
                  </m:oMath>
                </a14:m>
                <a:r>
                  <a:rPr lang="en-IN" sz="2400" dirty="0"/>
                  <a:t> = </a:t>
                </a:r>
                <a14:m>
                  <m:oMath xmlns:m="http://schemas.openxmlformats.org/officeDocument/2006/math">
                    <m:d>
                      <m:dPr>
                        <m:ctrlPr>
                          <a:rPr lang="en-IN" sz="2000" i="1">
                            <a:latin typeface="Cambria Math" panose="02040503050406030204" pitchFamily="18" charset="0"/>
                          </a:rPr>
                        </m:ctrlPr>
                      </m:dPr>
                      <m:e>
                        <m:f>
                          <m:fPr>
                            <m:type m:val="noBar"/>
                            <m:ctrlPr>
                              <a:rPr lang="en-IN" sz="2000" i="1">
                                <a:latin typeface="Cambria Math" panose="02040503050406030204" pitchFamily="18" charset="0"/>
                              </a:rPr>
                            </m:ctrlPr>
                          </m:fPr>
                          <m:num>
                            <m:r>
                              <a:rPr lang="en-IN" sz="2000" b="0" i="1" smtClean="0">
                                <a:latin typeface="Cambria Math" panose="02040503050406030204" pitchFamily="18" charset="0"/>
                              </a:rPr>
                              <m:t>0.002</m:t>
                            </m:r>
                          </m:num>
                          <m:den>
                            <m:r>
                              <a:rPr lang="en-IN" sz="2000" b="0" i="1" smtClean="0">
                                <a:latin typeface="Cambria Math" panose="02040503050406030204" pitchFamily="18" charset="0"/>
                              </a:rPr>
                              <m:t>0.998</m:t>
                            </m:r>
                          </m:den>
                        </m:f>
                      </m:e>
                    </m:d>
                  </m:oMath>
                </a14:m>
                <a:r>
                  <a:rPr lang="en-IN" sz="3600" dirty="0"/>
                  <a:t>    		</a:t>
                </a:r>
                <a:r>
                  <a:rPr lang="en-IN" sz="2000" b="1" dirty="0"/>
                  <a:t>f</a:t>
                </a:r>
                <a:r>
                  <a:rPr lang="en-IN" sz="2000" baseline="-25000" dirty="0"/>
                  <a:t>1</a:t>
                </a:r>
                <a:r>
                  <a:rPr lang="en-IN" sz="2000" dirty="0"/>
                  <a:t>(B) </a:t>
                </a:r>
                <a:r>
                  <a:rPr lang="en-IN" sz="2400" dirty="0"/>
                  <a:t>=</a:t>
                </a:r>
                <a14:m>
                  <m:oMath xmlns:m="http://schemas.openxmlformats.org/officeDocument/2006/math">
                    <m:d>
                      <m:dPr>
                        <m:ctrlPr>
                          <a:rPr lang="en-IN" sz="1600" i="1">
                            <a:latin typeface="Cambria Math" panose="02040503050406030204" pitchFamily="18" charset="0"/>
                          </a:rPr>
                        </m:ctrlPr>
                      </m:dPr>
                      <m:e>
                        <m:f>
                          <m:fPr>
                            <m:type m:val="noBar"/>
                            <m:ctrlPr>
                              <a:rPr lang="en-IN" sz="1600" i="1">
                                <a:latin typeface="Cambria Math" panose="02040503050406030204" pitchFamily="18" charset="0"/>
                              </a:rPr>
                            </m:ctrlPr>
                          </m:fPr>
                          <m:num>
                            <m:r>
                              <a:rPr lang="en-IN" sz="1600" i="1">
                                <a:latin typeface="Cambria Math" panose="02040503050406030204" pitchFamily="18" charset="0"/>
                              </a:rPr>
                              <m:t>𝑃</m:t>
                            </m:r>
                            <m:r>
                              <a:rPr lang="en-IN" sz="1600" i="1">
                                <a:latin typeface="Cambria Math" panose="02040503050406030204" pitchFamily="18" charset="0"/>
                              </a:rPr>
                              <m:t>(</m:t>
                            </m:r>
                            <m:r>
                              <m:rPr>
                                <m:nor/>
                              </m:rPr>
                              <a:rPr lang="en-IN" sz="1600" b="0" i="0" dirty="0" smtClean="0"/>
                              <m:t>b</m:t>
                            </m:r>
                            <m:r>
                              <a:rPr lang="en-IN" sz="1600" i="1">
                                <a:latin typeface="Cambria Math" panose="02040503050406030204" pitchFamily="18" charset="0"/>
                              </a:rPr>
                              <m:t>)</m:t>
                            </m:r>
                          </m:num>
                          <m:den>
                            <m:r>
                              <a:rPr lang="en-IN" sz="1600" i="1">
                                <a:latin typeface="Cambria Math" panose="02040503050406030204" pitchFamily="18" charset="0"/>
                              </a:rPr>
                              <m:t>𝑃</m:t>
                            </m:r>
                            <m:r>
                              <a:rPr lang="en-IN" sz="1600" i="1">
                                <a:latin typeface="Cambria Math" panose="02040503050406030204" pitchFamily="18" charset="0"/>
                              </a:rPr>
                              <m:t>(</m:t>
                            </m:r>
                            <m:r>
                              <m:rPr>
                                <m:nor/>
                              </m:rPr>
                              <a:rPr lang="en-IN" sz="1600" dirty="0">
                                <a:sym typeface="Symbol" panose="05050102010706020507" pitchFamily="18" charset="2"/>
                              </a:rPr>
                              <m:t></m:t>
                            </m:r>
                            <m:r>
                              <m:rPr>
                                <m:nor/>
                              </m:rPr>
                              <a:rPr lang="en-IN" sz="1600" b="0" i="0" dirty="0" smtClean="0"/>
                              <m:t>b</m:t>
                            </m:r>
                            <m:r>
                              <a:rPr lang="en-IN" sz="1600" i="1" dirty="0">
                                <a:latin typeface="Cambria Math" panose="02040503050406030204" pitchFamily="18" charset="0"/>
                              </a:rPr>
                              <m:t>)</m:t>
                            </m:r>
                          </m:den>
                        </m:f>
                      </m:e>
                    </m:d>
                  </m:oMath>
                </a14:m>
                <a:r>
                  <a:rPr lang="en-IN" sz="2400" dirty="0"/>
                  <a:t> = </a:t>
                </a:r>
                <a14:m>
                  <m:oMath xmlns:m="http://schemas.openxmlformats.org/officeDocument/2006/math">
                    <m:d>
                      <m:dPr>
                        <m:ctrlPr>
                          <a:rPr lang="en-IN" sz="2000" i="1">
                            <a:latin typeface="Cambria Math" panose="02040503050406030204" pitchFamily="18" charset="0"/>
                          </a:rPr>
                        </m:ctrlPr>
                      </m:dPr>
                      <m:e>
                        <m:f>
                          <m:fPr>
                            <m:type m:val="noBar"/>
                            <m:ctrlPr>
                              <a:rPr lang="en-IN" sz="2000" i="1">
                                <a:latin typeface="Cambria Math" panose="02040503050406030204" pitchFamily="18" charset="0"/>
                              </a:rPr>
                            </m:ctrlPr>
                          </m:fPr>
                          <m:num>
                            <m:r>
                              <a:rPr lang="en-IN" sz="2000" i="1">
                                <a:latin typeface="Cambria Math" panose="02040503050406030204" pitchFamily="18" charset="0"/>
                              </a:rPr>
                              <m:t>0.00</m:t>
                            </m:r>
                            <m:r>
                              <a:rPr lang="en-IN" sz="2000" b="0" i="1" smtClean="0">
                                <a:latin typeface="Cambria Math" panose="02040503050406030204" pitchFamily="18" charset="0"/>
                              </a:rPr>
                              <m:t>1</m:t>
                            </m:r>
                          </m:num>
                          <m:den>
                            <m:r>
                              <a:rPr lang="en-IN" sz="2000" i="1" smtClean="0">
                                <a:latin typeface="Cambria Math" panose="02040503050406030204" pitchFamily="18" charset="0"/>
                              </a:rPr>
                              <m:t>0.</m:t>
                            </m:r>
                            <m:r>
                              <a:rPr lang="en-IN" sz="2000" b="0" i="1" smtClean="0">
                                <a:latin typeface="Cambria Math" panose="02040503050406030204" pitchFamily="18" charset="0"/>
                              </a:rPr>
                              <m:t>9</m:t>
                            </m:r>
                            <m:r>
                              <a:rPr lang="en-IN" sz="2000" i="1" smtClean="0">
                                <a:latin typeface="Cambria Math" panose="02040503050406030204" pitchFamily="18" charset="0"/>
                              </a:rPr>
                              <m:t>9</m:t>
                            </m:r>
                            <m:r>
                              <a:rPr lang="en-IN" sz="2000" b="0" i="1" smtClean="0">
                                <a:latin typeface="Cambria Math" panose="02040503050406030204" pitchFamily="18" charset="0"/>
                              </a:rPr>
                              <m:t>9</m:t>
                            </m:r>
                          </m:den>
                        </m:f>
                      </m:e>
                    </m:d>
                  </m:oMath>
                </a14:m>
                <a:r>
                  <a:rPr lang="en-IN" sz="3600" dirty="0"/>
                  <a:t> </a:t>
                </a:r>
                <a:endParaRPr lang="en-IN" sz="2000" dirty="0"/>
              </a:p>
              <a:p>
                <a:pPr marL="0" indent="0">
                  <a:buNone/>
                </a:pPr>
                <a:endParaRPr lang="en-IN" sz="2000" dirty="0"/>
              </a:p>
            </p:txBody>
          </p:sp>
        </mc:Choice>
        <mc:Fallback xmlns="">
          <p:sp>
            <p:nvSpPr>
              <p:cNvPr id="3" name="Content Placeholder 2">
                <a:extLst>
                  <a:ext uri="{FF2B5EF4-FFF2-40B4-BE49-F238E27FC236}">
                    <a16:creationId xmlns:a16="http://schemas.microsoft.com/office/drawing/2014/main" id="{AEB3D43E-AB95-BD4F-1582-2522E9F035BE}"/>
                  </a:ext>
                </a:extLst>
              </p:cNvPr>
              <p:cNvSpPr>
                <a:spLocks noGrp="1" noRot="1" noChangeAspect="1" noMove="1" noResize="1" noEditPoints="1" noAdjustHandles="1" noChangeArrowheads="1" noChangeShapeType="1" noTextEdit="1"/>
              </p:cNvSpPr>
              <p:nvPr>
                <p:ph idx="1"/>
              </p:nvPr>
            </p:nvSpPr>
            <p:spPr>
              <a:xfrm>
                <a:off x="139603" y="811030"/>
                <a:ext cx="11366015" cy="5813135"/>
              </a:xfrm>
              <a:blipFill>
                <a:blip r:embed="rId2"/>
                <a:stretch>
                  <a:fillRect l="-590" t="-524"/>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37B772A2-575B-1631-5428-8A06E0CA8ADD}"/>
              </a:ext>
            </a:extLst>
          </p:cNvPr>
          <p:cNvPicPr>
            <a:picLocks noChangeAspect="1"/>
          </p:cNvPicPr>
          <p:nvPr/>
        </p:nvPicPr>
        <p:blipFill>
          <a:blip r:embed="rId3"/>
          <a:stretch>
            <a:fillRect/>
          </a:stretch>
        </p:blipFill>
        <p:spPr>
          <a:xfrm>
            <a:off x="172428" y="1269204"/>
            <a:ext cx="7650248" cy="784342"/>
          </a:xfrm>
          <a:prstGeom prst="rect">
            <a:avLst/>
          </a:prstGeom>
        </p:spPr>
      </p:pic>
      <p:pic>
        <p:nvPicPr>
          <p:cNvPr id="13" name="Picture 12">
            <a:extLst>
              <a:ext uri="{FF2B5EF4-FFF2-40B4-BE49-F238E27FC236}">
                <a16:creationId xmlns:a16="http://schemas.microsoft.com/office/drawing/2014/main" id="{62E37713-593C-06C9-7284-D286A0EF8251}"/>
              </a:ext>
            </a:extLst>
          </p:cNvPr>
          <p:cNvPicPr>
            <a:picLocks noChangeAspect="1"/>
          </p:cNvPicPr>
          <p:nvPr/>
        </p:nvPicPr>
        <p:blipFill>
          <a:blip r:embed="rId4"/>
          <a:stretch>
            <a:fillRect/>
          </a:stretch>
        </p:blipFill>
        <p:spPr>
          <a:xfrm>
            <a:off x="205253" y="2261417"/>
            <a:ext cx="7584597" cy="691192"/>
          </a:xfrm>
          <a:prstGeom prst="rect">
            <a:avLst/>
          </a:prstGeom>
        </p:spPr>
      </p:pic>
      <p:pic>
        <p:nvPicPr>
          <p:cNvPr id="20" name="Picture 19">
            <a:extLst>
              <a:ext uri="{FF2B5EF4-FFF2-40B4-BE49-F238E27FC236}">
                <a16:creationId xmlns:a16="http://schemas.microsoft.com/office/drawing/2014/main" id="{CCD7EC4C-BE21-326D-95FE-F7E7B65A6AE4}"/>
              </a:ext>
            </a:extLst>
          </p:cNvPr>
          <p:cNvPicPr>
            <a:picLocks noChangeAspect="1"/>
          </p:cNvPicPr>
          <p:nvPr/>
        </p:nvPicPr>
        <p:blipFill>
          <a:blip r:embed="rId5"/>
          <a:stretch>
            <a:fillRect/>
          </a:stretch>
        </p:blipFill>
        <p:spPr>
          <a:xfrm>
            <a:off x="7920149" y="2018219"/>
            <a:ext cx="4172385" cy="3398756"/>
          </a:xfrm>
          <a:prstGeom prst="rect">
            <a:avLst/>
          </a:prstGeom>
        </p:spPr>
      </p:pic>
      <p:graphicFrame>
        <p:nvGraphicFramePr>
          <p:cNvPr id="21" name="Table 21">
            <a:extLst>
              <a:ext uri="{FF2B5EF4-FFF2-40B4-BE49-F238E27FC236}">
                <a16:creationId xmlns:a16="http://schemas.microsoft.com/office/drawing/2014/main" id="{A23A606E-7E01-B653-4073-1066747A3035}"/>
              </a:ext>
            </a:extLst>
          </p:cNvPr>
          <p:cNvGraphicFramePr>
            <a:graphicFrameLocks noGrp="1"/>
          </p:cNvGraphicFramePr>
          <p:nvPr>
            <p:extLst>
              <p:ext uri="{D42A27DB-BD31-4B8C-83A1-F6EECF244321}">
                <p14:modId xmlns:p14="http://schemas.microsoft.com/office/powerpoint/2010/main" val="815034936"/>
              </p:ext>
            </p:extLst>
          </p:nvPr>
        </p:nvGraphicFramePr>
        <p:xfrm>
          <a:off x="369368" y="3739676"/>
          <a:ext cx="7321016" cy="1849120"/>
        </p:xfrm>
        <a:graphic>
          <a:graphicData uri="http://schemas.openxmlformats.org/drawingml/2006/table">
            <a:tbl>
              <a:tblPr firstRow="1" bandRow="1">
                <a:tableStyleId>{5940675A-B579-460E-94D1-54222C63F5DA}</a:tableStyleId>
              </a:tblPr>
              <a:tblGrid>
                <a:gridCol w="3602339">
                  <a:extLst>
                    <a:ext uri="{9D8B030D-6E8A-4147-A177-3AD203B41FA5}">
                      <a16:colId xmlns:a16="http://schemas.microsoft.com/office/drawing/2014/main" val="1859664603"/>
                    </a:ext>
                  </a:extLst>
                </a:gridCol>
                <a:gridCol w="3718677">
                  <a:extLst>
                    <a:ext uri="{9D8B030D-6E8A-4147-A177-3AD203B41FA5}">
                      <a16:colId xmlns:a16="http://schemas.microsoft.com/office/drawing/2014/main" val="1398920450"/>
                    </a:ext>
                  </a:extLst>
                </a:gridCol>
              </a:tblGrid>
              <a:tr h="0">
                <a:tc>
                  <a:txBody>
                    <a:bodyPr/>
                    <a:lstStyle/>
                    <a:p>
                      <a:pPr algn="ctr"/>
                      <a:r>
                        <a:rPr lang="en-IN" sz="1800" dirty="0"/>
                        <a:t> </a:t>
                      </a:r>
                      <a:r>
                        <a:rPr lang="en-IN" sz="1800" b="1" i="0" u="none" strike="noStrike" baseline="0" dirty="0"/>
                        <a:t>f</a:t>
                      </a:r>
                      <a:r>
                        <a:rPr lang="en-IN" sz="1800" b="0" i="0" u="none" strike="noStrike" baseline="-25000" dirty="0"/>
                        <a:t>3</a:t>
                      </a:r>
                      <a:r>
                        <a:rPr lang="en-IN" sz="1800" b="0" i="0" u="none" strike="noStrike" baseline="0" dirty="0"/>
                        <a:t>(A,B,E) </a:t>
                      </a:r>
                      <a:r>
                        <a:rPr lang="en-IN" sz="1800" dirty="0">
                          <a:solidFill>
                            <a:schemeClr val="accent6">
                              <a:lumMod val="75000"/>
                            </a:schemeClr>
                          </a:solidFill>
                        </a:rPr>
                        <a:t>with b = true</a:t>
                      </a:r>
                      <a:endParaRPr lang="en-IN" dirty="0"/>
                    </a:p>
                  </a:txBody>
                  <a:tcPr/>
                </a:tc>
                <a:tc>
                  <a:txBody>
                    <a:bodyPr/>
                    <a:lstStyle/>
                    <a:p>
                      <a:pPr algn="ctr"/>
                      <a:r>
                        <a:rPr lang="en-IN" sz="1800" b="1" i="0" u="none" strike="noStrike" baseline="0" dirty="0"/>
                        <a:t>f</a:t>
                      </a:r>
                      <a:r>
                        <a:rPr lang="en-IN" sz="1800" b="0" i="0" u="none" strike="noStrike" baseline="-25000" dirty="0"/>
                        <a:t>3</a:t>
                      </a:r>
                      <a:r>
                        <a:rPr lang="en-IN" sz="1800" b="0" i="0" u="none" strike="noStrike" baseline="0" dirty="0"/>
                        <a:t>(A,B,E) </a:t>
                      </a:r>
                      <a:r>
                        <a:rPr lang="en-IN" sz="1800" dirty="0">
                          <a:solidFill>
                            <a:schemeClr val="accent6">
                              <a:lumMod val="75000"/>
                            </a:schemeClr>
                          </a:solidFill>
                        </a:rPr>
                        <a:t>with b = false </a:t>
                      </a:r>
                      <a:endParaRPr lang="en-IN" dirty="0"/>
                    </a:p>
                  </a:txBody>
                  <a:tcPr/>
                </a:tc>
                <a:extLst>
                  <a:ext uri="{0D108BD9-81ED-4DB2-BD59-A6C34878D82A}">
                    <a16:rowId xmlns:a16="http://schemas.microsoft.com/office/drawing/2014/main" val="2215098781"/>
                  </a:ext>
                </a:extLst>
              </a:tr>
              <a:tr h="370840">
                <a:tc>
                  <a:txBody>
                    <a:bodyPr/>
                    <a:lstStyle/>
                    <a:p>
                      <a:r>
                        <a:rPr lang="en-IN" sz="1800" dirty="0"/>
                        <a:t>P(a| b, e) = 0.95</a:t>
                      </a:r>
                      <a:endParaRPr lang="en-IN" dirty="0"/>
                    </a:p>
                  </a:txBody>
                  <a:tcP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P(a|</a:t>
                      </a:r>
                      <a:r>
                        <a:rPr lang="en-IN" sz="1800" dirty="0">
                          <a:sym typeface="Symbol" panose="05050102010706020507" pitchFamily="18" charset="2"/>
                        </a:rPr>
                        <a:t></a:t>
                      </a:r>
                      <a:r>
                        <a:rPr lang="en-IN" sz="1800" dirty="0"/>
                        <a:t>b, e) = 0.29</a:t>
                      </a:r>
                      <a:endParaRPr lang="en-IN" dirty="0"/>
                    </a:p>
                  </a:txBody>
                  <a:tcPr>
                    <a:solidFill>
                      <a:schemeClr val="accent3">
                        <a:lumMod val="20000"/>
                        <a:lumOff val="80000"/>
                      </a:schemeClr>
                    </a:solidFill>
                  </a:tcPr>
                </a:tc>
                <a:extLst>
                  <a:ext uri="{0D108BD9-81ED-4DB2-BD59-A6C34878D82A}">
                    <a16:rowId xmlns:a16="http://schemas.microsoft.com/office/drawing/2014/main" val="3745643973"/>
                  </a:ext>
                </a:extLst>
              </a:tr>
              <a:tr h="370840">
                <a:tc>
                  <a:txBody>
                    <a:bodyPr/>
                    <a:lstStyle/>
                    <a:p>
                      <a:r>
                        <a:rPr lang="en-IN" sz="1800" dirty="0"/>
                        <a:t>P(</a:t>
                      </a:r>
                      <a:r>
                        <a:rPr lang="en-IN" sz="1800" dirty="0">
                          <a:sym typeface="Symbol" panose="05050102010706020507" pitchFamily="18" charset="2"/>
                        </a:rPr>
                        <a:t> </a:t>
                      </a:r>
                      <a:r>
                        <a:rPr lang="en-IN" sz="1800" dirty="0"/>
                        <a:t>a| b,</a:t>
                      </a:r>
                      <a:r>
                        <a:rPr lang="en-IN" sz="1800" dirty="0">
                          <a:sym typeface="Symbol" panose="05050102010706020507" pitchFamily="18" charset="2"/>
                        </a:rPr>
                        <a:t> </a:t>
                      </a:r>
                      <a:r>
                        <a:rPr lang="en-IN" sz="1800" dirty="0"/>
                        <a:t>e) = (1</a:t>
                      </a:r>
                      <a:r>
                        <a:rPr lang="en-IN" sz="1800" dirty="0">
                          <a:sym typeface="Symbol" panose="05050102010706020507" pitchFamily="18" charset="2"/>
                        </a:rPr>
                        <a:t></a:t>
                      </a:r>
                      <a:r>
                        <a:rPr lang="en-IN" sz="1800" dirty="0"/>
                        <a:t> 0.95) = 0.05</a:t>
                      </a:r>
                      <a:endParaRPr lang="en-IN" dirty="0"/>
                    </a:p>
                  </a:txBody>
                  <a:tcPr>
                    <a:solidFill>
                      <a:schemeClr val="accent6">
                        <a:lumMod val="20000"/>
                        <a:lumOff val="80000"/>
                      </a:schemeClr>
                    </a:solidFill>
                  </a:tcPr>
                </a:tc>
                <a:tc>
                  <a:txBody>
                    <a:bodyPr/>
                    <a:lstStyle/>
                    <a:p>
                      <a:r>
                        <a:rPr lang="en-IN" sz="1800" dirty="0"/>
                        <a:t>P(</a:t>
                      </a:r>
                      <a:r>
                        <a:rPr lang="en-IN" sz="1800" dirty="0">
                          <a:sym typeface="Symbol" panose="05050102010706020507" pitchFamily="18" charset="2"/>
                        </a:rPr>
                        <a:t> </a:t>
                      </a:r>
                      <a:r>
                        <a:rPr lang="en-IN" sz="1800" dirty="0"/>
                        <a:t>a|</a:t>
                      </a:r>
                      <a:r>
                        <a:rPr lang="en-IN" sz="1800" dirty="0">
                          <a:sym typeface="Symbol" panose="05050102010706020507" pitchFamily="18" charset="2"/>
                        </a:rPr>
                        <a:t> </a:t>
                      </a:r>
                      <a:r>
                        <a:rPr lang="en-IN" sz="1800" dirty="0"/>
                        <a:t>b,</a:t>
                      </a:r>
                      <a:r>
                        <a:rPr lang="en-IN" sz="1800" dirty="0">
                          <a:sym typeface="Symbol" panose="05050102010706020507" pitchFamily="18" charset="2"/>
                        </a:rPr>
                        <a:t> </a:t>
                      </a:r>
                      <a:r>
                        <a:rPr lang="en-IN" sz="1800" dirty="0"/>
                        <a:t>e) = (1</a:t>
                      </a:r>
                      <a:r>
                        <a:rPr lang="en-IN" sz="1800" dirty="0">
                          <a:sym typeface="Symbol" panose="05050102010706020507" pitchFamily="18" charset="2"/>
                        </a:rPr>
                        <a:t></a:t>
                      </a:r>
                      <a:r>
                        <a:rPr lang="en-IN" sz="1800" dirty="0"/>
                        <a:t> 0.29) = 0.71</a:t>
                      </a:r>
                      <a:endParaRPr lang="en-IN" dirty="0"/>
                    </a:p>
                  </a:txBody>
                  <a:tcPr>
                    <a:solidFill>
                      <a:schemeClr val="accent3">
                        <a:lumMod val="20000"/>
                        <a:lumOff val="80000"/>
                      </a:schemeClr>
                    </a:solidFill>
                  </a:tcPr>
                </a:tc>
                <a:extLst>
                  <a:ext uri="{0D108BD9-81ED-4DB2-BD59-A6C34878D82A}">
                    <a16:rowId xmlns:a16="http://schemas.microsoft.com/office/drawing/2014/main" val="3245475253"/>
                  </a:ext>
                </a:extLst>
              </a:tr>
              <a:tr h="370840">
                <a:tc>
                  <a:txBody>
                    <a:bodyPr/>
                    <a:lstStyle/>
                    <a:p>
                      <a:r>
                        <a:rPr lang="en-IN" sz="1800" dirty="0"/>
                        <a:t>P(a| b, </a:t>
                      </a:r>
                      <a:r>
                        <a:rPr lang="en-IN" sz="1800" dirty="0">
                          <a:sym typeface="Symbol" panose="05050102010706020507" pitchFamily="18" charset="2"/>
                        </a:rPr>
                        <a:t> </a:t>
                      </a:r>
                      <a:r>
                        <a:rPr lang="en-IN" sz="1800" dirty="0"/>
                        <a:t>e) = 0.94</a:t>
                      </a:r>
                      <a:endParaRPr lang="en-IN" dirty="0"/>
                    </a:p>
                  </a:txBody>
                  <a:tcPr>
                    <a:solidFill>
                      <a:schemeClr val="accent5">
                        <a:lumMod val="20000"/>
                        <a:lumOff val="80000"/>
                      </a:schemeClr>
                    </a:solidFill>
                  </a:tcPr>
                </a:tc>
                <a:tc>
                  <a:txBody>
                    <a:bodyPr/>
                    <a:lstStyle/>
                    <a:p>
                      <a:r>
                        <a:rPr lang="en-IN" sz="1800" dirty="0"/>
                        <a:t>P(a|</a:t>
                      </a:r>
                      <a:r>
                        <a:rPr lang="en-IN" sz="1800" dirty="0">
                          <a:sym typeface="Symbol" panose="05050102010706020507" pitchFamily="18" charset="2"/>
                        </a:rPr>
                        <a:t> </a:t>
                      </a:r>
                      <a:r>
                        <a:rPr lang="en-IN" sz="1800" dirty="0"/>
                        <a:t>b, </a:t>
                      </a:r>
                      <a:r>
                        <a:rPr lang="en-IN" sz="1800" dirty="0">
                          <a:sym typeface="Symbol" panose="05050102010706020507" pitchFamily="18" charset="2"/>
                        </a:rPr>
                        <a:t></a:t>
                      </a:r>
                      <a:r>
                        <a:rPr lang="en-IN" sz="1800" dirty="0"/>
                        <a:t>e) = 0.001</a:t>
                      </a:r>
                      <a:endParaRPr lang="en-IN" dirty="0"/>
                    </a:p>
                  </a:txBody>
                  <a:tcPr>
                    <a:solidFill>
                      <a:schemeClr val="accent4">
                        <a:lumMod val="20000"/>
                        <a:lumOff val="80000"/>
                      </a:schemeClr>
                    </a:solidFill>
                  </a:tcPr>
                </a:tc>
                <a:extLst>
                  <a:ext uri="{0D108BD9-81ED-4DB2-BD59-A6C34878D82A}">
                    <a16:rowId xmlns:a16="http://schemas.microsoft.com/office/drawing/2014/main" val="3745462173"/>
                  </a:ext>
                </a:extLst>
              </a:tr>
              <a:tr h="370840">
                <a:tc>
                  <a:txBody>
                    <a:bodyPr/>
                    <a:lstStyle/>
                    <a:p>
                      <a:r>
                        <a:rPr lang="en-IN" sz="1800" dirty="0"/>
                        <a:t>P(</a:t>
                      </a:r>
                      <a:r>
                        <a:rPr lang="en-IN" sz="1800" dirty="0">
                          <a:sym typeface="Symbol" panose="05050102010706020507" pitchFamily="18" charset="2"/>
                        </a:rPr>
                        <a:t> </a:t>
                      </a:r>
                      <a:r>
                        <a:rPr lang="en-IN" sz="1800" dirty="0"/>
                        <a:t>a| b,</a:t>
                      </a:r>
                      <a:r>
                        <a:rPr lang="en-IN" sz="1800" dirty="0">
                          <a:sym typeface="Symbol" panose="05050102010706020507" pitchFamily="18" charset="2"/>
                        </a:rPr>
                        <a:t> </a:t>
                      </a:r>
                      <a:r>
                        <a:rPr lang="en-IN" sz="1800" dirty="0"/>
                        <a:t>e) = (1</a:t>
                      </a:r>
                      <a:r>
                        <a:rPr lang="en-IN" sz="1800" dirty="0">
                          <a:sym typeface="Symbol" panose="05050102010706020507" pitchFamily="18" charset="2"/>
                        </a:rPr>
                        <a:t></a:t>
                      </a:r>
                      <a:r>
                        <a:rPr lang="en-IN" sz="1800" dirty="0"/>
                        <a:t> 0.94) = 0.06</a:t>
                      </a:r>
                      <a:endParaRPr lang="en-IN" dirty="0"/>
                    </a:p>
                  </a:txBody>
                  <a:tcPr>
                    <a:solidFill>
                      <a:schemeClr val="accent5">
                        <a:lumMod val="20000"/>
                        <a:lumOff val="80000"/>
                      </a:schemeClr>
                    </a:solidFill>
                  </a:tcPr>
                </a:tc>
                <a:tc>
                  <a:txBody>
                    <a:bodyPr/>
                    <a:lstStyle/>
                    <a:p>
                      <a:r>
                        <a:rPr lang="en-IN" sz="1800" dirty="0"/>
                        <a:t>P(</a:t>
                      </a:r>
                      <a:r>
                        <a:rPr lang="en-IN" sz="1800" dirty="0">
                          <a:sym typeface="Symbol" panose="05050102010706020507" pitchFamily="18" charset="2"/>
                        </a:rPr>
                        <a:t> </a:t>
                      </a:r>
                      <a:r>
                        <a:rPr lang="en-IN" sz="1800" dirty="0"/>
                        <a:t>a|</a:t>
                      </a:r>
                      <a:r>
                        <a:rPr lang="en-IN" sz="1800" dirty="0">
                          <a:sym typeface="Symbol" panose="05050102010706020507" pitchFamily="18" charset="2"/>
                        </a:rPr>
                        <a:t> </a:t>
                      </a:r>
                      <a:r>
                        <a:rPr lang="en-IN" sz="1800" dirty="0"/>
                        <a:t>b, </a:t>
                      </a:r>
                      <a:r>
                        <a:rPr lang="en-IN" sz="1800" dirty="0">
                          <a:sym typeface="Symbol" panose="05050102010706020507" pitchFamily="18" charset="2"/>
                        </a:rPr>
                        <a:t></a:t>
                      </a:r>
                      <a:r>
                        <a:rPr lang="en-IN" sz="1800" dirty="0"/>
                        <a:t>e) = (1</a:t>
                      </a:r>
                      <a:r>
                        <a:rPr lang="en-IN" sz="1800" dirty="0">
                          <a:sym typeface="Symbol" panose="05050102010706020507" pitchFamily="18" charset="2"/>
                        </a:rPr>
                        <a:t></a:t>
                      </a:r>
                      <a:r>
                        <a:rPr lang="en-IN" sz="1800" dirty="0"/>
                        <a:t> 0.001) = 0.999</a:t>
                      </a:r>
                      <a:endParaRPr lang="en-IN" dirty="0"/>
                    </a:p>
                  </a:txBody>
                  <a:tcPr>
                    <a:solidFill>
                      <a:schemeClr val="accent4">
                        <a:lumMod val="20000"/>
                        <a:lumOff val="80000"/>
                      </a:schemeClr>
                    </a:solidFill>
                  </a:tcPr>
                </a:tc>
                <a:extLst>
                  <a:ext uri="{0D108BD9-81ED-4DB2-BD59-A6C34878D82A}">
                    <a16:rowId xmlns:a16="http://schemas.microsoft.com/office/drawing/2014/main" val="2696203898"/>
                  </a:ext>
                </a:extLst>
              </a:tr>
            </a:tbl>
          </a:graphicData>
        </a:graphic>
      </p:graphicFrame>
    </p:spTree>
    <p:extLst>
      <p:ext uri="{BB962C8B-B14F-4D97-AF65-F5344CB8AC3E}">
        <p14:creationId xmlns:p14="http://schemas.microsoft.com/office/powerpoint/2010/main" val="2273998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B33E-70A6-9E7B-895F-85433708E42E}"/>
              </a:ext>
            </a:extLst>
          </p:cNvPr>
          <p:cNvSpPr>
            <a:spLocks noGrp="1"/>
          </p:cNvSpPr>
          <p:nvPr>
            <p:ph type="title"/>
          </p:nvPr>
        </p:nvSpPr>
        <p:spPr>
          <a:xfrm>
            <a:off x="609600" y="136524"/>
            <a:ext cx="10972800" cy="290754"/>
          </a:xfrm>
        </p:spPr>
        <p:txBody>
          <a:bodyPr>
            <a:normAutofit fontScale="90000"/>
          </a:bodyPr>
          <a:lstStyle/>
          <a:p>
            <a:r>
              <a:rPr lang="en-IN" b="1" dirty="0"/>
              <a:t>Bayesian Nets (12)</a:t>
            </a:r>
            <a:endParaRPr lang="en-IN" dirty="0"/>
          </a:p>
        </p:txBody>
      </p:sp>
      <p:sp>
        <p:nvSpPr>
          <p:cNvPr id="3" name="Content Placeholder 2">
            <a:extLst>
              <a:ext uri="{FF2B5EF4-FFF2-40B4-BE49-F238E27FC236}">
                <a16:creationId xmlns:a16="http://schemas.microsoft.com/office/drawing/2014/main" id="{B8F5E791-CF92-0023-E405-534435610B55}"/>
              </a:ext>
            </a:extLst>
          </p:cNvPr>
          <p:cNvSpPr>
            <a:spLocks noGrp="1"/>
          </p:cNvSpPr>
          <p:nvPr>
            <p:ph idx="1"/>
          </p:nvPr>
        </p:nvSpPr>
        <p:spPr>
          <a:xfrm>
            <a:off x="55841" y="565392"/>
            <a:ext cx="12033783" cy="6156083"/>
          </a:xfrm>
        </p:spPr>
        <p:txBody>
          <a:bodyPr>
            <a:normAutofit/>
          </a:bodyPr>
          <a:lstStyle/>
          <a:p>
            <a:pPr algn="just"/>
            <a:r>
              <a:rPr lang="en-US" sz="2000" dirty="0">
                <a:solidFill>
                  <a:srgbClr val="0000FF"/>
                </a:solidFill>
              </a:rPr>
              <a:t>Inference by Bayes’ Rule: </a:t>
            </a:r>
            <a:r>
              <a:rPr lang="en-US" sz="2000" dirty="0"/>
              <a:t>(cont..)</a:t>
            </a:r>
          </a:p>
          <a:p>
            <a:pPr algn="l"/>
            <a:r>
              <a:rPr lang="en-US" sz="2000" b="0" i="0" u="none" strike="noStrike" baseline="0" dirty="0"/>
              <a:t>The expression (5) can be evaluated by looping through the variables in order, multiplying CPT </a:t>
            </a:r>
            <a:r>
              <a:rPr lang="en-IN" sz="2000" b="0" i="0" u="none" strike="noStrike" baseline="0" dirty="0"/>
              <a:t>entries as we go.</a:t>
            </a:r>
          </a:p>
          <a:p>
            <a:pPr algn="l"/>
            <a:endParaRPr lang="en-IN" sz="2000" dirty="0"/>
          </a:p>
          <a:p>
            <a:pPr algn="l"/>
            <a:endParaRPr lang="en-IN" sz="2000" b="0" i="0" u="none" strike="noStrike" baseline="0" dirty="0"/>
          </a:p>
          <a:p>
            <a:pPr algn="l"/>
            <a:endParaRPr lang="en-IN" sz="2000" dirty="0"/>
          </a:p>
          <a:p>
            <a:pPr algn="l"/>
            <a:endParaRPr lang="en-IN" sz="2000" b="0" i="0" u="none" strike="noStrike" baseline="0" dirty="0"/>
          </a:p>
          <a:p>
            <a:pPr algn="l"/>
            <a:endParaRPr lang="en-IN" sz="2000" dirty="0"/>
          </a:p>
          <a:p>
            <a:pPr algn="l"/>
            <a:endParaRPr lang="en-IN" sz="2000" b="0" i="0" u="none" strike="noStrike" baseline="0" dirty="0"/>
          </a:p>
          <a:p>
            <a:pPr algn="l"/>
            <a:endParaRPr lang="en-IN" sz="2000" dirty="0"/>
          </a:p>
          <a:p>
            <a:pPr algn="l"/>
            <a:endParaRPr lang="en-IN" sz="2000" dirty="0"/>
          </a:p>
          <a:p>
            <a:pPr algn="l"/>
            <a:endParaRPr lang="en-IN" sz="2000" b="0" i="0" u="none" strike="noStrike" baseline="0" dirty="0"/>
          </a:p>
          <a:p>
            <a:pPr algn="l"/>
            <a:endParaRPr lang="en-US" sz="2000" dirty="0"/>
          </a:p>
          <a:p>
            <a:pPr algn="l"/>
            <a:endParaRPr lang="en-US" sz="2000" dirty="0"/>
          </a:p>
          <a:p>
            <a:pPr algn="l"/>
            <a:endParaRPr lang="en-US" sz="2000" dirty="0"/>
          </a:p>
          <a:p>
            <a:pPr marL="0" indent="0">
              <a:buNone/>
            </a:pPr>
            <a:endParaRPr lang="en-US" sz="2000" dirty="0">
              <a:solidFill>
                <a:schemeClr val="accent6">
                  <a:lumMod val="75000"/>
                </a:schemeClr>
              </a:solidFill>
            </a:endParaRPr>
          </a:p>
        </p:txBody>
      </p:sp>
      <p:pic>
        <p:nvPicPr>
          <p:cNvPr id="8" name="Picture 7">
            <a:extLst>
              <a:ext uri="{FF2B5EF4-FFF2-40B4-BE49-F238E27FC236}">
                <a16:creationId xmlns:a16="http://schemas.microsoft.com/office/drawing/2014/main" id="{D4CEEF57-281B-6D49-9F41-873F03AEABAB}"/>
              </a:ext>
            </a:extLst>
          </p:cNvPr>
          <p:cNvPicPr>
            <a:picLocks noChangeAspect="1"/>
          </p:cNvPicPr>
          <p:nvPr/>
        </p:nvPicPr>
        <p:blipFill>
          <a:blip r:embed="rId2"/>
          <a:stretch>
            <a:fillRect/>
          </a:stretch>
        </p:blipFill>
        <p:spPr>
          <a:xfrm>
            <a:off x="4501296" y="1718211"/>
            <a:ext cx="7627044" cy="4221900"/>
          </a:xfrm>
          <a:prstGeom prst="rect">
            <a:avLst/>
          </a:prstGeom>
        </p:spPr>
      </p:pic>
      <p:pic>
        <p:nvPicPr>
          <p:cNvPr id="10" name="Picture 9">
            <a:extLst>
              <a:ext uri="{FF2B5EF4-FFF2-40B4-BE49-F238E27FC236}">
                <a16:creationId xmlns:a16="http://schemas.microsoft.com/office/drawing/2014/main" id="{CC252069-99B4-947F-1A46-D5BB76791027}"/>
              </a:ext>
            </a:extLst>
          </p:cNvPr>
          <p:cNvPicPr>
            <a:picLocks noChangeAspect="1"/>
          </p:cNvPicPr>
          <p:nvPr/>
        </p:nvPicPr>
        <p:blipFill>
          <a:blip r:embed="rId3"/>
          <a:stretch>
            <a:fillRect/>
          </a:stretch>
        </p:blipFill>
        <p:spPr>
          <a:xfrm>
            <a:off x="102376" y="2059723"/>
            <a:ext cx="3815234" cy="3398756"/>
          </a:xfrm>
          <a:prstGeom prst="rect">
            <a:avLst/>
          </a:prstGeom>
        </p:spPr>
      </p:pic>
    </p:spTree>
    <p:extLst>
      <p:ext uri="{BB962C8B-B14F-4D97-AF65-F5344CB8AC3E}">
        <p14:creationId xmlns:p14="http://schemas.microsoft.com/office/powerpoint/2010/main" val="367680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132114" y="698863"/>
            <a:ext cx="9753600" cy="1905000"/>
          </a:xfrm>
        </p:spPr>
        <p:txBody>
          <a:bodyPr>
            <a:normAutofit/>
          </a:bodyPr>
          <a:lstStyle/>
          <a:p>
            <a:r>
              <a:rPr lang="en-US" b="1" dirty="0">
                <a:solidFill>
                  <a:srgbClr val="000099"/>
                </a:solidFill>
              </a:rPr>
              <a:t>Basics of Probability</a:t>
            </a:r>
            <a:endParaRPr lang="en-GB" b="1" dirty="0">
              <a:solidFill>
                <a:srgbClr val="000099"/>
              </a:solidFill>
            </a:endParaRPr>
          </a:p>
        </p:txBody>
      </p:sp>
      <p:sp>
        <p:nvSpPr>
          <p:cNvPr id="3" name="Subtitle 2"/>
          <p:cNvSpPr>
            <a:spLocks noGrp="1"/>
          </p:cNvSpPr>
          <p:nvPr>
            <p:ph type="subTitle" idx="1"/>
          </p:nvPr>
        </p:nvSpPr>
        <p:spPr>
          <a:xfrm>
            <a:off x="448491" y="2808514"/>
            <a:ext cx="11277600" cy="3618412"/>
          </a:xfrm>
        </p:spPr>
        <p:txBody>
          <a:bodyPr>
            <a:normAutofit/>
          </a:bodyPr>
          <a:lstStyle/>
          <a:p>
            <a:endParaRPr lang="en-US" sz="2300" dirty="0">
              <a:solidFill>
                <a:schemeClr val="tx1"/>
              </a:solidFill>
            </a:endParaRPr>
          </a:p>
          <a:p>
            <a:pPr algn="just"/>
            <a:r>
              <a:rPr lang="en-US" sz="2000" b="1" dirty="0">
                <a:solidFill>
                  <a:schemeClr val="tx1"/>
                </a:solidFill>
              </a:rPr>
              <a:t>Sources:</a:t>
            </a:r>
          </a:p>
          <a:p>
            <a:pPr marL="342900" indent="-342900" algn="l">
              <a:buFont typeface="+mj-lt"/>
              <a:buAutoNum type="arabicPeriod"/>
            </a:pPr>
            <a:r>
              <a:rPr lang="en-US" sz="1800" dirty="0">
                <a:solidFill>
                  <a:schemeClr val="tx1"/>
                </a:solidFill>
              </a:rPr>
              <a:t>Kenneth Rosen, Discrete Mathematics and its Applications,</a:t>
            </a:r>
            <a:r>
              <a:rPr lang="en-IN" sz="1800" b="0" i="0" u="none" strike="noStrike" baseline="0" dirty="0"/>
              <a:t> </a:t>
            </a:r>
            <a:r>
              <a:rPr lang="en-IN" sz="1800" b="0" i="0" u="none" strike="noStrike" baseline="0" dirty="0">
                <a:solidFill>
                  <a:schemeClr val="tx1"/>
                </a:solidFill>
              </a:rPr>
              <a:t>Tata McGraw Hill Publication, 7</a:t>
            </a:r>
            <a:r>
              <a:rPr lang="en-IN" sz="1800" b="0" i="0" u="none" strike="noStrike" baseline="30000" dirty="0">
                <a:solidFill>
                  <a:schemeClr val="tx1"/>
                </a:solidFill>
              </a:rPr>
              <a:t>th</a:t>
            </a:r>
            <a:r>
              <a:rPr lang="en-IN" sz="1800" b="0" i="0" u="none" strike="noStrike" baseline="0" dirty="0">
                <a:solidFill>
                  <a:schemeClr val="tx1"/>
                </a:solidFill>
              </a:rPr>
              <a:t> edition, ISBN 978-0-07-338309-5</a:t>
            </a:r>
            <a:endParaRPr lang="en-US" sz="1800" dirty="0">
              <a:solidFill>
                <a:schemeClr val="tx1"/>
              </a:solidFill>
            </a:endParaRPr>
          </a:p>
          <a:p>
            <a:pPr marL="342900" indent="-342900" algn="l">
              <a:buFont typeface="+mj-lt"/>
              <a:buAutoNum type="arabicPeriod"/>
            </a:pPr>
            <a:r>
              <a:rPr lang="en-US" sz="1800" b="0" i="0" u="none" strike="noStrike" baseline="0" dirty="0">
                <a:solidFill>
                  <a:srgbClr val="00000A"/>
                </a:solidFill>
                <a:latin typeface="CIDFont+F5"/>
              </a:rPr>
              <a:t>Stuart Russell &amp; Peter Norvig, "Artificial Intelligence : A Modern Approach", Pearson </a:t>
            </a:r>
            <a:r>
              <a:rPr lang="en-IN" sz="1800" b="0" i="0" u="none" strike="noStrike" baseline="0" dirty="0">
                <a:solidFill>
                  <a:srgbClr val="00000A"/>
                </a:solidFill>
                <a:latin typeface="CIDFont+F5"/>
              </a:rPr>
              <a:t>Education, 2nd Edition.</a:t>
            </a:r>
          </a:p>
          <a:p>
            <a:pPr marL="342900" indent="-342900" algn="l">
              <a:buFont typeface="+mj-lt"/>
              <a:buAutoNum type="arabicPeriod"/>
            </a:pPr>
            <a:r>
              <a:rPr lang="en-US" sz="1800" dirty="0">
                <a:solidFill>
                  <a:schemeClr val="tx1"/>
                </a:solidFill>
              </a:rPr>
              <a:t>Edward A. Bender, Mathematical Methods in Artificial Intelligence, IEEE Computer Society Press Los Alamitos, California, ISBN: 9780818672002, 9780818672002.</a:t>
            </a:r>
          </a:p>
          <a:p>
            <a:pPr marL="342900" indent="-342900" algn="l">
              <a:buFont typeface="+mj-lt"/>
              <a:buAutoNum type="arabicPeriod"/>
            </a:pPr>
            <a:r>
              <a:rPr lang="en-US" sz="1800" dirty="0">
                <a:solidFill>
                  <a:srgbClr val="00000A"/>
                </a:solidFill>
                <a:latin typeface="CIDFont+F5"/>
                <a:hlinkClick r:id="rId3"/>
              </a:rPr>
              <a:t>https://www.maths.tcd.ie/~ngarron/MA22S6/bayes.pdf</a:t>
            </a:r>
            <a:r>
              <a:rPr lang="en-US" sz="1800" dirty="0">
                <a:solidFill>
                  <a:srgbClr val="00000A"/>
                </a:solidFill>
                <a:latin typeface="CIDFont+F5"/>
              </a:rPr>
              <a:t>.</a:t>
            </a:r>
          </a:p>
          <a:p>
            <a:pPr algn="just"/>
            <a:endParaRPr lang="en-US"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6C2944BF-8013-4F84-992A-5A758EA44A45}"/>
              </a:ext>
            </a:extLst>
          </p:cNvPr>
          <p:cNvSpPr>
            <a:spLocks noGrp="1"/>
          </p:cNvSpPr>
          <p:nvPr>
            <p:ph type="sldNum" sz="quarter" idx="12"/>
          </p:nvPr>
        </p:nvSpPr>
        <p:spPr/>
        <p:txBody>
          <a:bodyPr/>
          <a:lstStyle/>
          <a:p>
            <a:fld id="{57626A49-B3EA-44E7-98F8-0932FA2A0FF4}" type="slidenum">
              <a:rPr lang="en-US" smtClean="0"/>
              <a:pPr/>
              <a:t>4</a:t>
            </a:fld>
            <a:endParaRPr lang="en-US"/>
          </a:p>
        </p:txBody>
      </p:sp>
    </p:spTree>
    <p:extLst>
      <p:ext uri="{BB962C8B-B14F-4D97-AF65-F5344CB8AC3E}">
        <p14:creationId xmlns:p14="http://schemas.microsoft.com/office/powerpoint/2010/main" val="3282746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B33E-70A6-9E7B-895F-85433708E42E}"/>
              </a:ext>
            </a:extLst>
          </p:cNvPr>
          <p:cNvSpPr>
            <a:spLocks noGrp="1"/>
          </p:cNvSpPr>
          <p:nvPr>
            <p:ph type="title"/>
          </p:nvPr>
        </p:nvSpPr>
        <p:spPr>
          <a:xfrm>
            <a:off x="609600" y="136524"/>
            <a:ext cx="10972800" cy="290754"/>
          </a:xfrm>
        </p:spPr>
        <p:txBody>
          <a:bodyPr>
            <a:normAutofit fontScale="90000"/>
          </a:bodyPr>
          <a:lstStyle/>
          <a:p>
            <a:r>
              <a:rPr lang="en-IN" b="1" dirty="0"/>
              <a:t>Bayesian Nets (13)</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F5E791-CF92-0023-E405-534435610B55}"/>
                  </a:ext>
                </a:extLst>
              </p:cNvPr>
              <p:cNvSpPr>
                <a:spLocks noGrp="1"/>
              </p:cNvSpPr>
              <p:nvPr>
                <p:ph idx="1"/>
              </p:nvPr>
            </p:nvSpPr>
            <p:spPr>
              <a:xfrm>
                <a:off x="55841" y="565392"/>
                <a:ext cx="12033783" cy="6156083"/>
              </a:xfrm>
            </p:spPr>
            <p:txBody>
              <a:bodyPr>
                <a:normAutofit/>
              </a:bodyPr>
              <a:lstStyle/>
              <a:p>
                <a:r>
                  <a:rPr lang="en-US" sz="2000" dirty="0">
                    <a:solidFill>
                      <a:srgbClr val="0000FF"/>
                    </a:solidFill>
                  </a:rPr>
                  <a:t>Inference by Enumeration in Bayesian Nets: </a:t>
                </a:r>
                <a:r>
                  <a:rPr lang="en-US" sz="2000" dirty="0"/>
                  <a:t>(cont..)</a:t>
                </a:r>
              </a:p>
              <a:p>
                <a:pPr marL="0" indent="0">
                  <a:buNone/>
                </a:pPr>
                <a14:m>
                  <m:oMath xmlns:m="http://schemas.openxmlformats.org/officeDocument/2006/math">
                    <m:r>
                      <a:rPr lang="en-IN" sz="2000" b="0" i="1" smtClean="0">
                        <a:solidFill>
                          <a:schemeClr val="accent6">
                            <a:lumMod val="75000"/>
                          </a:schemeClr>
                        </a:solidFill>
                        <a:latin typeface="Cambria Math" panose="02040503050406030204" pitchFamily="18" charset="0"/>
                      </a:rPr>
                      <m:t>𝑃</m:t>
                    </m:r>
                  </m:oMath>
                </a14:m>
                <a:r>
                  <a:rPr lang="en-US" sz="2000" dirty="0">
                    <a:solidFill>
                      <a:schemeClr val="accent6">
                        <a:lumMod val="75000"/>
                      </a:schemeClr>
                    </a:solidFill>
                  </a:rPr>
                  <a:t>(b | j, m) =</a:t>
                </a:r>
                <a:r>
                  <a:rPr lang="en-US" sz="2000" dirty="0"/>
                  <a:t>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𝑃</m:t>
                    </m:r>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𝑏</m:t>
                        </m:r>
                      </m:e>
                    </m:d>
                    <m:r>
                      <a:rPr lang="en-IN" sz="2000" b="0" i="1" smtClean="0">
                        <a:latin typeface="Cambria Math" panose="02040503050406030204" pitchFamily="18" charset="0"/>
                        <a:ea typeface="Cambria Math" panose="02040503050406030204" pitchFamily="18" charset="0"/>
                      </a:rPr>
                      <m:t>×</m:t>
                    </m:r>
                    <m:d>
                      <m:dPr>
                        <m:ctrlPr>
                          <a:rPr lang="en-IN" sz="2000" b="0" i="1" smtClean="0">
                            <a:latin typeface="Cambria Math" panose="02040503050406030204" pitchFamily="18" charset="0"/>
                            <a:ea typeface="Cambria Math" panose="02040503050406030204" pitchFamily="18" charset="0"/>
                          </a:rPr>
                        </m:ctrlPr>
                      </m:dPr>
                      <m:e>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𝑃</m:t>
                            </m:r>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𝑒</m:t>
                                </m:r>
                              </m:e>
                            </m:d>
                            <m:r>
                              <a:rPr lang="en-IN" sz="2000" b="0" i="1" smtClean="0">
                                <a:latin typeface="Cambria Math" panose="02040503050406030204" pitchFamily="18" charset="0"/>
                                <a:ea typeface="Cambria Math" panose="02040503050406030204" pitchFamily="18" charset="0"/>
                              </a:rPr>
                              <m:t>× </m:t>
                            </m:r>
                            <m:d>
                              <m:dPr>
                                <m:ctrlPr>
                                  <a:rPr lang="en-IN" sz="2000" b="0" i="1" smtClean="0">
                                    <a:latin typeface="Cambria Math" panose="02040503050406030204" pitchFamily="18" charset="0"/>
                                    <a:ea typeface="Cambria Math" panose="02040503050406030204" pitchFamily="18" charset="0"/>
                                  </a:rPr>
                                </m:ctrlPr>
                              </m:dPr>
                              <m:e>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𝑃</m:t>
                                    </m:r>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𝑎</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𝑏</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𝑒</m:t>
                                        </m:r>
                                      </m:e>
                                    </m:d>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𝑃</m:t>
                                    </m:r>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𝑗</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𝑎</m:t>
                                        </m:r>
                                      </m:e>
                                    </m:d>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𝑃</m:t>
                                    </m:r>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𝑚</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𝑎</m:t>
                                        </m:r>
                                      </m:e>
                                    </m:d>
                                  </m:e>
                                </m:d>
                                <m:r>
                                  <a:rPr lang="en-IN" sz="2000" b="0" i="1" smtClean="0">
                                    <a:latin typeface="Cambria Math" panose="02040503050406030204" pitchFamily="18" charset="0"/>
                                    <a:ea typeface="Cambria Math" panose="02040503050406030204" pitchFamily="18" charset="0"/>
                                  </a:rPr>
                                  <m:t>+</m:t>
                                </m:r>
                                <m:d>
                                  <m:dPr>
                                    <m:ctrlPr>
                                      <a:rPr lang="en-IN" sz="2000" b="0" i="1" smtClean="0">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𝑎</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𝑏</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𝑒</m:t>
                                        </m:r>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𝑗</m:t>
                                        </m:r>
                                        <m:r>
                                          <a:rPr lang="en-IN" sz="2000" i="1">
                                            <a:latin typeface="Cambria Math" panose="02040503050406030204" pitchFamily="18" charset="0"/>
                                            <a:ea typeface="Cambria Math" panose="02040503050406030204" pitchFamily="18" charset="0"/>
                                          </a:rPr>
                                          <m:t>|</m:t>
                                        </m:r>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𝑎</m:t>
                                        </m:r>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𝑚</m:t>
                                        </m:r>
                                        <m:r>
                                          <a:rPr lang="en-IN" sz="2000" i="1">
                                            <a:latin typeface="Cambria Math" panose="02040503050406030204" pitchFamily="18" charset="0"/>
                                            <a:ea typeface="Cambria Math" panose="02040503050406030204" pitchFamily="18" charset="0"/>
                                          </a:rPr>
                                          <m:t>|</m:t>
                                        </m:r>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𝑎</m:t>
                                        </m:r>
                                      </m:e>
                                    </m:d>
                                  </m:e>
                                </m:d>
                              </m:e>
                            </m:d>
                          </m:e>
                        </m:d>
                        <m:r>
                          <a:rPr lang="en-IN" sz="2000" b="0" i="1" smtClean="0">
                            <a:latin typeface="Cambria Math" panose="02040503050406030204" pitchFamily="18" charset="0"/>
                            <a:ea typeface="Cambria Math" panose="02040503050406030204" pitchFamily="18" charset="0"/>
                          </a:rPr>
                          <m:t>+ </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𝑒</m:t>
                                </m:r>
                              </m:e>
                            </m:d>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𝑎</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𝑏</m:t>
                                        </m:r>
                                        <m:r>
                                          <a:rPr lang="en-IN" sz="2000" i="1">
                                            <a:latin typeface="Cambria Math" panose="02040503050406030204" pitchFamily="18" charset="0"/>
                                            <a:ea typeface="Cambria Math" panose="02040503050406030204" pitchFamily="18" charset="0"/>
                                          </a:rPr>
                                          <m:t>,</m:t>
                                        </m:r>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𝑒</m:t>
                                        </m:r>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𝑗</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𝑎</m:t>
                                        </m:r>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𝑚</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𝑎</m:t>
                                        </m:r>
                                      </m:e>
                                    </m:d>
                                  </m:e>
                                </m:d>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𝑎</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𝑏</m:t>
                                        </m:r>
                                        <m:r>
                                          <a:rPr lang="en-IN" sz="2000" i="1">
                                            <a:latin typeface="Cambria Math" panose="02040503050406030204" pitchFamily="18" charset="0"/>
                                            <a:ea typeface="Cambria Math" panose="02040503050406030204" pitchFamily="18" charset="0"/>
                                          </a:rPr>
                                          <m:t>,</m:t>
                                        </m:r>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𝑒</m:t>
                                        </m:r>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𝑗</m:t>
                                        </m:r>
                                        <m:r>
                                          <a:rPr lang="en-IN" sz="2000" i="1">
                                            <a:latin typeface="Cambria Math" panose="02040503050406030204" pitchFamily="18" charset="0"/>
                                            <a:ea typeface="Cambria Math" panose="02040503050406030204" pitchFamily="18" charset="0"/>
                                          </a:rPr>
                                          <m:t>|</m:t>
                                        </m:r>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𝑎</m:t>
                                        </m:r>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𝑚</m:t>
                                        </m:r>
                                        <m:r>
                                          <a:rPr lang="en-IN" sz="2000" i="1">
                                            <a:latin typeface="Cambria Math" panose="02040503050406030204" pitchFamily="18" charset="0"/>
                                            <a:ea typeface="Cambria Math" panose="02040503050406030204" pitchFamily="18" charset="0"/>
                                          </a:rPr>
                                          <m:t>|</m:t>
                                        </m:r>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𝑎</m:t>
                                        </m:r>
                                      </m:e>
                                    </m:d>
                                  </m:e>
                                </m:d>
                              </m:e>
                            </m:d>
                          </m:e>
                        </m:d>
                      </m:e>
                    </m:d>
                  </m:oMath>
                </a14:m>
                <a:endParaRPr lang="en-IN" sz="2000" i="1" dirty="0">
                  <a:latin typeface="Cambria Math" panose="02040503050406030204" pitchFamily="18" charset="0"/>
                  <a:ea typeface="Cambria Math" panose="02040503050406030204" pitchFamily="18" charset="0"/>
                </a:endParaRPr>
              </a:p>
              <a:p>
                <a:pPr marL="0" indent="0">
                  <a:buNone/>
                </a:pPr>
                <a:r>
                  <a:rPr lang="en-IN" sz="2000" dirty="0">
                    <a:solidFill>
                      <a:schemeClr val="accent6">
                        <a:lumMod val="75000"/>
                      </a:schemeClr>
                    </a:solidFill>
                    <a:latin typeface="Cambria Math" panose="02040503050406030204" pitchFamily="18" charset="0"/>
                    <a:sym typeface="Symbol" panose="05050102010706020507" pitchFamily="18" charset="2"/>
                  </a:rPr>
                  <a:t> </a:t>
                </a:r>
                <a14:m>
                  <m:oMath xmlns:m="http://schemas.openxmlformats.org/officeDocument/2006/math">
                    <m:r>
                      <a:rPr lang="en-IN" sz="2000" i="1">
                        <a:solidFill>
                          <a:schemeClr val="accent6">
                            <a:lumMod val="75000"/>
                          </a:schemeClr>
                        </a:solidFill>
                        <a:latin typeface="Cambria Math" panose="02040503050406030204" pitchFamily="18" charset="0"/>
                      </a:rPr>
                      <m:t>𝑃</m:t>
                    </m:r>
                  </m:oMath>
                </a14:m>
                <a:r>
                  <a:rPr lang="en-US" sz="2000" dirty="0">
                    <a:solidFill>
                      <a:schemeClr val="accent6">
                        <a:lumMod val="75000"/>
                      </a:schemeClr>
                    </a:solidFill>
                  </a:rPr>
                  <a:t>(b | j, m) =</a:t>
                </a: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0.001</m:t>
                    </m:r>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d>
                          <m:dPr>
                            <m:ctrlPr>
                              <a:rPr lang="en-IN" sz="2000" i="1">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0.002</m:t>
                            </m:r>
                            <m:r>
                              <a:rPr lang="en-IN" sz="2000" i="1">
                                <a:latin typeface="Cambria Math" panose="02040503050406030204" pitchFamily="18" charset="0"/>
                                <a:ea typeface="Cambria Math" panose="02040503050406030204" pitchFamily="18" charset="0"/>
                              </a:rPr>
                              <m:t>× </m:t>
                            </m:r>
                            <m:d>
                              <m:dPr>
                                <m:ctrlPr>
                                  <a:rPr lang="en-IN" sz="2000" i="1">
                                    <a:latin typeface="Cambria Math" panose="02040503050406030204" pitchFamily="18" charset="0"/>
                                    <a:ea typeface="Cambria Math" panose="02040503050406030204" pitchFamily="18" charset="0"/>
                                  </a:rPr>
                                </m:ctrlPr>
                              </m:dPr>
                              <m:e>
                                <m:d>
                                  <m:dPr>
                                    <m:ctrlPr>
                                      <a:rPr lang="en-IN" sz="2000" i="1">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0.95</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0.90</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0.70</m:t>
                                    </m:r>
                                  </m:e>
                                </m:d>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0.05</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0.05</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0.01</m:t>
                                    </m:r>
                                  </m:e>
                                </m:d>
                              </m:e>
                            </m:d>
                          </m:e>
                        </m:d>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 </m:t>
                        </m:r>
                        <m:d>
                          <m:dPr>
                            <m:ctrlPr>
                              <a:rPr lang="en-IN" sz="2000" i="1">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0.998</m:t>
                            </m:r>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d>
                                  <m:dPr>
                                    <m:ctrlPr>
                                      <a:rPr lang="en-IN" sz="200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0.94</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0.90</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0.70</m:t>
                                    </m:r>
                                  </m:e>
                                </m:d>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0.06</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0.05</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0.01</m:t>
                                    </m:r>
                                  </m:e>
                                </m:d>
                              </m:e>
                            </m:d>
                          </m:e>
                        </m:d>
                      </m:e>
                    </m:d>
                  </m:oMath>
                </a14:m>
                <a:endParaRPr lang="en-US" sz="2000" dirty="0"/>
              </a:p>
              <a:p>
                <a:pPr>
                  <a:buFont typeface="Symbol" panose="05050102010706020507" pitchFamily="18" charset="2"/>
                  <a:buChar char="\"/>
                </a:pPr>
                <a14:m>
                  <m:oMath xmlns:m="http://schemas.openxmlformats.org/officeDocument/2006/math">
                    <m:r>
                      <a:rPr lang="en-IN" sz="2000" i="1">
                        <a:solidFill>
                          <a:schemeClr val="accent6">
                            <a:lumMod val="75000"/>
                          </a:schemeClr>
                        </a:solidFill>
                        <a:latin typeface="Cambria Math" panose="02040503050406030204" pitchFamily="18" charset="0"/>
                      </a:rPr>
                      <m:t>𝑃</m:t>
                    </m:r>
                  </m:oMath>
                </a14:m>
                <a:r>
                  <a:rPr lang="en-US" sz="2000" dirty="0">
                    <a:solidFill>
                      <a:schemeClr val="accent6">
                        <a:lumMod val="75000"/>
                      </a:schemeClr>
                    </a:solidFill>
                  </a:rPr>
                  <a:t>(b | j, m) =</a:t>
                </a: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 ×0.001×</m:t>
                    </m:r>
                    <m:d>
                      <m:dPr>
                        <m:ctrlPr>
                          <a:rPr lang="en-IN" sz="2000" i="1">
                            <a:latin typeface="Cambria Math" panose="02040503050406030204" pitchFamily="18" charset="0"/>
                            <a:ea typeface="Cambria Math" panose="02040503050406030204" pitchFamily="18" charset="0"/>
                          </a:rPr>
                        </m:ctrlPr>
                      </m:dPr>
                      <m:e>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0.002× </m:t>
                            </m:r>
                            <m:d>
                              <m:dPr>
                                <m:ctrlPr>
                                  <a:rPr lang="en-IN" sz="2000" i="1">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0.5985</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0.000025</m:t>
                                </m:r>
                              </m:e>
                            </m:d>
                          </m:e>
                        </m:d>
                        <m:r>
                          <a:rPr lang="en-IN" sz="2000" i="1">
                            <a:latin typeface="Cambria Math" panose="02040503050406030204" pitchFamily="18" charset="0"/>
                            <a:ea typeface="Cambria Math" panose="02040503050406030204" pitchFamily="18" charset="0"/>
                          </a:rPr>
                          <m:t>+</m:t>
                        </m:r>
                        <m:d>
                          <m:dPr>
                            <m:ctrlPr>
                              <a:rPr lang="en-IN" sz="2000" i="1" smtClean="0">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0.998×</m:t>
                            </m:r>
                            <m:d>
                              <m:dPr>
                                <m:ctrlPr>
                                  <a:rPr lang="en-IN" sz="2000" i="1">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0.5922</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0.00003</m:t>
                                </m:r>
                              </m:e>
                            </m:d>
                          </m:e>
                        </m:d>
                      </m:e>
                    </m:d>
                    <m:r>
                      <a:rPr lang="en-IN" sz="2000" i="1">
                        <a:latin typeface="Cambria Math" panose="02040503050406030204" pitchFamily="18" charset="0"/>
                        <a:ea typeface="Cambria Math" panose="02040503050406030204" pitchFamily="18" charset="0"/>
                      </a:rPr>
                      <m:t> </m:t>
                    </m:r>
                  </m:oMath>
                </a14:m>
                <a:endParaRPr lang="en-US" sz="2000" dirty="0"/>
              </a:p>
              <a:p>
                <a:pPr>
                  <a:buFont typeface="Symbol" panose="05050102010706020507" pitchFamily="18" charset="2"/>
                  <a:buChar char="\"/>
                </a:pPr>
                <a14:m>
                  <m:oMath xmlns:m="http://schemas.openxmlformats.org/officeDocument/2006/math">
                    <m:r>
                      <a:rPr lang="en-IN" sz="2000" i="1" smtClean="0">
                        <a:solidFill>
                          <a:schemeClr val="accent6">
                            <a:lumMod val="75000"/>
                          </a:schemeClr>
                        </a:solidFill>
                        <a:latin typeface="Cambria Math" panose="02040503050406030204" pitchFamily="18" charset="0"/>
                      </a:rPr>
                      <m:t>𝑃</m:t>
                    </m:r>
                  </m:oMath>
                </a14:m>
                <a:r>
                  <a:rPr lang="en-US" sz="2000" dirty="0">
                    <a:solidFill>
                      <a:schemeClr val="accent6">
                        <a:lumMod val="75000"/>
                      </a:schemeClr>
                    </a:solidFill>
                  </a:rPr>
                  <a:t>(b | j, m) =</a:t>
                </a: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 ×0.001×</m:t>
                    </m:r>
                    <m:d>
                      <m:dPr>
                        <m:ctrlPr>
                          <a:rPr lang="en-IN" sz="2000" i="1">
                            <a:latin typeface="Cambria Math" panose="02040503050406030204" pitchFamily="18" charset="0"/>
                            <a:ea typeface="Cambria Math" panose="02040503050406030204" pitchFamily="18" charset="0"/>
                          </a:rPr>
                        </m:ctrlPr>
                      </m:dPr>
                      <m:e>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0.002×</m:t>
                            </m:r>
                            <m:r>
                              <a:rPr lang="en-IN" sz="2000" i="1" smtClean="0">
                                <a:latin typeface="Cambria Math" panose="02040503050406030204" pitchFamily="18" charset="0"/>
                                <a:ea typeface="Cambria Math" panose="02040503050406030204" pitchFamily="18" charset="0"/>
                              </a:rPr>
                              <m:t>0</m:t>
                            </m:r>
                            <m:r>
                              <a:rPr lang="en-IN" sz="2000" b="0" i="1" smtClean="0">
                                <a:latin typeface="Cambria Math" panose="02040503050406030204" pitchFamily="18" charset="0"/>
                                <a:ea typeface="Cambria Math" panose="02040503050406030204" pitchFamily="18" charset="0"/>
                              </a:rPr>
                              <m:t>.598525</m:t>
                            </m:r>
                          </m:e>
                        </m:d>
                        <m:r>
                          <a:rPr lang="en-IN" sz="2000" i="1">
                            <a:latin typeface="Cambria Math" panose="02040503050406030204" pitchFamily="18" charset="0"/>
                            <a:ea typeface="Cambria Math" panose="02040503050406030204" pitchFamily="18" charset="0"/>
                          </a:rPr>
                          <m:t>+</m:t>
                        </m:r>
                        <m:d>
                          <m:dPr>
                            <m:ctrlPr>
                              <a:rPr lang="en-IN" sz="2000" i="1" smtClean="0">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0.998×</m:t>
                            </m:r>
                            <m:r>
                              <a:rPr lang="en-IN" sz="2000" i="1" smtClean="0">
                                <a:latin typeface="Cambria Math" panose="02040503050406030204" pitchFamily="18" charset="0"/>
                                <a:ea typeface="Cambria Math" panose="02040503050406030204" pitchFamily="18" charset="0"/>
                              </a:rPr>
                              <m:t>0</m:t>
                            </m:r>
                            <m:r>
                              <a:rPr lang="en-IN" sz="2000" b="0" i="1" smtClean="0">
                                <a:latin typeface="Cambria Math" panose="02040503050406030204" pitchFamily="18" charset="0"/>
                                <a:ea typeface="Cambria Math" panose="02040503050406030204" pitchFamily="18" charset="0"/>
                              </a:rPr>
                              <m:t>.59223</m:t>
                            </m:r>
                          </m:e>
                        </m:d>
                      </m:e>
                    </m:d>
                  </m:oMath>
                </a14:m>
                <a:endParaRPr lang="en-US" sz="2000" dirty="0"/>
              </a:p>
              <a:p>
                <a:pPr>
                  <a:buFont typeface="Symbol" panose="05050102010706020507" pitchFamily="18" charset="2"/>
                  <a:buChar char="\"/>
                </a:pPr>
                <a14:m>
                  <m:oMath xmlns:m="http://schemas.openxmlformats.org/officeDocument/2006/math">
                    <m:r>
                      <a:rPr lang="en-IN" sz="2000" i="1" smtClean="0">
                        <a:solidFill>
                          <a:schemeClr val="accent6">
                            <a:lumMod val="75000"/>
                          </a:schemeClr>
                        </a:solidFill>
                        <a:latin typeface="Cambria Math" panose="02040503050406030204" pitchFamily="18" charset="0"/>
                      </a:rPr>
                      <m:t>𝑃</m:t>
                    </m:r>
                  </m:oMath>
                </a14:m>
                <a:r>
                  <a:rPr lang="en-US" sz="2000" dirty="0">
                    <a:solidFill>
                      <a:schemeClr val="accent6">
                        <a:lumMod val="75000"/>
                      </a:schemeClr>
                    </a:solidFill>
                  </a:rPr>
                  <a:t>(b | j, m) =</a:t>
                </a: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 ×0.001×</m:t>
                    </m:r>
                    <m:d>
                      <m:dPr>
                        <m:ctrlPr>
                          <a:rPr lang="en-IN" sz="2000" i="1">
                            <a:latin typeface="Cambria Math" panose="02040503050406030204" pitchFamily="18" charset="0"/>
                            <a:ea typeface="Cambria Math" panose="02040503050406030204" pitchFamily="18" charset="0"/>
                          </a:rPr>
                        </m:ctrlPr>
                      </m:dPr>
                      <m:e>
                        <m:r>
                          <a:rPr lang="en-IN" sz="2000" i="1" smtClean="0">
                            <a:latin typeface="Cambria Math" panose="02040503050406030204" pitchFamily="18" charset="0"/>
                            <a:ea typeface="Cambria Math" panose="02040503050406030204" pitchFamily="18" charset="0"/>
                          </a:rPr>
                          <m:t>0</m:t>
                        </m:r>
                        <m:r>
                          <a:rPr lang="en-IN" sz="2000" b="0" i="1" smtClean="0">
                            <a:latin typeface="Cambria Math" panose="02040503050406030204" pitchFamily="18" charset="0"/>
                            <a:ea typeface="Cambria Math" panose="02040503050406030204" pitchFamily="18" charset="0"/>
                          </a:rPr>
                          <m:t>.00119705</m:t>
                        </m:r>
                        <m:r>
                          <a:rPr lang="en-IN" sz="2000" i="1">
                            <a:latin typeface="Cambria Math" panose="02040503050406030204" pitchFamily="18" charset="0"/>
                            <a:ea typeface="Cambria Math" panose="02040503050406030204" pitchFamily="18" charset="0"/>
                          </a:rPr>
                          <m:t>+</m:t>
                        </m:r>
                        <m:r>
                          <a:rPr lang="en-IN" sz="2000" i="1" smtClean="0">
                            <a:latin typeface="Cambria Math" panose="02040503050406030204" pitchFamily="18" charset="0"/>
                            <a:ea typeface="Cambria Math" panose="02040503050406030204" pitchFamily="18" charset="0"/>
                          </a:rPr>
                          <m:t>0</m:t>
                        </m:r>
                        <m:r>
                          <a:rPr lang="en-IN" sz="2000" b="0" i="1" smtClean="0">
                            <a:latin typeface="Cambria Math" panose="02040503050406030204" pitchFamily="18" charset="0"/>
                            <a:ea typeface="Cambria Math" panose="02040503050406030204" pitchFamily="18" charset="0"/>
                          </a:rPr>
                          <m:t>.59104554</m:t>
                        </m:r>
                      </m:e>
                    </m:d>
                  </m:oMath>
                </a14:m>
                <a:endParaRPr lang="en-US" sz="2000" dirty="0"/>
              </a:p>
              <a:p>
                <a:pPr>
                  <a:buFont typeface="Symbol" panose="05050102010706020507" pitchFamily="18" charset="2"/>
                  <a:buChar char="\"/>
                </a:pPr>
                <a14:m>
                  <m:oMath xmlns:m="http://schemas.openxmlformats.org/officeDocument/2006/math">
                    <m:r>
                      <a:rPr lang="en-IN" sz="2000" i="1" smtClean="0">
                        <a:solidFill>
                          <a:schemeClr val="accent6">
                            <a:lumMod val="75000"/>
                          </a:schemeClr>
                        </a:solidFill>
                        <a:latin typeface="Cambria Math" panose="02040503050406030204" pitchFamily="18" charset="0"/>
                      </a:rPr>
                      <m:t>𝑃</m:t>
                    </m:r>
                  </m:oMath>
                </a14:m>
                <a:r>
                  <a:rPr lang="en-US" sz="2000" dirty="0">
                    <a:solidFill>
                      <a:schemeClr val="accent6">
                        <a:lumMod val="75000"/>
                      </a:schemeClr>
                    </a:solidFill>
                  </a:rPr>
                  <a:t>(b | j, m) =</a:t>
                </a: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 ×0.001×</m:t>
                    </m:r>
                    <m:d>
                      <m:dPr>
                        <m:ctrlPr>
                          <a:rPr lang="en-IN" sz="2000" i="1">
                            <a:latin typeface="Cambria Math" panose="02040503050406030204" pitchFamily="18" charset="0"/>
                            <a:ea typeface="Cambria Math" panose="02040503050406030204" pitchFamily="18" charset="0"/>
                          </a:rPr>
                        </m:ctrlPr>
                      </m:dPr>
                      <m:e>
                        <m:r>
                          <a:rPr lang="en-IN" sz="2000" i="1" smtClean="0">
                            <a:latin typeface="Cambria Math" panose="02040503050406030204" pitchFamily="18" charset="0"/>
                            <a:ea typeface="Cambria Math" panose="02040503050406030204" pitchFamily="18" charset="0"/>
                          </a:rPr>
                          <m:t>0</m:t>
                        </m:r>
                        <m:r>
                          <a:rPr lang="en-IN" sz="2000" b="0" i="1" smtClean="0">
                            <a:latin typeface="Cambria Math" panose="02040503050406030204" pitchFamily="18" charset="0"/>
                            <a:ea typeface="Cambria Math" panose="02040503050406030204" pitchFamily="18" charset="0"/>
                          </a:rPr>
                          <m:t>.59224259</m:t>
                        </m:r>
                      </m:e>
                    </m:d>
                  </m:oMath>
                </a14:m>
                <a:r>
                  <a:rPr lang="en-US" sz="2000" dirty="0"/>
                  <a:t> </a:t>
                </a:r>
              </a:p>
              <a:p>
                <a:pPr>
                  <a:buFont typeface="Symbol" panose="05050102010706020507" pitchFamily="18" charset="2"/>
                  <a:buChar char="\"/>
                </a:pPr>
                <a14:m>
                  <m:oMath xmlns:m="http://schemas.openxmlformats.org/officeDocument/2006/math">
                    <m:r>
                      <a:rPr lang="en-IN" sz="2000" i="1" smtClean="0">
                        <a:solidFill>
                          <a:schemeClr val="accent6">
                            <a:lumMod val="75000"/>
                          </a:schemeClr>
                        </a:solidFill>
                        <a:latin typeface="Cambria Math" panose="02040503050406030204" pitchFamily="18" charset="0"/>
                      </a:rPr>
                      <m:t>𝑃</m:t>
                    </m:r>
                  </m:oMath>
                </a14:m>
                <a:r>
                  <a:rPr lang="en-US" sz="2000" dirty="0">
                    <a:solidFill>
                      <a:schemeClr val="accent6">
                        <a:lumMod val="75000"/>
                      </a:schemeClr>
                    </a:solidFill>
                  </a:rPr>
                  <a:t>(b | j, m) = </a:t>
                </a:r>
                <a14:m>
                  <m:oMath xmlns:m="http://schemas.openxmlformats.org/officeDocument/2006/math">
                    <m:r>
                      <a:rPr lang="en-US" sz="2000" i="1">
                        <a:solidFill>
                          <a:schemeClr val="accent6">
                            <a:lumMod val="75000"/>
                          </a:schemeClr>
                        </a:solidFill>
                        <a:latin typeface="Cambria Math" panose="02040503050406030204" pitchFamily="18" charset="0"/>
                        <a:ea typeface="Cambria Math" panose="02040503050406030204" pitchFamily="18" charset="0"/>
                      </a:rPr>
                      <m:t>𝛼</m:t>
                    </m:r>
                    <m:r>
                      <a:rPr lang="en-IN" sz="2000" i="1">
                        <a:solidFill>
                          <a:schemeClr val="accent6">
                            <a:lumMod val="75000"/>
                          </a:schemeClr>
                        </a:solidFill>
                        <a:latin typeface="Cambria Math" panose="02040503050406030204" pitchFamily="18" charset="0"/>
                        <a:ea typeface="Cambria Math" panose="02040503050406030204" pitchFamily="18" charset="0"/>
                      </a:rPr>
                      <m:t> ×</m:t>
                    </m:r>
                  </m:oMath>
                </a14:m>
                <a:r>
                  <a:rPr lang="en-US" sz="2000" dirty="0">
                    <a:solidFill>
                      <a:schemeClr val="accent6">
                        <a:lumMod val="75000"/>
                      </a:schemeClr>
                    </a:solidFill>
                  </a:rPr>
                  <a:t> </a:t>
                </a:r>
                <a14:m>
                  <m:oMath xmlns:m="http://schemas.openxmlformats.org/officeDocument/2006/math">
                    <m:r>
                      <a:rPr lang="en-IN" sz="2000" i="1">
                        <a:solidFill>
                          <a:schemeClr val="accent6">
                            <a:lumMod val="75000"/>
                          </a:schemeClr>
                        </a:solidFill>
                        <a:latin typeface="Cambria Math" panose="02040503050406030204" pitchFamily="18" charset="0"/>
                        <a:ea typeface="Cambria Math" panose="02040503050406030204" pitchFamily="18" charset="0"/>
                      </a:rPr>
                      <m:t>0.00059224259</m:t>
                    </m:r>
                  </m:oMath>
                </a14:m>
                <a:endParaRPr lang="en-US" sz="2000" dirty="0">
                  <a:solidFill>
                    <a:schemeClr val="accent6">
                      <a:lumMod val="75000"/>
                    </a:schemeClr>
                  </a:solidFill>
                </a:endParaRPr>
              </a:p>
              <a:p>
                <a:pPr>
                  <a:buFont typeface="Symbol" panose="05050102010706020507" pitchFamily="18" charset="2"/>
                  <a:buChar char="\"/>
                </a:pPr>
                <a:endParaRPr lang="en-US" sz="2000" dirty="0"/>
              </a:p>
            </p:txBody>
          </p:sp>
        </mc:Choice>
        <mc:Fallback xmlns="">
          <p:sp>
            <p:nvSpPr>
              <p:cNvPr id="3" name="Content Placeholder 2">
                <a:extLst>
                  <a:ext uri="{FF2B5EF4-FFF2-40B4-BE49-F238E27FC236}">
                    <a16:creationId xmlns:a16="http://schemas.microsoft.com/office/drawing/2014/main" id="{B8F5E791-CF92-0023-E405-534435610B55}"/>
                  </a:ext>
                </a:extLst>
              </p:cNvPr>
              <p:cNvSpPr>
                <a:spLocks noGrp="1" noRot="1" noChangeAspect="1" noMove="1" noResize="1" noEditPoints="1" noAdjustHandles="1" noChangeArrowheads="1" noChangeShapeType="1" noTextEdit="1"/>
              </p:cNvSpPr>
              <p:nvPr>
                <p:ph idx="1"/>
              </p:nvPr>
            </p:nvSpPr>
            <p:spPr>
              <a:xfrm>
                <a:off x="55841" y="565392"/>
                <a:ext cx="12033783" cy="6156083"/>
              </a:xfrm>
              <a:blipFill>
                <a:blip r:embed="rId2"/>
                <a:stretch>
                  <a:fillRect l="-557" t="-594"/>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8DC84534-3204-0E27-0FAD-8111FB344DB5}"/>
              </a:ext>
            </a:extLst>
          </p:cNvPr>
          <p:cNvSpPr>
            <a:spLocks noGrp="1"/>
          </p:cNvSpPr>
          <p:nvPr>
            <p:ph type="sldNum" sz="quarter" idx="12"/>
          </p:nvPr>
        </p:nvSpPr>
        <p:spPr/>
        <p:txBody>
          <a:bodyPr/>
          <a:lstStyle/>
          <a:p>
            <a:fld id="{57626A49-B3EA-44E7-98F8-0932FA2A0FF4}" type="slidenum">
              <a:rPr lang="en-US" smtClean="0"/>
              <a:pPr/>
              <a:t>40</a:t>
            </a:fld>
            <a:endParaRPr lang="en-US" dirty="0"/>
          </a:p>
        </p:txBody>
      </p:sp>
    </p:spTree>
    <p:extLst>
      <p:ext uri="{BB962C8B-B14F-4D97-AF65-F5344CB8AC3E}">
        <p14:creationId xmlns:p14="http://schemas.microsoft.com/office/powerpoint/2010/main" val="589340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B33E-70A6-9E7B-895F-85433708E42E}"/>
              </a:ext>
            </a:extLst>
          </p:cNvPr>
          <p:cNvSpPr>
            <a:spLocks noGrp="1"/>
          </p:cNvSpPr>
          <p:nvPr>
            <p:ph type="title"/>
          </p:nvPr>
        </p:nvSpPr>
        <p:spPr>
          <a:xfrm>
            <a:off x="609600" y="136524"/>
            <a:ext cx="10972800" cy="290754"/>
          </a:xfrm>
        </p:spPr>
        <p:txBody>
          <a:bodyPr>
            <a:normAutofit fontScale="90000"/>
          </a:bodyPr>
          <a:lstStyle/>
          <a:p>
            <a:r>
              <a:rPr lang="en-IN" b="1" dirty="0"/>
              <a:t>Bayesian Nets (14)</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F5E791-CF92-0023-E405-534435610B55}"/>
                  </a:ext>
                </a:extLst>
              </p:cNvPr>
              <p:cNvSpPr>
                <a:spLocks noGrp="1"/>
              </p:cNvSpPr>
              <p:nvPr>
                <p:ph idx="1"/>
              </p:nvPr>
            </p:nvSpPr>
            <p:spPr>
              <a:xfrm>
                <a:off x="55841" y="565392"/>
                <a:ext cx="12033783" cy="6156083"/>
              </a:xfrm>
            </p:spPr>
            <p:txBody>
              <a:bodyPr>
                <a:normAutofit fontScale="92500" lnSpcReduction="20000"/>
              </a:bodyPr>
              <a:lstStyle/>
              <a:p>
                <a:r>
                  <a:rPr lang="en-US" sz="2000" dirty="0">
                    <a:solidFill>
                      <a:srgbClr val="0000FF"/>
                    </a:solidFill>
                  </a:rPr>
                  <a:t>Inference by Enumeration in Bayesian Nets: </a:t>
                </a:r>
                <a:r>
                  <a:rPr lang="en-US" sz="2000" dirty="0"/>
                  <a:t>(cont..)</a:t>
                </a:r>
              </a:p>
              <a:p>
                <a:pPr marL="0" indent="0">
                  <a:buNone/>
                </a:pPr>
                <a14:m>
                  <m:oMath xmlns:m="http://schemas.openxmlformats.org/officeDocument/2006/math">
                    <m:r>
                      <a:rPr lang="en-IN" sz="2000" b="0" i="1" smtClean="0">
                        <a:solidFill>
                          <a:schemeClr val="accent6">
                            <a:lumMod val="75000"/>
                          </a:schemeClr>
                        </a:solidFill>
                        <a:latin typeface="Cambria Math" panose="02040503050406030204" pitchFamily="18" charset="0"/>
                      </a:rPr>
                      <m:t>𝑃</m:t>
                    </m:r>
                  </m:oMath>
                </a14:m>
                <a:r>
                  <a:rPr lang="en-US" sz="2000" dirty="0">
                    <a:solidFill>
                      <a:schemeClr val="accent6">
                        <a:lumMod val="75000"/>
                      </a:schemeClr>
                    </a:solidFill>
                  </a:rPr>
                  <a:t>(</a:t>
                </a:r>
                <a14:m>
                  <m:oMath xmlns:m="http://schemas.openxmlformats.org/officeDocument/2006/math">
                    <m:r>
                      <m:rPr>
                        <m:nor/>
                      </m:rPr>
                      <a:rPr lang="en-IN" sz="2000" dirty="0" smtClean="0">
                        <a:solidFill>
                          <a:schemeClr val="accent6">
                            <a:lumMod val="75000"/>
                          </a:schemeClr>
                        </a:solidFill>
                        <a:sym typeface="Symbol" panose="05050102010706020507" pitchFamily="18" charset="2"/>
                      </a:rPr>
                      <m:t></m:t>
                    </m:r>
                  </m:oMath>
                </a14:m>
                <a:r>
                  <a:rPr lang="en-US" sz="2000" dirty="0">
                    <a:solidFill>
                      <a:schemeClr val="accent6">
                        <a:lumMod val="75000"/>
                      </a:schemeClr>
                    </a:solidFill>
                  </a:rPr>
                  <a:t>b | j, m) =</a:t>
                </a:r>
                <a:r>
                  <a:rPr lang="en-US" sz="2000" dirty="0"/>
                  <a:t>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𝑃</m:t>
                    </m:r>
                    <m:d>
                      <m:dPr>
                        <m:ctrlPr>
                          <a:rPr lang="en-IN" sz="2000" b="0" i="1" smtClean="0">
                            <a:latin typeface="Cambria Math" panose="02040503050406030204" pitchFamily="18" charset="0"/>
                            <a:ea typeface="Cambria Math" panose="02040503050406030204" pitchFamily="18" charset="0"/>
                          </a:rPr>
                        </m:ctrlPr>
                      </m:dPr>
                      <m:e>
                        <m:r>
                          <m:rPr>
                            <m:nor/>
                          </m:rPr>
                          <a:rPr lang="en-IN" sz="2000" dirty="0">
                            <a:sym typeface="Symbol" panose="05050102010706020507" pitchFamily="18" charset="2"/>
                          </a:rPr>
                          <m:t></m:t>
                        </m:r>
                        <m:r>
                          <a:rPr lang="en-IN" sz="2000" b="0" i="1" smtClean="0">
                            <a:latin typeface="Cambria Math" panose="02040503050406030204" pitchFamily="18" charset="0"/>
                            <a:ea typeface="Cambria Math" panose="02040503050406030204" pitchFamily="18" charset="0"/>
                          </a:rPr>
                          <m:t>𝑏</m:t>
                        </m:r>
                      </m:e>
                    </m:d>
                    <m:r>
                      <a:rPr lang="en-IN" sz="2000" b="0" i="1" smtClean="0">
                        <a:latin typeface="Cambria Math" panose="02040503050406030204" pitchFamily="18" charset="0"/>
                        <a:ea typeface="Cambria Math" panose="02040503050406030204" pitchFamily="18" charset="0"/>
                      </a:rPr>
                      <m:t>×</m:t>
                    </m:r>
                    <m:d>
                      <m:dPr>
                        <m:ctrlPr>
                          <a:rPr lang="en-IN" sz="2000" b="0" i="1" smtClean="0">
                            <a:latin typeface="Cambria Math" panose="02040503050406030204" pitchFamily="18" charset="0"/>
                            <a:ea typeface="Cambria Math" panose="02040503050406030204" pitchFamily="18" charset="0"/>
                          </a:rPr>
                        </m:ctrlPr>
                      </m:dPr>
                      <m:e>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𝑃</m:t>
                            </m:r>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𝑒</m:t>
                                </m:r>
                              </m:e>
                            </m:d>
                            <m:r>
                              <a:rPr lang="en-IN" sz="2000" b="0" i="1" smtClean="0">
                                <a:latin typeface="Cambria Math" panose="02040503050406030204" pitchFamily="18" charset="0"/>
                                <a:ea typeface="Cambria Math" panose="02040503050406030204" pitchFamily="18" charset="0"/>
                              </a:rPr>
                              <m:t>× </m:t>
                            </m:r>
                            <m:d>
                              <m:dPr>
                                <m:ctrlPr>
                                  <a:rPr lang="en-IN" sz="2000" b="0" i="1" smtClean="0">
                                    <a:latin typeface="Cambria Math" panose="02040503050406030204" pitchFamily="18" charset="0"/>
                                    <a:ea typeface="Cambria Math" panose="02040503050406030204" pitchFamily="18" charset="0"/>
                                  </a:rPr>
                                </m:ctrlPr>
                              </m:dPr>
                              <m:e>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𝑃</m:t>
                                    </m:r>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𝑎</m:t>
                                        </m:r>
                                        <m:r>
                                          <a:rPr lang="en-IN" sz="2000" b="0" i="1" smtClean="0">
                                            <a:latin typeface="Cambria Math" panose="02040503050406030204" pitchFamily="18" charset="0"/>
                                            <a:ea typeface="Cambria Math" panose="02040503050406030204" pitchFamily="18" charset="0"/>
                                          </a:rPr>
                                          <m:t> |</m:t>
                                        </m:r>
                                        <m:r>
                                          <m:rPr>
                                            <m:nor/>
                                          </m:rPr>
                                          <a:rPr lang="en-IN" sz="2000" dirty="0">
                                            <a:sym typeface="Symbol" panose="05050102010706020507" pitchFamily="18" charset="2"/>
                                          </a:rPr>
                                          <m:t></m:t>
                                        </m:r>
                                        <m:r>
                                          <a:rPr lang="en-IN" sz="2000" b="0" i="1" smtClean="0">
                                            <a:latin typeface="Cambria Math" panose="02040503050406030204" pitchFamily="18" charset="0"/>
                                            <a:ea typeface="Cambria Math" panose="02040503050406030204" pitchFamily="18" charset="0"/>
                                          </a:rPr>
                                          <m:t>𝑏</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𝑒</m:t>
                                        </m:r>
                                      </m:e>
                                    </m:d>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𝑃</m:t>
                                    </m:r>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𝑗</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𝑎</m:t>
                                        </m:r>
                                      </m:e>
                                    </m:d>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𝑃</m:t>
                                    </m:r>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𝑚</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𝑎</m:t>
                                        </m:r>
                                      </m:e>
                                    </m:d>
                                  </m:e>
                                </m:d>
                                <m:r>
                                  <a:rPr lang="en-IN" sz="2000" b="0" i="1" smtClean="0">
                                    <a:latin typeface="Cambria Math" panose="02040503050406030204" pitchFamily="18" charset="0"/>
                                    <a:ea typeface="Cambria Math" panose="02040503050406030204" pitchFamily="18" charset="0"/>
                                  </a:rPr>
                                  <m:t>+</m:t>
                                </m:r>
                                <m:d>
                                  <m:dPr>
                                    <m:ctrlPr>
                                      <a:rPr lang="en-IN" sz="2000" b="0" i="1" smtClean="0">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𝑎</m:t>
                                        </m:r>
                                        <m:r>
                                          <a:rPr lang="en-IN" sz="2000" i="1">
                                            <a:latin typeface="Cambria Math" panose="02040503050406030204" pitchFamily="18" charset="0"/>
                                            <a:ea typeface="Cambria Math" panose="02040503050406030204" pitchFamily="18" charset="0"/>
                                          </a:rPr>
                                          <m:t> |</m:t>
                                        </m:r>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𝑏</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𝑒</m:t>
                                        </m:r>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𝑗</m:t>
                                        </m:r>
                                        <m:r>
                                          <a:rPr lang="en-IN" sz="2000" i="1">
                                            <a:latin typeface="Cambria Math" panose="02040503050406030204" pitchFamily="18" charset="0"/>
                                            <a:ea typeface="Cambria Math" panose="02040503050406030204" pitchFamily="18" charset="0"/>
                                          </a:rPr>
                                          <m:t>|</m:t>
                                        </m:r>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𝑎</m:t>
                                        </m:r>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𝑚</m:t>
                                        </m:r>
                                        <m:r>
                                          <a:rPr lang="en-IN" sz="2000" i="1">
                                            <a:latin typeface="Cambria Math" panose="02040503050406030204" pitchFamily="18" charset="0"/>
                                            <a:ea typeface="Cambria Math" panose="02040503050406030204" pitchFamily="18" charset="0"/>
                                          </a:rPr>
                                          <m:t>|</m:t>
                                        </m:r>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𝑎</m:t>
                                        </m:r>
                                      </m:e>
                                    </m:d>
                                  </m:e>
                                </m:d>
                              </m:e>
                            </m:d>
                          </m:e>
                        </m:d>
                        <m:r>
                          <a:rPr lang="en-IN" sz="2000" b="0" i="1" smtClean="0">
                            <a:latin typeface="Cambria Math" panose="02040503050406030204" pitchFamily="18" charset="0"/>
                            <a:ea typeface="Cambria Math" panose="02040503050406030204" pitchFamily="18" charset="0"/>
                          </a:rPr>
                          <m:t>+ </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𝑒</m:t>
                                </m:r>
                              </m:e>
                            </m:d>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𝑎</m:t>
                                        </m:r>
                                        <m:r>
                                          <a:rPr lang="en-IN" sz="2000" i="1">
                                            <a:latin typeface="Cambria Math" panose="02040503050406030204" pitchFamily="18" charset="0"/>
                                            <a:ea typeface="Cambria Math" panose="02040503050406030204" pitchFamily="18" charset="0"/>
                                          </a:rPr>
                                          <m:t> |</m:t>
                                        </m:r>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𝑏</m:t>
                                        </m:r>
                                        <m:r>
                                          <a:rPr lang="en-IN" sz="2000" i="1">
                                            <a:latin typeface="Cambria Math" panose="02040503050406030204" pitchFamily="18" charset="0"/>
                                            <a:ea typeface="Cambria Math" panose="02040503050406030204" pitchFamily="18" charset="0"/>
                                          </a:rPr>
                                          <m:t>,</m:t>
                                        </m:r>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𝑒</m:t>
                                        </m:r>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𝑗</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𝑎</m:t>
                                        </m:r>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𝑚</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𝑎</m:t>
                                        </m:r>
                                      </m:e>
                                    </m:d>
                                  </m:e>
                                </m:d>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𝑎</m:t>
                                        </m:r>
                                        <m:r>
                                          <a:rPr lang="en-IN" sz="2000" i="1">
                                            <a:latin typeface="Cambria Math" panose="02040503050406030204" pitchFamily="18" charset="0"/>
                                            <a:ea typeface="Cambria Math" panose="02040503050406030204" pitchFamily="18" charset="0"/>
                                          </a:rPr>
                                          <m:t> |</m:t>
                                        </m:r>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𝑏</m:t>
                                        </m:r>
                                        <m:r>
                                          <a:rPr lang="en-IN" sz="2000" i="1">
                                            <a:latin typeface="Cambria Math" panose="02040503050406030204" pitchFamily="18" charset="0"/>
                                            <a:ea typeface="Cambria Math" panose="02040503050406030204" pitchFamily="18" charset="0"/>
                                          </a:rPr>
                                          <m:t>,</m:t>
                                        </m:r>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𝑒</m:t>
                                        </m:r>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𝑗</m:t>
                                        </m:r>
                                        <m:r>
                                          <a:rPr lang="en-IN" sz="2000" i="1">
                                            <a:latin typeface="Cambria Math" panose="02040503050406030204" pitchFamily="18" charset="0"/>
                                            <a:ea typeface="Cambria Math" panose="02040503050406030204" pitchFamily="18" charset="0"/>
                                          </a:rPr>
                                          <m:t>|</m:t>
                                        </m:r>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𝑎</m:t>
                                        </m:r>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𝑚</m:t>
                                        </m:r>
                                        <m:r>
                                          <a:rPr lang="en-IN" sz="2000" i="1">
                                            <a:latin typeface="Cambria Math" panose="02040503050406030204" pitchFamily="18" charset="0"/>
                                            <a:ea typeface="Cambria Math" panose="02040503050406030204" pitchFamily="18" charset="0"/>
                                          </a:rPr>
                                          <m:t>|</m:t>
                                        </m:r>
                                        <m:r>
                                          <m:rPr>
                                            <m:nor/>
                                          </m:rPr>
                                          <a:rPr lang="en-IN" sz="2000" dirty="0">
                                            <a:sym typeface="Symbol" panose="05050102010706020507" pitchFamily="18" charset="2"/>
                                          </a:rPr>
                                          <m:t></m:t>
                                        </m:r>
                                        <m:r>
                                          <a:rPr lang="en-IN" sz="2000" i="1">
                                            <a:latin typeface="Cambria Math" panose="02040503050406030204" pitchFamily="18" charset="0"/>
                                            <a:ea typeface="Cambria Math" panose="02040503050406030204" pitchFamily="18" charset="0"/>
                                          </a:rPr>
                                          <m:t>𝑎</m:t>
                                        </m:r>
                                      </m:e>
                                    </m:d>
                                  </m:e>
                                </m:d>
                              </m:e>
                            </m:d>
                          </m:e>
                        </m:d>
                      </m:e>
                    </m:d>
                  </m:oMath>
                </a14:m>
                <a:endParaRPr lang="en-IN" sz="2000" i="1" dirty="0">
                  <a:latin typeface="Cambria Math" panose="02040503050406030204" pitchFamily="18" charset="0"/>
                  <a:ea typeface="Cambria Math" panose="02040503050406030204" pitchFamily="18" charset="0"/>
                </a:endParaRPr>
              </a:p>
              <a:p>
                <a:pPr marL="0" indent="0">
                  <a:buNone/>
                </a:pPr>
                <a:r>
                  <a:rPr lang="en-IN" sz="2000" dirty="0">
                    <a:solidFill>
                      <a:schemeClr val="accent6">
                        <a:lumMod val="75000"/>
                      </a:schemeClr>
                    </a:solidFill>
                    <a:latin typeface="Cambria Math" panose="02040503050406030204" pitchFamily="18" charset="0"/>
                    <a:sym typeface="Symbol" panose="05050102010706020507" pitchFamily="18" charset="2"/>
                  </a:rPr>
                  <a:t> </a:t>
                </a:r>
                <a14:m>
                  <m:oMath xmlns:m="http://schemas.openxmlformats.org/officeDocument/2006/math">
                    <m:r>
                      <a:rPr lang="en-IN" sz="2000" i="1">
                        <a:solidFill>
                          <a:schemeClr val="accent6">
                            <a:lumMod val="75000"/>
                          </a:schemeClr>
                        </a:solidFill>
                        <a:latin typeface="Cambria Math" panose="02040503050406030204" pitchFamily="18" charset="0"/>
                      </a:rPr>
                      <m:t>𝑃</m:t>
                    </m:r>
                  </m:oMath>
                </a14:m>
                <a:r>
                  <a:rPr lang="en-US" sz="2000" dirty="0">
                    <a:solidFill>
                      <a:schemeClr val="accent6">
                        <a:lumMod val="75000"/>
                      </a:schemeClr>
                    </a:solidFill>
                  </a:rPr>
                  <a:t>(</a:t>
                </a:r>
                <a14:m>
                  <m:oMath xmlns:m="http://schemas.openxmlformats.org/officeDocument/2006/math">
                    <m:r>
                      <m:rPr>
                        <m:nor/>
                      </m:rPr>
                      <a:rPr lang="en-IN" sz="2000" dirty="0">
                        <a:solidFill>
                          <a:schemeClr val="accent6">
                            <a:lumMod val="75000"/>
                          </a:schemeClr>
                        </a:solidFill>
                        <a:sym typeface="Symbol" panose="05050102010706020507" pitchFamily="18" charset="2"/>
                      </a:rPr>
                      <m:t></m:t>
                    </m:r>
                  </m:oMath>
                </a14:m>
                <a:r>
                  <a:rPr lang="en-US" sz="2000" dirty="0">
                    <a:solidFill>
                      <a:schemeClr val="accent6">
                        <a:lumMod val="75000"/>
                      </a:schemeClr>
                    </a:solidFill>
                  </a:rPr>
                  <a:t>b | j, m) =</a:t>
                </a: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0.999</m:t>
                    </m:r>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d>
                          <m:dPr>
                            <m:ctrlPr>
                              <a:rPr lang="en-IN" sz="2000" i="1">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0.002</m:t>
                            </m:r>
                            <m:r>
                              <a:rPr lang="en-IN" sz="2000" i="1">
                                <a:latin typeface="Cambria Math" panose="02040503050406030204" pitchFamily="18" charset="0"/>
                                <a:ea typeface="Cambria Math" panose="02040503050406030204" pitchFamily="18" charset="0"/>
                              </a:rPr>
                              <m:t>× </m:t>
                            </m:r>
                            <m:d>
                              <m:dPr>
                                <m:ctrlPr>
                                  <a:rPr lang="en-IN" sz="2000" i="1">
                                    <a:latin typeface="Cambria Math" panose="02040503050406030204" pitchFamily="18" charset="0"/>
                                    <a:ea typeface="Cambria Math" panose="02040503050406030204" pitchFamily="18" charset="0"/>
                                  </a:rPr>
                                </m:ctrlPr>
                              </m:dPr>
                              <m:e>
                                <m:d>
                                  <m:dPr>
                                    <m:ctrlPr>
                                      <a:rPr lang="en-IN" sz="2000" i="1">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0.29</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0.90</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0.70</m:t>
                                    </m:r>
                                  </m:e>
                                </m:d>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0.71</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0.05</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0.01</m:t>
                                    </m:r>
                                  </m:e>
                                </m:d>
                              </m:e>
                            </m:d>
                          </m:e>
                        </m:d>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 </m:t>
                        </m:r>
                        <m:d>
                          <m:dPr>
                            <m:ctrlPr>
                              <a:rPr lang="en-IN" sz="2000" i="1">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0.998</m:t>
                            </m:r>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d>
                                  <m:dPr>
                                    <m:ctrlPr>
                                      <a:rPr lang="en-IN" sz="200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0.001</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0.90</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0.70</m:t>
                                    </m:r>
                                  </m:e>
                                </m:d>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0.999</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0.05</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0.01</m:t>
                                    </m:r>
                                  </m:e>
                                </m:d>
                              </m:e>
                            </m:d>
                          </m:e>
                        </m:d>
                      </m:e>
                    </m:d>
                  </m:oMath>
                </a14:m>
                <a:endParaRPr lang="en-US" sz="2000" dirty="0"/>
              </a:p>
              <a:p>
                <a:pPr>
                  <a:buFont typeface="Symbol" panose="05050102010706020507" pitchFamily="18" charset="2"/>
                  <a:buChar char="\"/>
                </a:pPr>
                <a14:m>
                  <m:oMath xmlns:m="http://schemas.openxmlformats.org/officeDocument/2006/math">
                    <m:r>
                      <a:rPr lang="en-IN" sz="2000" i="1">
                        <a:solidFill>
                          <a:schemeClr val="accent6">
                            <a:lumMod val="75000"/>
                          </a:schemeClr>
                        </a:solidFill>
                        <a:latin typeface="Cambria Math" panose="02040503050406030204" pitchFamily="18" charset="0"/>
                      </a:rPr>
                      <m:t>𝑃</m:t>
                    </m:r>
                  </m:oMath>
                </a14:m>
                <a:r>
                  <a:rPr lang="en-US" sz="2000" dirty="0">
                    <a:solidFill>
                      <a:schemeClr val="accent6">
                        <a:lumMod val="75000"/>
                      </a:schemeClr>
                    </a:solidFill>
                  </a:rPr>
                  <a:t>(</a:t>
                </a:r>
                <a14:m>
                  <m:oMath xmlns:m="http://schemas.openxmlformats.org/officeDocument/2006/math">
                    <m:r>
                      <m:rPr>
                        <m:nor/>
                      </m:rPr>
                      <a:rPr lang="en-IN" sz="2000" dirty="0">
                        <a:solidFill>
                          <a:schemeClr val="accent6">
                            <a:lumMod val="75000"/>
                          </a:schemeClr>
                        </a:solidFill>
                        <a:sym typeface="Symbol" panose="05050102010706020507" pitchFamily="18" charset="2"/>
                      </a:rPr>
                      <m:t></m:t>
                    </m:r>
                  </m:oMath>
                </a14:m>
                <a:r>
                  <a:rPr lang="en-US" sz="2000" dirty="0">
                    <a:solidFill>
                      <a:schemeClr val="accent6">
                        <a:lumMod val="75000"/>
                      </a:schemeClr>
                    </a:solidFill>
                  </a:rPr>
                  <a:t>b | j, m) =</a:t>
                </a: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 ×0.</m:t>
                    </m:r>
                    <m:r>
                      <a:rPr lang="en-IN" sz="2000" b="0" i="1" smtClean="0">
                        <a:latin typeface="Cambria Math" panose="02040503050406030204" pitchFamily="18" charset="0"/>
                        <a:ea typeface="Cambria Math" panose="02040503050406030204" pitchFamily="18" charset="0"/>
                      </a:rPr>
                      <m:t>999</m:t>
                    </m:r>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0.002× </m:t>
                            </m:r>
                            <m:d>
                              <m:dPr>
                                <m:ctrlPr>
                                  <a:rPr lang="en-IN" sz="2000" i="1">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0.1827</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0.000355</m:t>
                                </m:r>
                              </m:e>
                            </m:d>
                          </m:e>
                        </m:d>
                        <m:r>
                          <a:rPr lang="en-IN" sz="2000" i="1">
                            <a:latin typeface="Cambria Math" panose="02040503050406030204" pitchFamily="18" charset="0"/>
                            <a:ea typeface="Cambria Math" panose="02040503050406030204" pitchFamily="18" charset="0"/>
                          </a:rPr>
                          <m:t>+</m:t>
                        </m:r>
                        <m:d>
                          <m:dPr>
                            <m:ctrlPr>
                              <a:rPr lang="en-IN" sz="2000" i="1" smtClean="0">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0.998×</m:t>
                            </m:r>
                            <m:d>
                              <m:dPr>
                                <m:ctrlPr>
                                  <a:rPr lang="en-IN" sz="2000" i="1">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0.00063</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0.0004995</m:t>
                                </m:r>
                              </m:e>
                            </m:d>
                          </m:e>
                        </m:d>
                      </m:e>
                    </m:d>
                    <m:r>
                      <a:rPr lang="en-IN" sz="2000" i="1">
                        <a:latin typeface="Cambria Math" panose="02040503050406030204" pitchFamily="18" charset="0"/>
                        <a:ea typeface="Cambria Math" panose="02040503050406030204" pitchFamily="18" charset="0"/>
                      </a:rPr>
                      <m:t> </m:t>
                    </m:r>
                  </m:oMath>
                </a14:m>
                <a:endParaRPr lang="en-US" sz="2000" dirty="0"/>
              </a:p>
              <a:p>
                <a:pPr>
                  <a:buFont typeface="Symbol" panose="05050102010706020507" pitchFamily="18" charset="2"/>
                  <a:buChar char="\"/>
                </a:pPr>
                <a14:m>
                  <m:oMath xmlns:m="http://schemas.openxmlformats.org/officeDocument/2006/math">
                    <m:r>
                      <a:rPr lang="en-IN" sz="2000" i="1" smtClean="0">
                        <a:solidFill>
                          <a:schemeClr val="accent6">
                            <a:lumMod val="75000"/>
                          </a:schemeClr>
                        </a:solidFill>
                        <a:latin typeface="Cambria Math" panose="02040503050406030204" pitchFamily="18" charset="0"/>
                      </a:rPr>
                      <m:t>𝑃</m:t>
                    </m:r>
                  </m:oMath>
                </a14:m>
                <a:r>
                  <a:rPr lang="en-US" sz="2000" dirty="0">
                    <a:solidFill>
                      <a:schemeClr val="accent6">
                        <a:lumMod val="75000"/>
                      </a:schemeClr>
                    </a:solidFill>
                  </a:rPr>
                  <a:t>(</a:t>
                </a:r>
                <a14:m>
                  <m:oMath xmlns:m="http://schemas.openxmlformats.org/officeDocument/2006/math">
                    <m:r>
                      <m:rPr>
                        <m:nor/>
                      </m:rPr>
                      <a:rPr lang="en-IN" sz="2000" dirty="0">
                        <a:solidFill>
                          <a:schemeClr val="accent6">
                            <a:lumMod val="75000"/>
                          </a:schemeClr>
                        </a:solidFill>
                        <a:sym typeface="Symbol" panose="05050102010706020507" pitchFamily="18" charset="2"/>
                      </a:rPr>
                      <m:t></m:t>
                    </m:r>
                  </m:oMath>
                </a14:m>
                <a:r>
                  <a:rPr lang="en-US" sz="2000" dirty="0">
                    <a:solidFill>
                      <a:schemeClr val="accent6">
                        <a:lumMod val="75000"/>
                      </a:schemeClr>
                    </a:solidFill>
                  </a:rPr>
                  <a:t>b | j, m) =</a:t>
                </a: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 ×0.</m:t>
                    </m:r>
                    <m:r>
                      <a:rPr lang="en-IN" sz="2000" b="0" i="1" smtClean="0">
                        <a:latin typeface="Cambria Math" panose="02040503050406030204" pitchFamily="18" charset="0"/>
                        <a:ea typeface="Cambria Math" panose="02040503050406030204" pitchFamily="18" charset="0"/>
                      </a:rPr>
                      <m:t>999</m:t>
                    </m:r>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0.002×</m:t>
                            </m:r>
                            <m:r>
                              <a:rPr lang="en-IN" sz="2000" i="1" smtClean="0">
                                <a:latin typeface="Cambria Math" panose="02040503050406030204" pitchFamily="18" charset="0"/>
                                <a:ea typeface="Cambria Math" panose="02040503050406030204" pitchFamily="18" charset="0"/>
                              </a:rPr>
                              <m:t>0</m:t>
                            </m:r>
                            <m:r>
                              <a:rPr lang="en-IN" sz="2000" b="0" i="1" smtClean="0">
                                <a:latin typeface="Cambria Math" panose="02040503050406030204" pitchFamily="18" charset="0"/>
                                <a:ea typeface="Cambria Math" panose="02040503050406030204" pitchFamily="18" charset="0"/>
                              </a:rPr>
                              <m:t>.183055</m:t>
                            </m:r>
                          </m:e>
                        </m:d>
                        <m:r>
                          <a:rPr lang="en-IN" sz="2000" i="1">
                            <a:latin typeface="Cambria Math" panose="02040503050406030204" pitchFamily="18" charset="0"/>
                            <a:ea typeface="Cambria Math" panose="02040503050406030204" pitchFamily="18" charset="0"/>
                          </a:rPr>
                          <m:t>+</m:t>
                        </m:r>
                        <m:d>
                          <m:dPr>
                            <m:ctrlPr>
                              <a:rPr lang="en-IN" sz="2000" i="1" smtClean="0">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0.998×</m:t>
                            </m:r>
                            <m:r>
                              <a:rPr lang="en-IN" sz="2000" i="1" smtClean="0">
                                <a:latin typeface="Cambria Math" panose="02040503050406030204" pitchFamily="18" charset="0"/>
                                <a:ea typeface="Cambria Math" panose="02040503050406030204" pitchFamily="18" charset="0"/>
                              </a:rPr>
                              <m:t>0</m:t>
                            </m:r>
                            <m:r>
                              <a:rPr lang="en-IN" sz="2000" b="0" i="1" smtClean="0">
                                <a:latin typeface="Cambria Math" panose="02040503050406030204" pitchFamily="18" charset="0"/>
                                <a:ea typeface="Cambria Math" panose="02040503050406030204" pitchFamily="18" charset="0"/>
                              </a:rPr>
                              <m:t>. 0011295</m:t>
                            </m:r>
                          </m:e>
                        </m:d>
                      </m:e>
                    </m:d>
                  </m:oMath>
                </a14:m>
                <a:endParaRPr lang="en-US" sz="2000" dirty="0"/>
              </a:p>
              <a:p>
                <a:pPr>
                  <a:buFont typeface="Symbol" panose="05050102010706020507" pitchFamily="18" charset="2"/>
                  <a:buChar char="\"/>
                </a:pPr>
                <a14:m>
                  <m:oMath xmlns:m="http://schemas.openxmlformats.org/officeDocument/2006/math">
                    <m:r>
                      <a:rPr lang="en-IN" sz="2000" i="1" smtClean="0">
                        <a:solidFill>
                          <a:schemeClr val="accent6">
                            <a:lumMod val="75000"/>
                          </a:schemeClr>
                        </a:solidFill>
                        <a:latin typeface="Cambria Math" panose="02040503050406030204" pitchFamily="18" charset="0"/>
                      </a:rPr>
                      <m:t>𝑃</m:t>
                    </m:r>
                  </m:oMath>
                </a14:m>
                <a:r>
                  <a:rPr lang="en-US" sz="2000" dirty="0">
                    <a:solidFill>
                      <a:schemeClr val="accent6">
                        <a:lumMod val="75000"/>
                      </a:schemeClr>
                    </a:solidFill>
                  </a:rPr>
                  <a:t>(</a:t>
                </a:r>
                <a14:m>
                  <m:oMath xmlns:m="http://schemas.openxmlformats.org/officeDocument/2006/math">
                    <m:r>
                      <m:rPr>
                        <m:nor/>
                      </m:rPr>
                      <a:rPr lang="en-IN" sz="2000" dirty="0">
                        <a:solidFill>
                          <a:schemeClr val="accent6">
                            <a:lumMod val="75000"/>
                          </a:schemeClr>
                        </a:solidFill>
                        <a:sym typeface="Symbol" panose="05050102010706020507" pitchFamily="18" charset="2"/>
                      </a:rPr>
                      <m:t></m:t>
                    </m:r>
                  </m:oMath>
                </a14:m>
                <a:r>
                  <a:rPr lang="en-US" sz="2000" dirty="0">
                    <a:solidFill>
                      <a:schemeClr val="accent6">
                        <a:lumMod val="75000"/>
                      </a:schemeClr>
                    </a:solidFill>
                  </a:rPr>
                  <a:t>b | j, m) =</a:t>
                </a: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 ×0.</m:t>
                    </m:r>
                    <m:r>
                      <a:rPr lang="en-IN" sz="2000" b="0" i="1" smtClean="0">
                        <a:latin typeface="Cambria Math" panose="02040503050406030204" pitchFamily="18" charset="0"/>
                        <a:ea typeface="Cambria Math" panose="02040503050406030204" pitchFamily="18" charset="0"/>
                      </a:rPr>
                      <m:t>999</m:t>
                    </m:r>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r>
                          <a:rPr lang="en-IN" sz="2000" i="1" smtClean="0">
                            <a:latin typeface="Cambria Math" panose="02040503050406030204" pitchFamily="18" charset="0"/>
                            <a:ea typeface="Cambria Math" panose="02040503050406030204" pitchFamily="18" charset="0"/>
                          </a:rPr>
                          <m:t>0</m:t>
                        </m:r>
                        <m:r>
                          <a:rPr lang="en-IN" sz="2000" b="0" i="1" smtClean="0">
                            <a:latin typeface="Cambria Math" panose="02040503050406030204" pitchFamily="18" charset="0"/>
                            <a:ea typeface="Cambria Math" panose="02040503050406030204" pitchFamily="18" charset="0"/>
                          </a:rPr>
                          <m:t>.00036611</m:t>
                        </m:r>
                        <m:r>
                          <a:rPr lang="en-IN" sz="2000" i="1">
                            <a:latin typeface="Cambria Math" panose="02040503050406030204" pitchFamily="18" charset="0"/>
                            <a:ea typeface="Cambria Math" panose="02040503050406030204" pitchFamily="18" charset="0"/>
                          </a:rPr>
                          <m:t>+</m:t>
                        </m:r>
                        <m:r>
                          <a:rPr lang="en-IN" sz="2000" i="1" smtClean="0">
                            <a:latin typeface="Cambria Math" panose="02040503050406030204" pitchFamily="18" charset="0"/>
                            <a:ea typeface="Cambria Math" panose="02040503050406030204" pitchFamily="18" charset="0"/>
                          </a:rPr>
                          <m:t>0</m:t>
                        </m:r>
                        <m:r>
                          <a:rPr lang="en-IN" sz="2000" b="0" i="1" smtClean="0">
                            <a:latin typeface="Cambria Math" panose="02040503050406030204" pitchFamily="18" charset="0"/>
                            <a:ea typeface="Cambria Math" panose="02040503050406030204" pitchFamily="18" charset="0"/>
                          </a:rPr>
                          <m:t>.00112724</m:t>
                        </m:r>
                      </m:e>
                    </m:d>
                  </m:oMath>
                </a14:m>
                <a:endParaRPr lang="en-US" sz="2000" dirty="0"/>
              </a:p>
              <a:p>
                <a:pPr>
                  <a:buFont typeface="Symbol" panose="05050102010706020507" pitchFamily="18" charset="2"/>
                  <a:buChar char="\"/>
                </a:pPr>
                <a14:m>
                  <m:oMath xmlns:m="http://schemas.openxmlformats.org/officeDocument/2006/math">
                    <m:r>
                      <a:rPr lang="en-IN" sz="2000" i="1" smtClean="0">
                        <a:solidFill>
                          <a:schemeClr val="accent6">
                            <a:lumMod val="75000"/>
                          </a:schemeClr>
                        </a:solidFill>
                        <a:latin typeface="Cambria Math" panose="02040503050406030204" pitchFamily="18" charset="0"/>
                      </a:rPr>
                      <m:t>𝑃</m:t>
                    </m:r>
                  </m:oMath>
                </a14:m>
                <a:r>
                  <a:rPr lang="en-US" sz="2000" dirty="0">
                    <a:solidFill>
                      <a:schemeClr val="accent6">
                        <a:lumMod val="75000"/>
                      </a:schemeClr>
                    </a:solidFill>
                  </a:rPr>
                  <a:t>(</a:t>
                </a:r>
                <a14:m>
                  <m:oMath xmlns:m="http://schemas.openxmlformats.org/officeDocument/2006/math">
                    <m:r>
                      <m:rPr>
                        <m:nor/>
                      </m:rPr>
                      <a:rPr lang="en-IN" sz="2000" dirty="0">
                        <a:solidFill>
                          <a:schemeClr val="accent6">
                            <a:lumMod val="75000"/>
                          </a:schemeClr>
                        </a:solidFill>
                        <a:sym typeface="Symbol" panose="05050102010706020507" pitchFamily="18" charset="2"/>
                      </a:rPr>
                      <m:t></m:t>
                    </m:r>
                  </m:oMath>
                </a14:m>
                <a:r>
                  <a:rPr lang="en-US" sz="2000" dirty="0">
                    <a:solidFill>
                      <a:schemeClr val="accent6">
                        <a:lumMod val="75000"/>
                      </a:schemeClr>
                    </a:solidFill>
                  </a:rPr>
                  <a:t>b | j, m) =</a:t>
                </a: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𝛼</m:t>
                    </m:r>
                    <m:r>
                      <a:rPr lang="en-IN" sz="2000" i="1">
                        <a:latin typeface="Cambria Math" panose="02040503050406030204" pitchFamily="18" charset="0"/>
                        <a:ea typeface="Cambria Math" panose="02040503050406030204" pitchFamily="18" charset="0"/>
                      </a:rPr>
                      <m:t> ×0.</m:t>
                    </m:r>
                    <m:r>
                      <a:rPr lang="en-IN" sz="2000" b="0" i="1" smtClean="0">
                        <a:latin typeface="Cambria Math" panose="02040503050406030204" pitchFamily="18" charset="0"/>
                        <a:ea typeface="Cambria Math" panose="02040503050406030204" pitchFamily="18" charset="0"/>
                      </a:rPr>
                      <m:t>999</m:t>
                    </m:r>
                    <m:r>
                      <a:rPr lang="en-IN" sz="2000" i="1">
                        <a:latin typeface="Cambria Math" panose="02040503050406030204" pitchFamily="18" charset="0"/>
                        <a:ea typeface="Cambria Math" panose="02040503050406030204" pitchFamily="18" charset="0"/>
                      </a:rPr>
                      <m:t>×</m:t>
                    </m:r>
                    <m:d>
                      <m:dPr>
                        <m:ctrlPr>
                          <a:rPr lang="en-IN" sz="2000" i="1">
                            <a:latin typeface="Cambria Math" panose="02040503050406030204" pitchFamily="18" charset="0"/>
                            <a:ea typeface="Cambria Math" panose="02040503050406030204" pitchFamily="18" charset="0"/>
                          </a:rPr>
                        </m:ctrlPr>
                      </m:dPr>
                      <m:e>
                        <m:r>
                          <a:rPr lang="en-IN" sz="2000" i="1" smtClean="0">
                            <a:latin typeface="Cambria Math" panose="02040503050406030204" pitchFamily="18" charset="0"/>
                            <a:ea typeface="Cambria Math" panose="02040503050406030204" pitchFamily="18" charset="0"/>
                          </a:rPr>
                          <m:t>0</m:t>
                        </m:r>
                        <m:r>
                          <a:rPr lang="en-IN" sz="2000" b="0" i="1" smtClean="0">
                            <a:latin typeface="Cambria Math" panose="02040503050406030204" pitchFamily="18" charset="0"/>
                            <a:ea typeface="Cambria Math" panose="02040503050406030204" pitchFamily="18" charset="0"/>
                          </a:rPr>
                          <m:t>. 00149335</m:t>
                        </m:r>
                      </m:e>
                    </m:d>
                  </m:oMath>
                </a14:m>
                <a:endParaRPr lang="en-US" sz="2000" dirty="0"/>
              </a:p>
              <a:p>
                <a:pPr>
                  <a:buFont typeface="Symbol" panose="05050102010706020507" pitchFamily="18" charset="2"/>
                  <a:buChar char="\"/>
                </a:pPr>
                <a14:m>
                  <m:oMath xmlns:m="http://schemas.openxmlformats.org/officeDocument/2006/math">
                    <m:r>
                      <a:rPr lang="en-IN" sz="2000" i="1" smtClean="0">
                        <a:solidFill>
                          <a:schemeClr val="accent6">
                            <a:lumMod val="75000"/>
                          </a:schemeClr>
                        </a:solidFill>
                        <a:latin typeface="Cambria Math" panose="02040503050406030204" pitchFamily="18" charset="0"/>
                      </a:rPr>
                      <m:t>𝑃</m:t>
                    </m:r>
                  </m:oMath>
                </a14:m>
                <a:r>
                  <a:rPr lang="en-US" sz="2000" dirty="0">
                    <a:solidFill>
                      <a:schemeClr val="accent6">
                        <a:lumMod val="75000"/>
                      </a:schemeClr>
                    </a:solidFill>
                  </a:rPr>
                  <a:t>(</a:t>
                </a:r>
                <a14:m>
                  <m:oMath xmlns:m="http://schemas.openxmlformats.org/officeDocument/2006/math">
                    <m:r>
                      <m:rPr>
                        <m:nor/>
                      </m:rPr>
                      <a:rPr lang="en-IN" sz="2000" dirty="0">
                        <a:solidFill>
                          <a:schemeClr val="accent6">
                            <a:lumMod val="75000"/>
                          </a:schemeClr>
                        </a:solidFill>
                        <a:sym typeface="Symbol" panose="05050102010706020507" pitchFamily="18" charset="2"/>
                      </a:rPr>
                      <m:t></m:t>
                    </m:r>
                  </m:oMath>
                </a14:m>
                <a:r>
                  <a:rPr lang="en-US" sz="2000" dirty="0">
                    <a:solidFill>
                      <a:schemeClr val="accent6">
                        <a:lumMod val="75000"/>
                      </a:schemeClr>
                    </a:solidFill>
                  </a:rPr>
                  <a:t>b | j, m) = </a:t>
                </a:r>
                <a14:m>
                  <m:oMath xmlns:m="http://schemas.openxmlformats.org/officeDocument/2006/math">
                    <m:r>
                      <a:rPr lang="en-US" sz="2000" i="1">
                        <a:solidFill>
                          <a:schemeClr val="accent6">
                            <a:lumMod val="75000"/>
                          </a:schemeClr>
                        </a:solidFill>
                        <a:latin typeface="Cambria Math" panose="02040503050406030204" pitchFamily="18" charset="0"/>
                        <a:ea typeface="Cambria Math" panose="02040503050406030204" pitchFamily="18" charset="0"/>
                      </a:rPr>
                      <m:t>𝛼</m:t>
                    </m:r>
                    <m:r>
                      <a:rPr lang="en-IN" sz="2000" i="1">
                        <a:solidFill>
                          <a:schemeClr val="accent6">
                            <a:lumMod val="75000"/>
                          </a:schemeClr>
                        </a:solidFill>
                        <a:latin typeface="Cambria Math" panose="02040503050406030204" pitchFamily="18" charset="0"/>
                        <a:ea typeface="Cambria Math" panose="02040503050406030204" pitchFamily="18" charset="0"/>
                      </a:rPr>
                      <m:t> ×0.</m:t>
                    </m:r>
                    <m:r>
                      <a:rPr lang="en-IN" sz="2000" b="0" i="1" smtClean="0">
                        <a:solidFill>
                          <a:schemeClr val="accent6">
                            <a:lumMod val="75000"/>
                          </a:schemeClr>
                        </a:solidFill>
                        <a:latin typeface="Cambria Math" panose="02040503050406030204" pitchFamily="18" charset="0"/>
                        <a:ea typeface="Cambria Math" panose="02040503050406030204" pitchFamily="18" charset="0"/>
                      </a:rPr>
                      <m:t>00149186</m:t>
                    </m:r>
                  </m:oMath>
                </a14:m>
                <a:endParaRPr lang="en-US" sz="2000" dirty="0">
                  <a:solidFill>
                    <a:schemeClr val="accent6">
                      <a:lumMod val="75000"/>
                    </a:schemeClr>
                  </a:solidFill>
                </a:endParaRPr>
              </a:p>
              <a:p>
                <a:pPr marL="0" indent="0">
                  <a:lnSpc>
                    <a:spcPct val="120000"/>
                  </a:lnSpc>
                  <a:buNone/>
                </a:pPr>
                <a:r>
                  <a:rPr lang="en-US" sz="2000" dirty="0"/>
                  <a:t>We obtain, </a:t>
                </a:r>
                <a:r>
                  <a:rPr lang="en-US" sz="2000" dirty="0">
                    <a:solidFill>
                      <a:schemeClr val="accent6">
                        <a:lumMod val="75000"/>
                      </a:schemeClr>
                    </a:solidFill>
                  </a:rPr>
                  <a:t>P(b | j, m) = </a:t>
                </a:r>
                <a14:m>
                  <m:oMath xmlns:m="http://schemas.openxmlformats.org/officeDocument/2006/math">
                    <m:r>
                      <a:rPr lang="en-US" sz="2000" i="1" smtClean="0">
                        <a:solidFill>
                          <a:schemeClr val="accent6">
                            <a:lumMod val="75000"/>
                          </a:schemeClr>
                        </a:solidFill>
                        <a:latin typeface="Cambria Math" panose="02040503050406030204" pitchFamily="18" charset="0"/>
                        <a:ea typeface="Cambria Math" panose="02040503050406030204" pitchFamily="18" charset="0"/>
                      </a:rPr>
                      <m:t>𝛼</m:t>
                    </m:r>
                    <m:r>
                      <a:rPr lang="en-IN" sz="2000" i="1">
                        <a:solidFill>
                          <a:schemeClr val="accent6">
                            <a:lumMod val="75000"/>
                          </a:schemeClr>
                        </a:solidFill>
                        <a:latin typeface="Cambria Math" panose="02040503050406030204" pitchFamily="18" charset="0"/>
                        <a:ea typeface="Cambria Math" panose="02040503050406030204" pitchFamily="18" charset="0"/>
                      </a:rPr>
                      <m:t> ×</m:t>
                    </m:r>
                  </m:oMath>
                </a14:m>
                <a:r>
                  <a:rPr lang="en-US" sz="2000" dirty="0">
                    <a:solidFill>
                      <a:schemeClr val="accent6">
                        <a:lumMod val="75000"/>
                      </a:schemeClr>
                    </a:solidFill>
                  </a:rPr>
                  <a:t> </a:t>
                </a:r>
                <a14:m>
                  <m:oMath xmlns:m="http://schemas.openxmlformats.org/officeDocument/2006/math">
                    <m:r>
                      <a:rPr lang="en-IN" sz="2000" i="1">
                        <a:solidFill>
                          <a:schemeClr val="accent6">
                            <a:lumMod val="75000"/>
                          </a:schemeClr>
                        </a:solidFill>
                        <a:latin typeface="Cambria Math" panose="02040503050406030204" pitchFamily="18" charset="0"/>
                        <a:ea typeface="Cambria Math" panose="02040503050406030204" pitchFamily="18" charset="0"/>
                      </a:rPr>
                      <m:t>0.00059224259</m:t>
                    </m:r>
                  </m:oMath>
                </a14:m>
                <a:r>
                  <a:rPr lang="en-US" sz="2000" dirty="0"/>
                  <a:t> and </a:t>
                </a:r>
                <a14:m>
                  <m:oMath xmlns:m="http://schemas.openxmlformats.org/officeDocument/2006/math">
                    <m:r>
                      <a:rPr lang="en-IN" sz="2000" i="1">
                        <a:solidFill>
                          <a:schemeClr val="accent6">
                            <a:lumMod val="75000"/>
                          </a:schemeClr>
                        </a:solidFill>
                        <a:latin typeface="Cambria Math" panose="02040503050406030204" pitchFamily="18" charset="0"/>
                      </a:rPr>
                      <m:t>𝑃</m:t>
                    </m:r>
                  </m:oMath>
                </a14:m>
                <a:r>
                  <a:rPr lang="en-US" sz="2000" dirty="0">
                    <a:solidFill>
                      <a:schemeClr val="accent6">
                        <a:lumMod val="75000"/>
                      </a:schemeClr>
                    </a:solidFill>
                  </a:rPr>
                  <a:t>(</a:t>
                </a:r>
                <a14:m>
                  <m:oMath xmlns:m="http://schemas.openxmlformats.org/officeDocument/2006/math">
                    <m:r>
                      <m:rPr>
                        <m:nor/>
                      </m:rPr>
                      <a:rPr lang="en-IN" sz="2000" dirty="0">
                        <a:solidFill>
                          <a:schemeClr val="accent6">
                            <a:lumMod val="75000"/>
                          </a:schemeClr>
                        </a:solidFill>
                        <a:sym typeface="Symbol" panose="05050102010706020507" pitchFamily="18" charset="2"/>
                      </a:rPr>
                      <m:t></m:t>
                    </m:r>
                  </m:oMath>
                </a14:m>
                <a:r>
                  <a:rPr lang="en-US" sz="2000" dirty="0">
                    <a:solidFill>
                      <a:schemeClr val="accent6">
                        <a:lumMod val="75000"/>
                      </a:schemeClr>
                    </a:solidFill>
                  </a:rPr>
                  <a:t>b | j, m) = </a:t>
                </a:r>
                <a14:m>
                  <m:oMath xmlns:m="http://schemas.openxmlformats.org/officeDocument/2006/math">
                    <m:r>
                      <a:rPr lang="en-US" sz="2000" i="1">
                        <a:solidFill>
                          <a:schemeClr val="accent6">
                            <a:lumMod val="75000"/>
                          </a:schemeClr>
                        </a:solidFill>
                        <a:latin typeface="Cambria Math" panose="02040503050406030204" pitchFamily="18" charset="0"/>
                        <a:ea typeface="Cambria Math" panose="02040503050406030204" pitchFamily="18" charset="0"/>
                      </a:rPr>
                      <m:t>𝛼</m:t>
                    </m:r>
                    <m:r>
                      <a:rPr lang="en-IN" sz="2000" i="1">
                        <a:solidFill>
                          <a:schemeClr val="accent6">
                            <a:lumMod val="75000"/>
                          </a:schemeClr>
                        </a:solidFill>
                        <a:latin typeface="Cambria Math" panose="02040503050406030204" pitchFamily="18" charset="0"/>
                        <a:ea typeface="Cambria Math" panose="02040503050406030204" pitchFamily="18" charset="0"/>
                      </a:rPr>
                      <m:t> ×0.00149186</m:t>
                    </m:r>
                  </m:oMath>
                </a14:m>
                <a:endParaRPr lang="en-US" sz="2000" dirty="0">
                  <a:solidFill>
                    <a:schemeClr val="accent6">
                      <a:lumMod val="75000"/>
                    </a:schemeClr>
                  </a:solidFill>
                </a:endParaRPr>
              </a:p>
              <a:p>
                <a:pPr marL="0" indent="0">
                  <a:lnSpc>
                    <a:spcPct val="120000"/>
                  </a:lnSpc>
                  <a:buNone/>
                </a:pPr>
                <a:r>
                  <a:rPr lang="en-US" sz="2000" dirty="0"/>
                  <a:t>Hence,        P(B | j, m) = </a:t>
                </a:r>
                <a:r>
                  <a:rPr lang="en-US" sz="2000" dirty="0">
                    <a:sym typeface="Symbol" panose="05050102010706020507" pitchFamily="18" charset="2"/>
                  </a:rPr>
                  <a:t> </a:t>
                </a:r>
                <a:r>
                  <a:rPr lang="en-US" sz="2000" dirty="0"/>
                  <a:t>0.00059224, 0.00149186</a:t>
                </a:r>
                <a:r>
                  <a:rPr lang="en-US" sz="2000" dirty="0">
                    <a:sym typeface="Symbol" panose="05050102010706020507" pitchFamily="18" charset="2"/>
                  </a:rPr>
                  <a:t></a:t>
                </a:r>
                <a:r>
                  <a:rPr lang="en-US" sz="2000" dirty="0"/>
                  <a:t> </a:t>
                </a:r>
              </a:p>
              <a:p>
                <a:pPr>
                  <a:lnSpc>
                    <a:spcPct val="120000"/>
                  </a:lnSpc>
                  <a:buFont typeface="Symbol" panose="05050102010706020507" pitchFamily="18" charset="2"/>
                  <a:buChar char="\"/>
                </a:pPr>
                <a:r>
                  <a:rPr lang="en-US" sz="2000" dirty="0"/>
                  <a:t>P(B | j, m) = (1/(0.00059224+0.00149186))</a:t>
                </a:r>
                <a:r>
                  <a:rPr lang="en-US" sz="2000" dirty="0">
                    <a:sym typeface="Symbol" panose="05050102010706020507" pitchFamily="18" charset="2"/>
                  </a:rPr>
                  <a:t> </a:t>
                </a:r>
                <a:r>
                  <a:rPr lang="en-US" sz="2000" dirty="0"/>
                  <a:t>0.00059224, 0.00149186</a:t>
                </a:r>
                <a:r>
                  <a:rPr lang="en-US" sz="2000" dirty="0">
                    <a:sym typeface="Symbol" panose="05050102010706020507" pitchFamily="18" charset="2"/>
                  </a:rPr>
                  <a:t></a:t>
                </a:r>
                <a:r>
                  <a:rPr lang="en-US" sz="2000" dirty="0"/>
                  <a:t>               …… By applying normalization factor </a:t>
                </a:r>
                <a:r>
                  <a:rPr lang="en-US" sz="2000" dirty="0">
                    <a:sym typeface="Symbol" panose="05050102010706020507" pitchFamily="18" charset="2"/>
                  </a:rPr>
                  <a:t> </a:t>
                </a:r>
                <a:endParaRPr lang="en-US" sz="2000" dirty="0"/>
              </a:p>
              <a:p>
                <a:pPr>
                  <a:lnSpc>
                    <a:spcPct val="120000"/>
                  </a:lnSpc>
                  <a:buFont typeface="Symbol" panose="05050102010706020507" pitchFamily="18" charset="2"/>
                  <a:buChar char="\"/>
                </a:pPr>
                <a:r>
                  <a:rPr lang="en-US" sz="2000" dirty="0"/>
                  <a:t>P(B | j, m) = </a:t>
                </a:r>
                <a:r>
                  <a:rPr lang="en-US" sz="2000" dirty="0">
                    <a:sym typeface="Symbol" panose="05050102010706020507" pitchFamily="18" charset="2"/>
                  </a:rPr>
                  <a:t></a:t>
                </a:r>
                <a:r>
                  <a:rPr lang="en-US" sz="2000" dirty="0"/>
                  <a:t>0.00059224/0.002, 0.00149186/0.002</a:t>
                </a:r>
                <a:r>
                  <a:rPr lang="en-US" sz="2000" dirty="0">
                    <a:sym typeface="Symbol" panose="05050102010706020507" pitchFamily="18" charset="2"/>
                  </a:rPr>
                  <a:t></a:t>
                </a:r>
                <a:r>
                  <a:rPr lang="en-US" sz="2000" dirty="0"/>
                  <a:t> ≈ </a:t>
                </a:r>
                <a:r>
                  <a:rPr lang="en-US" sz="2000" dirty="0">
                    <a:sym typeface="Symbol" panose="05050102010706020507" pitchFamily="18" charset="2"/>
                  </a:rPr>
                  <a:t></a:t>
                </a:r>
                <a:r>
                  <a:rPr lang="en-US" sz="2000" dirty="0"/>
                  <a:t>0.284, 0.716</a:t>
                </a:r>
                <a:r>
                  <a:rPr lang="en-US" sz="2000" dirty="0">
                    <a:sym typeface="Symbol" panose="05050102010706020507" pitchFamily="18" charset="2"/>
                  </a:rPr>
                  <a:t></a:t>
                </a:r>
                <a:r>
                  <a:rPr lang="en-US" sz="2000" dirty="0"/>
                  <a:t> .</a:t>
                </a:r>
              </a:p>
              <a:p>
                <a:pPr algn="l">
                  <a:lnSpc>
                    <a:spcPct val="120000"/>
                  </a:lnSpc>
                </a:pPr>
                <a:r>
                  <a:rPr lang="en-US" sz="2000" dirty="0">
                    <a:solidFill>
                      <a:schemeClr val="accent6">
                        <a:lumMod val="75000"/>
                      </a:schemeClr>
                    </a:solidFill>
                  </a:rPr>
                  <a:t>That is, the chance of a burglary, given calls from both neighbors, is about 28%.</a:t>
                </a:r>
              </a:p>
            </p:txBody>
          </p:sp>
        </mc:Choice>
        <mc:Fallback xmlns="">
          <p:sp>
            <p:nvSpPr>
              <p:cNvPr id="3" name="Content Placeholder 2">
                <a:extLst>
                  <a:ext uri="{FF2B5EF4-FFF2-40B4-BE49-F238E27FC236}">
                    <a16:creationId xmlns:a16="http://schemas.microsoft.com/office/drawing/2014/main" id="{B8F5E791-CF92-0023-E405-534435610B55}"/>
                  </a:ext>
                </a:extLst>
              </p:cNvPr>
              <p:cNvSpPr>
                <a:spLocks noGrp="1" noRot="1" noChangeAspect="1" noMove="1" noResize="1" noEditPoints="1" noAdjustHandles="1" noChangeArrowheads="1" noChangeShapeType="1" noTextEdit="1"/>
              </p:cNvSpPr>
              <p:nvPr>
                <p:ph idx="1"/>
              </p:nvPr>
            </p:nvSpPr>
            <p:spPr>
              <a:xfrm>
                <a:off x="55841" y="565392"/>
                <a:ext cx="12033783" cy="6156083"/>
              </a:xfrm>
              <a:blipFill>
                <a:blip r:embed="rId2"/>
                <a:stretch>
                  <a:fillRect l="-507" t="-1287"/>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8DC84534-3204-0E27-0FAD-8111FB344DB5}"/>
              </a:ext>
            </a:extLst>
          </p:cNvPr>
          <p:cNvSpPr>
            <a:spLocks noGrp="1"/>
          </p:cNvSpPr>
          <p:nvPr>
            <p:ph type="sldNum" sz="quarter" idx="12"/>
          </p:nvPr>
        </p:nvSpPr>
        <p:spPr/>
        <p:txBody>
          <a:bodyPr/>
          <a:lstStyle/>
          <a:p>
            <a:fld id="{57626A49-B3EA-44E7-98F8-0932FA2A0FF4}" type="slidenum">
              <a:rPr lang="en-US" smtClean="0"/>
              <a:pPr/>
              <a:t>41</a:t>
            </a:fld>
            <a:endParaRPr lang="en-US" dirty="0"/>
          </a:p>
        </p:txBody>
      </p:sp>
    </p:spTree>
    <p:extLst>
      <p:ext uri="{BB962C8B-B14F-4D97-AF65-F5344CB8AC3E}">
        <p14:creationId xmlns:p14="http://schemas.microsoft.com/office/powerpoint/2010/main" val="2660950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Bayesian Nets (15)</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661916"/>
            <a:ext cx="11880376" cy="6059560"/>
          </a:xfrm>
        </p:spPr>
        <p:txBody>
          <a:bodyPr>
            <a:normAutofit/>
          </a:bodyPr>
          <a:lstStyle/>
          <a:p>
            <a:pPr marL="0" indent="0" algn="just">
              <a:lnSpc>
                <a:spcPct val="107000"/>
              </a:lnSpc>
              <a:spcAft>
                <a:spcPts val="1950"/>
              </a:spcAft>
              <a:buNone/>
            </a:pPr>
            <a:r>
              <a:rPr lang="en-US" altLang="en-US" sz="2000" b="1" dirty="0">
                <a:ea typeface="Cambria Math"/>
              </a:rPr>
              <a:t>Q.17. </a:t>
            </a:r>
            <a:r>
              <a:rPr lang="en-US" sz="2000" dirty="0">
                <a:effectLst/>
                <a:ea typeface="Arial" panose="020B0604020202020204" pitchFamily="34" charset="0"/>
              </a:rPr>
              <a:t>Consider the following Bayesian Net. F= Having Flu and C=Coughing.  </a:t>
            </a:r>
          </a:p>
          <a:p>
            <a:pPr marL="457200" indent="-457200" algn="just">
              <a:lnSpc>
                <a:spcPct val="107000"/>
              </a:lnSpc>
              <a:spcBef>
                <a:spcPts val="0"/>
              </a:spcBef>
              <a:buFont typeface="+mj-lt"/>
              <a:buAutoNum type="alphaLcParenR"/>
            </a:pPr>
            <a:endParaRPr lang="en-US" sz="2000" b="0" i="0" u="none" strike="noStrike" baseline="0" dirty="0"/>
          </a:p>
          <a:p>
            <a:pPr marL="457200" indent="-457200" algn="just">
              <a:lnSpc>
                <a:spcPct val="107000"/>
              </a:lnSpc>
              <a:spcBef>
                <a:spcPts val="0"/>
              </a:spcBef>
              <a:buFont typeface="+mj-lt"/>
              <a:buAutoNum type="alphaLcParenR"/>
            </a:pPr>
            <a:endParaRPr lang="en-US" sz="2000" dirty="0"/>
          </a:p>
          <a:p>
            <a:pPr marL="457200" indent="-457200" algn="just">
              <a:lnSpc>
                <a:spcPct val="107000"/>
              </a:lnSpc>
              <a:spcBef>
                <a:spcPts val="0"/>
              </a:spcBef>
              <a:buFont typeface="+mj-lt"/>
              <a:buAutoNum type="alphaLcParenR"/>
            </a:pPr>
            <a:r>
              <a:rPr lang="en-US" sz="2000" b="0" i="0" u="none" strike="noStrike" baseline="0" dirty="0"/>
              <a:t>Write down the joint probability table specified by the Bayesian network.</a:t>
            </a:r>
          </a:p>
          <a:p>
            <a:pPr marL="457200" indent="-457200" algn="just">
              <a:lnSpc>
                <a:spcPct val="107000"/>
              </a:lnSpc>
              <a:spcBef>
                <a:spcPts val="0"/>
              </a:spcBef>
              <a:buFont typeface="+mj-lt"/>
              <a:buAutoNum type="alphaLcParenR"/>
            </a:pPr>
            <a:endParaRPr lang="en-US" sz="1000" b="0" i="0" u="none" strike="noStrike" baseline="0" dirty="0"/>
          </a:p>
          <a:p>
            <a:pPr marL="457200" indent="-457200" algn="just">
              <a:lnSpc>
                <a:spcPct val="107000"/>
              </a:lnSpc>
              <a:spcBef>
                <a:spcPts val="0"/>
              </a:spcBef>
              <a:buFont typeface="+mj-lt"/>
              <a:buAutoNum type="alphaLcParenR"/>
            </a:pPr>
            <a:r>
              <a:rPr lang="en-US" sz="2000" dirty="0">
                <a:effectLst/>
                <a:ea typeface="Arial" panose="020B0604020202020204" pitchFamily="34" charset="0"/>
              </a:rPr>
              <a:t>Find P(C).</a:t>
            </a:r>
          </a:p>
          <a:p>
            <a:pPr marL="457200" indent="-457200" algn="just">
              <a:lnSpc>
                <a:spcPct val="107000"/>
              </a:lnSpc>
              <a:spcBef>
                <a:spcPts val="0"/>
              </a:spcBef>
              <a:buFont typeface="+mj-lt"/>
              <a:buAutoNum type="alphaLcParenR"/>
            </a:pPr>
            <a:endParaRPr lang="en-US" sz="1000" dirty="0">
              <a:effectLst/>
              <a:ea typeface="Arial" panose="020B0604020202020204" pitchFamily="34" charset="0"/>
            </a:endParaRPr>
          </a:p>
          <a:p>
            <a:pPr marL="457200" indent="-457200" algn="just">
              <a:lnSpc>
                <a:spcPct val="107000"/>
              </a:lnSpc>
              <a:spcBef>
                <a:spcPts val="0"/>
              </a:spcBef>
              <a:buFont typeface="+mj-lt"/>
              <a:buAutoNum type="alphaLcParenR"/>
            </a:pPr>
            <a:r>
              <a:rPr lang="en-US" sz="2000" dirty="0"/>
              <a:t>Determine the probabilities for the following Bayesian network so that it specifies the same joint probabilities as the given one. </a:t>
            </a:r>
          </a:p>
          <a:p>
            <a:pPr marL="457200" indent="-457200" algn="just">
              <a:lnSpc>
                <a:spcPct val="107000"/>
              </a:lnSpc>
              <a:spcBef>
                <a:spcPts val="0"/>
              </a:spcBef>
              <a:buFont typeface="+mj-lt"/>
              <a:buAutoNum type="alphaLcParenR"/>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4" name="Footer Placeholder 3">
            <a:extLst>
              <a:ext uri="{FF2B5EF4-FFF2-40B4-BE49-F238E27FC236}">
                <a16:creationId xmlns:a16="http://schemas.microsoft.com/office/drawing/2014/main" id="{14EDA2CB-537A-0F2E-91E2-539ECAFC0547}"/>
              </a:ext>
            </a:extLst>
          </p:cNvPr>
          <p:cNvSpPr>
            <a:spLocks noGrp="1"/>
          </p:cNvSpPr>
          <p:nvPr>
            <p:ph type="ftr" sz="quarter" idx="11"/>
          </p:nvPr>
        </p:nvSpPr>
        <p:spPr/>
        <p:txBody>
          <a:bodyPr/>
          <a:lstStyle/>
          <a:p>
            <a:r>
              <a:rPr lang="en-US"/>
              <a:t>RVK-Math4AI-Unit 4</a:t>
            </a: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42</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170597" y="4166931"/>
            <a:ext cx="11755399" cy="2554545"/>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US" sz="2000" b="1" dirty="0">
                <a:solidFill>
                  <a:srgbClr val="0000FF"/>
                </a:solidFill>
                <a:ea typeface="Times New Roman" pitchFamily="18" charset="0"/>
                <a:cs typeface="Courier New" pitchFamily="49" charset="0"/>
              </a:rPr>
              <a:t>a) </a:t>
            </a:r>
            <a:r>
              <a:rPr lang="en-US" sz="2000" b="1" dirty="0">
                <a:solidFill>
                  <a:srgbClr val="0000FF"/>
                </a:solidFill>
                <a:latin typeface="CMR12"/>
              </a:rPr>
              <a:t>The joint probability table specified by the Bayesian network:</a:t>
            </a:r>
          </a:p>
          <a:p>
            <a:endParaRPr lang="en-US" sz="2000" b="1" dirty="0">
              <a:solidFill>
                <a:srgbClr val="0000FF"/>
              </a:solidFill>
              <a:latin typeface="CMR12"/>
            </a:endParaRPr>
          </a:p>
          <a:p>
            <a:endParaRPr lang="en-US" sz="2000" dirty="0">
              <a:ea typeface="Arial" panose="020B0604020202020204" pitchFamily="34" charset="0"/>
            </a:endParaRPr>
          </a:p>
          <a:p>
            <a:endParaRPr lang="en-US" sz="2000" dirty="0">
              <a:ea typeface="Arial" panose="020B0604020202020204" pitchFamily="34" charset="0"/>
            </a:endParaRPr>
          </a:p>
          <a:p>
            <a:endParaRPr lang="en-US" sz="2000" dirty="0">
              <a:ea typeface="Arial" panose="020B0604020202020204" pitchFamily="34" charset="0"/>
            </a:endParaRPr>
          </a:p>
          <a:p>
            <a:endParaRPr lang="en-US" sz="2000" dirty="0">
              <a:ea typeface="Arial" panose="020B0604020202020204" pitchFamily="34" charset="0"/>
            </a:endParaRPr>
          </a:p>
          <a:p>
            <a:endParaRPr lang="en-US" sz="2000" dirty="0">
              <a:ea typeface="Arial" panose="020B0604020202020204" pitchFamily="34" charset="0"/>
            </a:endParaRPr>
          </a:p>
          <a:p>
            <a:endParaRPr lang="en-US" sz="2000" dirty="0">
              <a:ea typeface="Arial" panose="020B0604020202020204" pitchFamily="34" charset="0"/>
            </a:endParaRPr>
          </a:p>
        </p:txBody>
      </p:sp>
      <p:pic>
        <p:nvPicPr>
          <p:cNvPr id="12" name="Picture 11">
            <a:extLst>
              <a:ext uri="{FF2B5EF4-FFF2-40B4-BE49-F238E27FC236}">
                <a16:creationId xmlns:a16="http://schemas.microsoft.com/office/drawing/2014/main" id="{B2C1259C-5E7D-E0AD-F84B-26DADB1C00AC}"/>
              </a:ext>
            </a:extLst>
          </p:cNvPr>
          <p:cNvPicPr>
            <a:picLocks noChangeAspect="1"/>
          </p:cNvPicPr>
          <p:nvPr/>
        </p:nvPicPr>
        <p:blipFill>
          <a:blip r:embed="rId2"/>
          <a:stretch>
            <a:fillRect/>
          </a:stretch>
        </p:blipFill>
        <p:spPr>
          <a:xfrm>
            <a:off x="4025793" y="3240320"/>
            <a:ext cx="1791826" cy="646674"/>
          </a:xfrm>
          <a:prstGeom prst="rect">
            <a:avLst/>
          </a:prstGeom>
        </p:spPr>
      </p:pic>
      <p:graphicFrame>
        <p:nvGraphicFramePr>
          <p:cNvPr id="14" name="Table 13">
            <a:extLst>
              <a:ext uri="{FF2B5EF4-FFF2-40B4-BE49-F238E27FC236}">
                <a16:creationId xmlns:a16="http://schemas.microsoft.com/office/drawing/2014/main" id="{9E77477C-5FE1-B7B9-5E89-991A1CA7FF99}"/>
              </a:ext>
            </a:extLst>
          </p:cNvPr>
          <p:cNvGraphicFramePr>
            <a:graphicFrameLocks noGrp="1"/>
          </p:cNvGraphicFramePr>
          <p:nvPr>
            <p:extLst>
              <p:ext uri="{D42A27DB-BD31-4B8C-83A1-F6EECF244321}">
                <p14:modId xmlns:p14="http://schemas.microsoft.com/office/powerpoint/2010/main" val="3680320536"/>
              </p:ext>
            </p:extLst>
          </p:nvPr>
        </p:nvGraphicFramePr>
        <p:xfrm>
          <a:off x="1242554" y="4710113"/>
          <a:ext cx="7858876" cy="1828800"/>
        </p:xfrm>
        <a:graphic>
          <a:graphicData uri="http://schemas.openxmlformats.org/drawingml/2006/table">
            <a:tbl>
              <a:tblPr firstRow="1" bandRow="1">
                <a:tableStyleId>{5940675A-B579-460E-94D1-54222C63F5DA}</a:tableStyleId>
              </a:tblPr>
              <a:tblGrid>
                <a:gridCol w="900988">
                  <a:extLst>
                    <a:ext uri="{9D8B030D-6E8A-4147-A177-3AD203B41FA5}">
                      <a16:colId xmlns:a16="http://schemas.microsoft.com/office/drawing/2014/main" val="2821463965"/>
                    </a:ext>
                  </a:extLst>
                </a:gridCol>
                <a:gridCol w="943617">
                  <a:extLst>
                    <a:ext uri="{9D8B030D-6E8A-4147-A177-3AD203B41FA5}">
                      <a16:colId xmlns:a16="http://schemas.microsoft.com/office/drawing/2014/main" val="2103405557"/>
                    </a:ext>
                  </a:extLst>
                </a:gridCol>
                <a:gridCol w="6014271">
                  <a:extLst>
                    <a:ext uri="{9D8B030D-6E8A-4147-A177-3AD203B41FA5}">
                      <a16:colId xmlns:a16="http://schemas.microsoft.com/office/drawing/2014/main" val="2311144704"/>
                    </a:ext>
                  </a:extLst>
                </a:gridCol>
              </a:tblGrid>
              <a:tr h="204160">
                <a:tc>
                  <a:txBody>
                    <a:bodyPr/>
                    <a:lstStyle/>
                    <a:p>
                      <a:r>
                        <a:rPr lang="en-IN" b="1" dirty="0"/>
                        <a:t>F</a:t>
                      </a:r>
                    </a:p>
                  </a:txBody>
                  <a:tcPr/>
                </a:tc>
                <a:tc>
                  <a:txBody>
                    <a:bodyPr/>
                    <a:lstStyle/>
                    <a:p>
                      <a:r>
                        <a:rPr lang="en-IN" b="1" dirty="0"/>
                        <a:t>C</a:t>
                      </a:r>
                    </a:p>
                  </a:txBody>
                  <a:tcPr/>
                </a:tc>
                <a:tc>
                  <a:txBody>
                    <a:bodyPr/>
                    <a:lstStyle/>
                    <a:p>
                      <a:r>
                        <a:rPr lang="en-IN" b="1" dirty="0"/>
                        <a:t>Joint Probabilities</a:t>
                      </a:r>
                    </a:p>
                  </a:txBody>
                  <a:tcPr/>
                </a:tc>
                <a:extLst>
                  <a:ext uri="{0D108BD9-81ED-4DB2-BD59-A6C34878D82A}">
                    <a16:rowId xmlns:a16="http://schemas.microsoft.com/office/drawing/2014/main" val="3492311409"/>
                  </a:ext>
                </a:extLst>
              </a:tr>
              <a:tr h="204160">
                <a:tc>
                  <a:txBody>
                    <a:bodyPr/>
                    <a:lstStyle/>
                    <a:p>
                      <a:r>
                        <a:rPr lang="en-IN" dirty="0"/>
                        <a:t>t</a:t>
                      </a:r>
                    </a:p>
                  </a:txBody>
                  <a:tcPr/>
                </a:tc>
                <a:tc>
                  <a:txBody>
                    <a:bodyPr/>
                    <a:lstStyle/>
                    <a:p>
                      <a:r>
                        <a:rPr lang="en-IN" dirty="0"/>
                        <a:t>t</a:t>
                      </a:r>
                    </a:p>
                  </a:txBody>
                  <a:tcPr/>
                </a:tc>
                <a:tc>
                  <a:txBody>
                    <a:bodyPr/>
                    <a:lstStyle/>
                    <a:p>
                      <a:r>
                        <a:rPr lang="en-IN" dirty="0"/>
                        <a:t>P(F) </a:t>
                      </a:r>
                      <a:r>
                        <a:rPr lang="en-IN" dirty="0">
                          <a:sym typeface="Symbol" panose="05050102010706020507" pitchFamily="18" charset="2"/>
                        </a:rPr>
                        <a:t></a:t>
                      </a:r>
                      <a:r>
                        <a:rPr lang="en-IN" dirty="0"/>
                        <a:t> P(C|F) = 0.2 </a:t>
                      </a:r>
                      <a:r>
                        <a:rPr lang="en-IN" dirty="0">
                          <a:sym typeface="Symbol" panose="05050102010706020507" pitchFamily="18" charset="2"/>
                        </a:rPr>
                        <a:t></a:t>
                      </a:r>
                      <a:r>
                        <a:rPr lang="en-IN" dirty="0"/>
                        <a:t> 0.9 = </a:t>
                      </a:r>
                      <a:r>
                        <a:rPr lang="en-IN" dirty="0">
                          <a:solidFill>
                            <a:schemeClr val="accent6">
                              <a:lumMod val="75000"/>
                            </a:schemeClr>
                          </a:solidFill>
                        </a:rPr>
                        <a:t>0.18</a:t>
                      </a:r>
                    </a:p>
                  </a:txBody>
                  <a:tcPr/>
                </a:tc>
                <a:extLst>
                  <a:ext uri="{0D108BD9-81ED-4DB2-BD59-A6C34878D82A}">
                    <a16:rowId xmlns:a16="http://schemas.microsoft.com/office/drawing/2014/main" val="400474179"/>
                  </a:ext>
                </a:extLst>
              </a:tr>
              <a:tr h="204160">
                <a:tc>
                  <a:txBody>
                    <a:bodyPr/>
                    <a:lstStyle/>
                    <a:p>
                      <a:r>
                        <a:rPr lang="en-IN" dirty="0"/>
                        <a:t>t</a:t>
                      </a:r>
                    </a:p>
                  </a:txBody>
                  <a:tcPr/>
                </a:tc>
                <a:tc>
                  <a:txBody>
                    <a:bodyPr/>
                    <a:lstStyle/>
                    <a:p>
                      <a:r>
                        <a:rPr lang="en-IN" dirty="0"/>
                        <a:t>f</a:t>
                      </a:r>
                    </a:p>
                  </a:txBody>
                  <a:tcPr/>
                </a:tc>
                <a:tc>
                  <a:txBody>
                    <a:bodyPr/>
                    <a:lstStyle/>
                    <a:p>
                      <a:r>
                        <a:rPr lang="en-IN" dirty="0"/>
                        <a:t>P(F) </a:t>
                      </a:r>
                      <a:r>
                        <a:rPr lang="en-IN" dirty="0">
                          <a:sym typeface="Symbol" panose="05050102010706020507" pitchFamily="18" charset="2"/>
                        </a:rPr>
                        <a:t></a:t>
                      </a:r>
                      <a:r>
                        <a:rPr lang="en-IN" dirty="0"/>
                        <a:t> P(</a:t>
                      </a:r>
                      <a:r>
                        <a:rPr lang="en-IN" sz="1800" b="1" dirty="0">
                          <a:sym typeface="Symbol" panose="05050102010706020507" pitchFamily="18" charset="2"/>
                        </a:rPr>
                        <a:t> </a:t>
                      </a:r>
                      <a:r>
                        <a:rPr lang="en-IN" dirty="0"/>
                        <a:t>C|F) = 0.2 </a:t>
                      </a:r>
                      <a:r>
                        <a:rPr lang="en-IN" dirty="0">
                          <a:sym typeface="Symbol" panose="05050102010706020507" pitchFamily="18" charset="2"/>
                        </a:rPr>
                        <a:t></a:t>
                      </a:r>
                      <a:r>
                        <a:rPr lang="en-IN" dirty="0"/>
                        <a:t> (1</a:t>
                      </a:r>
                      <a:r>
                        <a:rPr lang="en-IN" dirty="0">
                          <a:sym typeface="Symbol" panose="05050102010706020507" pitchFamily="18" charset="2"/>
                        </a:rPr>
                        <a:t> 0.9)</a:t>
                      </a:r>
                      <a:r>
                        <a:rPr lang="en-IN" dirty="0"/>
                        <a:t> = 0.2 </a:t>
                      </a:r>
                      <a:r>
                        <a:rPr lang="en-IN" dirty="0">
                          <a:sym typeface="Symbol" panose="05050102010706020507" pitchFamily="18" charset="2"/>
                        </a:rPr>
                        <a:t></a:t>
                      </a:r>
                      <a:r>
                        <a:rPr lang="en-IN" dirty="0"/>
                        <a:t> 0.1 = </a:t>
                      </a:r>
                      <a:r>
                        <a:rPr lang="en-IN" dirty="0">
                          <a:solidFill>
                            <a:schemeClr val="accent6">
                              <a:lumMod val="75000"/>
                            </a:schemeClr>
                          </a:solidFill>
                        </a:rPr>
                        <a:t>0.02</a:t>
                      </a:r>
                    </a:p>
                  </a:txBody>
                  <a:tcPr/>
                </a:tc>
                <a:extLst>
                  <a:ext uri="{0D108BD9-81ED-4DB2-BD59-A6C34878D82A}">
                    <a16:rowId xmlns:a16="http://schemas.microsoft.com/office/drawing/2014/main" val="3094055390"/>
                  </a:ext>
                </a:extLst>
              </a:tr>
              <a:tr h="204160">
                <a:tc>
                  <a:txBody>
                    <a:bodyPr/>
                    <a:lstStyle/>
                    <a:p>
                      <a:r>
                        <a:rPr lang="en-IN" dirty="0"/>
                        <a:t>f</a:t>
                      </a:r>
                    </a:p>
                  </a:txBody>
                  <a:tcPr/>
                </a:tc>
                <a:tc>
                  <a:txBody>
                    <a:bodyPr/>
                    <a:lstStyle/>
                    <a:p>
                      <a:r>
                        <a:rPr lang="en-IN"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t>
                      </a:r>
                      <a:r>
                        <a:rPr lang="en-IN" sz="1800" b="1" dirty="0">
                          <a:sym typeface="Symbol" panose="05050102010706020507" pitchFamily="18" charset="2"/>
                        </a:rPr>
                        <a:t> </a:t>
                      </a:r>
                      <a:r>
                        <a:rPr lang="en-IN" dirty="0"/>
                        <a:t>F) </a:t>
                      </a:r>
                      <a:r>
                        <a:rPr lang="en-IN" dirty="0">
                          <a:sym typeface="Symbol" panose="05050102010706020507" pitchFamily="18" charset="2"/>
                        </a:rPr>
                        <a:t></a:t>
                      </a:r>
                      <a:r>
                        <a:rPr lang="en-IN" dirty="0"/>
                        <a:t> P(C|</a:t>
                      </a:r>
                      <a:r>
                        <a:rPr lang="en-IN" sz="1800" b="1" dirty="0">
                          <a:sym typeface="Symbol" panose="05050102010706020507" pitchFamily="18" charset="2"/>
                        </a:rPr>
                        <a:t> </a:t>
                      </a:r>
                      <a:r>
                        <a:rPr lang="en-IN" dirty="0"/>
                        <a:t>F) = (1 </a:t>
                      </a:r>
                      <a:r>
                        <a:rPr lang="en-IN" dirty="0">
                          <a:sym typeface="Symbol" panose="05050102010706020507" pitchFamily="18" charset="2"/>
                        </a:rPr>
                        <a:t> </a:t>
                      </a:r>
                      <a:r>
                        <a:rPr lang="en-IN" dirty="0"/>
                        <a:t>0.2) </a:t>
                      </a:r>
                      <a:r>
                        <a:rPr lang="en-IN" dirty="0">
                          <a:sym typeface="Symbol" panose="05050102010706020507" pitchFamily="18" charset="2"/>
                        </a:rPr>
                        <a:t></a:t>
                      </a:r>
                      <a:r>
                        <a:rPr lang="en-IN" dirty="0"/>
                        <a:t> 0.3 = 0.8 </a:t>
                      </a:r>
                      <a:r>
                        <a:rPr lang="en-IN" dirty="0">
                          <a:sym typeface="Symbol" panose="05050102010706020507" pitchFamily="18" charset="2"/>
                        </a:rPr>
                        <a:t></a:t>
                      </a:r>
                      <a:r>
                        <a:rPr lang="en-IN" dirty="0"/>
                        <a:t> 0.3 = </a:t>
                      </a:r>
                      <a:r>
                        <a:rPr lang="en-IN" dirty="0">
                          <a:solidFill>
                            <a:schemeClr val="accent6">
                              <a:lumMod val="75000"/>
                            </a:schemeClr>
                          </a:solidFill>
                        </a:rPr>
                        <a:t>0.24</a:t>
                      </a:r>
                    </a:p>
                  </a:txBody>
                  <a:tcPr/>
                </a:tc>
                <a:extLst>
                  <a:ext uri="{0D108BD9-81ED-4DB2-BD59-A6C34878D82A}">
                    <a16:rowId xmlns:a16="http://schemas.microsoft.com/office/drawing/2014/main" val="3240231247"/>
                  </a:ext>
                </a:extLst>
              </a:tr>
              <a:tr h="204160">
                <a:tc>
                  <a:txBody>
                    <a:bodyPr/>
                    <a:lstStyle/>
                    <a:p>
                      <a:r>
                        <a:rPr lang="en-IN" dirty="0"/>
                        <a:t>f</a:t>
                      </a:r>
                    </a:p>
                  </a:txBody>
                  <a:tcPr/>
                </a:tc>
                <a:tc>
                  <a:txBody>
                    <a:bodyPr/>
                    <a:lstStyle/>
                    <a:p>
                      <a:r>
                        <a:rPr lang="en-IN" dirty="0"/>
                        <a: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t>
                      </a:r>
                      <a:r>
                        <a:rPr lang="en-IN" sz="1800" b="1" dirty="0">
                          <a:sym typeface="Symbol" panose="05050102010706020507" pitchFamily="18" charset="2"/>
                        </a:rPr>
                        <a:t> </a:t>
                      </a:r>
                      <a:r>
                        <a:rPr lang="en-IN" dirty="0"/>
                        <a:t>F) </a:t>
                      </a:r>
                      <a:r>
                        <a:rPr lang="en-IN" dirty="0">
                          <a:sym typeface="Symbol" panose="05050102010706020507" pitchFamily="18" charset="2"/>
                        </a:rPr>
                        <a:t></a:t>
                      </a:r>
                      <a:r>
                        <a:rPr lang="en-IN" dirty="0"/>
                        <a:t> P(</a:t>
                      </a:r>
                      <a:r>
                        <a:rPr lang="en-IN" sz="1800" b="1" dirty="0">
                          <a:sym typeface="Symbol" panose="05050102010706020507" pitchFamily="18" charset="2"/>
                        </a:rPr>
                        <a:t></a:t>
                      </a:r>
                      <a:r>
                        <a:rPr lang="en-IN" dirty="0"/>
                        <a:t>C|</a:t>
                      </a:r>
                      <a:r>
                        <a:rPr lang="en-IN" sz="1800" b="1" dirty="0">
                          <a:sym typeface="Symbol" panose="05050102010706020507" pitchFamily="18" charset="2"/>
                        </a:rPr>
                        <a:t> </a:t>
                      </a:r>
                      <a:r>
                        <a:rPr lang="en-IN" dirty="0"/>
                        <a:t>F) = (1 </a:t>
                      </a:r>
                      <a:r>
                        <a:rPr lang="en-IN" dirty="0">
                          <a:sym typeface="Symbol" panose="05050102010706020507" pitchFamily="18" charset="2"/>
                        </a:rPr>
                        <a:t> </a:t>
                      </a:r>
                      <a:r>
                        <a:rPr lang="en-IN" dirty="0"/>
                        <a:t>0.2) </a:t>
                      </a:r>
                      <a:r>
                        <a:rPr lang="en-IN" dirty="0">
                          <a:sym typeface="Symbol" panose="05050102010706020507" pitchFamily="18" charset="2"/>
                        </a:rPr>
                        <a:t></a:t>
                      </a:r>
                      <a:r>
                        <a:rPr lang="en-IN" dirty="0"/>
                        <a:t> (1 </a:t>
                      </a:r>
                      <a:r>
                        <a:rPr lang="en-IN" dirty="0">
                          <a:sym typeface="Symbol" panose="05050102010706020507" pitchFamily="18" charset="2"/>
                        </a:rPr>
                        <a:t> </a:t>
                      </a:r>
                      <a:r>
                        <a:rPr lang="en-IN" dirty="0"/>
                        <a:t>0.3) = 0.8 </a:t>
                      </a:r>
                      <a:r>
                        <a:rPr lang="en-IN" dirty="0">
                          <a:sym typeface="Symbol" panose="05050102010706020507" pitchFamily="18" charset="2"/>
                        </a:rPr>
                        <a:t></a:t>
                      </a:r>
                      <a:r>
                        <a:rPr lang="en-IN" dirty="0"/>
                        <a:t> 0.7 = </a:t>
                      </a:r>
                      <a:r>
                        <a:rPr lang="en-IN" dirty="0">
                          <a:solidFill>
                            <a:schemeClr val="accent6">
                              <a:lumMod val="75000"/>
                            </a:schemeClr>
                          </a:solidFill>
                        </a:rPr>
                        <a:t>0.56</a:t>
                      </a:r>
                    </a:p>
                  </a:txBody>
                  <a:tcPr/>
                </a:tc>
                <a:extLst>
                  <a:ext uri="{0D108BD9-81ED-4DB2-BD59-A6C34878D82A}">
                    <a16:rowId xmlns:a16="http://schemas.microsoft.com/office/drawing/2014/main" val="708053141"/>
                  </a:ext>
                </a:extLst>
              </a:tr>
            </a:tbl>
          </a:graphicData>
        </a:graphic>
      </p:graphicFrame>
      <p:pic>
        <p:nvPicPr>
          <p:cNvPr id="11" name="Picture 10">
            <a:extLst>
              <a:ext uri="{FF2B5EF4-FFF2-40B4-BE49-F238E27FC236}">
                <a16:creationId xmlns:a16="http://schemas.microsoft.com/office/drawing/2014/main" id="{24FD4A24-DE8D-E944-FB05-4103A2FDC3B7}"/>
              </a:ext>
            </a:extLst>
          </p:cNvPr>
          <p:cNvPicPr>
            <a:picLocks noChangeAspect="1"/>
          </p:cNvPicPr>
          <p:nvPr/>
        </p:nvPicPr>
        <p:blipFill>
          <a:blip r:embed="rId3"/>
          <a:stretch>
            <a:fillRect/>
          </a:stretch>
        </p:blipFill>
        <p:spPr>
          <a:xfrm>
            <a:off x="3056706" y="1101533"/>
            <a:ext cx="4230573" cy="621519"/>
          </a:xfrm>
          <a:prstGeom prst="rect">
            <a:avLst/>
          </a:prstGeom>
        </p:spPr>
      </p:pic>
    </p:spTree>
    <p:extLst>
      <p:ext uri="{BB962C8B-B14F-4D97-AF65-F5344CB8AC3E}">
        <p14:creationId xmlns:p14="http://schemas.microsoft.com/office/powerpoint/2010/main" val="344198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Bayesian Nets (16)</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661916"/>
            <a:ext cx="11880376" cy="6059560"/>
          </a:xfrm>
        </p:spPr>
        <p:txBody>
          <a:bodyPr>
            <a:normAutofit/>
          </a:bodyPr>
          <a:lstStyle/>
          <a:p>
            <a:pPr marL="0" indent="0" algn="just">
              <a:lnSpc>
                <a:spcPct val="107000"/>
              </a:lnSpc>
              <a:spcAft>
                <a:spcPts val="1950"/>
              </a:spcAft>
              <a:buNone/>
            </a:pPr>
            <a:r>
              <a:rPr lang="en-US" altLang="en-US" sz="2000" b="1" dirty="0">
                <a:ea typeface="Cambria Math"/>
              </a:rPr>
              <a:t>Q.17. </a:t>
            </a:r>
            <a:r>
              <a:rPr lang="en-US" sz="2000" dirty="0">
                <a:effectLst/>
                <a:ea typeface="Arial" panose="020B0604020202020204" pitchFamily="34" charset="0"/>
              </a:rPr>
              <a:t>cont..  </a:t>
            </a:r>
          </a:p>
          <a:p>
            <a:pPr marL="457200" indent="-457200" algn="just">
              <a:lnSpc>
                <a:spcPct val="107000"/>
              </a:lnSpc>
              <a:spcBef>
                <a:spcPts val="0"/>
              </a:spcBef>
              <a:buFont typeface="+mj-lt"/>
              <a:buAutoNum type="alphaLcParenR"/>
            </a:pPr>
            <a:endParaRPr lang="en-US" sz="1800" b="0" i="0" u="none" strike="noStrike" baseline="0" dirty="0">
              <a:latin typeface="CMR12"/>
            </a:endParaRPr>
          </a:p>
          <a:p>
            <a:pPr marL="457200" indent="-457200" algn="just">
              <a:lnSpc>
                <a:spcPct val="107000"/>
              </a:lnSpc>
              <a:spcBef>
                <a:spcPts val="0"/>
              </a:spcBef>
              <a:buFont typeface="+mj-lt"/>
              <a:buAutoNum type="alphaLcParenR"/>
            </a:pPr>
            <a:endParaRPr lang="en-US" sz="1800" dirty="0">
              <a:latin typeface="CMR12"/>
            </a:endParaRPr>
          </a:p>
          <a:p>
            <a:pPr marL="0" indent="0" algn="just">
              <a:lnSpc>
                <a:spcPct val="107000"/>
              </a:lnSpc>
              <a:spcBef>
                <a:spcPts val="0"/>
              </a:spcBef>
              <a:buNone/>
            </a:pPr>
            <a:endParaRPr lang="en-US" altLang="en-US" sz="2000" dirty="0">
              <a:ea typeface="Cambria Math"/>
            </a:endParaRPr>
          </a:p>
          <a:p>
            <a:pPr marL="0" indent="0">
              <a:lnSpc>
                <a:spcPct val="110000"/>
              </a:lnSpc>
              <a:spcBef>
                <a:spcPts val="0"/>
              </a:spcBef>
              <a:buNone/>
            </a:pPr>
            <a:endParaRPr lang="en-US" altLang="en-US" sz="2000" dirty="0">
              <a:ea typeface="Cambria Math"/>
            </a:endParaRPr>
          </a:p>
          <a:p>
            <a:pPr marL="0" indent="0">
              <a:lnSpc>
                <a:spcPct val="110000"/>
              </a:lnSpc>
              <a:spcBef>
                <a:spcPts val="0"/>
              </a:spcBef>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43</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200167" y="1432055"/>
            <a:ext cx="11850806" cy="4308872"/>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US" sz="2000" b="1" dirty="0">
                <a:solidFill>
                  <a:srgbClr val="0000FF"/>
                </a:solidFill>
                <a:ea typeface="Arial" panose="020B0604020202020204" pitchFamily="34" charset="0"/>
              </a:rPr>
              <a:t>b) </a:t>
            </a:r>
            <a:r>
              <a:rPr lang="en-IN" sz="2000" b="1" dirty="0">
                <a:solidFill>
                  <a:srgbClr val="0000FF"/>
                </a:solidFill>
              </a:rPr>
              <a:t>P(C) 	</a:t>
            </a:r>
            <a:r>
              <a:rPr lang="en-IN" sz="2000" dirty="0"/>
              <a:t>= P(C|F) </a:t>
            </a:r>
            <a:r>
              <a:rPr lang="en-IN" sz="2000" dirty="0">
                <a:sym typeface="Symbol" panose="05050102010706020507" pitchFamily="18" charset="2"/>
              </a:rPr>
              <a:t></a:t>
            </a:r>
            <a:r>
              <a:rPr lang="en-IN" sz="2000" dirty="0"/>
              <a:t> P(F) + P(C|</a:t>
            </a:r>
            <a:r>
              <a:rPr lang="en-IN" sz="2000" dirty="0">
                <a:sym typeface="Symbol" panose="05050102010706020507" pitchFamily="18" charset="2"/>
              </a:rPr>
              <a:t> </a:t>
            </a:r>
            <a:r>
              <a:rPr lang="en-IN" sz="2000" dirty="0"/>
              <a:t>F) </a:t>
            </a:r>
            <a:r>
              <a:rPr lang="en-IN" sz="2000" dirty="0">
                <a:sym typeface="Symbol" panose="05050102010706020507" pitchFamily="18" charset="2"/>
              </a:rPr>
              <a:t></a:t>
            </a:r>
            <a:r>
              <a:rPr lang="en-IN" sz="2000" dirty="0"/>
              <a:t> P(</a:t>
            </a:r>
            <a:r>
              <a:rPr lang="en-IN" sz="2000" dirty="0">
                <a:sym typeface="Symbol" panose="05050102010706020507" pitchFamily="18" charset="2"/>
              </a:rPr>
              <a:t> </a:t>
            </a:r>
            <a:r>
              <a:rPr lang="en-IN" sz="2000" dirty="0"/>
              <a:t>F) </a:t>
            </a:r>
          </a:p>
          <a:p>
            <a:r>
              <a:rPr lang="en-IN" sz="2000" b="1" dirty="0">
                <a:solidFill>
                  <a:schemeClr val="accent6">
                    <a:lumMod val="75000"/>
                  </a:schemeClr>
                </a:solidFill>
              </a:rPr>
              <a:t>             		</a:t>
            </a:r>
            <a:r>
              <a:rPr lang="en-IN" sz="2000" dirty="0"/>
              <a:t>= 0.9</a:t>
            </a:r>
            <a:r>
              <a:rPr lang="en-IN" sz="2000" dirty="0">
                <a:sym typeface="Symbol" panose="05050102010706020507" pitchFamily="18" charset="2"/>
              </a:rPr>
              <a:t> </a:t>
            </a:r>
            <a:r>
              <a:rPr lang="en-IN" sz="2000" dirty="0"/>
              <a:t> 0.2 + 0.3 </a:t>
            </a:r>
            <a:r>
              <a:rPr lang="en-IN" sz="2000" dirty="0">
                <a:sym typeface="Symbol" panose="05050102010706020507" pitchFamily="18" charset="2"/>
              </a:rPr>
              <a:t></a:t>
            </a:r>
            <a:r>
              <a:rPr lang="en-IN" sz="2000" dirty="0"/>
              <a:t> (1 </a:t>
            </a:r>
            <a:r>
              <a:rPr lang="en-IN" sz="2000" dirty="0">
                <a:sym typeface="Symbol" panose="05050102010706020507" pitchFamily="18" charset="2"/>
              </a:rPr>
              <a:t> </a:t>
            </a:r>
            <a:r>
              <a:rPr lang="en-IN" sz="2000" dirty="0"/>
              <a:t>0.2) 		</a:t>
            </a:r>
          </a:p>
          <a:p>
            <a:r>
              <a:rPr lang="en-IN" sz="2000" dirty="0"/>
              <a:t>		= 0.18 + 0.24  </a:t>
            </a:r>
            <a:r>
              <a:rPr lang="en-IN" sz="2000" b="1" dirty="0">
                <a:solidFill>
                  <a:schemeClr val="accent6">
                    <a:lumMod val="75000"/>
                  </a:schemeClr>
                </a:solidFill>
              </a:rPr>
              <a:t>= 0.42</a:t>
            </a:r>
            <a:endParaRPr lang="en-US" sz="2000" b="1" dirty="0">
              <a:solidFill>
                <a:schemeClr val="accent6">
                  <a:lumMod val="75000"/>
                </a:schemeClr>
              </a:solidFill>
              <a:ea typeface="Arial" panose="020B0604020202020204" pitchFamily="34" charset="0"/>
            </a:endParaRPr>
          </a:p>
          <a:p>
            <a:endParaRPr lang="en-US" sz="2000" dirty="0">
              <a:ea typeface="Times New Roman" pitchFamily="18" charset="0"/>
              <a:cs typeface="Courier New" pitchFamily="49" charset="0"/>
            </a:endParaRPr>
          </a:p>
          <a:p>
            <a:endParaRPr lang="en-US" sz="2000" b="1" dirty="0">
              <a:solidFill>
                <a:srgbClr val="0000FF"/>
              </a:solidFill>
              <a:ea typeface="Times New Roman" pitchFamily="18" charset="0"/>
              <a:cs typeface="Courier New" pitchFamily="49" charset="0"/>
            </a:endParaRPr>
          </a:p>
          <a:p>
            <a:endParaRPr lang="en-US" sz="2000" b="1" dirty="0">
              <a:solidFill>
                <a:srgbClr val="0000FF"/>
              </a:solidFill>
              <a:ea typeface="Times New Roman" pitchFamily="18" charset="0"/>
              <a:cs typeface="Courier New" pitchFamily="49" charset="0"/>
            </a:endParaRPr>
          </a:p>
          <a:p>
            <a:r>
              <a:rPr lang="en-US" sz="2000" b="1" dirty="0">
                <a:solidFill>
                  <a:srgbClr val="0000FF"/>
                </a:solidFill>
                <a:ea typeface="Times New Roman" pitchFamily="18" charset="0"/>
                <a:cs typeface="Courier New" pitchFamily="49" charset="0"/>
              </a:rPr>
              <a:t>c) </a:t>
            </a:r>
            <a:r>
              <a:rPr lang="en-US" sz="2000" b="1" dirty="0">
                <a:solidFill>
                  <a:srgbClr val="0000FF"/>
                </a:solidFill>
                <a:latin typeface="CMR12"/>
              </a:rPr>
              <a:t>The probabilities of the following Bayesian network so that it specifies the same joint probabilities as the given one:</a:t>
            </a:r>
          </a:p>
          <a:p>
            <a:endParaRPr lang="en-US" sz="2000" b="1" dirty="0">
              <a:solidFill>
                <a:schemeClr val="accent6">
                  <a:lumMod val="75000"/>
                </a:schemeClr>
              </a:solidFill>
              <a:latin typeface="CMR12"/>
            </a:endParaRPr>
          </a:p>
          <a:p>
            <a:endParaRPr lang="en-US" sz="2000" b="1" dirty="0">
              <a:solidFill>
                <a:schemeClr val="accent6">
                  <a:lumMod val="75000"/>
                </a:schemeClr>
              </a:solidFill>
              <a:latin typeface="CMR12"/>
            </a:endParaRPr>
          </a:p>
          <a:p>
            <a:r>
              <a:rPr lang="en-IN" b="1" dirty="0">
                <a:solidFill>
                  <a:schemeClr val="accent6">
                    <a:lumMod val="75000"/>
                  </a:schemeClr>
                </a:solidFill>
              </a:rPr>
              <a:t>P(C) = </a:t>
            </a:r>
            <a:r>
              <a:rPr lang="en-IN" dirty="0"/>
              <a:t> 0.18 + 0.24 = </a:t>
            </a:r>
            <a:r>
              <a:rPr lang="en-IN" b="1" dirty="0">
                <a:solidFill>
                  <a:schemeClr val="accent6">
                    <a:lumMod val="75000"/>
                  </a:schemeClr>
                </a:solidFill>
              </a:rPr>
              <a:t>0.42</a:t>
            </a:r>
          </a:p>
          <a:p>
            <a:r>
              <a:rPr lang="en-IN" b="1" dirty="0">
                <a:solidFill>
                  <a:schemeClr val="accent6">
                    <a:lumMod val="75000"/>
                  </a:schemeClr>
                </a:solidFill>
              </a:rPr>
              <a:t>P(F|C) = </a:t>
            </a:r>
            <a:r>
              <a:rPr lang="en-IN" dirty="0"/>
              <a:t>P(F, C) / P(C) =  0.18/0.42 = </a:t>
            </a:r>
            <a:r>
              <a:rPr lang="en-IN" b="1" dirty="0">
                <a:solidFill>
                  <a:schemeClr val="accent6">
                    <a:lumMod val="75000"/>
                  </a:schemeClr>
                </a:solidFill>
              </a:rPr>
              <a:t>0.23</a:t>
            </a:r>
          </a:p>
          <a:p>
            <a:r>
              <a:rPr lang="en-IN" b="1" dirty="0">
                <a:solidFill>
                  <a:schemeClr val="accent6">
                    <a:lumMod val="75000"/>
                  </a:schemeClr>
                </a:solidFill>
              </a:rPr>
              <a:t>P(F|</a:t>
            </a:r>
            <a:r>
              <a:rPr lang="en-IN" b="1" dirty="0">
                <a:solidFill>
                  <a:schemeClr val="accent6">
                    <a:lumMod val="75000"/>
                  </a:schemeClr>
                </a:solidFill>
                <a:sym typeface="Symbol" panose="05050102010706020507" pitchFamily="18" charset="2"/>
              </a:rPr>
              <a:t> </a:t>
            </a:r>
            <a:r>
              <a:rPr lang="en-IN" b="1" dirty="0">
                <a:solidFill>
                  <a:schemeClr val="accent6">
                    <a:lumMod val="75000"/>
                  </a:schemeClr>
                </a:solidFill>
              </a:rPr>
              <a:t>C) = </a:t>
            </a:r>
            <a:r>
              <a:rPr lang="en-IN" dirty="0"/>
              <a:t>P(F, </a:t>
            </a:r>
            <a:r>
              <a:rPr lang="en-IN" b="1" dirty="0">
                <a:sym typeface="Symbol" panose="05050102010706020507" pitchFamily="18" charset="2"/>
              </a:rPr>
              <a:t> </a:t>
            </a:r>
            <a:r>
              <a:rPr lang="en-IN" dirty="0"/>
              <a:t>C) / P(</a:t>
            </a:r>
            <a:r>
              <a:rPr lang="en-IN" b="1" dirty="0">
                <a:sym typeface="Symbol" panose="05050102010706020507" pitchFamily="18" charset="2"/>
              </a:rPr>
              <a:t> </a:t>
            </a:r>
            <a:r>
              <a:rPr lang="en-IN" dirty="0"/>
              <a:t>C) = 0.02/(1</a:t>
            </a:r>
            <a:r>
              <a:rPr lang="en-IN" dirty="0">
                <a:sym typeface="Symbol" panose="05050102010706020507" pitchFamily="18" charset="2"/>
              </a:rPr>
              <a:t>  0.42) =</a:t>
            </a:r>
            <a:r>
              <a:rPr lang="en-IN" dirty="0"/>
              <a:t>  0.02/0.58 = </a:t>
            </a:r>
            <a:r>
              <a:rPr lang="en-IN" b="1" dirty="0">
                <a:solidFill>
                  <a:schemeClr val="accent6">
                    <a:lumMod val="75000"/>
                  </a:schemeClr>
                </a:solidFill>
              </a:rPr>
              <a:t>0.035</a:t>
            </a:r>
            <a:endParaRPr lang="en-US" sz="2000" dirty="0">
              <a:ea typeface="Arial" panose="020B0604020202020204" pitchFamily="34" charset="0"/>
            </a:endParaRPr>
          </a:p>
          <a:p>
            <a:endParaRPr lang="en-US" sz="2000" dirty="0">
              <a:ea typeface="Arial" panose="020B0604020202020204" pitchFamily="34" charset="0"/>
            </a:endParaRPr>
          </a:p>
        </p:txBody>
      </p:sp>
      <p:pic>
        <p:nvPicPr>
          <p:cNvPr id="6" name="Picture 5">
            <a:extLst>
              <a:ext uri="{FF2B5EF4-FFF2-40B4-BE49-F238E27FC236}">
                <a16:creationId xmlns:a16="http://schemas.microsoft.com/office/drawing/2014/main" id="{3AAA7BE5-CF07-22D7-07F8-A6C5E2551530}"/>
              </a:ext>
            </a:extLst>
          </p:cNvPr>
          <p:cNvPicPr>
            <a:picLocks noChangeAspect="1"/>
          </p:cNvPicPr>
          <p:nvPr/>
        </p:nvPicPr>
        <p:blipFill>
          <a:blip r:embed="rId2"/>
          <a:stretch>
            <a:fillRect/>
          </a:stretch>
        </p:blipFill>
        <p:spPr>
          <a:xfrm>
            <a:off x="2373774" y="3764047"/>
            <a:ext cx="1791826" cy="646674"/>
          </a:xfrm>
          <a:prstGeom prst="rect">
            <a:avLst/>
          </a:prstGeom>
        </p:spPr>
      </p:pic>
    </p:spTree>
    <p:extLst>
      <p:ext uri="{BB962C8B-B14F-4D97-AF65-F5344CB8AC3E}">
        <p14:creationId xmlns:p14="http://schemas.microsoft.com/office/powerpoint/2010/main" val="271661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Effect transition="in" filter="fade">
                                      <p:cBhvr>
                                        <p:cTn id="19" dur="2000"/>
                                        <p:tgtEl>
                                          <p:spTgt spid="7">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fade">
                                      <p:cBhvr>
                                        <p:cTn id="22" dur="2000"/>
                                        <p:tgtEl>
                                          <p:spTgt spid="7">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2000"/>
                                        <p:tgtEl>
                                          <p:spTgt spid="7">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2000"/>
                                        <p:tgtEl>
                                          <p:spTgt spid="7">
                                            <p:txEl>
                                              <p:pRg st="11" end="11"/>
                                            </p:txEl>
                                          </p:spTgt>
                                        </p:tgtEl>
                                      </p:cBhvr>
                                    </p:animEffec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64399"/>
            <a:ext cx="10972800" cy="457198"/>
          </a:xfrm>
        </p:spPr>
        <p:txBody>
          <a:bodyPr>
            <a:normAutofit fontScale="90000"/>
          </a:bodyPr>
          <a:lstStyle/>
          <a:p>
            <a:r>
              <a:rPr lang="en-IN" b="1" dirty="0"/>
              <a:t>Bayesian Nets (17)</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200167" y="521597"/>
            <a:ext cx="11880376" cy="6059560"/>
          </a:xfrm>
        </p:spPr>
        <p:txBody>
          <a:bodyPr>
            <a:normAutofit/>
          </a:bodyPr>
          <a:lstStyle/>
          <a:p>
            <a:pPr marL="0" indent="0" algn="l">
              <a:buNone/>
            </a:pPr>
            <a:r>
              <a:rPr lang="en-US" altLang="en-US" sz="2000" b="1" dirty="0">
                <a:ea typeface="Cambria Math"/>
              </a:rPr>
              <a:t>Q.18. </a:t>
            </a:r>
            <a:r>
              <a:rPr lang="en-US" altLang="en-US" sz="2000" dirty="0">
                <a:ea typeface="Cambria Math"/>
              </a:rPr>
              <a:t>Consider the following Bayesian network. A, B, C, and D are Boolean random variables. If we know that A is true, what is the probability of D being true?</a:t>
            </a:r>
            <a:r>
              <a:rPr lang="en-IN" sz="2000" b="0" i="0" u="none" strike="noStrike" baseline="0" dirty="0"/>
              <a:t>	</a:t>
            </a:r>
            <a:endParaRPr lang="en-US" sz="2000" b="0" i="0" u="none" strike="noStrike" baseline="0" dirty="0"/>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4" name="Footer Placeholder 3">
            <a:extLst>
              <a:ext uri="{FF2B5EF4-FFF2-40B4-BE49-F238E27FC236}">
                <a16:creationId xmlns:a16="http://schemas.microsoft.com/office/drawing/2014/main" id="{14EDA2CB-537A-0F2E-91E2-539ECAFC0547}"/>
              </a:ext>
            </a:extLst>
          </p:cNvPr>
          <p:cNvSpPr>
            <a:spLocks noGrp="1"/>
          </p:cNvSpPr>
          <p:nvPr>
            <p:ph type="ftr" sz="quarter" idx="11"/>
          </p:nvPr>
        </p:nvSpPr>
        <p:spPr/>
        <p:txBody>
          <a:bodyPr/>
          <a:lstStyle/>
          <a:p>
            <a:r>
              <a:rPr lang="en-US"/>
              <a:t>RVK-Math4AI-Unit 4</a:t>
            </a: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44</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170597" y="4230002"/>
            <a:ext cx="11850806" cy="2554545"/>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p>
          <a:p>
            <a:r>
              <a:rPr lang="pt-BR" sz="2000" dirty="0"/>
              <a:t>P(D|A) 	= P(A, D) / P(A)</a:t>
            </a:r>
          </a:p>
          <a:p>
            <a:r>
              <a:rPr lang="en-IN" sz="2000" dirty="0"/>
              <a:t>	= (P(A, B, C, D) + P(A, B, </a:t>
            </a:r>
            <a:r>
              <a:rPr lang="en-IN" sz="2000" b="1" dirty="0">
                <a:sym typeface="Symbol" panose="05050102010706020507" pitchFamily="18" charset="2"/>
              </a:rPr>
              <a:t></a:t>
            </a:r>
            <a:r>
              <a:rPr lang="en-IN" sz="2000" dirty="0"/>
              <a:t> C, D) + P(A, </a:t>
            </a:r>
            <a:r>
              <a:rPr lang="en-IN" sz="2000" b="1" dirty="0">
                <a:sym typeface="Symbol" panose="05050102010706020507" pitchFamily="18" charset="2"/>
              </a:rPr>
              <a:t></a:t>
            </a:r>
            <a:r>
              <a:rPr lang="en-IN" sz="2000" dirty="0"/>
              <a:t> B, C, D) + P(A, </a:t>
            </a:r>
            <a:r>
              <a:rPr lang="en-IN" sz="2000" b="1" dirty="0">
                <a:sym typeface="Symbol" panose="05050102010706020507" pitchFamily="18" charset="2"/>
              </a:rPr>
              <a:t></a:t>
            </a:r>
            <a:r>
              <a:rPr lang="en-IN" sz="2000" dirty="0"/>
              <a:t> B, </a:t>
            </a:r>
            <a:r>
              <a:rPr lang="en-IN" sz="2000" b="1" dirty="0">
                <a:sym typeface="Symbol" panose="05050102010706020507" pitchFamily="18" charset="2"/>
              </a:rPr>
              <a:t></a:t>
            </a:r>
            <a:r>
              <a:rPr lang="en-IN" sz="2000" dirty="0"/>
              <a:t> C, D)) / P(A)</a:t>
            </a:r>
          </a:p>
          <a:p>
            <a:r>
              <a:rPr lang="en-IN" sz="2000" dirty="0"/>
              <a:t>	= P(B|A) P(C | A) P(D | B, C) + P(B | A) P(</a:t>
            </a:r>
            <a:r>
              <a:rPr lang="en-IN" sz="2000" b="1" dirty="0">
                <a:sym typeface="Symbol" panose="05050102010706020507" pitchFamily="18" charset="2"/>
              </a:rPr>
              <a:t></a:t>
            </a:r>
            <a:r>
              <a:rPr lang="en-IN" sz="2000" dirty="0"/>
              <a:t> C | A) P(D | B, </a:t>
            </a:r>
            <a:r>
              <a:rPr lang="en-IN" sz="2000" b="1" dirty="0">
                <a:sym typeface="Symbol" panose="05050102010706020507" pitchFamily="18" charset="2"/>
              </a:rPr>
              <a:t></a:t>
            </a:r>
            <a:r>
              <a:rPr lang="en-IN" sz="2000" dirty="0"/>
              <a:t> C) + P(</a:t>
            </a:r>
            <a:r>
              <a:rPr lang="en-IN" sz="2000" b="1" dirty="0">
                <a:sym typeface="Symbol" panose="05050102010706020507" pitchFamily="18" charset="2"/>
              </a:rPr>
              <a:t> </a:t>
            </a:r>
            <a:r>
              <a:rPr lang="en-IN" sz="2000" dirty="0"/>
              <a:t>B | A) P(C | A) P(D | </a:t>
            </a:r>
            <a:r>
              <a:rPr lang="en-IN" sz="2000" b="1" dirty="0">
                <a:sym typeface="Symbol" panose="05050102010706020507" pitchFamily="18" charset="2"/>
              </a:rPr>
              <a:t></a:t>
            </a:r>
            <a:r>
              <a:rPr lang="en-IN" sz="2000" dirty="0"/>
              <a:t> B, C) + </a:t>
            </a:r>
          </a:p>
          <a:p>
            <a:r>
              <a:rPr lang="en-IN" sz="2000" dirty="0"/>
              <a:t>	   P(</a:t>
            </a:r>
            <a:r>
              <a:rPr lang="en-IN" sz="2000" b="1" dirty="0">
                <a:sym typeface="Symbol" panose="05050102010706020507" pitchFamily="18" charset="2"/>
              </a:rPr>
              <a:t></a:t>
            </a:r>
            <a:r>
              <a:rPr lang="en-IN" sz="2000" dirty="0"/>
              <a:t> B | A) P(</a:t>
            </a:r>
            <a:r>
              <a:rPr lang="en-IN" sz="2000" b="1" dirty="0">
                <a:sym typeface="Symbol" panose="05050102010706020507" pitchFamily="18" charset="2"/>
              </a:rPr>
              <a:t></a:t>
            </a:r>
            <a:r>
              <a:rPr lang="en-IN" sz="2000" dirty="0"/>
              <a:t> C |A) P(D | </a:t>
            </a:r>
            <a:r>
              <a:rPr lang="en-IN" sz="2000" b="1" dirty="0">
                <a:sym typeface="Symbol" panose="05050102010706020507" pitchFamily="18" charset="2"/>
              </a:rPr>
              <a:t></a:t>
            </a:r>
            <a:r>
              <a:rPr lang="en-IN" sz="2000" dirty="0"/>
              <a:t> B, </a:t>
            </a:r>
            <a:r>
              <a:rPr lang="en-IN" sz="2000" b="1" dirty="0">
                <a:sym typeface="Symbol" panose="05050102010706020507" pitchFamily="18" charset="2"/>
              </a:rPr>
              <a:t></a:t>
            </a:r>
            <a:r>
              <a:rPr lang="en-IN" sz="2000" dirty="0"/>
              <a:t> C)</a:t>
            </a:r>
          </a:p>
          <a:p>
            <a:r>
              <a:rPr lang="en-IN" sz="2000" dirty="0"/>
              <a:t>	= (0.2 </a:t>
            </a:r>
            <a:r>
              <a:rPr lang="en-IN" sz="2000" dirty="0">
                <a:sym typeface="Symbol" panose="05050102010706020507" pitchFamily="18" charset="2"/>
              </a:rPr>
              <a:t></a:t>
            </a:r>
            <a:r>
              <a:rPr lang="en-IN" sz="2000" dirty="0"/>
              <a:t> 0.7 </a:t>
            </a:r>
            <a:r>
              <a:rPr lang="en-IN" sz="2000" dirty="0">
                <a:sym typeface="Symbol" panose="05050102010706020507" pitchFamily="18" charset="2"/>
              </a:rPr>
              <a:t></a:t>
            </a:r>
            <a:r>
              <a:rPr lang="en-IN" sz="2000" dirty="0"/>
              <a:t> 0.3) + (0.2 </a:t>
            </a:r>
            <a:r>
              <a:rPr lang="en-IN" sz="2000" dirty="0">
                <a:sym typeface="Symbol" panose="05050102010706020507" pitchFamily="18" charset="2"/>
              </a:rPr>
              <a:t></a:t>
            </a:r>
            <a:r>
              <a:rPr lang="en-IN" sz="2000" dirty="0"/>
              <a:t> 0.3 </a:t>
            </a:r>
            <a:r>
              <a:rPr lang="en-IN" sz="2000" dirty="0">
                <a:sym typeface="Symbol" panose="05050102010706020507" pitchFamily="18" charset="2"/>
              </a:rPr>
              <a:t></a:t>
            </a:r>
            <a:r>
              <a:rPr lang="en-IN" sz="2000" dirty="0"/>
              <a:t> 0.25) + (0.8 </a:t>
            </a:r>
            <a:r>
              <a:rPr lang="en-IN" sz="2000" dirty="0">
                <a:sym typeface="Symbol" panose="05050102010706020507" pitchFamily="18" charset="2"/>
              </a:rPr>
              <a:t></a:t>
            </a:r>
            <a:r>
              <a:rPr lang="en-IN" sz="2000" dirty="0"/>
              <a:t> 0.7 </a:t>
            </a:r>
            <a:r>
              <a:rPr lang="en-IN" sz="2000" dirty="0">
                <a:sym typeface="Symbol" panose="05050102010706020507" pitchFamily="18" charset="2"/>
              </a:rPr>
              <a:t></a:t>
            </a:r>
            <a:r>
              <a:rPr lang="en-IN" sz="2000" dirty="0"/>
              <a:t> 0.1) + (0.8 </a:t>
            </a:r>
            <a:r>
              <a:rPr lang="en-IN" sz="2000" dirty="0">
                <a:sym typeface="Symbol" panose="05050102010706020507" pitchFamily="18" charset="2"/>
              </a:rPr>
              <a:t></a:t>
            </a:r>
            <a:r>
              <a:rPr lang="en-IN" sz="2000" dirty="0"/>
              <a:t> 0.3</a:t>
            </a:r>
            <a:r>
              <a:rPr lang="en-IN" sz="2000" dirty="0">
                <a:sym typeface="Symbol" panose="05050102010706020507" pitchFamily="18" charset="2"/>
              </a:rPr>
              <a:t> </a:t>
            </a:r>
            <a:r>
              <a:rPr lang="en-IN" sz="2000" dirty="0"/>
              <a:t> 0.35)</a:t>
            </a:r>
          </a:p>
          <a:p>
            <a:r>
              <a:rPr lang="en-IN" sz="2000" dirty="0"/>
              <a:t>	= 0.042 + 0.015 + 0.056 + 0.084</a:t>
            </a:r>
          </a:p>
          <a:p>
            <a:r>
              <a:rPr lang="en-IN" sz="2000" dirty="0"/>
              <a:t>	</a:t>
            </a:r>
            <a:r>
              <a:rPr lang="en-IN" sz="2000" dirty="0">
                <a:solidFill>
                  <a:schemeClr val="accent6">
                    <a:lumMod val="75000"/>
                  </a:schemeClr>
                </a:solidFill>
              </a:rPr>
              <a:t>= 0.197</a:t>
            </a:r>
          </a:p>
        </p:txBody>
      </p:sp>
      <p:pic>
        <p:nvPicPr>
          <p:cNvPr id="11" name="Picture 10">
            <a:extLst>
              <a:ext uri="{FF2B5EF4-FFF2-40B4-BE49-F238E27FC236}">
                <a16:creationId xmlns:a16="http://schemas.microsoft.com/office/drawing/2014/main" id="{B0EBEAC2-3EDE-9DBB-6B6F-8F4BF724F046}"/>
              </a:ext>
            </a:extLst>
          </p:cNvPr>
          <p:cNvPicPr>
            <a:picLocks noChangeAspect="1"/>
          </p:cNvPicPr>
          <p:nvPr/>
        </p:nvPicPr>
        <p:blipFill>
          <a:blip r:embed="rId2"/>
          <a:stretch>
            <a:fillRect/>
          </a:stretch>
        </p:blipFill>
        <p:spPr>
          <a:xfrm>
            <a:off x="6249238" y="978795"/>
            <a:ext cx="4976723" cy="3171184"/>
          </a:xfrm>
          <a:prstGeom prst="rect">
            <a:avLst/>
          </a:prstGeom>
        </p:spPr>
      </p:pic>
    </p:spTree>
    <p:extLst>
      <p:ext uri="{BB962C8B-B14F-4D97-AF65-F5344CB8AC3E}">
        <p14:creationId xmlns:p14="http://schemas.microsoft.com/office/powerpoint/2010/main" val="269463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2000"/>
                                        <p:tgtEl>
                                          <p:spTgt spid="7">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2000"/>
                                        <p:tgtEl>
                                          <p:spTgt spid="7">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fade">
                                      <p:cBhvr>
                                        <p:cTn id="31"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64399"/>
            <a:ext cx="10972800" cy="457198"/>
          </a:xfrm>
        </p:spPr>
        <p:txBody>
          <a:bodyPr>
            <a:normAutofit fontScale="90000"/>
          </a:bodyPr>
          <a:lstStyle/>
          <a:p>
            <a:r>
              <a:rPr lang="en-IN" b="1" dirty="0"/>
              <a:t>Bayesian Nets (18)</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200167" y="521597"/>
            <a:ext cx="11880376" cy="6059560"/>
          </a:xfrm>
        </p:spPr>
        <p:txBody>
          <a:bodyPr>
            <a:normAutofit/>
          </a:bodyPr>
          <a:lstStyle/>
          <a:p>
            <a:pPr marL="0" indent="0" algn="l">
              <a:buNone/>
            </a:pPr>
            <a:r>
              <a:rPr lang="en-US" altLang="en-US" sz="2000" b="1" dirty="0">
                <a:ea typeface="Cambria Math"/>
              </a:rPr>
              <a:t>Q.19. </a:t>
            </a:r>
            <a:r>
              <a:rPr lang="en-US" altLang="en-US" sz="2000" dirty="0">
                <a:ea typeface="Cambria Math"/>
              </a:rPr>
              <a:t>Consider the following Bayesian network. </a:t>
            </a:r>
            <a:endParaRPr lang="en-US" sz="2000" b="0" i="0" u="none" strike="noStrike" baseline="0" dirty="0"/>
          </a:p>
          <a:p>
            <a:pPr marL="800100" lvl="2" indent="0">
              <a:lnSpc>
                <a:spcPct val="110000"/>
              </a:lnSpc>
              <a:buNone/>
            </a:pPr>
            <a:r>
              <a:rPr lang="en-IN" sz="2000" b="0" i="0" dirty="0">
                <a:solidFill>
                  <a:srgbClr val="000000"/>
                </a:solidFill>
                <a:effectLst/>
              </a:rPr>
              <a:t>P(A) = 0.3; 		P(B) = 0.6;		P(C| A) = 0.8;</a:t>
            </a:r>
            <a:br>
              <a:rPr lang="en-IN" sz="2000" dirty="0"/>
            </a:br>
            <a:r>
              <a:rPr lang="en-IN" sz="2000" b="0" i="0" dirty="0">
                <a:solidFill>
                  <a:srgbClr val="000000"/>
                </a:solidFill>
                <a:effectLst/>
              </a:rPr>
              <a:t>P(C|</a:t>
            </a:r>
            <a:r>
              <a:rPr lang="en-IN" sz="2000" b="1" dirty="0">
                <a:sym typeface="Symbol" panose="05050102010706020507" pitchFamily="18" charset="2"/>
              </a:rPr>
              <a:t>  </a:t>
            </a:r>
            <a:r>
              <a:rPr lang="en-IN" sz="2000" b="0" i="0" dirty="0">
                <a:solidFill>
                  <a:srgbClr val="000000"/>
                </a:solidFill>
                <a:effectLst/>
              </a:rPr>
              <a:t>A) = 0.4;		P(D| A, B) = 0.7;		P(D| A, </a:t>
            </a:r>
            <a:r>
              <a:rPr lang="en-IN" sz="2000" b="1" dirty="0">
                <a:sym typeface="Symbol" panose="05050102010706020507" pitchFamily="18" charset="2"/>
              </a:rPr>
              <a:t> </a:t>
            </a:r>
            <a:r>
              <a:rPr lang="en-IN" sz="2000" b="0" i="0" dirty="0">
                <a:solidFill>
                  <a:srgbClr val="000000"/>
                </a:solidFill>
                <a:effectLst/>
              </a:rPr>
              <a:t>B) = 0.8;</a:t>
            </a:r>
            <a:br>
              <a:rPr lang="en-IN" sz="2000" dirty="0"/>
            </a:br>
            <a:r>
              <a:rPr lang="en-IN" sz="2000" b="0" i="0" dirty="0">
                <a:solidFill>
                  <a:srgbClr val="000000"/>
                </a:solidFill>
                <a:effectLst/>
              </a:rPr>
              <a:t>P(D|</a:t>
            </a:r>
            <a:r>
              <a:rPr lang="en-IN" sz="2000" b="1" dirty="0">
                <a:sym typeface="Symbol" panose="05050102010706020507" pitchFamily="18" charset="2"/>
              </a:rPr>
              <a:t>  </a:t>
            </a:r>
            <a:r>
              <a:rPr lang="en-IN" sz="2000" b="0" i="0" dirty="0">
                <a:solidFill>
                  <a:srgbClr val="000000"/>
                </a:solidFill>
                <a:effectLst/>
              </a:rPr>
              <a:t>A, B) = 0.1;		P(D|</a:t>
            </a:r>
            <a:r>
              <a:rPr lang="en-IN" sz="2000" b="1" dirty="0">
                <a:sym typeface="Symbol" panose="05050102010706020507" pitchFamily="18" charset="2"/>
              </a:rPr>
              <a:t>  </a:t>
            </a:r>
            <a:r>
              <a:rPr lang="en-IN" sz="2000" b="0" i="0" dirty="0">
                <a:solidFill>
                  <a:srgbClr val="000000"/>
                </a:solidFill>
                <a:effectLst/>
              </a:rPr>
              <a:t>A,</a:t>
            </a:r>
            <a:r>
              <a:rPr lang="en-IN" sz="2000" b="1" dirty="0">
                <a:sym typeface="Symbol" panose="05050102010706020507" pitchFamily="18" charset="2"/>
              </a:rPr>
              <a:t>  </a:t>
            </a:r>
            <a:r>
              <a:rPr lang="en-IN" sz="2000" b="0" i="0" dirty="0">
                <a:solidFill>
                  <a:srgbClr val="000000"/>
                </a:solidFill>
                <a:effectLst/>
              </a:rPr>
              <a:t>B) = 0.2;	P(E| C) = 0.7</a:t>
            </a:r>
            <a:br>
              <a:rPr lang="en-IN" sz="2000" dirty="0"/>
            </a:br>
            <a:r>
              <a:rPr lang="en-IN" sz="2000" b="0" i="0" dirty="0">
                <a:solidFill>
                  <a:srgbClr val="000000"/>
                </a:solidFill>
                <a:effectLst/>
              </a:rPr>
              <a:t>P(E|</a:t>
            </a:r>
            <a:r>
              <a:rPr lang="en-IN" sz="2000" b="1" dirty="0">
                <a:sym typeface="Symbol" panose="05050102010706020507" pitchFamily="18" charset="2"/>
              </a:rPr>
              <a:t>  </a:t>
            </a:r>
            <a:r>
              <a:rPr lang="en-IN" sz="2000" b="0" i="0" dirty="0">
                <a:solidFill>
                  <a:srgbClr val="000000"/>
                </a:solidFill>
                <a:effectLst/>
              </a:rPr>
              <a:t>C) = 0.2</a:t>
            </a: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r>
              <a:rPr lang="en-US" altLang="en-US" sz="2000" dirty="0">
                <a:ea typeface="Cambria Math"/>
              </a:rPr>
              <a:t>Compute  1) P(D);  	2) </a:t>
            </a:r>
            <a:r>
              <a:rPr lang="en-IN" sz="2000" b="0" i="0" dirty="0">
                <a:solidFill>
                  <a:srgbClr val="000000"/>
                </a:solidFill>
                <a:effectLst/>
              </a:rPr>
              <a:t>P(A|C) 	3) P(A|</a:t>
            </a:r>
            <a:r>
              <a:rPr lang="en-IN" sz="2000" b="1" dirty="0">
                <a:sym typeface="Symbol" panose="05050102010706020507" pitchFamily="18" charset="2"/>
              </a:rPr>
              <a:t>  </a:t>
            </a:r>
            <a:r>
              <a:rPr lang="en-IN" sz="2000" dirty="0">
                <a:sym typeface="Symbol" panose="05050102010706020507" pitchFamily="18" charset="2"/>
              </a:rPr>
              <a:t>D)</a:t>
            </a: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45</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170597" y="3406668"/>
            <a:ext cx="11850806" cy="2246769"/>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p>
          <a:p>
            <a:r>
              <a:rPr lang="en-US" sz="2000" b="1" dirty="0">
                <a:solidFill>
                  <a:schemeClr val="accent6">
                    <a:lumMod val="75000"/>
                  </a:schemeClr>
                </a:solidFill>
                <a:ea typeface="Times New Roman" pitchFamily="18" charset="0"/>
                <a:cs typeface="Courier New" pitchFamily="49" charset="0"/>
              </a:rPr>
              <a:t>1) P(D) </a:t>
            </a:r>
            <a:r>
              <a:rPr lang="en-US" sz="2000" dirty="0">
                <a:ea typeface="Times New Roman" pitchFamily="18" charset="0"/>
                <a:cs typeface="Courier New" pitchFamily="49" charset="0"/>
              </a:rPr>
              <a:t>	=</a:t>
            </a:r>
            <a:r>
              <a:rPr lang="en-IN" sz="2000" dirty="0"/>
              <a:t> P(D, A, B) + P(D, A, </a:t>
            </a:r>
            <a:r>
              <a:rPr lang="en-IN" sz="2000" b="1" dirty="0">
                <a:sym typeface="Symbol" panose="05050102010706020507" pitchFamily="18" charset="2"/>
              </a:rPr>
              <a:t> </a:t>
            </a:r>
            <a:r>
              <a:rPr lang="en-IN" sz="2000" dirty="0"/>
              <a:t>B) + P(D, </a:t>
            </a:r>
            <a:r>
              <a:rPr lang="en-IN" sz="2000" b="1" dirty="0">
                <a:sym typeface="Symbol" panose="05050102010706020507" pitchFamily="18" charset="2"/>
              </a:rPr>
              <a:t> </a:t>
            </a:r>
            <a:r>
              <a:rPr lang="en-IN" sz="2000" dirty="0"/>
              <a:t>A, B) + P(D, </a:t>
            </a:r>
            <a:r>
              <a:rPr lang="en-IN" sz="2000" b="1" dirty="0">
                <a:sym typeface="Symbol" panose="05050102010706020507" pitchFamily="18" charset="2"/>
              </a:rPr>
              <a:t> </a:t>
            </a:r>
            <a:r>
              <a:rPr lang="en-IN" sz="2000" dirty="0"/>
              <a:t>A, </a:t>
            </a:r>
            <a:r>
              <a:rPr lang="en-IN" sz="2000" b="1" dirty="0">
                <a:sym typeface="Symbol" panose="05050102010706020507" pitchFamily="18" charset="2"/>
              </a:rPr>
              <a:t> </a:t>
            </a:r>
            <a:r>
              <a:rPr lang="en-IN" sz="2000" dirty="0"/>
              <a:t>B) </a:t>
            </a:r>
          </a:p>
          <a:p>
            <a:r>
              <a:rPr lang="en-IN" sz="2000" dirty="0"/>
              <a:t>	= P(D|A, B) P(A, B) + P(D|A, </a:t>
            </a:r>
            <a:r>
              <a:rPr lang="en-IN" sz="2000" b="1" dirty="0">
                <a:sym typeface="Symbol" panose="05050102010706020507" pitchFamily="18" charset="2"/>
              </a:rPr>
              <a:t> </a:t>
            </a:r>
            <a:r>
              <a:rPr lang="en-IN" sz="2000" dirty="0"/>
              <a:t>B) P(A,</a:t>
            </a:r>
            <a:r>
              <a:rPr lang="en-IN" sz="2000" b="1" dirty="0">
                <a:sym typeface="Symbol" panose="05050102010706020507" pitchFamily="18" charset="2"/>
              </a:rPr>
              <a:t>  </a:t>
            </a:r>
            <a:r>
              <a:rPr lang="en-IN" sz="2000" dirty="0"/>
              <a:t>B) + P(D|</a:t>
            </a:r>
            <a:r>
              <a:rPr lang="en-IN" sz="2000" b="1" dirty="0">
                <a:sym typeface="Symbol" panose="05050102010706020507" pitchFamily="18" charset="2"/>
              </a:rPr>
              <a:t>  </a:t>
            </a:r>
            <a:r>
              <a:rPr lang="en-IN" sz="2000" dirty="0"/>
              <a:t>A, B) P(</a:t>
            </a:r>
            <a:r>
              <a:rPr lang="en-IN" sz="2000" b="1" dirty="0">
                <a:sym typeface="Symbol" panose="05050102010706020507" pitchFamily="18" charset="2"/>
              </a:rPr>
              <a:t> </a:t>
            </a:r>
            <a:r>
              <a:rPr lang="en-IN" sz="2000" dirty="0"/>
              <a:t>A, B) + P(D|</a:t>
            </a:r>
            <a:r>
              <a:rPr lang="en-IN" sz="2000" b="1" dirty="0">
                <a:sym typeface="Symbol" panose="05050102010706020507" pitchFamily="18" charset="2"/>
              </a:rPr>
              <a:t>  </a:t>
            </a:r>
            <a:r>
              <a:rPr lang="en-IN" sz="2000" dirty="0"/>
              <a:t>A,</a:t>
            </a:r>
            <a:r>
              <a:rPr lang="en-IN" sz="2000" b="1" dirty="0">
                <a:sym typeface="Symbol" panose="05050102010706020507" pitchFamily="18" charset="2"/>
              </a:rPr>
              <a:t>  </a:t>
            </a:r>
            <a:r>
              <a:rPr lang="en-IN" sz="2000" dirty="0"/>
              <a:t>B) P(</a:t>
            </a:r>
            <a:r>
              <a:rPr lang="en-IN" sz="2000" b="1" dirty="0">
                <a:sym typeface="Symbol" panose="05050102010706020507" pitchFamily="18" charset="2"/>
              </a:rPr>
              <a:t> </a:t>
            </a:r>
            <a:r>
              <a:rPr lang="en-IN" sz="2000" dirty="0"/>
              <a:t>A,</a:t>
            </a:r>
            <a:r>
              <a:rPr lang="en-IN" sz="2000" b="1" dirty="0">
                <a:sym typeface="Symbol" panose="05050102010706020507" pitchFamily="18" charset="2"/>
              </a:rPr>
              <a:t>  </a:t>
            </a:r>
            <a:r>
              <a:rPr lang="en-IN" sz="2000" dirty="0"/>
              <a:t>B) </a:t>
            </a:r>
          </a:p>
          <a:p>
            <a:r>
              <a:rPr lang="en-IN" sz="2000" dirty="0"/>
              <a:t>                    (since A and B are independent absolutely)</a:t>
            </a:r>
          </a:p>
          <a:p>
            <a:r>
              <a:rPr lang="en-IN" sz="2000" dirty="0"/>
              <a:t> 	= P(D|A, B) P(A) P(B) + P(D|A, </a:t>
            </a:r>
            <a:r>
              <a:rPr lang="en-IN" sz="2000" b="1" dirty="0">
                <a:sym typeface="Symbol" panose="05050102010706020507" pitchFamily="18" charset="2"/>
              </a:rPr>
              <a:t> </a:t>
            </a:r>
            <a:r>
              <a:rPr lang="en-IN" sz="2000" dirty="0"/>
              <a:t>B) P(A) P(</a:t>
            </a:r>
            <a:r>
              <a:rPr lang="en-IN" sz="2000" b="1" dirty="0">
                <a:sym typeface="Symbol" panose="05050102010706020507" pitchFamily="18" charset="2"/>
              </a:rPr>
              <a:t> </a:t>
            </a:r>
            <a:r>
              <a:rPr lang="en-IN" sz="2000" dirty="0"/>
              <a:t>B) + P(D|</a:t>
            </a:r>
            <a:r>
              <a:rPr lang="en-IN" sz="2000" b="1" dirty="0">
                <a:sym typeface="Symbol" panose="05050102010706020507" pitchFamily="18" charset="2"/>
              </a:rPr>
              <a:t>  </a:t>
            </a:r>
            <a:r>
              <a:rPr lang="en-IN" sz="2000" dirty="0"/>
              <a:t>A, B) P(</a:t>
            </a:r>
            <a:r>
              <a:rPr lang="en-IN" sz="2000" b="1" dirty="0">
                <a:sym typeface="Symbol" panose="05050102010706020507" pitchFamily="18" charset="2"/>
              </a:rPr>
              <a:t> </a:t>
            </a:r>
            <a:r>
              <a:rPr lang="en-IN" sz="2000" dirty="0"/>
              <a:t>A) P(B) + P(D|</a:t>
            </a:r>
            <a:r>
              <a:rPr lang="en-IN" sz="2000" b="1" dirty="0">
                <a:sym typeface="Symbol" panose="05050102010706020507" pitchFamily="18" charset="2"/>
              </a:rPr>
              <a:t>  </a:t>
            </a:r>
            <a:r>
              <a:rPr lang="en-IN" sz="2000" dirty="0"/>
              <a:t>A, </a:t>
            </a:r>
            <a:r>
              <a:rPr lang="en-IN" sz="2000" b="1" dirty="0">
                <a:sym typeface="Symbol" panose="05050102010706020507" pitchFamily="18" charset="2"/>
              </a:rPr>
              <a:t> </a:t>
            </a:r>
            <a:r>
              <a:rPr lang="en-IN" sz="2000" dirty="0"/>
              <a:t>B) P(</a:t>
            </a:r>
            <a:r>
              <a:rPr lang="en-IN" sz="2000" b="1" dirty="0">
                <a:sym typeface="Symbol" panose="05050102010706020507" pitchFamily="18" charset="2"/>
              </a:rPr>
              <a:t> </a:t>
            </a:r>
            <a:r>
              <a:rPr lang="en-IN" sz="2000" dirty="0"/>
              <a:t>A) P(</a:t>
            </a:r>
            <a:r>
              <a:rPr lang="en-IN" sz="2000" b="1" dirty="0">
                <a:sym typeface="Symbol" panose="05050102010706020507" pitchFamily="18" charset="2"/>
              </a:rPr>
              <a:t> </a:t>
            </a:r>
            <a:r>
              <a:rPr lang="en-IN" sz="2000" dirty="0"/>
              <a:t>B) 	= 0.7</a:t>
            </a:r>
            <a:r>
              <a:rPr lang="en-IN" sz="2000" dirty="0">
                <a:sym typeface="Symbol" panose="05050102010706020507" pitchFamily="18" charset="2"/>
              </a:rPr>
              <a:t>  </a:t>
            </a:r>
            <a:r>
              <a:rPr lang="en-IN" sz="2000" dirty="0"/>
              <a:t>0.3</a:t>
            </a:r>
            <a:r>
              <a:rPr lang="en-IN" sz="2000" dirty="0">
                <a:sym typeface="Symbol" panose="05050102010706020507" pitchFamily="18" charset="2"/>
              </a:rPr>
              <a:t>  </a:t>
            </a:r>
            <a:r>
              <a:rPr lang="en-IN" sz="2000" dirty="0"/>
              <a:t>0.6 + 0.8</a:t>
            </a:r>
            <a:r>
              <a:rPr lang="en-IN" sz="2000" dirty="0">
                <a:sym typeface="Symbol" panose="05050102010706020507" pitchFamily="18" charset="2"/>
              </a:rPr>
              <a:t>  </a:t>
            </a:r>
            <a:r>
              <a:rPr lang="en-IN" sz="2000" dirty="0"/>
              <a:t>0.3</a:t>
            </a:r>
            <a:r>
              <a:rPr lang="en-IN" sz="2000" dirty="0">
                <a:sym typeface="Symbol" panose="05050102010706020507" pitchFamily="18" charset="2"/>
              </a:rPr>
              <a:t>  </a:t>
            </a:r>
            <a:r>
              <a:rPr lang="en-IN" sz="2000" dirty="0"/>
              <a:t>0.4 + 0.1</a:t>
            </a:r>
            <a:r>
              <a:rPr lang="en-IN" sz="2000" dirty="0">
                <a:sym typeface="Symbol" panose="05050102010706020507" pitchFamily="18" charset="2"/>
              </a:rPr>
              <a:t>  </a:t>
            </a:r>
            <a:r>
              <a:rPr lang="en-IN" sz="2000" dirty="0"/>
              <a:t>0.7</a:t>
            </a:r>
            <a:r>
              <a:rPr lang="en-IN" sz="2000" dirty="0">
                <a:sym typeface="Symbol" panose="05050102010706020507" pitchFamily="18" charset="2"/>
              </a:rPr>
              <a:t>  </a:t>
            </a:r>
            <a:r>
              <a:rPr lang="en-IN" sz="2000" dirty="0"/>
              <a:t>0.6 + 0.2</a:t>
            </a:r>
            <a:r>
              <a:rPr lang="en-IN" sz="2000" dirty="0">
                <a:sym typeface="Symbol" panose="05050102010706020507" pitchFamily="18" charset="2"/>
              </a:rPr>
              <a:t>  </a:t>
            </a:r>
            <a:r>
              <a:rPr lang="en-IN" sz="2000" dirty="0"/>
              <a:t>0.7</a:t>
            </a:r>
            <a:r>
              <a:rPr lang="en-IN" sz="2000" dirty="0">
                <a:sym typeface="Symbol" panose="05050102010706020507" pitchFamily="18" charset="2"/>
              </a:rPr>
              <a:t>  </a:t>
            </a:r>
            <a:r>
              <a:rPr lang="en-IN" sz="2000" dirty="0"/>
              <a:t>0.4 </a:t>
            </a:r>
            <a:r>
              <a:rPr lang="en-IN" sz="2000" dirty="0">
                <a:solidFill>
                  <a:schemeClr val="accent6">
                    <a:lumMod val="75000"/>
                  </a:schemeClr>
                </a:solidFill>
              </a:rPr>
              <a:t>= 0.32</a:t>
            </a:r>
          </a:p>
          <a:p>
            <a:endParaRPr lang="en-US" sz="2000" dirty="0">
              <a:ea typeface="Times New Roman" pitchFamily="18" charset="0"/>
              <a:cs typeface="Courier New" pitchFamily="49" charset="0"/>
            </a:endParaRPr>
          </a:p>
        </p:txBody>
      </p:sp>
      <p:pic>
        <p:nvPicPr>
          <p:cNvPr id="8" name="Picture 7">
            <a:extLst>
              <a:ext uri="{FF2B5EF4-FFF2-40B4-BE49-F238E27FC236}">
                <a16:creationId xmlns:a16="http://schemas.microsoft.com/office/drawing/2014/main" id="{F5BDD34C-4099-2F9C-99B1-8C5DD4802375}"/>
              </a:ext>
            </a:extLst>
          </p:cNvPr>
          <p:cNvPicPr>
            <a:picLocks noChangeAspect="1"/>
          </p:cNvPicPr>
          <p:nvPr/>
        </p:nvPicPr>
        <p:blipFill>
          <a:blip r:embed="rId2"/>
          <a:stretch>
            <a:fillRect/>
          </a:stretch>
        </p:blipFill>
        <p:spPr>
          <a:xfrm>
            <a:off x="9374346" y="381278"/>
            <a:ext cx="1864309" cy="2302810"/>
          </a:xfrm>
          <a:prstGeom prst="rect">
            <a:avLst/>
          </a:prstGeom>
        </p:spPr>
      </p:pic>
    </p:spTree>
    <p:extLst>
      <p:ext uri="{BB962C8B-B14F-4D97-AF65-F5344CB8AC3E}">
        <p14:creationId xmlns:p14="http://schemas.microsoft.com/office/powerpoint/2010/main" val="290162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64399"/>
            <a:ext cx="10972800" cy="457198"/>
          </a:xfrm>
        </p:spPr>
        <p:txBody>
          <a:bodyPr>
            <a:normAutofit fontScale="90000"/>
          </a:bodyPr>
          <a:lstStyle/>
          <a:p>
            <a:r>
              <a:rPr lang="en-IN" b="1" dirty="0"/>
              <a:t>Bayesian Nets (18)</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200167" y="399220"/>
            <a:ext cx="11880376" cy="6059560"/>
          </a:xfrm>
        </p:spPr>
        <p:txBody>
          <a:bodyPr>
            <a:normAutofit/>
          </a:bodyPr>
          <a:lstStyle/>
          <a:p>
            <a:pPr marL="0" indent="0" algn="l">
              <a:buNone/>
            </a:pPr>
            <a:r>
              <a:rPr lang="en-US" altLang="en-US" sz="2000" b="1" dirty="0">
                <a:ea typeface="Cambria Math"/>
              </a:rPr>
              <a:t>Q.19. </a:t>
            </a:r>
            <a:r>
              <a:rPr lang="en-US" altLang="en-US" sz="2000" dirty="0">
                <a:ea typeface="Cambria Math"/>
              </a:rPr>
              <a:t>cont... </a:t>
            </a:r>
            <a:endParaRPr lang="en-US" sz="2000" b="0" i="0" u="none" strike="noStrike" baseline="0" dirty="0"/>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4" name="Footer Placeholder 3">
            <a:extLst>
              <a:ext uri="{FF2B5EF4-FFF2-40B4-BE49-F238E27FC236}">
                <a16:creationId xmlns:a16="http://schemas.microsoft.com/office/drawing/2014/main" id="{14EDA2CB-537A-0F2E-91E2-539ECAFC0547}"/>
              </a:ext>
            </a:extLst>
          </p:cNvPr>
          <p:cNvSpPr>
            <a:spLocks noGrp="1"/>
          </p:cNvSpPr>
          <p:nvPr>
            <p:ph type="ftr" sz="quarter" idx="11"/>
          </p:nvPr>
        </p:nvSpPr>
        <p:spPr/>
        <p:txBody>
          <a:bodyPr/>
          <a:lstStyle/>
          <a:p>
            <a:r>
              <a:rPr lang="en-US"/>
              <a:t>RVK-Math4AI-Unit 4</a:t>
            </a: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46</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141027" y="789817"/>
            <a:ext cx="11850806" cy="6001643"/>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US" sz="2000" b="1" dirty="0">
                <a:solidFill>
                  <a:schemeClr val="accent6">
                    <a:lumMod val="75000"/>
                  </a:schemeClr>
                </a:solidFill>
                <a:ea typeface="Times New Roman" pitchFamily="18" charset="0"/>
                <a:cs typeface="Courier New" pitchFamily="49" charset="0"/>
              </a:rPr>
              <a:t>2) </a:t>
            </a:r>
            <a:r>
              <a:rPr lang="en-IN" sz="2000" b="1" dirty="0">
                <a:solidFill>
                  <a:schemeClr val="accent6">
                    <a:lumMod val="75000"/>
                  </a:schemeClr>
                </a:solidFill>
              </a:rPr>
              <a:t>P(A|C) </a:t>
            </a:r>
            <a:r>
              <a:rPr lang="fr-FR" dirty="0"/>
              <a:t>= P(C|A)P(A) / P(C).</a:t>
            </a:r>
            <a:br>
              <a:rPr lang="fr-FR" dirty="0"/>
            </a:br>
            <a:r>
              <a:rPr lang="fr-FR" dirty="0"/>
              <a:t>         	</a:t>
            </a:r>
            <a:r>
              <a:rPr lang="fr-FR" dirty="0" err="1"/>
              <a:t>Now</a:t>
            </a:r>
            <a:r>
              <a:rPr lang="fr-FR" dirty="0"/>
              <a:t> P(C) = P(C, A) + P(C,</a:t>
            </a:r>
            <a:r>
              <a:rPr lang="en-IN" b="1" dirty="0">
                <a:sym typeface="Symbol" panose="05050102010706020507" pitchFamily="18" charset="2"/>
              </a:rPr>
              <a:t>  </a:t>
            </a:r>
            <a:r>
              <a:rPr lang="fr-FR" dirty="0"/>
              <a:t>A) </a:t>
            </a:r>
          </a:p>
          <a:p>
            <a:r>
              <a:rPr lang="fr-FR" dirty="0"/>
              <a:t>		= P(C|A) P(A) + P(C|</a:t>
            </a:r>
            <a:r>
              <a:rPr lang="en-IN" b="1" dirty="0">
                <a:sym typeface="Symbol" panose="05050102010706020507" pitchFamily="18" charset="2"/>
              </a:rPr>
              <a:t>  </a:t>
            </a:r>
            <a:r>
              <a:rPr lang="fr-FR" dirty="0"/>
              <a:t>A) P(</a:t>
            </a:r>
            <a:r>
              <a:rPr lang="en-IN" b="1" dirty="0">
                <a:sym typeface="Symbol" panose="05050102010706020507" pitchFamily="18" charset="2"/>
              </a:rPr>
              <a:t> </a:t>
            </a:r>
            <a:r>
              <a:rPr lang="fr-FR" dirty="0"/>
              <a:t>A) </a:t>
            </a:r>
          </a:p>
          <a:p>
            <a:r>
              <a:rPr lang="fr-FR" dirty="0"/>
              <a:t>		= P(C|A) P(A) + P(C|</a:t>
            </a:r>
            <a:r>
              <a:rPr lang="en-IN" b="1" dirty="0">
                <a:sym typeface="Symbol" panose="05050102010706020507" pitchFamily="18" charset="2"/>
              </a:rPr>
              <a:t>  </a:t>
            </a:r>
            <a:r>
              <a:rPr lang="fr-FR" dirty="0"/>
              <a:t>A)</a:t>
            </a:r>
            <a:r>
              <a:rPr lang="en-IN" dirty="0"/>
              <a:t> (1</a:t>
            </a:r>
            <a:r>
              <a:rPr lang="en-IN" dirty="0">
                <a:sym typeface="Symbol" panose="05050102010706020507" pitchFamily="18" charset="2"/>
              </a:rPr>
              <a:t>  </a:t>
            </a:r>
            <a:r>
              <a:rPr lang="en-IN" dirty="0"/>
              <a:t>P(</a:t>
            </a:r>
            <a:r>
              <a:rPr lang="fr-FR" dirty="0"/>
              <a:t>A) )</a:t>
            </a:r>
          </a:p>
          <a:p>
            <a:r>
              <a:rPr lang="fr-FR" dirty="0"/>
              <a:t>		 = 0.8</a:t>
            </a:r>
            <a:r>
              <a:rPr lang="en-IN" dirty="0">
                <a:sym typeface="Symbol" panose="05050102010706020507" pitchFamily="18" charset="2"/>
              </a:rPr>
              <a:t>  </a:t>
            </a:r>
            <a:r>
              <a:rPr lang="fr-FR" dirty="0"/>
              <a:t>0.3+ 0.4</a:t>
            </a:r>
            <a:r>
              <a:rPr lang="en-IN" dirty="0">
                <a:sym typeface="Symbol" panose="05050102010706020507" pitchFamily="18" charset="2"/>
              </a:rPr>
              <a:t>  </a:t>
            </a:r>
            <a:r>
              <a:rPr lang="en-IN" dirty="0"/>
              <a:t>(1</a:t>
            </a:r>
            <a:r>
              <a:rPr lang="en-IN" dirty="0">
                <a:sym typeface="Symbol" panose="05050102010706020507" pitchFamily="18" charset="2"/>
              </a:rPr>
              <a:t>   0.3) </a:t>
            </a:r>
            <a:endParaRPr lang="fr-FR" dirty="0"/>
          </a:p>
          <a:p>
            <a:r>
              <a:rPr lang="fr-FR" dirty="0"/>
              <a:t>		= 0.8</a:t>
            </a:r>
            <a:r>
              <a:rPr lang="en-IN" dirty="0">
                <a:sym typeface="Symbol" panose="05050102010706020507" pitchFamily="18" charset="2"/>
              </a:rPr>
              <a:t>  </a:t>
            </a:r>
            <a:r>
              <a:rPr lang="fr-FR" dirty="0"/>
              <a:t>0.3+ 0.4</a:t>
            </a:r>
            <a:r>
              <a:rPr lang="en-IN" dirty="0">
                <a:sym typeface="Symbol" panose="05050102010706020507" pitchFamily="18" charset="2"/>
              </a:rPr>
              <a:t>  </a:t>
            </a:r>
            <a:r>
              <a:rPr lang="fr-FR" dirty="0"/>
              <a:t>0.7 =</a:t>
            </a:r>
            <a:r>
              <a:rPr lang="fr-FR" b="1" dirty="0"/>
              <a:t> 0.52</a:t>
            </a:r>
          </a:p>
          <a:p>
            <a:br>
              <a:rPr lang="fr-FR" dirty="0"/>
            </a:br>
            <a:r>
              <a:rPr lang="fr-FR" dirty="0"/>
              <a:t>So, P(C|A) P(A) / P(C) = 0.8</a:t>
            </a:r>
            <a:r>
              <a:rPr lang="en-IN" dirty="0">
                <a:sym typeface="Symbol" panose="05050102010706020507" pitchFamily="18" charset="2"/>
              </a:rPr>
              <a:t>  </a:t>
            </a:r>
            <a:r>
              <a:rPr lang="fr-FR" dirty="0"/>
              <a:t>0.3/0.52</a:t>
            </a:r>
            <a:r>
              <a:rPr lang="fr-FR" dirty="0">
                <a:solidFill>
                  <a:schemeClr val="accent6">
                    <a:lumMod val="75000"/>
                  </a:schemeClr>
                </a:solidFill>
              </a:rPr>
              <a:t>= 0.46.</a:t>
            </a:r>
          </a:p>
          <a:p>
            <a:r>
              <a:rPr lang="en-IN" sz="2000" dirty="0">
                <a:solidFill>
                  <a:srgbClr val="000000"/>
                </a:solidFill>
              </a:rPr>
              <a:t>	</a:t>
            </a:r>
          </a:p>
          <a:p>
            <a:r>
              <a:rPr lang="en-IN" sz="2000" b="1" dirty="0">
                <a:solidFill>
                  <a:schemeClr val="accent6">
                    <a:lumMod val="75000"/>
                  </a:schemeClr>
                </a:solidFill>
              </a:rPr>
              <a:t>3) P(A|</a:t>
            </a:r>
            <a:r>
              <a:rPr lang="en-IN" sz="2000" b="1" dirty="0">
                <a:solidFill>
                  <a:schemeClr val="accent6">
                    <a:lumMod val="75000"/>
                  </a:schemeClr>
                </a:solidFill>
                <a:sym typeface="Symbol" panose="05050102010706020507" pitchFamily="18" charset="2"/>
              </a:rPr>
              <a:t>  D) =</a:t>
            </a:r>
            <a:r>
              <a:rPr lang="en-IN" dirty="0"/>
              <a:t> P(</a:t>
            </a:r>
            <a:r>
              <a:rPr lang="en-IN" b="1" dirty="0">
                <a:sym typeface="Symbol" panose="05050102010706020507" pitchFamily="18" charset="2"/>
              </a:rPr>
              <a:t> </a:t>
            </a:r>
            <a:r>
              <a:rPr lang="en-IN" dirty="0"/>
              <a:t>D|A) P(A)/P(</a:t>
            </a:r>
            <a:r>
              <a:rPr lang="en-IN" b="1" dirty="0">
                <a:sym typeface="Symbol" panose="05050102010706020507" pitchFamily="18" charset="2"/>
              </a:rPr>
              <a:t> </a:t>
            </a:r>
            <a:r>
              <a:rPr lang="en-IN" dirty="0"/>
              <a:t>D).</a:t>
            </a:r>
          </a:p>
          <a:p>
            <a:r>
              <a:rPr lang="en-IN" dirty="0"/>
              <a:t>        Now P(</a:t>
            </a:r>
            <a:r>
              <a:rPr lang="en-IN" b="1" dirty="0">
                <a:sym typeface="Symbol" panose="05050102010706020507" pitchFamily="18" charset="2"/>
              </a:rPr>
              <a:t> </a:t>
            </a:r>
            <a:r>
              <a:rPr lang="en-IN" dirty="0"/>
              <a:t>D) = 1</a:t>
            </a:r>
            <a:r>
              <a:rPr lang="en-IN" dirty="0">
                <a:sym typeface="Symbol" panose="05050102010706020507" pitchFamily="18" charset="2"/>
              </a:rPr>
              <a:t>  </a:t>
            </a:r>
            <a:r>
              <a:rPr lang="en-IN" dirty="0"/>
              <a:t>P(D) = 1</a:t>
            </a:r>
            <a:r>
              <a:rPr lang="en-IN" dirty="0">
                <a:sym typeface="Symbol" panose="05050102010706020507" pitchFamily="18" charset="2"/>
              </a:rPr>
              <a:t>  </a:t>
            </a:r>
            <a:r>
              <a:rPr lang="en-IN" dirty="0"/>
              <a:t>0.32 = </a:t>
            </a:r>
            <a:r>
              <a:rPr lang="en-IN" b="1" dirty="0"/>
              <a:t>0.68     ….from the first sub question above.</a:t>
            </a:r>
            <a:br>
              <a:rPr lang="en-IN" b="1" dirty="0"/>
            </a:br>
            <a:endParaRPr lang="en-IN" b="1" dirty="0"/>
          </a:p>
          <a:p>
            <a:r>
              <a:rPr lang="en-IN" dirty="0"/>
              <a:t>        	P(</a:t>
            </a:r>
            <a:r>
              <a:rPr lang="en-IN" b="1" dirty="0">
                <a:sym typeface="Symbol" panose="05050102010706020507" pitchFamily="18" charset="2"/>
              </a:rPr>
              <a:t> </a:t>
            </a:r>
            <a:r>
              <a:rPr lang="en-IN" dirty="0"/>
              <a:t>D|A) = P(D, B|A) + P(</a:t>
            </a:r>
            <a:r>
              <a:rPr lang="en-IN" b="1" dirty="0">
                <a:sym typeface="Symbol" panose="05050102010706020507" pitchFamily="18" charset="2"/>
              </a:rPr>
              <a:t> </a:t>
            </a:r>
            <a:r>
              <a:rPr lang="en-IN" dirty="0"/>
              <a:t>D,</a:t>
            </a:r>
            <a:r>
              <a:rPr lang="en-IN" b="1" dirty="0">
                <a:sym typeface="Symbol" panose="05050102010706020507" pitchFamily="18" charset="2"/>
              </a:rPr>
              <a:t>  </a:t>
            </a:r>
            <a:r>
              <a:rPr lang="en-IN" dirty="0"/>
              <a:t>B|A) </a:t>
            </a:r>
          </a:p>
          <a:p>
            <a:r>
              <a:rPr lang="en-IN" dirty="0"/>
              <a:t>		= P(</a:t>
            </a:r>
            <a:r>
              <a:rPr lang="en-IN" b="1" dirty="0">
                <a:sym typeface="Symbol" panose="05050102010706020507" pitchFamily="18" charset="2"/>
              </a:rPr>
              <a:t> </a:t>
            </a:r>
            <a:r>
              <a:rPr lang="en-IN" dirty="0"/>
              <a:t>D|B, A) P(B|A) + P(</a:t>
            </a:r>
            <a:r>
              <a:rPr lang="en-IN" b="1" dirty="0">
                <a:sym typeface="Symbol" panose="05050102010706020507" pitchFamily="18" charset="2"/>
              </a:rPr>
              <a:t> </a:t>
            </a:r>
            <a:r>
              <a:rPr lang="en-IN" dirty="0"/>
              <a:t>D|</a:t>
            </a:r>
            <a:r>
              <a:rPr lang="en-IN" b="1" dirty="0">
                <a:sym typeface="Symbol" panose="05050102010706020507" pitchFamily="18" charset="2"/>
              </a:rPr>
              <a:t>  </a:t>
            </a:r>
            <a:r>
              <a:rPr lang="en-IN" dirty="0"/>
              <a:t>B, A) P(</a:t>
            </a:r>
            <a:r>
              <a:rPr lang="en-IN" b="1" dirty="0">
                <a:sym typeface="Symbol" panose="05050102010706020507" pitchFamily="18" charset="2"/>
              </a:rPr>
              <a:t> </a:t>
            </a:r>
            <a:r>
              <a:rPr lang="en-IN" dirty="0"/>
              <a:t>B|A)</a:t>
            </a:r>
            <a:br>
              <a:rPr lang="en-IN" dirty="0"/>
            </a:br>
            <a:r>
              <a:rPr lang="en-IN" dirty="0"/>
              <a:t>		(since B is independent of A)</a:t>
            </a:r>
          </a:p>
          <a:p>
            <a:r>
              <a:rPr lang="en-IN" dirty="0"/>
              <a:t>	   	= P(</a:t>
            </a:r>
            <a:r>
              <a:rPr lang="en-IN" b="1" dirty="0">
                <a:sym typeface="Symbol" panose="05050102010706020507" pitchFamily="18" charset="2"/>
              </a:rPr>
              <a:t> </a:t>
            </a:r>
            <a:r>
              <a:rPr lang="en-IN" dirty="0"/>
              <a:t>D|B, A) P(B) + P(</a:t>
            </a:r>
            <a:r>
              <a:rPr lang="en-IN" b="1" dirty="0">
                <a:sym typeface="Symbol" panose="05050102010706020507" pitchFamily="18" charset="2"/>
              </a:rPr>
              <a:t> </a:t>
            </a:r>
            <a:r>
              <a:rPr lang="en-IN" dirty="0"/>
              <a:t>D|</a:t>
            </a:r>
            <a:r>
              <a:rPr lang="en-IN" b="1" dirty="0">
                <a:sym typeface="Symbol" panose="05050102010706020507" pitchFamily="18" charset="2"/>
              </a:rPr>
              <a:t>  </a:t>
            </a:r>
            <a:r>
              <a:rPr lang="en-IN" dirty="0"/>
              <a:t>B, A) P(</a:t>
            </a:r>
            <a:r>
              <a:rPr lang="en-IN" b="1" dirty="0">
                <a:sym typeface="Symbol" panose="05050102010706020507" pitchFamily="18" charset="2"/>
              </a:rPr>
              <a:t> </a:t>
            </a:r>
            <a:r>
              <a:rPr lang="en-IN" dirty="0"/>
              <a:t>B) </a:t>
            </a:r>
          </a:p>
          <a:p>
            <a:r>
              <a:rPr lang="en-IN" dirty="0"/>
              <a:t>		= (1</a:t>
            </a:r>
            <a:r>
              <a:rPr lang="en-IN" dirty="0">
                <a:sym typeface="Symbol" panose="05050102010706020507" pitchFamily="18" charset="2"/>
              </a:rPr>
              <a:t>  </a:t>
            </a:r>
            <a:r>
              <a:rPr lang="en-IN" dirty="0"/>
              <a:t>P(</a:t>
            </a:r>
            <a:r>
              <a:rPr lang="en-IN" b="1" dirty="0">
                <a:sym typeface="Symbol" panose="05050102010706020507" pitchFamily="18" charset="2"/>
              </a:rPr>
              <a:t> </a:t>
            </a:r>
            <a:r>
              <a:rPr lang="en-IN" dirty="0"/>
              <a:t>D|B, A) ) P(B) + (1</a:t>
            </a:r>
            <a:r>
              <a:rPr lang="en-IN" dirty="0">
                <a:sym typeface="Symbol" panose="05050102010706020507" pitchFamily="18" charset="2"/>
              </a:rPr>
              <a:t>  </a:t>
            </a:r>
            <a:r>
              <a:rPr lang="en-IN" dirty="0"/>
              <a:t>P(D|</a:t>
            </a:r>
            <a:r>
              <a:rPr lang="en-IN" b="1" dirty="0">
                <a:sym typeface="Symbol" panose="05050102010706020507" pitchFamily="18" charset="2"/>
              </a:rPr>
              <a:t>  </a:t>
            </a:r>
            <a:r>
              <a:rPr lang="en-IN" dirty="0"/>
              <a:t>B, A) ) (1</a:t>
            </a:r>
            <a:r>
              <a:rPr lang="en-IN" dirty="0">
                <a:sym typeface="Symbol" panose="05050102010706020507" pitchFamily="18" charset="2"/>
              </a:rPr>
              <a:t>  </a:t>
            </a:r>
            <a:r>
              <a:rPr lang="en-IN" dirty="0"/>
              <a:t>P(B) )</a:t>
            </a:r>
          </a:p>
          <a:p>
            <a:r>
              <a:rPr lang="en-IN" dirty="0"/>
              <a:t>		= (1</a:t>
            </a:r>
            <a:r>
              <a:rPr lang="en-IN" dirty="0">
                <a:sym typeface="Symbol" panose="05050102010706020507" pitchFamily="18" charset="2"/>
              </a:rPr>
              <a:t>   0.7)  0.6 + </a:t>
            </a:r>
            <a:r>
              <a:rPr lang="en-IN" dirty="0"/>
              <a:t>(1</a:t>
            </a:r>
            <a:r>
              <a:rPr lang="en-IN" dirty="0">
                <a:sym typeface="Symbol" panose="05050102010706020507" pitchFamily="18" charset="2"/>
              </a:rPr>
              <a:t>   0.8)  </a:t>
            </a:r>
            <a:r>
              <a:rPr lang="en-IN" dirty="0"/>
              <a:t>(1</a:t>
            </a:r>
            <a:r>
              <a:rPr lang="en-IN" dirty="0">
                <a:sym typeface="Symbol" panose="05050102010706020507" pitchFamily="18" charset="2"/>
              </a:rPr>
              <a:t>   0.6) </a:t>
            </a:r>
            <a:endParaRPr lang="en-IN" dirty="0"/>
          </a:p>
          <a:p>
            <a:r>
              <a:rPr lang="en-IN" dirty="0"/>
              <a:t>		= 0.3</a:t>
            </a:r>
            <a:r>
              <a:rPr lang="en-IN" dirty="0">
                <a:sym typeface="Symbol" panose="05050102010706020507" pitchFamily="18" charset="2"/>
              </a:rPr>
              <a:t>  </a:t>
            </a:r>
            <a:r>
              <a:rPr lang="en-IN" dirty="0"/>
              <a:t>0.6 + 0.2</a:t>
            </a:r>
            <a:r>
              <a:rPr lang="en-IN" dirty="0">
                <a:sym typeface="Symbol" panose="05050102010706020507" pitchFamily="18" charset="2"/>
              </a:rPr>
              <a:t>  </a:t>
            </a:r>
            <a:r>
              <a:rPr lang="en-IN" dirty="0"/>
              <a:t>0.4 = </a:t>
            </a:r>
            <a:r>
              <a:rPr lang="en-IN" b="1" dirty="0"/>
              <a:t>0.26.</a:t>
            </a:r>
            <a:br>
              <a:rPr lang="en-IN" dirty="0"/>
            </a:br>
            <a:endParaRPr lang="en-IN" dirty="0"/>
          </a:p>
          <a:p>
            <a:r>
              <a:rPr lang="en-IN" dirty="0"/>
              <a:t>        So, P(A|</a:t>
            </a:r>
            <a:r>
              <a:rPr lang="en-IN" b="1" dirty="0">
                <a:sym typeface="Symbol" panose="05050102010706020507" pitchFamily="18" charset="2"/>
              </a:rPr>
              <a:t>  </a:t>
            </a:r>
            <a:r>
              <a:rPr lang="en-IN" dirty="0"/>
              <a:t>D) = P(</a:t>
            </a:r>
            <a:r>
              <a:rPr lang="en-IN" b="1" dirty="0">
                <a:sym typeface="Symbol" panose="05050102010706020507" pitchFamily="18" charset="2"/>
              </a:rPr>
              <a:t> </a:t>
            </a:r>
            <a:r>
              <a:rPr lang="en-IN" dirty="0"/>
              <a:t>D|A) P(A)/P(</a:t>
            </a:r>
            <a:r>
              <a:rPr lang="en-IN" b="1" dirty="0">
                <a:sym typeface="Symbol" panose="05050102010706020507" pitchFamily="18" charset="2"/>
              </a:rPr>
              <a:t> </a:t>
            </a:r>
            <a:r>
              <a:rPr lang="en-IN" dirty="0"/>
              <a:t>D) = 0.26</a:t>
            </a:r>
            <a:r>
              <a:rPr lang="en-IN" dirty="0">
                <a:sym typeface="Symbol" panose="05050102010706020507" pitchFamily="18" charset="2"/>
              </a:rPr>
              <a:t>  </a:t>
            </a:r>
            <a:r>
              <a:rPr lang="en-IN" dirty="0"/>
              <a:t>0.3 / 0.68 </a:t>
            </a:r>
            <a:r>
              <a:rPr lang="en-IN" dirty="0">
                <a:solidFill>
                  <a:schemeClr val="accent6">
                    <a:lumMod val="75000"/>
                  </a:schemeClr>
                </a:solidFill>
              </a:rPr>
              <a:t>= 0.115</a:t>
            </a:r>
            <a:endParaRPr lang="en-US" sz="2000" dirty="0">
              <a:solidFill>
                <a:schemeClr val="accent6">
                  <a:lumMod val="75000"/>
                </a:schemeClr>
              </a:solidFill>
              <a:ea typeface="Times New Roman" pitchFamily="18" charset="0"/>
              <a:cs typeface="Courier New" pitchFamily="49" charset="0"/>
            </a:endParaRPr>
          </a:p>
        </p:txBody>
      </p:sp>
    </p:spTree>
    <p:extLst>
      <p:ext uri="{BB962C8B-B14F-4D97-AF65-F5344CB8AC3E}">
        <p14:creationId xmlns:p14="http://schemas.microsoft.com/office/powerpoint/2010/main" val="411101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2000"/>
                                        <p:tgtEl>
                                          <p:spTgt spid="7">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2000"/>
                                        <p:tgtEl>
                                          <p:spTgt spid="7">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fade">
                                      <p:cBhvr>
                                        <p:cTn id="31" dur="2000"/>
                                        <p:tgtEl>
                                          <p:spTgt spid="7">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fade">
                                      <p:cBhvr>
                                        <p:cTn id="34" dur="2000"/>
                                        <p:tgtEl>
                                          <p:spTgt spid="7">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Effect transition="in" filter="fade">
                                      <p:cBhvr>
                                        <p:cTn id="37" dur="2000"/>
                                        <p:tgtEl>
                                          <p:spTgt spid="7">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10" end="10"/>
                                            </p:txEl>
                                          </p:spTgt>
                                        </p:tgtEl>
                                        <p:attrNameLst>
                                          <p:attrName>style.visibility</p:attrName>
                                        </p:attrNameLst>
                                      </p:cBhvr>
                                      <p:to>
                                        <p:strVal val="visible"/>
                                      </p:to>
                                    </p:set>
                                    <p:animEffect transition="in" filter="fade">
                                      <p:cBhvr>
                                        <p:cTn id="40" dur="2000"/>
                                        <p:tgtEl>
                                          <p:spTgt spid="7">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animEffect transition="in" filter="fade">
                                      <p:cBhvr>
                                        <p:cTn id="43" dur="2000"/>
                                        <p:tgtEl>
                                          <p:spTgt spid="7">
                                            <p:txEl>
                                              <p:pRg st="11" end="1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xEl>
                                              <p:pRg st="12" end="12"/>
                                            </p:txEl>
                                          </p:spTgt>
                                        </p:tgtEl>
                                        <p:attrNameLst>
                                          <p:attrName>style.visibility</p:attrName>
                                        </p:attrNameLst>
                                      </p:cBhvr>
                                      <p:to>
                                        <p:strVal val="visible"/>
                                      </p:to>
                                    </p:set>
                                    <p:animEffect transition="in" filter="fade">
                                      <p:cBhvr>
                                        <p:cTn id="46" dur="2000"/>
                                        <p:tgtEl>
                                          <p:spTgt spid="7">
                                            <p:txEl>
                                              <p:pRg st="12" end="1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txEl>
                                              <p:pRg st="13" end="13"/>
                                            </p:txEl>
                                          </p:spTgt>
                                        </p:tgtEl>
                                        <p:attrNameLst>
                                          <p:attrName>style.visibility</p:attrName>
                                        </p:attrNameLst>
                                      </p:cBhvr>
                                      <p:to>
                                        <p:strVal val="visible"/>
                                      </p:to>
                                    </p:set>
                                    <p:animEffect transition="in" filter="fade">
                                      <p:cBhvr>
                                        <p:cTn id="49" dur="2000"/>
                                        <p:tgtEl>
                                          <p:spTgt spid="7">
                                            <p:txEl>
                                              <p:pRg st="13" end="13"/>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
                                            <p:txEl>
                                              <p:pRg st="14" end="14"/>
                                            </p:txEl>
                                          </p:spTgt>
                                        </p:tgtEl>
                                        <p:attrNameLst>
                                          <p:attrName>style.visibility</p:attrName>
                                        </p:attrNameLst>
                                      </p:cBhvr>
                                      <p:to>
                                        <p:strVal val="visible"/>
                                      </p:to>
                                    </p:set>
                                    <p:animEffect transition="in" filter="fade">
                                      <p:cBhvr>
                                        <p:cTn id="52" dur="2000"/>
                                        <p:tgtEl>
                                          <p:spTgt spid="7">
                                            <p:txEl>
                                              <p:pRg st="14" end="1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
                                            <p:txEl>
                                              <p:pRg st="15" end="15"/>
                                            </p:txEl>
                                          </p:spTgt>
                                        </p:tgtEl>
                                        <p:attrNameLst>
                                          <p:attrName>style.visibility</p:attrName>
                                        </p:attrNameLst>
                                      </p:cBhvr>
                                      <p:to>
                                        <p:strVal val="visible"/>
                                      </p:to>
                                    </p:set>
                                    <p:animEffect transition="in" filter="fade">
                                      <p:cBhvr>
                                        <p:cTn id="55" dur="2000"/>
                                        <p:tgtEl>
                                          <p:spTgt spid="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B33E-70A6-9E7B-895F-85433708E42E}"/>
              </a:ext>
            </a:extLst>
          </p:cNvPr>
          <p:cNvSpPr>
            <a:spLocks noGrp="1"/>
          </p:cNvSpPr>
          <p:nvPr>
            <p:ph type="title"/>
          </p:nvPr>
        </p:nvSpPr>
        <p:spPr>
          <a:xfrm>
            <a:off x="609600" y="136524"/>
            <a:ext cx="10972800" cy="290754"/>
          </a:xfrm>
        </p:spPr>
        <p:txBody>
          <a:bodyPr>
            <a:normAutofit fontScale="90000"/>
          </a:bodyPr>
          <a:lstStyle/>
          <a:p>
            <a:r>
              <a:rPr lang="en-IN" b="1" dirty="0"/>
              <a:t>Bayesian Nets (19)</a:t>
            </a:r>
            <a:endParaRPr lang="en-IN" dirty="0"/>
          </a:p>
        </p:txBody>
      </p:sp>
      <p:sp>
        <p:nvSpPr>
          <p:cNvPr id="3" name="Content Placeholder 2">
            <a:extLst>
              <a:ext uri="{FF2B5EF4-FFF2-40B4-BE49-F238E27FC236}">
                <a16:creationId xmlns:a16="http://schemas.microsoft.com/office/drawing/2014/main" id="{B8F5E791-CF92-0023-E405-534435610B55}"/>
              </a:ext>
            </a:extLst>
          </p:cNvPr>
          <p:cNvSpPr>
            <a:spLocks noGrp="1"/>
          </p:cNvSpPr>
          <p:nvPr>
            <p:ph idx="1"/>
          </p:nvPr>
        </p:nvSpPr>
        <p:spPr>
          <a:xfrm>
            <a:off x="55841" y="565392"/>
            <a:ext cx="12033783" cy="6156083"/>
          </a:xfrm>
        </p:spPr>
        <p:txBody>
          <a:bodyPr>
            <a:normAutofit/>
          </a:bodyPr>
          <a:lstStyle/>
          <a:p>
            <a:r>
              <a:rPr lang="en-US" sz="2000" dirty="0">
                <a:solidFill>
                  <a:srgbClr val="0000FF"/>
                </a:solidFill>
              </a:rPr>
              <a:t>Noisy-OR Relationship:</a:t>
            </a:r>
          </a:p>
          <a:p>
            <a:r>
              <a:rPr lang="en-US" sz="2000" dirty="0"/>
              <a:t>Uncertain relationships can often be characterized by so-called </a:t>
            </a:r>
            <a:r>
              <a:rPr lang="en-US" sz="2000" dirty="0">
                <a:solidFill>
                  <a:schemeClr val="accent6">
                    <a:lumMod val="75000"/>
                  </a:schemeClr>
                </a:solidFill>
              </a:rPr>
              <a:t>noisy logical relationships</a:t>
            </a:r>
            <a:r>
              <a:rPr lang="en-US" sz="2000" dirty="0"/>
              <a:t>. The standard example is the </a:t>
            </a:r>
            <a:r>
              <a:rPr lang="en-US" sz="2000" dirty="0">
                <a:solidFill>
                  <a:schemeClr val="accent6">
                    <a:lumMod val="75000"/>
                  </a:schemeClr>
                </a:solidFill>
              </a:rPr>
              <a:t>noisy-OR relation</a:t>
            </a:r>
            <a:r>
              <a:rPr lang="en-US" sz="2000" dirty="0"/>
              <a:t>, which is a generalization of the logical OR. </a:t>
            </a:r>
          </a:p>
          <a:p>
            <a:endParaRPr lang="en-US" sz="2000" dirty="0"/>
          </a:p>
          <a:p>
            <a:r>
              <a:rPr lang="en-US" sz="2000" dirty="0"/>
              <a:t>In propositional logic, we might say that Fever is true if and only if Cold, Flu, or Malaria is true. </a:t>
            </a:r>
            <a:r>
              <a:rPr lang="en-US" sz="2000" dirty="0">
                <a:solidFill>
                  <a:schemeClr val="accent6">
                    <a:lumMod val="75000"/>
                  </a:schemeClr>
                </a:solidFill>
              </a:rPr>
              <a:t>The noisy-OR model allows for uncertainty about the ability of each parent to cause the child to be true—the causal relationship between parent and child may be inhibited</a:t>
            </a:r>
            <a:r>
              <a:rPr lang="en-US" sz="2000" dirty="0"/>
              <a:t>, and so a patient could have a cold, but not exhibit a fever. </a:t>
            </a:r>
          </a:p>
          <a:p>
            <a:endParaRPr lang="en-US" sz="2000" dirty="0"/>
          </a:p>
          <a:p>
            <a:r>
              <a:rPr lang="en-US" sz="2000" dirty="0"/>
              <a:t>The model makes two assumptions. </a:t>
            </a:r>
          </a:p>
          <a:p>
            <a:pPr lvl="1"/>
            <a:r>
              <a:rPr lang="en-US" sz="1800" dirty="0"/>
              <a:t>First, it assumes that all the possible causes are listed. (If some are missing, we can always add a so-called </a:t>
            </a:r>
            <a:r>
              <a:rPr lang="en-US" sz="1800" dirty="0">
                <a:solidFill>
                  <a:schemeClr val="accent6">
                    <a:lumMod val="75000"/>
                  </a:schemeClr>
                </a:solidFill>
              </a:rPr>
              <a:t>leak node </a:t>
            </a:r>
            <a:r>
              <a:rPr lang="en-US" sz="1800" dirty="0"/>
              <a:t>that covers “miscellaneous causes.”) </a:t>
            </a:r>
          </a:p>
          <a:p>
            <a:pPr lvl="1"/>
            <a:endParaRPr lang="en-US" sz="1800" dirty="0"/>
          </a:p>
          <a:p>
            <a:pPr lvl="1"/>
            <a:r>
              <a:rPr lang="en-US" sz="1800" dirty="0"/>
              <a:t>Second, it assumes that inhibition of each parent is independent of inhibition of any other parents: E.g., whatever inhibits Malaria from causing a fever is independent of whatever inhibits Flu from causing a fever. </a:t>
            </a:r>
          </a:p>
          <a:p>
            <a:pPr lvl="1"/>
            <a:endParaRPr lang="en-US" sz="1800" dirty="0"/>
          </a:p>
          <a:p>
            <a:r>
              <a:rPr lang="en-US" sz="2000" dirty="0">
                <a:solidFill>
                  <a:schemeClr val="accent6">
                    <a:lumMod val="75000"/>
                  </a:schemeClr>
                </a:solidFill>
              </a:rPr>
              <a:t>Given these assumptions, Fever is false if and only if all its true parents are inhibited, and the probability of this is the product of the inhibition probabilities q for each parent.</a:t>
            </a:r>
          </a:p>
        </p:txBody>
      </p:sp>
      <p:sp>
        <p:nvSpPr>
          <p:cNvPr id="5" name="Slide Number Placeholder 4">
            <a:extLst>
              <a:ext uri="{FF2B5EF4-FFF2-40B4-BE49-F238E27FC236}">
                <a16:creationId xmlns:a16="http://schemas.microsoft.com/office/drawing/2014/main" id="{8DC84534-3204-0E27-0FAD-8111FB344DB5}"/>
              </a:ext>
            </a:extLst>
          </p:cNvPr>
          <p:cNvSpPr>
            <a:spLocks noGrp="1"/>
          </p:cNvSpPr>
          <p:nvPr>
            <p:ph type="sldNum" sz="quarter" idx="12"/>
          </p:nvPr>
        </p:nvSpPr>
        <p:spPr/>
        <p:txBody>
          <a:bodyPr/>
          <a:lstStyle/>
          <a:p>
            <a:fld id="{57626A49-B3EA-44E7-98F8-0932FA2A0FF4}" type="slidenum">
              <a:rPr lang="en-US" smtClean="0"/>
              <a:pPr/>
              <a:t>47</a:t>
            </a:fld>
            <a:endParaRPr lang="en-US" dirty="0"/>
          </a:p>
        </p:txBody>
      </p:sp>
    </p:spTree>
    <p:extLst>
      <p:ext uri="{BB962C8B-B14F-4D97-AF65-F5344CB8AC3E}">
        <p14:creationId xmlns:p14="http://schemas.microsoft.com/office/powerpoint/2010/main" val="2089596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B33E-70A6-9E7B-895F-85433708E42E}"/>
              </a:ext>
            </a:extLst>
          </p:cNvPr>
          <p:cNvSpPr>
            <a:spLocks noGrp="1"/>
          </p:cNvSpPr>
          <p:nvPr>
            <p:ph type="title"/>
          </p:nvPr>
        </p:nvSpPr>
        <p:spPr>
          <a:xfrm>
            <a:off x="609600" y="136524"/>
            <a:ext cx="10972800" cy="290754"/>
          </a:xfrm>
        </p:spPr>
        <p:txBody>
          <a:bodyPr>
            <a:normAutofit fontScale="90000"/>
          </a:bodyPr>
          <a:lstStyle/>
          <a:p>
            <a:r>
              <a:rPr lang="en-IN" b="1" dirty="0"/>
              <a:t>Bayesian Nets (20)</a:t>
            </a:r>
            <a:endParaRPr lang="en-IN" dirty="0"/>
          </a:p>
        </p:txBody>
      </p:sp>
      <p:sp>
        <p:nvSpPr>
          <p:cNvPr id="3" name="Content Placeholder 2">
            <a:extLst>
              <a:ext uri="{FF2B5EF4-FFF2-40B4-BE49-F238E27FC236}">
                <a16:creationId xmlns:a16="http://schemas.microsoft.com/office/drawing/2014/main" id="{B8F5E791-CF92-0023-E405-534435610B55}"/>
              </a:ext>
            </a:extLst>
          </p:cNvPr>
          <p:cNvSpPr>
            <a:spLocks noGrp="1"/>
          </p:cNvSpPr>
          <p:nvPr>
            <p:ph idx="1"/>
          </p:nvPr>
        </p:nvSpPr>
        <p:spPr>
          <a:xfrm>
            <a:off x="55841" y="565392"/>
            <a:ext cx="12033783" cy="6156083"/>
          </a:xfrm>
        </p:spPr>
        <p:txBody>
          <a:bodyPr>
            <a:normAutofit/>
          </a:bodyPr>
          <a:lstStyle/>
          <a:p>
            <a:r>
              <a:rPr lang="en-US" sz="2000" dirty="0">
                <a:solidFill>
                  <a:srgbClr val="0000FF"/>
                </a:solidFill>
              </a:rPr>
              <a:t>Noisy-OR Relationship: </a:t>
            </a:r>
            <a:r>
              <a:rPr lang="en-US" sz="2000" dirty="0"/>
              <a:t>(cont..)</a:t>
            </a:r>
          </a:p>
          <a:p>
            <a:r>
              <a:rPr lang="en-IN" sz="2000" dirty="0"/>
              <a:t>Let us suppose these individual inhibition probabilities are as follows:</a:t>
            </a:r>
          </a:p>
          <a:p>
            <a:pPr marL="800100" lvl="2" indent="0">
              <a:buNone/>
            </a:pPr>
            <a:r>
              <a:rPr lang="en-IN" sz="1800" dirty="0" err="1"/>
              <a:t>q</a:t>
            </a:r>
            <a:r>
              <a:rPr lang="en-IN" sz="1800" baseline="-25000" dirty="0" err="1"/>
              <a:t>cold</a:t>
            </a:r>
            <a:r>
              <a:rPr lang="en-IN" sz="1800" dirty="0"/>
              <a:t> = P(￢fever | cold, ￢flu, ￢malaria) = 0.6 ,</a:t>
            </a:r>
          </a:p>
          <a:p>
            <a:pPr marL="800100" lvl="2" indent="0">
              <a:buNone/>
            </a:pPr>
            <a:r>
              <a:rPr lang="en-IN" sz="1800" dirty="0" err="1"/>
              <a:t>q</a:t>
            </a:r>
            <a:r>
              <a:rPr lang="en-IN" sz="1800" baseline="-25000" dirty="0" err="1"/>
              <a:t>flu</a:t>
            </a:r>
            <a:r>
              <a:rPr lang="en-IN" sz="1800" dirty="0"/>
              <a:t> = P(￢fever | ￢cold, flu, ￢malaria) = 0.2 ,</a:t>
            </a:r>
          </a:p>
          <a:p>
            <a:pPr marL="800100" lvl="2" indent="0">
              <a:buNone/>
            </a:pPr>
            <a:r>
              <a:rPr lang="en-IN" sz="1800" dirty="0" err="1"/>
              <a:t>q</a:t>
            </a:r>
            <a:r>
              <a:rPr lang="en-IN" sz="1800" baseline="-25000" dirty="0" err="1"/>
              <a:t>malaria</a:t>
            </a:r>
            <a:r>
              <a:rPr lang="en-IN" sz="1800" dirty="0"/>
              <a:t> = P(￢fever | ￢</a:t>
            </a:r>
            <a:r>
              <a:rPr lang="en-IN" sz="1800" dirty="0" err="1"/>
              <a:t>cold,￢flu</a:t>
            </a:r>
            <a:r>
              <a:rPr lang="en-IN" sz="1800" dirty="0"/>
              <a:t>, malaria) = 0.1 .</a:t>
            </a:r>
          </a:p>
          <a:p>
            <a:r>
              <a:rPr lang="en-IN" sz="2000" dirty="0"/>
              <a:t>Then, from this information and the noisy-OR assumptions, the entire CPT can be built. The general rule is that:</a:t>
            </a:r>
          </a:p>
          <a:p>
            <a:endParaRPr lang="en-IN" sz="2000" dirty="0"/>
          </a:p>
          <a:p>
            <a:endParaRPr lang="en-IN" sz="2000" dirty="0"/>
          </a:p>
          <a:p>
            <a:pPr marL="0" indent="0">
              <a:buNone/>
            </a:pPr>
            <a:r>
              <a:rPr lang="en-US" sz="2000" dirty="0"/>
              <a:t>      where the product is taken over the parents that are set to true for that row of the CPT. </a:t>
            </a:r>
          </a:p>
          <a:p>
            <a:r>
              <a:rPr lang="en-US" sz="2000" dirty="0"/>
              <a:t>The following table illustrates this calculation:</a:t>
            </a:r>
            <a:endParaRPr lang="en-IN" sz="2000" dirty="0"/>
          </a:p>
          <a:p>
            <a:endParaRPr lang="en-US" sz="2000" dirty="0"/>
          </a:p>
        </p:txBody>
      </p:sp>
      <p:sp>
        <p:nvSpPr>
          <p:cNvPr id="5" name="Slide Number Placeholder 4">
            <a:extLst>
              <a:ext uri="{FF2B5EF4-FFF2-40B4-BE49-F238E27FC236}">
                <a16:creationId xmlns:a16="http://schemas.microsoft.com/office/drawing/2014/main" id="{8DC84534-3204-0E27-0FAD-8111FB344DB5}"/>
              </a:ext>
            </a:extLst>
          </p:cNvPr>
          <p:cNvSpPr>
            <a:spLocks noGrp="1"/>
          </p:cNvSpPr>
          <p:nvPr>
            <p:ph type="sldNum" sz="quarter" idx="12"/>
          </p:nvPr>
        </p:nvSpPr>
        <p:spPr/>
        <p:txBody>
          <a:bodyPr/>
          <a:lstStyle/>
          <a:p>
            <a:fld id="{57626A49-B3EA-44E7-98F8-0932FA2A0FF4}" type="slidenum">
              <a:rPr lang="en-US" smtClean="0"/>
              <a:pPr/>
              <a:t>48</a:t>
            </a:fld>
            <a:endParaRPr lang="en-US" dirty="0"/>
          </a:p>
        </p:txBody>
      </p:sp>
      <p:pic>
        <p:nvPicPr>
          <p:cNvPr id="7" name="Picture 6">
            <a:extLst>
              <a:ext uri="{FF2B5EF4-FFF2-40B4-BE49-F238E27FC236}">
                <a16:creationId xmlns:a16="http://schemas.microsoft.com/office/drawing/2014/main" id="{544AF9B3-6A13-A862-461B-30C103272D4B}"/>
              </a:ext>
            </a:extLst>
          </p:cNvPr>
          <p:cNvPicPr>
            <a:picLocks noChangeAspect="1"/>
          </p:cNvPicPr>
          <p:nvPr/>
        </p:nvPicPr>
        <p:blipFill>
          <a:blip r:embed="rId2"/>
          <a:stretch>
            <a:fillRect/>
          </a:stretch>
        </p:blipFill>
        <p:spPr>
          <a:xfrm>
            <a:off x="3314450" y="2581261"/>
            <a:ext cx="4004688" cy="753094"/>
          </a:xfrm>
          <a:prstGeom prst="rect">
            <a:avLst/>
          </a:prstGeom>
        </p:spPr>
      </p:pic>
      <p:pic>
        <p:nvPicPr>
          <p:cNvPr id="9" name="Picture 8">
            <a:extLst>
              <a:ext uri="{FF2B5EF4-FFF2-40B4-BE49-F238E27FC236}">
                <a16:creationId xmlns:a16="http://schemas.microsoft.com/office/drawing/2014/main" id="{335115BA-689D-1D39-3C9A-ABB0AA789FD9}"/>
              </a:ext>
            </a:extLst>
          </p:cNvPr>
          <p:cNvPicPr>
            <a:picLocks noChangeAspect="1"/>
          </p:cNvPicPr>
          <p:nvPr/>
        </p:nvPicPr>
        <p:blipFill>
          <a:blip r:embed="rId3"/>
          <a:stretch>
            <a:fillRect/>
          </a:stretch>
        </p:blipFill>
        <p:spPr>
          <a:xfrm>
            <a:off x="236505" y="4088499"/>
            <a:ext cx="5509154" cy="2523450"/>
          </a:xfrm>
          <a:prstGeom prst="rect">
            <a:avLst/>
          </a:prstGeom>
        </p:spPr>
      </p:pic>
      <p:sp>
        <p:nvSpPr>
          <p:cNvPr id="13" name="TextBox 12">
            <a:extLst>
              <a:ext uri="{FF2B5EF4-FFF2-40B4-BE49-F238E27FC236}">
                <a16:creationId xmlns:a16="http://schemas.microsoft.com/office/drawing/2014/main" id="{E8EC438B-5591-C1EB-2A51-C88F0492F783}"/>
              </a:ext>
            </a:extLst>
          </p:cNvPr>
          <p:cNvSpPr txBox="1"/>
          <p:nvPr/>
        </p:nvSpPr>
        <p:spPr>
          <a:xfrm>
            <a:off x="6038997" y="4611560"/>
            <a:ext cx="6097162" cy="1631216"/>
          </a:xfrm>
          <a:prstGeom prst="rect">
            <a:avLst/>
          </a:prstGeom>
          <a:noFill/>
        </p:spPr>
        <p:txBody>
          <a:bodyPr wrap="square">
            <a:spAutoFit/>
          </a:bodyPr>
          <a:lstStyle/>
          <a:p>
            <a:pPr algn="just"/>
            <a:r>
              <a:rPr lang="en-US" sz="2000" dirty="0"/>
              <a:t>In general, </a:t>
            </a:r>
            <a:r>
              <a:rPr lang="en-US" sz="2000" dirty="0">
                <a:solidFill>
                  <a:schemeClr val="accent6">
                    <a:lumMod val="75000"/>
                  </a:schemeClr>
                </a:solidFill>
              </a:rPr>
              <a:t>noisy logical relationships in which a variable depends on k parents can be described using O(k) parameters instead of O(2</a:t>
            </a:r>
            <a:r>
              <a:rPr lang="en-US" sz="2000" baseline="30000" dirty="0">
                <a:solidFill>
                  <a:schemeClr val="accent6">
                    <a:lumMod val="75000"/>
                  </a:schemeClr>
                </a:solidFill>
              </a:rPr>
              <a:t>k</a:t>
            </a:r>
            <a:r>
              <a:rPr lang="en-US" sz="2000" dirty="0">
                <a:solidFill>
                  <a:schemeClr val="accent6">
                    <a:lumMod val="75000"/>
                  </a:schemeClr>
                </a:solidFill>
              </a:rPr>
              <a:t>) for the full conditional probability table. This makes assessment and learning much easier.</a:t>
            </a:r>
            <a:endParaRPr lang="en-IN" sz="2000" dirty="0">
              <a:solidFill>
                <a:schemeClr val="accent6">
                  <a:lumMod val="75000"/>
                </a:schemeClr>
              </a:solidFill>
            </a:endParaRPr>
          </a:p>
        </p:txBody>
      </p:sp>
    </p:spTree>
    <p:extLst>
      <p:ext uri="{BB962C8B-B14F-4D97-AF65-F5344CB8AC3E}">
        <p14:creationId xmlns:p14="http://schemas.microsoft.com/office/powerpoint/2010/main" val="15098267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132114" y="698863"/>
            <a:ext cx="9753600" cy="1905000"/>
          </a:xfrm>
        </p:spPr>
        <p:txBody>
          <a:bodyPr>
            <a:normAutofit/>
          </a:bodyPr>
          <a:lstStyle/>
          <a:p>
            <a:r>
              <a:rPr lang="en-US" b="1" dirty="0">
                <a:solidFill>
                  <a:srgbClr val="000099"/>
                </a:solidFill>
              </a:rPr>
              <a:t>Directed Acyclic Graph (DAG) </a:t>
            </a:r>
            <a:endParaRPr lang="en-GB" b="1" dirty="0">
              <a:solidFill>
                <a:srgbClr val="000099"/>
              </a:solidFill>
            </a:endParaRPr>
          </a:p>
        </p:txBody>
      </p:sp>
      <p:sp>
        <p:nvSpPr>
          <p:cNvPr id="3" name="Subtitle 2"/>
          <p:cNvSpPr>
            <a:spLocks noGrp="1"/>
          </p:cNvSpPr>
          <p:nvPr>
            <p:ph type="subTitle" idx="1"/>
          </p:nvPr>
        </p:nvSpPr>
        <p:spPr>
          <a:xfrm>
            <a:off x="448491" y="2808514"/>
            <a:ext cx="11277600" cy="3618412"/>
          </a:xfrm>
        </p:spPr>
        <p:txBody>
          <a:bodyPr>
            <a:normAutofit/>
          </a:bodyPr>
          <a:lstStyle/>
          <a:p>
            <a:endParaRPr lang="en-US" sz="2300" dirty="0">
              <a:solidFill>
                <a:schemeClr val="tx1"/>
              </a:solidFill>
            </a:endParaRPr>
          </a:p>
          <a:p>
            <a:pPr algn="just"/>
            <a:r>
              <a:rPr lang="en-US" sz="2000" b="1" dirty="0">
                <a:solidFill>
                  <a:schemeClr val="tx1"/>
                </a:solidFill>
              </a:rPr>
              <a:t>Sources:</a:t>
            </a:r>
          </a:p>
          <a:p>
            <a:pPr marL="342900" indent="-342900" algn="l">
              <a:buFont typeface="+mj-lt"/>
              <a:buAutoNum type="arabicPeriod"/>
            </a:pPr>
            <a:r>
              <a:rPr lang="en-US" sz="1800" b="0" i="0" u="none" strike="noStrike" baseline="0" dirty="0">
                <a:solidFill>
                  <a:srgbClr val="00000A"/>
                </a:solidFill>
                <a:latin typeface="CIDFont+F5"/>
              </a:rPr>
              <a:t>Stuart Russell &amp; Peter Norvig, "Artificial Intelligence : A Modern Approach", Pearson </a:t>
            </a:r>
            <a:r>
              <a:rPr lang="en-IN" sz="1800" b="0" i="0" u="none" strike="noStrike" baseline="0" dirty="0">
                <a:solidFill>
                  <a:srgbClr val="00000A"/>
                </a:solidFill>
                <a:latin typeface="CIDFont+F5"/>
              </a:rPr>
              <a:t>Education, 2nd Edition.</a:t>
            </a:r>
          </a:p>
          <a:p>
            <a:pPr marL="342900" indent="-342900" algn="l">
              <a:buFont typeface="+mj-lt"/>
              <a:buAutoNum type="arabicPeriod"/>
            </a:pPr>
            <a:r>
              <a:rPr lang="en-US" sz="1800" dirty="0">
                <a:solidFill>
                  <a:schemeClr val="tx1"/>
                </a:solidFill>
              </a:rPr>
              <a:t>Kenneth Rosen, Discrete Mathematics and its Applications,</a:t>
            </a:r>
            <a:r>
              <a:rPr lang="en-IN" sz="1800" b="0" i="0" u="none" strike="noStrike" baseline="0" dirty="0"/>
              <a:t> </a:t>
            </a:r>
            <a:r>
              <a:rPr lang="en-IN" sz="1800" b="0" i="0" u="none" strike="noStrike" baseline="0" dirty="0">
                <a:solidFill>
                  <a:schemeClr val="tx1"/>
                </a:solidFill>
              </a:rPr>
              <a:t>Tata McGraw Hill Publication, 7</a:t>
            </a:r>
            <a:r>
              <a:rPr lang="en-IN" sz="1800" b="0" i="0" u="none" strike="noStrike" baseline="30000" dirty="0">
                <a:solidFill>
                  <a:schemeClr val="tx1"/>
                </a:solidFill>
              </a:rPr>
              <a:t>th</a:t>
            </a:r>
            <a:r>
              <a:rPr lang="en-IN" sz="1800" b="0" i="0" u="none" strike="noStrike" baseline="0" dirty="0">
                <a:solidFill>
                  <a:schemeClr val="tx1"/>
                </a:solidFill>
              </a:rPr>
              <a:t> edition, ISBN 978-0-07-338309-5</a:t>
            </a:r>
            <a:endParaRPr lang="en-US" sz="1800" dirty="0">
              <a:solidFill>
                <a:schemeClr val="tx1"/>
              </a:solidFill>
            </a:endParaRPr>
          </a:p>
          <a:p>
            <a:pPr marL="342900" indent="-342900" algn="l">
              <a:buFont typeface="+mj-lt"/>
              <a:buAutoNum type="arabicPeriod"/>
            </a:pPr>
            <a:r>
              <a:rPr lang="en-US" sz="1800" dirty="0">
                <a:solidFill>
                  <a:schemeClr val="tx1"/>
                </a:solidFill>
              </a:rPr>
              <a:t>Edward A. Bender, Mathematical Methods in Artificial Intelligence, IEEE Computer Society Press Los Alamitos, California, ISBN: 9780818672002, 9780818672002.</a:t>
            </a:r>
          </a:p>
          <a:p>
            <a:pPr marL="342900" indent="-342900" algn="l">
              <a:buFont typeface="+mj-lt"/>
              <a:buAutoNum type="arabicPeriod"/>
            </a:pPr>
            <a:r>
              <a:rPr lang="en-US" sz="1800" dirty="0">
                <a:solidFill>
                  <a:srgbClr val="00000A"/>
                </a:solidFill>
                <a:latin typeface="CIDFont+F5"/>
              </a:rPr>
              <a:t>Elaine Rich and Kevin Knight, "Artificial Intelligence" Tata McGraw Hill.</a:t>
            </a:r>
          </a:p>
          <a:p>
            <a:pPr algn="just"/>
            <a:endParaRPr lang="en-US"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6C2944BF-8013-4F84-992A-5A758EA44A45}"/>
              </a:ext>
            </a:extLst>
          </p:cNvPr>
          <p:cNvSpPr>
            <a:spLocks noGrp="1"/>
          </p:cNvSpPr>
          <p:nvPr>
            <p:ph type="sldNum" sz="quarter" idx="12"/>
          </p:nvPr>
        </p:nvSpPr>
        <p:spPr/>
        <p:txBody>
          <a:bodyPr/>
          <a:lstStyle/>
          <a:p>
            <a:fld id="{57626A49-B3EA-44E7-98F8-0932FA2A0FF4}" type="slidenum">
              <a:rPr lang="en-US" smtClean="0"/>
              <a:pPr/>
              <a:t>49</a:t>
            </a:fld>
            <a:endParaRPr lang="en-US"/>
          </a:p>
        </p:txBody>
      </p:sp>
    </p:spTree>
    <p:extLst>
      <p:ext uri="{BB962C8B-B14F-4D97-AF65-F5344CB8AC3E}">
        <p14:creationId xmlns:p14="http://schemas.microsoft.com/office/powerpoint/2010/main" val="109411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040"/>
            <a:ext cx="10972800" cy="457198"/>
          </a:xfrm>
        </p:spPr>
        <p:txBody>
          <a:bodyPr>
            <a:normAutofit fontScale="90000"/>
          </a:bodyPr>
          <a:lstStyle/>
          <a:p>
            <a:r>
              <a:rPr lang="en-US" b="1" dirty="0"/>
              <a:t>Basics of Probability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4716" y="668740"/>
                <a:ext cx="11784842" cy="5914621"/>
              </a:xfrm>
            </p:spPr>
            <p:txBody>
              <a:bodyPr>
                <a:normAutofit/>
              </a:bodyPr>
              <a:lstStyle/>
              <a:p>
                <a:pPr>
                  <a:lnSpc>
                    <a:spcPct val="110000"/>
                  </a:lnSpc>
                </a:pPr>
                <a:r>
                  <a:rPr lang="en-US" altLang="en-US" sz="2000" dirty="0">
                    <a:solidFill>
                      <a:srgbClr val="0000FF"/>
                    </a:solidFill>
                  </a:rPr>
                  <a:t>Probability</a:t>
                </a:r>
                <a:r>
                  <a:rPr lang="en-US" altLang="en-US" sz="2000" dirty="0"/>
                  <a:t>  is the study of randomness and uncertainty. </a:t>
                </a:r>
              </a:p>
              <a:p>
                <a:pPr>
                  <a:lnSpc>
                    <a:spcPct val="110000"/>
                  </a:lnSpc>
                </a:pPr>
                <a:r>
                  <a:rPr lang="en-US" altLang="en-US" sz="2000" dirty="0"/>
                  <a:t>A </a:t>
                </a:r>
                <a:r>
                  <a:rPr lang="en-US" altLang="en-US" sz="2000" dirty="0">
                    <a:solidFill>
                      <a:srgbClr val="0000FF"/>
                    </a:solidFill>
                  </a:rPr>
                  <a:t>random experiment </a:t>
                </a:r>
                <a:r>
                  <a:rPr lang="en-US" altLang="en-US" sz="2000" dirty="0"/>
                  <a:t>is a process whose outcome is uncertain.</a:t>
                </a:r>
              </a:p>
              <a:p>
                <a:pPr lvl="1">
                  <a:lnSpc>
                    <a:spcPct val="110000"/>
                  </a:lnSpc>
                </a:pPr>
                <a:r>
                  <a:rPr lang="en-US" altLang="en-US" sz="1800" dirty="0"/>
                  <a:t>Examples: Tossing a coin once or several times,  Tossing a die, Tossing a coin until one gets Heads</a:t>
                </a:r>
              </a:p>
              <a:p>
                <a:pPr marL="457200" lvl="1" indent="0">
                  <a:lnSpc>
                    <a:spcPct val="110000"/>
                  </a:lnSpc>
                  <a:buNone/>
                </a:pPr>
                <a:endParaRPr lang="en-US" altLang="en-US" sz="1800" dirty="0"/>
              </a:p>
              <a:p>
                <a:pPr>
                  <a:lnSpc>
                    <a:spcPct val="110000"/>
                  </a:lnSpc>
                </a:pPr>
                <a:r>
                  <a:rPr lang="en-US" sz="2000" dirty="0">
                    <a:solidFill>
                      <a:srgbClr val="0000FF"/>
                    </a:solidFill>
                  </a:rPr>
                  <a:t>Sample space </a:t>
                </a:r>
                <a14:m>
                  <m:oMath xmlns:m="http://schemas.openxmlformats.org/officeDocument/2006/math">
                    <m:r>
                      <m:rPr>
                        <m:sty m:val="p"/>
                      </m:rPr>
                      <a:rPr lang="el-GR" sz="2000" i="1" smtClean="0">
                        <a:solidFill>
                          <a:srgbClr val="0000FF"/>
                        </a:solidFill>
                        <a:latin typeface="Cambria Math" panose="02040503050406030204" pitchFamily="18" charset="0"/>
                        <a:ea typeface="Cambria Math"/>
                      </a:rPr>
                      <m:t>Ω</m:t>
                    </m:r>
                  </m:oMath>
                </a14:m>
                <a:r>
                  <a:rPr lang="en-US" sz="2000" dirty="0">
                    <a:solidFill>
                      <a:srgbClr val="0000FF"/>
                    </a:solidFill>
                  </a:rPr>
                  <a:t> : </a:t>
                </a:r>
                <a:r>
                  <a:rPr lang="en-US" sz="2000" dirty="0"/>
                  <a:t>the set of all the possible outcomes of the experiment.</a:t>
                </a:r>
              </a:p>
              <a:p>
                <a:pPr lvl="1">
                  <a:lnSpc>
                    <a:spcPct val="110000"/>
                  </a:lnSpc>
                </a:pPr>
                <a:r>
                  <a:rPr lang="en-US" sz="1800" dirty="0">
                    <a:solidFill>
                      <a:schemeClr val="tx1"/>
                    </a:solidFill>
                  </a:rPr>
                  <a:t>If the experiment is a roll of a six-sided die, then the natural sample space is {1, 2, 3, 4, 5, 6}</a:t>
                </a:r>
              </a:p>
              <a:p>
                <a:pPr lvl="1">
                  <a:lnSpc>
                    <a:spcPct val="110000"/>
                  </a:lnSpc>
                </a:pPr>
                <a:r>
                  <a:rPr lang="en-US" sz="1800" dirty="0">
                    <a:solidFill>
                      <a:schemeClr val="tx1"/>
                    </a:solidFill>
                  </a:rPr>
                  <a:t>Suppose the experiment consists of tossing a coin three times. </a:t>
                </a:r>
                <a14:m>
                  <m:oMath xmlns:m="http://schemas.openxmlformats.org/officeDocument/2006/math">
                    <m:r>
                      <a:rPr lang="en-IN" sz="1800" b="0" i="0" smtClean="0">
                        <a:solidFill>
                          <a:schemeClr val="tx1"/>
                        </a:solidFill>
                        <a:latin typeface="Cambria Math" panose="02040503050406030204" pitchFamily="18" charset="0"/>
                        <a:ea typeface="Cambria Math"/>
                      </a:rPr>
                      <m:t> </m:t>
                    </m:r>
                    <m:r>
                      <m:rPr>
                        <m:sty m:val="p"/>
                      </m:rPr>
                      <a:rPr lang="el-GR" sz="1800" i="1" smtClean="0">
                        <a:solidFill>
                          <a:schemeClr val="tx1"/>
                        </a:solidFill>
                        <a:latin typeface="Cambria Math" panose="02040503050406030204" pitchFamily="18" charset="0"/>
                        <a:ea typeface="Cambria Math"/>
                      </a:rPr>
                      <m:t>Ω</m:t>
                    </m:r>
                    <m:r>
                      <a:rPr lang="en-US" sz="1800" b="0" i="1" smtClean="0">
                        <a:solidFill>
                          <a:schemeClr val="tx1"/>
                        </a:solidFill>
                        <a:latin typeface="Cambria Math" panose="02040503050406030204" pitchFamily="18" charset="0"/>
                        <a:ea typeface="Cambria Math"/>
                      </a:rPr>
                      <m:t>={(</m:t>
                    </m:r>
                    <m:r>
                      <a:rPr lang="en-US" sz="1800" b="0" i="1" smtClean="0">
                        <a:solidFill>
                          <a:schemeClr val="tx1"/>
                        </a:solidFill>
                        <a:latin typeface="Cambria Math" panose="02040503050406030204" pitchFamily="18" charset="0"/>
                        <a:ea typeface="Cambria Math"/>
                      </a:rPr>
                      <m:t>hhh</m:t>
                    </m:r>
                    <m:r>
                      <a:rPr lang="en-US" sz="1800" b="0" i="1" smtClean="0">
                        <a:solidFill>
                          <a:schemeClr val="tx1"/>
                        </a:solidFill>
                        <a:latin typeface="Cambria Math" panose="02040503050406030204" pitchFamily="18" charset="0"/>
                        <a:ea typeface="Cambria Math"/>
                      </a:rPr>
                      <m:t>, </m:t>
                    </m:r>
                    <m:r>
                      <a:rPr lang="en-US" sz="1800" b="0" i="1" smtClean="0">
                        <a:solidFill>
                          <a:schemeClr val="tx1"/>
                        </a:solidFill>
                        <a:latin typeface="Cambria Math" panose="02040503050406030204" pitchFamily="18" charset="0"/>
                        <a:ea typeface="Cambria Math"/>
                      </a:rPr>
                      <m:t>hh𝑡</m:t>
                    </m:r>
                    <m:r>
                      <a:rPr lang="en-US" sz="1800" b="0" i="1" smtClean="0">
                        <a:solidFill>
                          <a:schemeClr val="tx1"/>
                        </a:solidFill>
                        <a:latin typeface="Cambria Math" panose="02040503050406030204" pitchFamily="18" charset="0"/>
                        <a:ea typeface="Cambria Math"/>
                      </a:rPr>
                      <m:t>, </m:t>
                    </m:r>
                    <m:r>
                      <a:rPr lang="en-US" sz="1800" b="0" i="1" smtClean="0">
                        <a:solidFill>
                          <a:schemeClr val="tx1"/>
                        </a:solidFill>
                        <a:latin typeface="Cambria Math" panose="02040503050406030204" pitchFamily="18" charset="0"/>
                        <a:ea typeface="Cambria Math"/>
                      </a:rPr>
                      <m:t>h𝑡h</m:t>
                    </m:r>
                    <m:r>
                      <a:rPr lang="en-US" sz="1800" b="0" i="1" smtClean="0">
                        <a:solidFill>
                          <a:schemeClr val="tx1"/>
                        </a:solidFill>
                        <a:latin typeface="Cambria Math" panose="02040503050406030204" pitchFamily="18" charset="0"/>
                        <a:ea typeface="Cambria Math"/>
                      </a:rPr>
                      <m:t>, </m:t>
                    </m:r>
                    <m:r>
                      <a:rPr lang="en-US" sz="1800" b="0" i="1" smtClean="0">
                        <a:solidFill>
                          <a:schemeClr val="tx1"/>
                        </a:solidFill>
                        <a:latin typeface="Cambria Math" panose="02040503050406030204" pitchFamily="18" charset="0"/>
                        <a:ea typeface="Cambria Math"/>
                      </a:rPr>
                      <m:t>h𝑡𝑡</m:t>
                    </m:r>
                    <m:r>
                      <a:rPr lang="en-US" sz="1800" b="0" i="1" smtClean="0">
                        <a:solidFill>
                          <a:schemeClr val="tx1"/>
                        </a:solidFill>
                        <a:latin typeface="Cambria Math" panose="02040503050406030204" pitchFamily="18" charset="0"/>
                        <a:ea typeface="Cambria Math"/>
                      </a:rPr>
                      <m:t>, </m:t>
                    </m:r>
                    <m:r>
                      <a:rPr lang="en-US" sz="1800" b="0" i="1" smtClean="0">
                        <a:solidFill>
                          <a:schemeClr val="tx1"/>
                        </a:solidFill>
                        <a:latin typeface="Cambria Math" panose="02040503050406030204" pitchFamily="18" charset="0"/>
                        <a:ea typeface="Cambria Math"/>
                      </a:rPr>
                      <m:t>𝑡hh</m:t>
                    </m:r>
                    <m:r>
                      <a:rPr lang="en-US" sz="1800" b="0" i="1" smtClean="0">
                        <a:solidFill>
                          <a:schemeClr val="tx1"/>
                        </a:solidFill>
                        <a:latin typeface="Cambria Math" panose="02040503050406030204" pitchFamily="18" charset="0"/>
                        <a:ea typeface="Cambria Math"/>
                      </a:rPr>
                      <m:t>, </m:t>
                    </m:r>
                    <m:r>
                      <a:rPr lang="en-US" sz="1800" b="0" i="1" smtClean="0">
                        <a:solidFill>
                          <a:schemeClr val="tx1"/>
                        </a:solidFill>
                        <a:latin typeface="Cambria Math" panose="02040503050406030204" pitchFamily="18" charset="0"/>
                        <a:ea typeface="Cambria Math"/>
                      </a:rPr>
                      <m:t>𝑡h𝑡</m:t>
                    </m:r>
                    <m:r>
                      <a:rPr lang="en-US" sz="1800" b="0" i="1" smtClean="0">
                        <a:solidFill>
                          <a:schemeClr val="tx1"/>
                        </a:solidFill>
                        <a:latin typeface="Cambria Math" panose="02040503050406030204" pitchFamily="18" charset="0"/>
                        <a:ea typeface="Cambria Math"/>
                      </a:rPr>
                      <m:t>, </m:t>
                    </m:r>
                    <m:r>
                      <a:rPr lang="en-US" sz="1800" b="0" i="1" smtClean="0">
                        <a:solidFill>
                          <a:schemeClr val="tx1"/>
                        </a:solidFill>
                        <a:latin typeface="Cambria Math" panose="02040503050406030204" pitchFamily="18" charset="0"/>
                        <a:ea typeface="Cambria Math"/>
                      </a:rPr>
                      <m:t>𝑡𝑡h</m:t>
                    </m:r>
                    <m:r>
                      <a:rPr lang="en-US" sz="1800" b="0" i="1" smtClean="0">
                        <a:solidFill>
                          <a:schemeClr val="tx1"/>
                        </a:solidFill>
                        <a:latin typeface="Cambria Math" panose="02040503050406030204" pitchFamily="18" charset="0"/>
                        <a:ea typeface="Cambria Math"/>
                      </a:rPr>
                      <m:t>, </m:t>
                    </m:r>
                    <m:r>
                      <a:rPr lang="en-US" sz="1800" b="0" i="1" smtClean="0">
                        <a:solidFill>
                          <a:schemeClr val="tx1"/>
                        </a:solidFill>
                        <a:latin typeface="Cambria Math" panose="02040503050406030204" pitchFamily="18" charset="0"/>
                        <a:ea typeface="Cambria Math"/>
                      </a:rPr>
                      <m:t>𝑡𝑡𝑡</m:t>
                    </m:r>
                    <m:r>
                      <a:rPr lang="en-US" sz="1800" b="0" i="1" smtClean="0">
                        <a:solidFill>
                          <a:schemeClr val="tx1"/>
                        </a:solidFill>
                        <a:latin typeface="Cambria Math" panose="02040503050406030204" pitchFamily="18" charset="0"/>
                        <a:ea typeface="Cambria Math"/>
                      </a:rPr>
                      <m:t>}</m:t>
                    </m:r>
                  </m:oMath>
                </a14:m>
                <a:endParaRPr lang="en-US" sz="1800" dirty="0">
                  <a:solidFill>
                    <a:schemeClr val="tx1"/>
                  </a:solidFill>
                </a:endParaRPr>
              </a:p>
              <a:p>
                <a:pPr lvl="1">
                  <a:lnSpc>
                    <a:spcPct val="110000"/>
                  </a:lnSpc>
                </a:pPr>
                <a:r>
                  <a:rPr lang="en-US" sz="1800" dirty="0">
                    <a:solidFill>
                      <a:schemeClr val="tx1"/>
                    </a:solidFill>
                  </a:rPr>
                  <a:t>The experiment is the number of customers that arrive at a service desk during a fixed time period, the sample space should be the set of nonnegative integers: </a:t>
                </a:r>
                <a14:m>
                  <m:oMath xmlns:m="http://schemas.openxmlformats.org/officeDocument/2006/math">
                    <m:r>
                      <m:rPr>
                        <m:sty m:val="p"/>
                      </m:rPr>
                      <a:rPr lang="el-GR" sz="1800" i="1" smtClean="0">
                        <a:solidFill>
                          <a:schemeClr val="tx1"/>
                        </a:solidFill>
                        <a:latin typeface="Cambria Math" panose="02040503050406030204" pitchFamily="18" charset="0"/>
                        <a:ea typeface="Cambria Math"/>
                      </a:rPr>
                      <m:t>Ω</m:t>
                    </m:r>
                    <m:r>
                      <a:rPr lang="en-US" sz="1800" b="0" i="1" smtClean="0">
                        <a:solidFill>
                          <a:schemeClr val="tx1"/>
                        </a:solidFill>
                        <a:latin typeface="Cambria Math" panose="02040503050406030204" pitchFamily="18" charset="0"/>
                        <a:ea typeface="Cambria Math"/>
                      </a:rPr>
                      <m:t>=</m:t>
                    </m:r>
                    <m:sSup>
                      <m:sSupPr>
                        <m:ctrlPr>
                          <a:rPr lang="en-US" sz="1800" b="0" i="1" smtClean="0">
                            <a:solidFill>
                              <a:schemeClr val="tx1"/>
                            </a:solidFill>
                            <a:latin typeface="Cambria Math" panose="02040503050406030204" pitchFamily="18" charset="0"/>
                            <a:ea typeface="Cambria Math"/>
                          </a:rPr>
                        </m:ctrlPr>
                      </m:sSupPr>
                      <m:e>
                        <m:r>
                          <a:rPr lang="en-US" sz="1800" b="0" i="1" smtClean="0">
                            <a:solidFill>
                              <a:schemeClr val="tx1"/>
                            </a:solidFill>
                            <a:latin typeface="Cambria Math" panose="02040503050406030204" pitchFamily="18" charset="0"/>
                            <a:ea typeface="Cambria Math"/>
                          </a:rPr>
                          <m:t>𝑍</m:t>
                        </m:r>
                      </m:e>
                      <m:sup>
                        <m:r>
                          <a:rPr lang="en-US" sz="1800" b="0" i="1" smtClean="0">
                            <a:solidFill>
                              <a:schemeClr val="tx1"/>
                            </a:solidFill>
                            <a:latin typeface="Cambria Math" panose="02040503050406030204" pitchFamily="18" charset="0"/>
                            <a:ea typeface="Cambria Math"/>
                          </a:rPr>
                          <m:t>+</m:t>
                        </m:r>
                      </m:sup>
                    </m:sSup>
                    <m:r>
                      <a:rPr lang="en-US" sz="1800" b="0" i="1" smtClean="0">
                        <a:solidFill>
                          <a:schemeClr val="tx1"/>
                        </a:solidFill>
                        <a:latin typeface="Cambria Math" panose="02040503050406030204" pitchFamily="18" charset="0"/>
                        <a:ea typeface="Cambria Math"/>
                      </a:rPr>
                      <m:t>=</m:t>
                    </m:r>
                    <m:d>
                      <m:dPr>
                        <m:begChr m:val="{"/>
                        <m:endChr m:val="}"/>
                        <m:ctrlPr>
                          <a:rPr lang="en-US" sz="1800" b="0" i="1" smtClean="0">
                            <a:solidFill>
                              <a:schemeClr val="tx1"/>
                            </a:solidFill>
                            <a:latin typeface="Cambria Math" panose="02040503050406030204" pitchFamily="18" charset="0"/>
                            <a:ea typeface="Cambria Math"/>
                          </a:rPr>
                        </m:ctrlPr>
                      </m:dPr>
                      <m:e>
                        <m:r>
                          <a:rPr lang="en-US" sz="1800" b="0" i="1" smtClean="0">
                            <a:solidFill>
                              <a:schemeClr val="tx1"/>
                            </a:solidFill>
                            <a:latin typeface="Cambria Math" panose="02040503050406030204" pitchFamily="18" charset="0"/>
                            <a:ea typeface="Cambria Math"/>
                          </a:rPr>
                          <m:t>0, 1, 2, 3, …</m:t>
                        </m:r>
                      </m:e>
                    </m:d>
                  </m:oMath>
                </a14:m>
                <a:r>
                  <a:rPr lang="en-US" sz="1800" b="0" dirty="0">
                    <a:solidFill>
                      <a:schemeClr val="tx1"/>
                    </a:solidFill>
                    <a:ea typeface="Cambria Math"/>
                  </a:rPr>
                  <a:t> </a:t>
                </a:r>
              </a:p>
              <a:p>
                <a:pPr lvl="1">
                  <a:lnSpc>
                    <a:spcPct val="110000"/>
                  </a:lnSpc>
                </a:pPr>
                <a:endParaRPr lang="en-US" sz="1800" b="0" dirty="0">
                  <a:solidFill>
                    <a:schemeClr val="tx1"/>
                  </a:solidFill>
                  <a:ea typeface="Cambria Math"/>
                </a:endParaRPr>
              </a:p>
              <a:p>
                <a:pPr>
                  <a:lnSpc>
                    <a:spcPct val="110000"/>
                  </a:lnSpc>
                </a:pPr>
                <a:r>
                  <a:rPr lang="en-US" sz="2000" b="0" dirty="0">
                    <a:solidFill>
                      <a:srgbClr val="0000FF"/>
                    </a:solidFill>
                    <a:ea typeface="Cambria Math"/>
                  </a:rPr>
                  <a:t>Events </a:t>
                </a:r>
                <a:r>
                  <a:rPr lang="en-US" sz="2000" b="0" dirty="0">
                    <a:ea typeface="Cambria Math"/>
                  </a:rPr>
                  <a:t>are subsets of the sample space. </a:t>
                </a:r>
              </a:p>
              <a:p>
                <a:pPr lvl="1">
                  <a:lnSpc>
                    <a:spcPct val="110000"/>
                  </a:lnSpc>
                </a:pPr>
                <a:r>
                  <a:rPr lang="en-US" sz="1800" dirty="0">
                    <a:cs typeface="Tahoma"/>
                  </a:rPr>
                  <a:t>The</a:t>
                </a:r>
                <a:r>
                  <a:rPr lang="en-US" sz="1800" spc="30" dirty="0">
                    <a:cs typeface="Tahoma"/>
                  </a:rPr>
                  <a:t> </a:t>
                </a:r>
                <a:r>
                  <a:rPr lang="en-US" sz="1800" spc="-10" dirty="0">
                    <a:cs typeface="Tahoma"/>
                  </a:rPr>
                  <a:t>empty</a:t>
                </a:r>
                <a:r>
                  <a:rPr lang="en-US" sz="1800" spc="30" dirty="0">
                    <a:cs typeface="Tahoma"/>
                  </a:rPr>
                  <a:t> </a:t>
                </a:r>
                <a:r>
                  <a:rPr lang="en-US" sz="1800" spc="-15" dirty="0">
                    <a:cs typeface="Tahoma"/>
                  </a:rPr>
                  <a:t>event</a:t>
                </a:r>
                <a:r>
                  <a:rPr lang="en-US" sz="1800" spc="35" dirty="0">
                    <a:cs typeface="Tahoma"/>
                  </a:rPr>
                  <a:t> </a:t>
                </a:r>
                <a:r>
                  <a:rPr lang="en-US" sz="1800" spc="-10" dirty="0">
                    <a:cs typeface="Tahoma"/>
                  </a:rPr>
                  <a:t>is</a:t>
                </a:r>
                <a:r>
                  <a:rPr lang="en-US" sz="1800" spc="35" dirty="0">
                    <a:cs typeface="Tahoma"/>
                  </a:rPr>
                  <a:t> </a:t>
                </a:r>
                <a:r>
                  <a:rPr lang="en-US" sz="1800" spc="-170" dirty="0">
                    <a:solidFill>
                      <a:srgbClr val="0000FF"/>
                    </a:solidFill>
                    <a:cs typeface="Lucida Sans Unicode"/>
                  </a:rPr>
                  <a:t>∅.</a:t>
                </a:r>
                <a:endParaRPr lang="en-US" sz="1800" b="0" dirty="0">
                  <a:ea typeface="Cambria Math"/>
                </a:endParaRPr>
              </a:p>
              <a:p>
                <a:pPr lvl="1">
                  <a:lnSpc>
                    <a:spcPct val="110000"/>
                  </a:lnSpc>
                </a:pPr>
                <a:r>
                  <a:rPr lang="en-US" sz="1800" b="0" dirty="0">
                    <a:ea typeface="Cambria Math"/>
                  </a:rPr>
                  <a:t>A= {the outcome that the die is even} ={2,4,6}</a:t>
                </a:r>
              </a:p>
              <a:p>
                <a:pPr lvl="1">
                  <a:lnSpc>
                    <a:spcPct val="110000"/>
                  </a:lnSpc>
                </a:pPr>
                <a:r>
                  <a:rPr lang="en-US" sz="1800" b="0" dirty="0">
                    <a:ea typeface="Cambria Math"/>
                  </a:rPr>
                  <a:t>B = {exactly two tosses come out tails}=(</a:t>
                </a:r>
                <a:r>
                  <a:rPr lang="en-US" sz="1800" b="0" dirty="0" err="1">
                    <a:ea typeface="Cambria Math"/>
                  </a:rPr>
                  <a:t>htt</a:t>
                </a:r>
                <a:r>
                  <a:rPr lang="en-US" sz="1800" b="0" dirty="0">
                    <a:ea typeface="Cambria Math"/>
                  </a:rPr>
                  <a:t>, </a:t>
                </a:r>
                <a:r>
                  <a:rPr lang="en-US" sz="1800" b="0" dirty="0" err="1">
                    <a:ea typeface="Cambria Math"/>
                  </a:rPr>
                  <a:t>tht</a:t>
                </a:r>
                <a:r>
                  <a:rPr lang="en-US" sz="1800" b="0" dirty="0">
                    <a:ea typeface="Cambria Math"/>
                  </a:rPr>
                  <a:t>, </a:t>
                </a:r>
                <a:r>
                  <a:rPr lang="en-US" sz="1800" b="0" dirty="0" err="1">
                    <a:ea typeface="Cambria Math"/>
                  </a:rPr>
                  <a:t>tth</a:t>
                </a:r>
                <a:r>
                  <a:rPr lang="en-US" sz="1800" b="0" dirty="0">
                    <a:ea typeface="Cambria Math"/>
                  </a:rPr>
                  <a:t>}</a:t>
                </a:r>
              </a:p>
              <a:p>
                <a:pPr lvl="1">
                  <a:lnSpc>
                    <a:spcPct val="110000"/>
                  </a:lnSpc>
                </a:pPr>
                <a:r>
                  <a:rPr lang="en-US" sz="1800" b="0" dirty="0">
                    <a:ea typeface="Cambria Math"/>
                  </a:rPr>
                  <a:t>C = {at least two heads} = {</a:t>
                </a:r>
                <a:r>
                  <a:rPr lang="en-US" sz="1800" b="0" dirty="0" err="1">
                    <a:ea typeface="Cambria Math"/>
                  </a:rPr>
                  <a:t>hhh</a:t>
                </a:r>
                <a:r>
                  <a:rPr lang="en-US" sz="1800" b="0" dirty="0">
                    <a:ea typeface="Cambria Math"/>
                  </a:rPr>
                  <a:t>, </a:t>
                </a:r>
                <a:r>
                  <a:rPr lang="en-US" sz="1800" b="0" dirty="0" err="1">
                    <a:ea typeface="Cambria Math"/>
                  </a:rPr>
                  <a:t>hht</a:t>
                </a:r>
                <a:r>
                  <a:rPr lang="en-US" sz="1800" b="0" dirty="0">
                    <a:ea typeface="Cambria Math"/>
                  </a:rPr>
                  <a:t>, </a:t>
                </a:r>
                <a:r>
                  <a:rPr lang="en-US" sz="1800" b="0" dirty="0" err="1">
                    <a:ea typeface="Cambria Math"/>
                  </a:rPr>
                  <a:t>hth</a:t>
                </a:r>
                <a:r>
                  <a:rPr lang="en-US" sz="1800" b="0" dirty="0">
                    <a:ea typeface="Cambria Math"/>
                  </a:rPr>
                  <a:t>, </a:t>
                </a:r>
                <a:r>
                  <a:rPr lang="en-US" sz="1800" b="0" dirty="0" err="1">
                    <a:ea typeface="Cambria Math"/>
                  </a:rPr>
                  <a:t>thh</a:t>
                </a:r>
                <a:r>
                  <a:rPr lang="en-US" sz="1800" b="0" dirty="0">
                    <a:ea typeface="Cambria Math"/>
                  </a:rPr>
                  <a:t>}</a:t>
                </a:r>
              </a:p>
              <a:p>
                <a:pPr marL="457200" lvl="1" indent="0">
                  <a:lnSpc>
                    <a:spcPct val="110000"/>
                  </a:lnSpc>
                  <a:buNone/>
                </a:pPr>
                <a:endParaRPr lang="en-US" sz="1800" b="0" dirty="0">
                  <a:ea typeface="Cambria Math"/>
                </a:endParaRPr>
              </a:p>
              <a:p>
                <a:pPr>
                  <a:lnSpc>
                    <a:spcPct val="110000"/>
                  </a:lnSpc>
                </a:pPr>
                <a:endParaRPr lang="en-US" alt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4716" y="668740"/>
                <a:ext cx="11784842" cy="5914621"/>
              </a:xfrm>
              <a:blipFill>
                <a:blip r:embed="rId2"/>
                <a:stretch>
                  <a:fillRect l="-466" t="-412" r="-828"/>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14F40DBD-0A9B-E98D-6086-F8D24F892A15}"/>
              </a:ext>
            </a:extLst>
          </p:cNvPr>
          <p:cNvSpPr>
            <a:spLocks noGrp="1"/>
          </p:cNvSpPr>
          <p:nvPr>
            <p:ph type="sldNum" sz="quarter" idx="12"/>
          </p:nvPr>
        </p:nvSpPr>
        <p:spPr/>
        <p:txBody>
          <a:bodyPr/>
          <a:lstStyle/>
          <a:p>
            <a:fld id="{57626A49-B3EA-44E7-98F8-0932FA2A0FF4}" type="slidenum">
              <a:rPr lang="en-US" smtClean="0"/>
              <a:pPr/>
              <a:t>5</a:t>
            </a:fld>
            <a:endParaRPr lang="en-US"/>
          </a:p>
        </p:txBody>
      </p:sp>
    </p:spTree>
    <p:extLst>
      <p:ext uri="{BB962C8B-B14F-4D97-AF65-F5344CB8AC3E}">
        <p14:creationId xmlns:p14="http://schemas.microsoft.com/office/powerpoint/2010/main" val="2490335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A31EA-8129-CC9D-1206-BBE44267BE9C}"/>
              </a:ext>
            </a:extLst>
          </p:cNvPr>
          <p:cNvSpPr>
            <a:spLocks noGrp="1"/>
          </p:cNvSpPr>
          <p:nvPr>
            <p:ph type="title"/>
          </p:nvPr>
        </p:nvSpPr>
        <p:spPr>
          <a:xfrm>
            <a:off x="609600" y="274638"/>
            <a:ext cx="10972800" cy="339615"/>
          </a:xfrm>
        </p:spPr>
        <p:txBody>
          <a:bodyPr>
            <a:normAutofit fontScale="90000"/>
          </a:bodyPr>
          <a:lstStyle/>
          <a:p>
            <a:r>
              <a:rPr lang="en-IN" b="1" dirty="0"/>
              <a:t>Directed Acyclic Graph (1) </a:t>
            </a:r>
          </a:p>
        </p:txBody>
      </p:sp>
      <p:sp>
        <p:nvSpPr>
          <p:cNvPr id="3" name="Content Placeholder 2">
            <a:extLst>
              <a:ext uri="{FF2B5EF4-FFF2-40B4-BE49-F238E27FC236}">
                <a16:creationId xmlns:a16="http://schemas.microsoft.com/office/drawing/2014/main" id="{C7FDEBBC-847F-7AC3-6368-BFB7EBB59A3A}"/>
              </a:ext>
            </a:extLst>
          </p:cNvPr>
          <p:cNvSpPr>
            <a:spLocks noGrp="1"/>
          </p:cNvSpPr>
          <p:nvPr>
            <p:ph idx="1"/>
          </p:nvPr>
        </p:nvSpPr>
        <p:spPr>
          <a:xfrm>
            <a:off x="209405" y="830639"/>
            <a:ext cx="11372995" cy="5295526"/>
          </a:xfrm>
        </p:spPr>
        <p:txBody>
          <a:bodyPr>
            <a:normAutofit/>
          </a:bodyPr>
          <a:lstStyle/>
          <a:p>
            <a:pPr algn="just"/>
            <a:r>
              <a:rPr lang="en-US" sz="2000" dirty="0"/>
              <a:t>In mathematics, particularly graph theory, and computer science, a </a:t>
            </a:r>
            <a:r>
              <a:rPr lang="en-US" sz="2000" dirty="0">
                <a:solidFill>
                  <a:srgbClr val="0000FF"/>
                </a:solidFill>
              </a:rPr>
              <a:t>directed acyclic graph (DAG) </a:t>
            </a:r>
            <a:r>
              <a:rPr lang="en-US" sz="2000" dirty="0"/>
              <a:t>is a directed graph with no directed cycles. </a:t>
            </a:r>
          </a:p>
          <a:p>
            <a:pPr algn="just"/>
            <a:r>
              <a:rPr lang="en-US" sz="2000" dirty="0"/>
              <a:t>That is, </a:t>
            </a:r>
            <a:r>
              <a:rPr lang="en-US" sz="2000" dirty="0">
                <a:solidFill>
                  <a:schemeClr val="accent6">
                    <a:lumMod val="75000"/>
                  </a:schemeClr>
                </a:solidFill>
              </a:rPr>
              <a:t>it consists of vertices and edges (also called arcs), with each edge directed from one vertex to another, such that following those directions will never form a closed loop. </a:t>
            </a:r>
          </a:p>
          <a:p>
            <a:pPr algn="just"/>
            <a:r>
              <a:rPr lang="en-US" sz="2000" dirty="0"/>
              <a:t>A directed graph is a DAG if and only if it can be topologically ordered, by arranging the vertices as a linear ordering that is consistent with all edge directions. </a:t>
            </a:r>
          </a:p>
          <a:p>
            <a:pPr algn="just"/>
            <a:r>
              <a:rPr lang="en-US" sz="2000" dirty="0"/>
              <a:t>DAGs have numerous scientific and computational applications, ranging from biology (evolution, family trees, genealogy, epidemiology) to information science (citation networks, versioning in Git) to computation (scheduling, a Merkle Tree in Blockchain, Artificial Neural Net, Deep Learning).</a:t>
            </a:r>
          </a:p>
          <a:p>
            <a:pPr algn="just"/>
            <a:r>
              <a:rPr lang="en-US" sz="2000" dirty="0"/>
              <a:t>Directed acyclic graphs are sometimes instead called </a:t>
            </a:r>
            <a:r>
              <a:rPr lang="en-US" sz="2000" dirty="0">
                <a:solidFill>
                  <a:schemeClr val="accent6">
                    <a:lumMod val="75000"/>
                  </a:schemeClr>
                </a:solidFill>
              </a:rPr>
              <a:t>acyclic directed graphs</a:t>
            </a:r>
            <a:r>
              <a:rPr lang="en-US" sz="2000" dirty="0"/>
              <a:t> or </a:t>
            </a:r>
            <a:r>
              <a:rPr lang="en-US" sz="2000" dirty="0">
                <a:solidFill>
                  <a:schemeClr val="accent6">
                    <a:lumMod val="75000"/>
                  </a:schemeClr>
                </a:solidFill>
              </a:rPr>
              <a:t>acyclic digraphs</a:t>
            </a:r>
            <a:r>
              <a:rPr lang="en-US" sz="2000" dirty="0"/>
              <a:t>.</a:t>
            </a:r>
            <a:endParaRPr lang="en-IN" sz="2000" dirty="0"/>
          </a:p>
        </p:txBody>
      </p:sp>
      <p:sp>
        <p:nvSpPr>
          <p:cNvPr id="5" name="Slide Number Placeholder 4">
            <a:extLst>
              <a:ext uri="{FF2B5EF4-FFF2-40B4-BE49-F238E27FC236}">
                <a16:creationId xmlns:a16="http://schemas.microsoft.com/office/drawing/2014/main" id="{41B9F37A-271C-85D4-C2CB-AE8DA5B27C4D}"/>
              </a:ext>
            </a:extLst>
          </p:cNvPr>
          <p:cNvSpPr>
            <a:spLocks noGrp="1"/>
          </p:cNvSpPr>
          <p:nvPr>
            <p:ph type="sldNum" sz="quarter" idx="12"/>
          </p:nvPr>
        </p:nvSpPr>
        <p:spPr/>
        <p:txBody>
          <a:bodyPr/>
          <a:lstStyle/>
          <a:p>
            <a:fld id="{57626A49-B3EA-44E7-98F8-0932FA2A0FF4}" type="slidenum">
              <a:rPr lang="en-US" smtClean="0"/>
              <a:pPr/>
              <a:t>50</a:t>
            </a:fld>
            <a:endParaRPr lang="en-US"/>
          </a:p>
        </p:txBody>
      </p:sp>
      <p:pic>
        <p:nvPicPr>
          <p:cNvPr id="1026" name="Picture 2">
            <a:extLst>
              <a:ext uri="{FF2B5EF4-FFF2-40B4-BE49-F238E27FC236}">
                <a16:creationId xmlns:a16="http://schemas.microsoft.com/office/drawing/2014/main" id="{F1A8811F-4AA4-B885-5E2E-F44683CD6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18" y="4298393"/>
            <a:ext cx="2009385" cy="24909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9CF47E0-D9B0-1B89-77CB-0B98457BE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2609" y="4253482"/>
            <a:ext cx="2966525" cy="23767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7B33B2D-A883-2D15-47CD-A74F0C83EB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7981" y="4150722"/>
            <a:ext cx="3533306" cy="2298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09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A31EA-8129-CC9D-1206-BBE44267BE9C}"/>
              </a:ext>
            </a:extLst>
          </p:cNvPr>
          <p:cNvSpPr>
            <a:spLocks noGrp="1"/>
          </p:cNvSpPr>
          <p:nvPr>
            <p:ph type="title"/>
          </p:nvPr>
        </p:nvSpPr>
        <p:spPr>
          <a:xfrm>
            <a:off x="609600" y="206124"/>
            <a:ext cx="10972800" cy="339615"/>
          </a:xfrm>
        </p:spPr>
        <p:txBody>
          <a:bodyPr>
            <a:normAutofit fontScale="90000"/>
          </a:bodyPr>
          <a:lstStyle/>
          <a:p>
            <a:r>
              <a:rPr lang="en-IN" b="1" dirty="0"/>
              <a:t>Directed Acyclic Graph (2) </a:t>
            </a:r>
          </a:p>
        </p:txBody>
      </p:sp>
      <p:sp>
        <p:nvSpPr>
          <p:cNvPr id="3" name="Content Placeholder 2">
            <a:extLst>
              <a:ext uri="{FF2B5EF4-FFF2-40B4-BE49-F238E27FC236}">
                <a16:creationId xmlns:a16="http://schemas.microsoft.com/office/drawing/2014/main" id="{C7FDEBBC-847F-7AC3-6368-BFB7EBB59A3A}"/>
              </a:ext>
            </a:extLst>
          </p:cNvPr>
          <p:cNvSpPr>
            <a:spLocks noGrp="1"/>
          </p:cNvSpPr>
          <p:nvPr>
            <p:ph idx="1"/>
          </p:nvPr>
        </p:nvSpPr>
        <p:spPr>
          <a:xfrm>
            <a:off x="209405" y="760836"/>
            <a:ext cx="11705716" cy="5737685"/>
          </a:xfrm>
        </p:spPr>
        <p:txBody>
          <a:bodyPr>
            <a:normAutofit fontScale="92500"/>
          </a:bodyPr>
          <a:lstStyle/>
          <a:p>
            <a:pPr algn="just"/>
            <a:r>
              <a:rPr lang="en-US" sz="2000" dirty="0">
                <a:solidFill>
                  <a:srgbClr val="0000FF"/>
                </a:solidFill>
              </a:rPr>
              <a:t>Connected DAG: </a:t>
            </a:r>
            <a:r>
              <a:rPr lang="en-US" sz="2000" dirty="0"/>
              <a:t>A DAG (V, E) is connected if, between every two vertices, there is at least one undirected path. </a:t>
            </a:r>
          </a:p>
          <a:p>
            <a:pPr algn="just"/>
            <a:r>
              <a:rPr lang="en-US" sz="2000" dirty="0">
                <a:solidFill>
                  <a:srgbClr val="0000FF"/>
                </a:solidFill>
              </a:rPr>
              <a:t>Singly Connected DAG: </a:t>
            </a:r>
            <a:r>
              <a:rPr lang="en-US" sz="2000" dirty="0"/>
              <a:t>It is singly connected if, between every two vertices there is exactly one undirected path. A singly connected DAG is also called a </a:t>
            </a:r>
            <a:r>
              <a:rPr lang="en-US" sz="2000" dirty="0">
                <a:solidFill>
                  <a:schemeClr val="accent6">
                    <a:lumMod val="75000"/>
                  </a:schemeClr>
                </a:solidFill>
              </a:rPr>
              <a:t>polytree</a:t>
            </a:r>
            <a:r>
              <a:rPr lang="en-US" sz="2000" dirty="0"/>
              <a:t>. A singly-connected Bayesian network, also known as a </a:t>
            </a:r>
            <a:r>
              <a:rPr lang="en-US" sz="2000" dirty="0">
                <a:solidFill>
                  <a:schemeClr val="accent6">
                    <a:lumMod val="75000"/>
                  </a:schemeClr>
                </a:solidFill>
              </a:rPr>
              <a:t>causal polytree</a:t>
            </a:r>
            <a:r>
              <a:rPr lang="en-US" sz="2000" dirty="0"/>
              <a:t>. </a:t>
            </a:r>
          </a:p>
          <a:p>
            <a:pPr algn="just"/>
            <a:r>
              <a:rPr lang="en-US" sz="2000" dirty="0">
                <a:solidFill>
                  <a:srgbClr val="0000FF"/>
                </a:solidFill>
              </a:rPr>
              <a:t>Multiply Connected DAG: </a:t>
            </a:r>
            <a:r>
              <a:rPr lang="en-US" sz="2000" dirty="0"/>
              <a:t>In multiply-connected networks, there could be two or more undirected paths between 2 nodes.</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solidFill>
                <a:srgbClr val="0000FF"/>
              </a:solidFill>
            </a:endParaRPr>
          </a:p>
          <a:p>
            <a:pPr algn="just"/>
            <a:endParaRPr lang="en-US" sz="2000" dirty="0">
              <a:solidFill>
                <a:srgbClr val="0000FF"/>
              </a:solidFill>
            </a:endParaRPr>
          </a:p>
          <a:p>
            <a:pPr algn="just"/>
            <a:endParaRPr lang="en-US" sz="2000" dirty="0">
              <a:solidFill>
                <a:srgbClr val="0000FF"/>
              </a:solidFill>
            </a:endParaRPr>
          </a:p>
          <a:p>
            <a:pPr algn="just"/>
            <a:r>
              <a:rPr lang="en-US" sz="2000" dirty="0">
                <a:solidFill>
                  <a:srgbClr val="0000FF"/>
                </a:solidFill>
              </a:rPr>
              <a:t>A graph covering of a graph G </a:t>
            </a:r>
            <a:r>
              <a:rPr lang="en-US" sz="2000" dirty="0"/>
              <a:t>is a sub-graph of G which contains either all the vertices or all the edges corresponding to some other graph.</a:t>
            </a:r>
          </a:p>
          <a:p>
            <a:pPr algn="just"/>
            <a:endParaRPr lang="en-US" sz="2000" dirty="0"/>
          </a:p>
          <a:p>
            <a:pPr algn="just"/>
            <a:endParaRPr lang="en-IN" sz="2000" dirty="0"/>
          </a:p>
        </p:txBody>
      </p:sp>
      <p:sp>
        <p:nvSpPr>
          <p:cNvPr id="5" name="Slide Number Placeholder 4">
            <a:extLst>
              <a:ext uri="{FF2B5EF4-FFF2-40B4-BE49-F238E27FC236}">
                <a16:creationId xmlns:a16="http://schemas.microsoft.com/office/drawing/2014/main" id="{41B9F37A-271C-85D4-C2CB-AE8DA5B27C4D}"/>
              </a:ext>
            </a:extLst>
          </p:cNvPr>
          <p:cNvSpPr>
            <a:spLocks noGrp="1"/>
          </p:cNvSpPr>
          <p:nvPr>
            <p:ph type="sldNum" sz="quarter" idx="12"/>
          </p:nvPr>
        </p:nvSpPr>
        <p:spPr/>
        <p:txBody>
          <a:bodyPr/>
          <a:lstStyle/>
          <a:p>
            <a:fld id="{57626A49-B3EA-44E7-98F8-0932FA2A0FF4}" type="slidenum">
              <a:rPr lang="en-US" smtClean="0"/>
              <a:pPr/>
              <a:t>51</a:t>
            </a:fld>
            <a:endParaRPr lang="en-US"/>
          </a:p>
        </p:txBody>
      </p:sp>
      <p:pic>
        <p:nvPicPr>
          <p:cNvPr id="7" name="Picture 6">
            <a:extLst>
              <a:ext uri="{FF2B5EF4-FFF2-40B4-BE49-F238E27FC236}">
                <a16:creationId xmlns:a16="http://schemas.microsoft.com/office/drawing/2014/main" id="{B8C75D82-C580-7C88-8AA6-9C9C55F4A9A2}"/>
              </a:ext>
            </a:extLst>
          </p:cNvPr>
          <p:cNvPicPr>
            <a:picLocks noChangeAspect="1"/>
          </p:cNvPicPr>
          <p:nvPr/>
        </p:nvPicPr>
        <p:blipFill>
          <a:blip r:embed="rId2"/>
          <a:stretch>
            <a:fillRect/>
          </a:stretch>
        </p:blipFill>
        <p:spPr>
          <a:xfrm>
            <a:off x="2633804" y="2541238"/>
            <a:ext cx="6342672" cy="3028924"/>
          </a:xfrm>
          <a:prstGeom prst="rect">
            <a:avLst/>
          </a:prstGeom>
        </p:spPr>
      </p:pic>
    </p:spTree>
    <p:extLst>
      <p:ext uri="{BB962C8B-B14F-4D97-AF65-F5344CB8AC3E}">
        <p14:creationId xmlns:p14="http://schemas.microsoft.com/office/powerpoint/2010/main" val="1666067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132114" y="698863"/>
            <a:ext cx="9753600" cy="1905000"/>
          </a:xfrm>
        </p:spPr>
        <p:txBody>
          <a:bodyPr>
            <a:normAutofit/>
          </a:bodyPr>
          <a:lstStyle/>
          <a:p>
            <a:r>
              <a:rPr lang="en-US" b="1" dirty="0">
                <a:solidFill>
                  <a:srgbClr val="000099"/>
                </a:solidFill>
              </a:rPr>
              <a:t>Bipartite Graphs</a:t>
            </a:r>
            <a:endParaRPr lang="en-GB" b="1" dirty="0">
              <a:solidFill>
                <a:srgbClr val="000099"/>
              </a:solidFill>
            </a:endParaRPr>
          </a:p>
        </p:txBody>
      </p:sp>
      <p:sp>
        <p:nvSpPr>
          <p:cNvPr id="3" name="Subtitle 2"/>
          <p:cNvSpPr>
            <a:spLocks noGrp="1"/>
          </p:cNvSpPr>
          <p:nvPr>
            <p:ph type="subTitle" idx="1"/>
          </p:nvPr>
        </p:nvSpPr>
        <p:spPr>
          <a:xfrm>
            <a:off x="448491" y="2808514"/>
            <a:ext cx="11277600" cy="3618412"/>
          </a:xfrm>
        </p:spPr>
        <p:txBody>
          <a:bodyPr>
            <a:normAutofit/>
          </a:bodyPr>
          <a:lstStyle/>
          <a:p>
            <a:endParaRPr lang="en-US" sz="2300" dirty="0">
              <a:solidFill>
                <a:schemeClr val="tx1"/>
              </a:solidFill>
            </a:endParaRPr>
          </a:p>
          <a:p>
            <a:pPr algn="just"/>
            <a:r>
              <a:rPr lang="en-US" sz="2000" b="1" dirty="0">
                <a:solidFill>
                  <a:schemeClr val="tx1"/>
                </a:solidFill>
              </a:rPr>
              <a:t>Sources:</a:t>
            </a:r>
          </a:p>
          <a:p>
            <a:pPr marL="342900" indent="-342900" algn="l">
              <a:buFont typeface="+mj-lt"/>
              <a:buAutoNum type="arabicPeriod"/>
            </a:pPr>
            <a:r>
              <a:rPr lang="en-US" sz="1800" dirty="0">
                <a:solidFill>
                  <a:schemeClr val="tx1"/>
                </a:solidFill>
              </a:rPr>
              <a:t>Kenneth Rosen, Discrete Mathematics and its Applications,</a:t>
            </a:r>
            <a:r>
              <a:rPr lang="en-IN" sz="1800" b="0" i="0" u="none" strike="noStrike" baseline="0" dirty="0"/>
              <a:t> </a:t>
            </a:r>
            <a:r>
              <a:rPr lang="en-IN" sz="1800" b="0" i="0" u="none" strike="noStrike" baseline="0" dirty="0">
                <a:solidFill>
                  <a:schemeClr val="tx1"/>
                </a:solidFill>
              </a:rPr>
              <a:t>Tata McGraw Hill Publication, 7</a:t>
            </a:r>
            <a:r>
              <a:rPr lang="en-IN" sz="1800" b="0" i="0" u="none" strike="noStrike" baseline="30000" dirty="0">
                <a:solidFill>
                  <a:schemeClr val="tx1"/>
                </a:solidFill>
              </a:rPr>
              <a:t>th</a:t>
            </a:r>
            <a:r>
              <a:rPr lang="en-IN" sz="1800" b="0" i="0" u="none" strike="noStrike" baseline="0" dirty="0">
                <a:solidFill>
                  <a:schemeClr val="tx1"/>
                </a:solidFill>
              </a:rPr>
              <a:t> edition, ISBN 978-0-07-338309-5</a:t>
            </a:r>
            <a:endParaRPr lang="en-US" sz="1800" dirty="0">
              <a:solidFill>
                <a:schemeClr val="tx1"/>
              </a:solidFill>
            </a:endParaRPr>
          </a:p>
          <a:p>
            <a:pPr marL="342900" indent="-342900" algn="l">
              <a:buFont typeface="+mj-lt"/>
              <a:buAutoNum type="arabicPeriod"/>
            </a:pPr>
            <a:r>
              <a:rPr lang="en-US" sz="1800" b="0" i="0" u="none" strike="noStrike" baseline="0" dirty="0">
                <a:solidFill>
                  <a:srgbClr val="00000A"/>
                </a:solidFill>
                <a:latin typeface="CIDFont+F5"/>
              </a:rPr>
              <a:t>Stuart Russell &amp; Peter Norvig, "Artificial Intelligence : A Modern Approach", Pearson </a:t>
            </a:r>
            <a:r>
              <a:rPr lang="en-IN" sz="1800" b="0" i="0" u="none" strike="noStrike" baseline="0" dirty="0">
                <a:solidFill>
                  <a:srgbClr val="00000A"/>
                </a:solidFill>
                <a:latin typeface="CIDFont+F5"/>
              </a:rPr>
              <a:t>Education, 2nd Edition.</a:t>
            </a:r>
          </a:p>
          <a:p>
            <a:pPr marL="342900" indent="-342900" algn="l">
              <a:buFont typeface="+mj-lt"/>
              <a:buAutoNum type="arabicPeriod"/>
            </a:pPr>
            <a:r>
              <a:rPr lang="en-US" sz="1800" dirty="0">
                <a:solidFill>
                  <a:schemeClr val="tx1"/>
                </a:solidFill>
              </a:rPr>
              <a:t>Edward A. Bender, Mathematical Methods in Artificial Intelligence, IEEE Computer Society Press Los Alamitos, California, ISBN: 9780818672002, 9780818672002.</a:t>
            </a:r>
          </a:p>
          <a:p>
            <a:pPr marL="342900" indent="-342900" algn="l">
              <a:buFont typeface="+mj-lt"/>
              <a:buAutoNum type="arabicPeriod"/>
            </a:pPr>
            <a:r>
              <a:rPr lang="en-US" sz="1800" dirty="0">
                <a:solidFill>
                  <a:srgbClr val="00000A"/>
                </a:solidFill>
                <a:latin typeface="CIDFont+F5"/>
              </a:rPr>
              <a:t>Elaine Rich and Kevin Knight, "Artificial Intelligence" Tata McGraw Hill.</a:t>
            </a:r>
          </a:p>
          <a:p>
            <a:pPr algn="just"/>
            <a:endParaRPr lang="en-US"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6C2944BF-8013-4F84-992A-5A758EA44A45}"/>
              </a:ext>
            </a:extLst>
          </p:cNvPr>
          <p:cNvSpPr>
            <a:spLocks noGrp="1"/>
          </p:cNvSpPr>
          <p:nvPr>
            <p:ph type="sldNum" sz="quarter" idx="12"/>
          </p:nvPr>
        </p:nvSpPr>
        <p:spPr/>
        <p:txBody>
          <a:bodyPr/>
          <a:lstStyle/>
          <a:p>
            <a:fld id="{57626A49-B3EA-44E7-98F8-0932FA2A0FF4}" type="slidenum">
              <a:rPr lang="en-US" smtClean="0"/>
              <a:pPr/>
              <a:t>52</a:t>
            </a:fld>
            <a:endParaRPr lang="en-US"/>
          </a:p>
        </p:txBody>
      </p:sp>
    </p:spTree>
    <p:extLst>
      <p:ext uri="{BB962C8B-B14F-4D97-AF65-F5344CB8AC3E}">
        <p14:creationId xmlns:p14="http://schemas.microsoft.com/office/powerpoint/2010/main" val="262864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E8F8-00F1-27BF-F82A-EAD2E4561F48}"/>
              </a:ext>
            </a:extLst>
          </p:cNvPr>
          <p:cNvSpPr>
            <a:spLocks noGrp="1"/>
          </p:cNvSpPr>
          <p:nvPr>
            <p:ph type="title"/>
          </p:nvPr>
        </p:nvSpPr>
        <p:spPr>
          <a:xfrm>
            <a:off x="609600" y="274638"/>
            <a:ext cx="10972800" cy="346596"/>
          </a:xfrm>
        </p:spPr>
        <p:txBody>
          <a:bodyPr>
            <a:normAutofit fontScale="90000"/>
          </a:bodyPr>
          <a:lstStyle/>
          <a:p>
            <a:r>
              <a:rPr lang="en-US" b="1" dirty="0"/>
              <a:t>Bipartite Graphs (1)</a:t>
            </a:r>
            <a:endParaRPr lang="en-IN" dirty="0"/>
          </a:p>
        </p:txBody>
      </p:sp>
      <p:sp>
        <p:nvSpPr>
          <p:cNvPr id="3" name="Content Placeholder 2">
            <a:extLst>
              <a:ext uri="{FF2B5EF4-FFF2-40B4-BE49-F238E27FC236}">
                <a16:creationId xmlns:a16="http://schemas.microsoft.com/office/drawing/2014/main" id="{CA9CE5B4-7186-2577-B2EC-0CAAEFACE3D7}"/>
              </a:ext>
            </a:extLst>
          </p:cNvPr>
          <p:cNvSpPr>
            <a:spLocks noGrp="1"/>
          </p:cNvSpPr>
          <p:nvPr>
            <p:ph idx="1"/>
          </p:nvPr>
        </p:nvSpPr>
        <p:spPr>
          <a:xfrm>
            <a:off x="251285" y="858559"/>
            <a:ext cx="11677796" cy="5807487"/>
          </a:xfrm>
        </p:spPr>
        <p:txBody>
          <a:bodyPr>
            <a:normAutofit/>
          </a:bodyPr>
          <a:lstStyle/>
          <a:p>
            <a:pPr algn="just"/>
            <a:r>
              <a:rPr lang="en-US" sz="2000" dirty="0"/>
              <a:t>Sometimes a graph has the property that its vertex set can be divided into two disjoint subsets such that each edge connects a vertex in one of these subsets to a vertex in the other subset. </a:t>
            </a:r>
          </a:p>
          <a:p>
            <a:pPr algn="just"/>
            <a:r>
              <a:rPr lang="en-US" sz="2000" dirty="0"/>
              <a:t>E.g. consider the graph representing marriages between men and women in a village, where each person is represented by a vertex and a marriage is represented by an edge. In this graph, each edge connects a vertex in the subset of vertices representing males and a vertex in the subset of vertices representing females.</a:t>
            </a:r>
          </a:p>
          <a:p>
            <a:pPr algn="just"/>
            <a:r>
              <a:rPr lang="en-US" sz="2000" dirty="0">
                <a:solidFill>
                  <a:srgbClr val="0000FF"/>
                </a:solidFill>
              </a:rPr>
              <a:t>A Bipartite Graph: </a:t>
            </a:r>
            <a:r>
              <a:rPr lang="en-US" sz="2000" dirty="0"/>
              <a:t>A simple graph G is called </a:t>
            </a:r>
            <a:r>
              <a:rPr lang="en-US" sz="2000" dirty="0">
                <a:solidFill>
                  <a:schemeClr val="accent6">
                    <a:lumMod val="75000"/>
                  </a:schemeClr>
                </a:solidFill>
              </a:rPr>
              <a:t>bipartite</a:t>
            </a:r>
            <a:r>
              <a:rPr lang="en-US" sz="2000" dirty="0">
                <a:solidFill>
                  <a:srgbClr val="0000FF"/>
                </a:solidFill>
              </a:rPr>
              <a:t> </a:t>
            </a:r>
            <a:r>
              <a:rPr lang="en-US" sz="2000" dirty="0"/>
              <a:t>if its vertex set V can be partitioned into two disjoint sets V1 and V2 such that every edge in the graph connects a vertex in V1 and a vertex in V2 (so that no edge in G connects either two vertices in V1 or two vertices in V2). When this condition holds, we call the pair (V1, V2) a bipartition of the vertex set V of G.</a:t>
            </a:r>
          </a:p>
          <a:p>
            <a:pPr algn="just"/>
            <a:endParaRPr lang="en-US" sz="2000" dirty="0"/>
          </a:p>
          <a:p>
            <a:pPr algn="just"/>
            <a:endParaRPr lang="en-US" sz="2000" dirty="0"/>
          </a:p>
          <a:p>
            <a:pPr algn="just"/>
            <a:endParaRPr lang="en-US" sz="2000" dirty="0"/>
          </a:p>
          <a:p>
            <a:pPr algn="just"/>
            <a:endParaRPr lang="en-US" sz="2000" dirty="0"/>
          </a:p>
          <a:p>
            <a:pPr algn="l"/>
            <a:r>
              <a:rPr lang="en-US" sz="2000" b="1" i="0" u="none" strike="noStrike" baseline="0" dirty="0"/>
              <a:t>Theorem: </a:t>
            </a:r>
            <a:r>
              <a:rPr lang="en-US" sz="2000" b="0" i="0" u="none" strike="noStrike" baseline="0" dirty="0">
                <a:solidFill>
                  <a:schemeClr val="accent6">
                    <a:lumMod val="75000"/>
                  </a:schemeClr>
                </a:solidFill>
              </a:rPr>
              <a:t>A simple graph is bipartite if and only if it is possible to assign one of two different colors to each vertex of the graph so that no two adjacent vertices are assigned the same color.</a:t>
            </a:r>
            <a:endParaRPr lang="en-US" sz="2000" dirty="0">
              <a:solidFill>
                <a:schemeClr val="accent6">
                  <a:lumMod val="75000"/>
                </a:schemeClr>
              </a:solidFill>
            </a:endParaRPr>
          </a:p>
          <a:p>
            <a:pPr algn="just"/>
            <a:endParaRPr lang="en-US" sz="2000" dirty="0"/>
          </a:p>
          <a:p>
            <a:pPr algn="just"/>
            <a:endParaRPr lang="en-IN" sz="2000" dirty="0"/>
          </a:p>
        </p:txBody>
      </p:sp>
      <p:sp>
        <p:nvSpPr>
          <p:cNvPr id="5" name="Slide Number Placeholder 4">
            <a:extLst>
              <a:ext uri="{FF2B5EF4-FFF2-40B4-BE49-F238E27FC236}">
                <a16:creationId xmlns:a16="http://schemas.microsoft.com/office/drawing/2014/main" id="{438E97AA-429F-1E70-1279-06826BCB0CD4}"/>
              </a:ext>
            </a:extLst>
          </p:cNvPr>
          <p:cNvSpPr>
            <a:spLocks noGrp="1"/>
          </p:cNvSpPr>
          <p:nvPr>
            <p:ph type="sldNum" sz="quarter" idx="12"/>
          </p:nvPr>
        </p:nvSpPr>
        <p:spPr/>
        <p:txBody>
          <a:bodyPr/>
          <a:lstStyle/>
          <a:p>
            <a:fld id="{57626A49-B3EA-44E7-98F8-0932FA2A0FF4}" type="slidenum">
              <a:rPr lang="en-US" smtClean="0"/>
              <a:pPr/>
              <a:t>53</a:t>
            </a:fld>
            <a:endParaRPr lang="en-US"/>
          </a:p>
        </p:txBody>
      </p:sp>
      <p:pic>
        <p:nvPicPr>
          <p:cNvPr id="7" name="Picture 6">
            <a:extLst>
              <a:ext uri="{FF2B5EF4-FFF2-40B4-BE49-F238E27FC236}">
                <a16:creationId xmlns:a16="http://schemas.microsoft.com/office/drawing/2014/main" id="{388D52D1-3FB3-1BDE-8280-E4154EFA013E}"/>
              </a:ext>
            </a:extLst>
          </p:cNvPr>
          <p:cNvPicPr>
            <a:picLocks noChangeAspect="1"/>
          </p:cNvPicPr>
          <p:nvPr/>
        </p:nvPicPr>
        <p:blipFill>
          <a:blip r:embed="rId2"/>
          <a:stretch>
            <a:fillRect/>
          </a:stretch>
        </p:blipFill>
        <p:spPr>
          <a:xfrm>
            <a:off x="1461287" y="4052060"/>
            <a:ext cx="3151113" cy="1518819"/>
          </a:xfrm>
          <a:prstGeom prst="rect">
            <a:avLst/>
          </a:prstGeom>
        </p:spPr>
      </p:pic>
      <p:pic>
        <p:nvPicPr>
          <p:cNvPr id="8" name="Picture 7">
            <a:extLst>
              <a:ext uri="{FF2B5EF4-FFF2-40B4-BE49-F238E27FC236}">
                <a16:creationId xmlns:a16="http://schemas.microsoft.com/office/drawing/2014/main" id="{7D1AABCB-8466-3AC7-16E4-FCA3028C8A74}"/>
              </a:ext>
            </a:extLst>
          </p:cNvPr>
          <p:cNvPicPr>
            <a:picLocks noChangeAspect="1"/>
          </p:cNvPicPr>
          <p:nvPr/>
        </p:nvPicPr>
        <p:blipFill>
          <a:blip r:embed="rId3"/>
          <a:stretch>
            <a:fillRect/>
          </a:stretch>
        </p:blipFill>
        <p:spPr>
          <a:xfrm>
            <a:off x="5698038" y="4113375"/>
            <a:ext cx="4387058" cy="1447838"/>
          </a:xfrm>
          <a:prstGeom prst="rect">
            <a:avLst/>
          </a:prstGeom>
        </p:spPr>
      </p:pic>
    </p:spTree>
    <p:extLst>
      <p:ext uri="{BB962C8B-B14F-4D97-AF65-F5344CB8AC3E}">
        <p14:creationId xmlns:p14="http://schemas.microsoft.com/office/powerpoint/2010/main" val="31835181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E8F8-00F1-27BF-F82A-EAD2E4561F48}"/>
              </a:ext>
            </a:extLst>
          </p:cNvPr>
          <p:cNvSpPr>
            <a:spLocks noGrp="1"/>
          </p:cNvSpPr>
          <p:nvPr>
            <p:ph type="title"/>
          </p:nvPr>
        </p:nvSpPr>
        <p:spPr>
          <a:xfrm>
            <a:off x="628989" y="100225"/>
            <a:ext cx="10972800" cy="346596"/>
          </a:xfrm>
        </p:spPr>
        <p:txBody>
          <a:bodyPr>
            <a:normAutofit fontScale="90000"/>
          </a:bodyPr>
          <a:lstStyle/>
          <a:p>
            <a:r>
              <a:rPr lang="en-US" b="1" dirty="0"/>
              <a:t>Bipartite Graphs (2)</a:t>
            </a:r>
            <a:endParaRPr lang="en-IN" dirty="0"/>
          </a:p>
        </p:txBody>
      </p:sp>
      <p:sp>
        <p:nvSpPr>
          <p:cNvPr id="3" name="Content Placeholder 2">
            <a:extLst>
              <a:ext uri="{FF2B5EF4-FFF2-40B4-BE49-F238E27FC236}">
                <a16:creationId xmlns:a16="http://schemas.microsoft.com/office/drawing/2014/main" id="{CA9CE5B4-7186-2577-B2EC-0CAAEFACE3D7}"/>
              </a:ext>
            </a:extLst>
          </p:cNvPr>
          <p:cNvSpPr>
            <a:spLocks noGrp="1"/>
          </p:cNvSpPr>
          <p:nvPr>
            <p:ph idx="1"/>
          </p:nvPr>
        </p:nvSpPr>
        <p:spPr>
          <a:xfrm>
            <a:off x="132623" y="621235"/>
            <a:ext cx="11796458" cy="6044812"/>
          </a:xfrm>
        </p:spPr>
        <p:txBody>
          <a:bodyPr>
            <a:normAutofit fontScale="92500" lnSpcReduction="20000"/>
          </a:bodyPr>
          <a:lstStyle/>
          <a:p>
            <a:pPr algn="just">
              <a:lnSpc>
                <a:spcPct val="110000"/>
              </a:lnSpc>
            </a:pPr>
            <a:r>
              <a:rPr lang="en-US" sz="2200" dirty="0">
                <a:solidFill>
                  <a:srgbClr val="0000FF"/>
                </a:solidFill>
              </a:rPr>
              <a:t>A complete bipartite graph </a:t>
            </a:r>
            <a:r>
              <a:rPr lang="en-US" sz="2200" dirty="0" err="1"/>
              <a:t>K</a:t>
            </a:r>
            <a:r>
              <a:rPr lang="en-US" sz="2200" baseline="-25000" dirty="0" err="1"/>
              <a:t>m,n</a:t>
            </a:r>
            <a:r>
              <a:rPr lang="en-US" sz="2200" dirty="0"/>
              <a:t> is a graph that has its vertex set partitioned into two subsets of m and n vertices, respectively with an edge between two vertices if and only if one vertex is in the first subset and the other vertex is in the second subset. E.g., Artificial Neural Network</a:t>
            </a:r>
          </a:p>
          <a:p>
            <a:pPr algn="just">
              <a:lnSpc>
                <a:spcPct val="110000"/>
              </a:lnSpc>
            </a:pPr>
            <a:endParaRPr lang="en-US" sz="2000" dirty="0"/>
          </a:p>
          <a:p>
            <a:pPr algn="just">
              <a:lnSpc>
                <a:spcPct val="110000"/>
              </a:lnSpc>
            </a:pPr>
            <a:endParaRPr lang="en-US" sz="2000" dirty="0"/>
          </a:p>
          <a:p>
            <a:pPr algn="just">
              <a:lnSpc>
                <a:spcPct val="110000"/>
              </a:lnSpc>
            </a:pPr>
            <a:endParaRPr lang="en-US" sz="2000" dirty="0"/>
          </a:p>
          <a:p>
            <a:pPr algn="just">
              <a:lnSpc>
                <a:spcPct val="110000"/>
              </a:lnSpc>
            </a:pPr>
            <a:endParaRPr lang="en-US" sz="2000" dirty="0"/>
          </a:p>
          <a:p>
            <a:pPr algn="just">
              <a:lnSpc>
                <a:spcPct val="110000"/>
              </a:lnSpc>
            </a:pPr>
            <a:r>
              <a:rPr lang="en-US" sz="2200" dirty="0"/>
              <a:t>Bipartite graphs can be used to model many types of applications that involve matching the elements of one set to elements of another. E.g., Job assignment, marriages, Sport Matches etc.</a:t>
            </a:r>
          </a:p>
          <a:p>
            <a:pPr algn="just">
              <a:lnSpc>
                <a:spcPct val="110000"/>
              </a:lnSpc>
            </a:pPr>
            <a:r>
              <a:rPr lang="en-US" sz="2200" dirty="0">
                <a:solidFill>
                  <a:srgbClr val="0000FF"/>
                </a:solidFill>
              </a:rPr>
              <a:t>Characteristics of bipartite graphs:</a:t>
            </a:r>
          </a:p>
          <a:p>
            <a:pPr lvl="1" algn="just">
              <a:lnSpc>
                <a:spcPct val="110000"/>
              </a:lnSpc>
            </a:pPr>
            <a:r>
              <a:rPr lang="en-US" sz="1900" dirty="0">
                <a:solidFill>
                  <a:schemeClr val="accent6">
                    <a:lumMod val="75000"/>
                  </a:schemeClr>
                </a:solidFill>
              </a:rPr>
              <a:t>Vertices can be divided into two disjoint sets: </a:t>
            </a:r>
            <a:r>
              <a:rPr lang="en-US" sz="1900" dirty="0"/>
              <a:t>A bipartite graph can be partitioned into two sets of vertices, with no edges between vertices within each set.</a:t>
            </a:r>
          </a:p>
          <a:p>
            <a:pPr lvl="1" algn="just">
              <a:lnSpc>
                <a:spcPct val="110000"/>
              </a:lnSpc>
            </a:pPr>
            <a:r>
              <a:rPr lang="en-US" sz="1900" dirty="0">
                <a:solidFill>
                  <a:schemeClr val="accent6">
                    <a:lumMod val="75000"/>
                  </a:schemeClr>
                </a:solidFill>
              </a:rPr>
              <a:t>Every edge connects vertices in different sets: </a:t>
            </a:r>
            <a:r>
              <a:rPr lang="en-US" sz="1900" dirty="0"/>
              <a:t>Every edge in a bipartite graph connects a vertex from one set to a vertex from the other set.</a:t>
            </a:r>
          </a:p>
          <a:p>
            <a:pPr lvl="1" algn="just">
              <a:lnSpc>
                <a:spcPct val="110000"/>
              </a:lnSpc>
            </a:pPr>
            <a:r>
              <a:rPr lang="en-US" sz="1900" dirty="0">
                <a:solidFill>
                  <a:schemeClr val="accent6">
                    <a:lumMod val="75000"/>
                  </a:schemeClr>
                </a:solidFill>
              </a:rPr>
              <a:t>No odd-length cycles: </a:t>
            </a:r>
            <a:r>
              <a:rPr lang="en-US" sz="1900" dirty="0"/>
              <a:t>A bipartite graph cannot contain any odd-length cycles, as this would require vertices from the same set to be connected by an edge.</a:t>
            </a:r>
          </a:p>
          <a:p>
            <a:pPr lvl="1" algn="just">
              <a:lnSpc>
                <a:spcPct val="110000"/>
              </a:lnSpc>
            </a:pPr>
            <a:r>
              <a:rPr lang="en-US" sz="1900" dirty="0">
                <a:solidFill>
                  <a:schemeClr val="accent6">
                    <a:lumMod val="75000"/>
                  </a:schemeClr>
                </a:solidFill>
              </a:rPr>
              <a:t>Maximum degree is bounded by the size of the smaller set: </a:t>
            </a:r>
            <a:r>
              <a:rPr lang="en-US" sz="1900" dirty="0"/>
              <a:t>The maximum degree of a vertex in a bipartite graph is equal to the size of the smaller set.</a:t>
            </a:r>
          </a:p>
          <a:p>
            <a:pPr lvl="1" algn="just">
              <a:lnSpc>
                <a:spcPct val="110000"/>
              </a:lnSpc>
            </a:pPr>
            <a:r>
              <a:rPr lang="en-US" sz="1900" dirty="0">
                <a:solidFill>
                  <a:schemeClr val="accent6">
                    <a:lumMod val="75000"/>
                  </a:schemeClr>
                </a:solidFill>
              </a:rPr>
              <a:t>Coloring with two colors: </a:t>
            </a:r>
            <a:r>
              <a:rPr lang="en-US" sz="1900" dirty="0"/>
              <a:t>A bipartite graph can be colored with two colors, such that no adjacent vertices have the same color.</a:t>
            </a:r>
          </a:p>
          <a:p>
            <a:pPr algn="just">
              <a:lnSpc>
                <a:spcPct val="110000"/>
              </a:lnSpc>
            </a:pPr>
            <a:endParaRPr lang="en-IN" sz="2000" dirty="0"/>
          </a:p>
        </p:txBody>
      </p:sp>
      <p:sp>
        <p:nvSpPr>
          <p:cNvPr id="5" name="Slide Number Placeholder 4">
            <a:extLst>
              <a:ext uri="{FF2B5EF4-FFF2-40B4-BE49-F238E27FC236}">
                <a16:creationId xmlns:a16="http://schemas.microsoft.com/office/drawing/2014/main" id="{438E97AA-429F-1E70-1279-06826BCB0CD4}"/>
              </a:ext>
            </a:extLst>
          </p:cNvPr>
          <p:cNvSpPr>
            <a:spLocks noGrp="1"/>
          </p:cNvSpPr>
          <p:nvPr>
            <p:ph type="sldNum" sz="quarter" idx="12"/>
          </p:nvPr>
        </p:nvSpPr>
        <p:spPr/>
        <p:txBody>
          <a:bodyPr/>
          <a:lstStyle/>
          <a:p>
            <a:fld id="{57626A49-B3EA-44E7-98F8-0932FA2A0FF4}" type="slidenum">
              <a:rPr lang="en-US" smtClean="0"/>
              <a:pPr/>
              <a:t>54</a:t>
            </a:fld>
            <a:endParaRPr lang="en-US"/>
          </a:p>
        </p:txBody>
      </p:sp>
      <p:pic>
        <p:nvPicPr>
          <p:cNvPr id="10" name="Picture 9">
            <a:extLst>
              <a:ext uri="{FF2B5EF4-FFF2-40B4-BE49-F238E27FC236}">
                <a16:creationId xmlns:a16="http://schemas.microsoft.com/office/drawing/2014/main" id="{E1DEF5ED-A9F6-EED7-83E9-2499583E36E2}"/>
              </a:ext>
            </a:extLst>
          </p:cNvPr>
          <p:cNvPicPr>
            <a:picLocks noChangeAspect="1"/>
          </p:cNvPicPr>
          <p:nvPr/>
        </p:nvPicPr>
        <p:blipFill>
          <a:blip r:embed="rId2"/>
          <a:stretch>
            <a:fillRect/>
          </a:stretch>
        </p:blipFill>
        <p:spPr>
          <a:xfrm>
            <a:off x="2009338" y="1682035"/>
            <a:ext cx="7651194" cy="1068876"/>
          </a:xfrm>
          <a:prstGeom prst="rect">
            <a:avLst/>
          </a:prstGeom>
        </p:spPr>
      </p:pic>
    </p:spTree>
    <p:extLst>
      <p:ext uri="{BB962C8B-B14F-4D97-AF65-F5344CB8AC3E}">
        <p14:creationId xmlns:p14="http://schemas.microsoft.com/office/powerpoint/2010/main" val="16740265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E8F8-00F1-27BF-F82A-EAD2E4561F48}"/>
              </a:ext>
            </a:extLst>
          </p:cNvPr>
          <p:cNvSpPr>
            <a:spLocks noGrp="1"/>
          </p:cNvSpPr>
          <p:nvPr>
            <p:ph type="title"/>
          </p:nvPr>
        </p:nvSpPr>
        <p:spPr>
          <a:xfrm>
            <a:off x="628989" y="100225"/>
            <a:ext cx="10972800" cy="346596"/>
          </a:xfrm>
        </p:spPr>
        <p:txBody>
          <a:bodyPr>
            <a:normAutofit fontScale="90000"/>
          </a:bodyPr>
          <a:lstStyle/>
          <a:p>
            <a:r>
              <a:rPr lang="en-US" b="1" dirty="0"/>
              <a:t>Bipartite Graphs (3)</a:t>
            </a:r>
            <a:endParaRPr lang="en-IN" dirty="0"/>
          </a:p>
        </p:txBody>
      </p:sp>
      <p:sp>
        <p:nvSpPr>
          <p:cNvPr id="3" name="Content Placeholder 2">
            <a:extLst>
              <a:ext uri="{FF2B5EF4-FFF2-40B4-BE49-F238E27FC236}">
                <a16:creationId xmlns:a16="http://schemas.microsoft.com/office/drawing/2014/main" id="{CA9CE5B4-7186-2577-B2EC-0CAAEFACE3D7}"/>
              </a:ext>
            </a:extLst>
          </p:cNvPr>
          <p:cNvSpPr>
            <a:spLocks noGrp="1"/>
          </p:cNvSpPr>
          <p:nvPr>
            <p:ph idx="1"/>
          </p:nvPr>
        </p:nvSpPr>
        <p:spPr>
          <a:xfrm>
            <a:off x="132623" y="494101"/>
            <a:ext cx="11796458" cy="6263674"/>
          </a:xfrm>
        </p:spPr>
        <p:txBody>
          <a:bodyPr>
            <a:normAutofit/>
          </a:bodyPr>
          <a:lstStyle/>
          <a:p>
            <a:pPr algn="just">
              <a:lnSpc>
                <a:spcPct val="110000"/>
              </a:lnSpc>
            </a:pPr>
            <a:r>
              <a:rPr lang="en-US" sz="2000" dirty="0">
                <a:solidFill>
                  <a:srgbClr val="0000FF"/>
                </a:solidFill>
              </a:rPr>
              <a:t>Bipartite Matching: </a:t>
            </a:r>
            <a:r>
              <a:rPr lang="en-US" sz="2000" dirty="0"/>
              <a:t>A matching in a Bipartite Graph is a set of the edges chosen in such a way that no two edges share an endpoint. </a:t>
            </a:r>
            <a:r>
              <a:rPr lang="en-US" sz="2000" dirty="0">
                <a:solidFill>
                  <a:schemeClr val="accent6">
                    <a:lumMod val="75000"/>
                  </a:schemeClr>
                </a:solidFill>
              </a:rPr>
              <a:t>A maximum matching </a:t>
            </a:r>
            <a:r>
              <a:rPr lang="en-US" sz="2000" dirty="0"/>
              <a:t>is a matching of maximum size (maximum number of edges). In a maximum matching, if any edge is added to it, it is no longer a matching. There can be more than one maximum matchings for a given Bipartite Graph. </a:t>
            </a:r>
          </a:p>
          <a:p>
            <a:pPr algn="just">
              <a:lnSpc>
                <a:spcPct val="110000"/>
              </a:lnSpc>
            </a:pPr>
            <a:endParaRPr lang="en-US" sz="2000" dirty="0"/>
          </a:p>
          <a:p>
            <a:pPr marL="0" indent="0" algn="just">
              <a:lnSpc>
                <a:spcPct val="110000"/>
              </a:lnSpc>
              <a:buNone/>
            </a:pPr>
            <a:endParaRPr lang="en-US" sz="2000" dirty="0">
              <a:solidFill>
                <a:srgbClr val="0000FF"/>
              </a:solidFill>
            </a:endParaRPr>
          </a:p>
          <a:p>
            <a:pPr algn="just">
              <a:lnSpc>
                <a:spcPct val="110000"/>
              </a:lnSpc>
            </a:pPr>
            <a:endParaRPr lang="en-US" sz="2000" dirty="0">
              <a:solidFill>
                <a:srgbClr val="0000FF"/>
              </a:solidFill>
            </a:endParaRPr>
          </a:p>
          <a:p>
            <a:pPr algn="just">
              <a:lnSpc>
                <a:spcPct val="110000"/>
              </a:lnSpc>
            </a:pPr>
            <a:endParaRPr lang="en-US" sz="2000" dirty="0">
              <a:solidFill>
                <a:srgbClr val="0000FF"/>
              </a:solidFill>
            </a:endParaRPr>
          </a:p>
          <a:p>
            <a:pPr algn="just">
              <a:lnSpc>
                <a:spcPct val="110000"/>
              </a:lnSpc>
            </a:pPr>
            <a:r>
              <a:rPr lang="en-US" sz="2000" dirty="0">
                <a:solidFill>
                  <a:srgbClr val="0000FF"/>
                </a:solidFill>
              </a:rPr>
              <a:t>Necessary and Sufficient Conditions for Complete Matchings:</a:t>
            </a:r>
          </a:p>
          <a:p>
            <a:pPr algn="just">
              <a:lnSpc>
                <a:spcPct val="110000"/>
              </a:lnSpc>
            </a:pPr>
            <a:r>
              <a:rPr lang="en-US" sz="2000" dirty="0"/>
              <a:t>We now turn our attention to the question of determining whether a complete matching from V1 to V2 exists when (V1, V2) is a bipartition of a bipartite graph G = (V ,E). </a:t>
            </a:r>
          </a:p>
          <a:p>
            <a:pPr algn="just">
              <a:lnSpc>
                <a:spcPct val="110000"/>
              </a:lnSpc>
            </a:pPr>
            <a:r>
              <a:rPr lang="en-US" sz="2000" dirty="0"/>
              <a:t>We will introduce a theorem that provides a set of necessary and sufficient conditions for the existence of a complete matching. This theorem was proved by Philip Hall in 1935.</a:t>
            </a:r>
          </a:p>
          <a:p>
            <a:pPr algn="just">
              <a:lnSpc>
                <a:spcPct val="110000"/>
              </a:lnSpc>
            </a:pPr>
            <a:r>
              <a:rPr lang="en-US" sz="2000" dirty="0">
                <a:solidFill>
                  <a:srgbClr val="0000FF"/>
                </a:solidFill>
              </a:rPr>
              <a:t>Hall’s Marriage Theorem: </a:t>
            </a:r>
          </a:p>
          <a:p>
            <a:pPr algn="just">
              <a:lnSpc>
                <a:spcPct val="110000"/>
              </a:lnSpc>
            </a:pPr>
            <a:r>
              <a:rPr lang="en-US" sz="2000" dirty="0"/>
              <a:t>The bipartite graph G = (V ,E) with bipartition (V1, V2) has a complete matching from V1 to V2 if and only if |Neighbors (A)| ≥ |A| for all subsets A of V1.</a:t>
            </a:r>
          </a:p>
          <a:p>
            <a:pPr algn="just">
              <a:lnSpc>
                <a:spcPct val="110000"/>
              </a:lnSpc>
            </a:pPr>
            <a:endParaRPr lang="en-US" sz="2000" dirty="0"/>
          </a:p>
          <a:p>
            <a:pPr algn="just">
              <a:lnSpc>
                <a:spcPct val="110000"/>
              </a:lnSpc>
            </a:pPr>
            <a:endParaRPr lang="en-US" sz="2000" dirty="0"/>
          </a:p>
          <a:p>
            <a:pPr algn="just">
              <a:lnSpc>
                <a:spcPct val="110000"/>
              </a:lnSpc>
            </a:pPr>
            <a:endParaRPr lang="en-IN" sz="2000" dirty="0"/>
          </a:p>
        </p:txBody>
      </p:sp>
      <p:sp>
        <p:nvSpPr>
          <p:cNvPr id="5" name="Slide Number Placeholder 4">
            <a:extLst>
              <a:ext uri="{FF2B5EF4-FFF2-40B4-BE49-F238E27FC236}">
                <a16:creationId xmlns:a16="http://schemas.microsoft.com/office/drawing/2014/main" id="{438E97AA-429F-1E70-1279-06826BCB0CD4}"/>
              </a:ext>
            </a:extLst>
          </p:cNvPr>
          <p:cNvSpPr>
            <a:spLocks noGrp="1"/>
          </p:cNvSpPr>
          <p:nvPr>
            <p:ph type="sldNum" sz="quarter" idx="12"/>
          </p:nvPr>
        </p:nvSpPr>
        <p:spPr/>
        <p:txBody>
          <a:bodyPr/>
          <a:lstStyle/>
          <a:p>
            <a:fld id="{57626A49-B3EA-44E7-98F8-0932FA2A0FF4}" type="slidenum">
              <a:rPr lang="en-US" smtClean="0"/>
              <a:pPr/>
              <a:t>55</a:t>
            </a:fld>
            <a:endParaRPr lang="en-US"/>
          </a:p>
        </p:txBody>
      </p:sp>
      <p:pic>
        <p:nvPicPr>
          <p:cNvPr id="8" name="Picture 7">
            <a:extLst>
              <a:ext uri="{FF2B5EF4-FFF2-40B4-BE49-F238E27FC236}">
                <a16:creationId xmlns:a16="http://schemas.microsoft.com/office/drawing/2014/main" id="{9FFD44DE-90CF-4393-208B-2AE253288A22}"/>
              </a:ext>
            </a:extLst>
          </p:cNvPr>
          <p:cNvPicPr>
            <a:picLocks noChangeAspect="1"/>
          </p:cNvPicPr>
          <p:nvPr/>
        </p:nvPicPr>
        <p:blipFill>
          <a:blip r:embed="rId2"/>
          <a:stretch>
            <a:fillRect/>
          </a:stretch>
        </p:blipFill>
        <p:spPr>
          <a:xfrm>
            <a:off x="7161637" y="1547982"/>
            <a:ext cx="3943785" cy="2339667"/>
          </a:xfrm>
          <a:prstGeom prst="rect">
            <a:avLst/>
          </a:prstGeom>
        </p:spPr>
      </p:pic>
    </p:spTree>
    <p:extLst>
      <p:ext uri="{BB962C8B-B14F-4D97-AF65-F5344CB8AC3E}">
        <p14:creationId xmlns:p14="http://schemas.microsoft.com/office/powerpoint/2010/main" val="322995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64399"/>
            <a:ext cx="10972800" cy="457198"/>
          </a:xfrm>
        </p:spPr>
        <p:txBody>
          <a:bodyPr>
            <a:normAutofit fontScale="90000"/>
          </a:bodyPr>
          <a:lstStyle/>
          <a:p>
            <a:r>
              <a:rPr lang="en-IN" b="1" dirty="0"/>
              <a:t>Bipartite Graphs (4)</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200167" y="746875"/>
            <a:ext cx="11880376" cy="5834281"/>
          </a:xfrm>
        </p:spPr>
        <p:txBody>
          <a:bodyPr>
            <a:normAutofit/>
          </a:bodyPr>
          <a:lstStyle/>
          <a:p>
            <a:pPr marL="0" indent="0" algn="l">
              <a:buNone/>
            </a:pPr>
            <a:r>
              <a:rPr lang="en-US" altLang="en-US" sz="2000" b="1" dirty="0">
                <a:ea typeface="Cambria Math"/>
              </a:rPr>
              <a:t>Q.20. </a:t>
            </a:r>
            <a:r>
              <a:rPr lang="en-US" altLang="en-US" sz="2000" dirty="0">
                <a:ea typeface="Cambria Math"/>
              </a:rPr>
              <a:t>Are the graphs G and H displayed in Figure below bipartite? </a:t>
            </a:r>
            <a:endParaRPr lang="en-US" sz="2000" b="0" i="0" u="none" strike="noStrike" baseline="0" dirty="0"/>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56</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245660" y="3801806"/>
            <a:ext cx="11850806" cy="2554545"/>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p>
          <a:p>
            <a:pPr algn="just"/>
            <a:r>
              <a:rPr lang="en-US" sz="2000" dirty="0">
                <a:solidFill>
                  <a:schemeClr val="accent6">
                    <a:lumMod val="75000"/>
                  </a:schemeClr>
                </a:solidFill>
                <a:ea typeface="Times New Roman" pitchFamily="18" charset="0"/>
                <a:cs typeface="Courier New" pitchFamily="49" charset="0"/>
              </a:rPr>
              <a:t>Graph G is bipartite </a:t>
            </a:r>
            <a:r>
              <a:rPr lang="en-US" sz="2000" dirty="0">
                <a:ea typeface="Times New Roman" pitchFamily="18" charset="0"/>
                <a:cs typeface="Courier New" pitchFamily="49" charset="0"/>
              </a:rPr>
              <a:t>because its vertex set is the union of two disjoint sets, {</a:t>
            </a:r>
            <a:r>
              <a:rPr lang="en-US" sz="2000" i="1" dirty="0">
                <a:ea typeface="Times New Roman" pitchFamily="18" charset="0"/>
                <a:cs typeface="Courier New" pitchFamily="49" charset="0"/>
              </a:rPr>
              <a:t>a, b, d</a:t>
            </a:r>
            <a:r>
              <a:rPr lang="en-US" sz="2000" dirty="0">
                <a:ea typeface="Times New Roman" pitchFamily="18" charset="0"/>
                <a:cs typeface="Courier New" pitchFamily="49" charset="0"/>
              </a:rPr>
              <a:t>} and {</a:t>
            </a:r>
            <a:r>
              <a:rPr lang="en-US" sz="2000" i="1" dirty="0">
                <a:ea typeface="Times New Roman" pitchFamily="18" charset="0"/>
                <a:cs typeface="Courier New" pitchFamily="49" charset="0"/>
              </a:rPr>
              <a:t>c, e, f, g</a:t>
            </a:r>
            <a:r>
              <a:rPr lang="en-US" sz="2000" dirty="0">
                <a:ea typeface="Times New Roman" pitchFamily="18" charset="0"/>
                <a:cs typeface="Courier New" pitchFamily="49" charset="0"/>
              </a:rPr>
              <a:t>}, and each edge connects a vertex in one of these subsets to a vertex in the other subset. (Note that for G to be bipartite it is not necessary that every vertex in {</a:t>
            </a:r>
            <a:r>
              <a:rPr lang="en-US" sz="2000" i="1" dirty="0">
                <a:ea typeface="Times New Roman" pitchFamily="18" charset="0"/>
                <a:cs typeface="Courier New" pitchFamily="49" charset="0"/>
              </a:rPr>
              <a:t>a, b, d</a:t>
            </a:r>
            <a:r>
              <a:rPr lang="en-US" sz="2000" dirty="0">
                <a:ea typeface="Times New Roman" pitchFamily="18" charset="0"/>
                <a:cs typeface="Courier New" pitchFamily="49" charset="0"/>
              </a:rPr>
              <a:t>} be adjacent to every vertex in {</a:t>
            </a:r>
            <a:r>
              <a:rPr lang="en-US" sz="2000" i="1" dirty="0">
                <a:ea typeface="Times New Roman" pitchFamily="18" charset="0"/>
                <a:cs typeface="Courier New" pitchFamily="49" charset="0"/>
              </a:rPr>
              <a:t>c, e, f, g</a:t>
            </a:r>
            <a:r>
              <a:rPr lang="en-US" sz="2000" dirty="0">
                <a:ea typeface="Times New Roman" pitchFamily="18" charset="0"/>
                <a:cs typeface="Courier New" pitchFamily="49" charset="0"/>
              </a:rPr>
              <a:t>}. For instance, </a:t>
            </a:r>
            <a:r>
              <a:rPr lang="en-US" sz="2000" i="1" dirty="0">
                <a:ea typeface="Times New Roman" pitchFamily="18" charset="0"/>
                <a:cs typeface="Courier New" pitchFamily="49" charset="0"/>
              </a:rPr>
              <a:t>b</a:t>
            </a:r>
            <a:r>
              <a:rPr lang="en-US" sz="2000" dirty="0">
                <a:ea typeface="Times New Roman" pitchFamily="18" charset="0"/>
                <a:cs typeface="Courier New" pitchFamily="49" charset="0"/>
              </a:rPr>
              <a:t> and </a:t>
            </a:r>
            <a:r>
              <a:rPr lang="en-US" sz="2000" i="1" dirty="0">
                <a:ea typeface="Times New Roman" pitchFamily="18" charset="0"/>
                <a:cs typeface="Courier New" pitchFamily="49" charset="0"/>
              </a:rPr>
              <a:t>g </a:t>
            </a:r>
            <a:r>
              <a:rPr lang="en-US" sz="2000" dirty="0">
                <a:ea typeface="Times New Roman" pitchFamily="18" charset="0"/>
                <a:cs typeface="Courier New" pitchFamily="49" charset="0"/>
              </a:rPr>
              <a:t>are not adjacent.)</a:t>
            </a:r>
          </a:p>
          <a:p>
            <a:pPr algn="just"/>
            <a:endParaRPr lang="en-US" sz="2000" dirty="0">
              <a:ea typeface="Times New Roman" pitchFamily="18" charset="0"/>
              <a:cs typeface="Courier New" pitchFamily="49" charset="0"/>
            </a:endParaRPr>
          </a:p>
          <a:p>
            <a:pPr algn="just"/>
            <a:r>
              <a:rPr lang="en-US" sz="2000" dirty="0">
                <a:solidFill>
                  <a:schemeClr val="accent6">
                    <a:lumMod val="75000"/>
                  </a:schemeClr>
                </a:solidFill>
                <a:ea typeface="Times New Roman" pitchFamily="18" charset="0"/>
                <a:cs typeface="Courier New" pitchFamily="49" charset="0"/>
              </a:rPr>
              <a:t>Graph H is not bipartite </a:t>
            </a:r>
            <a:r>
              <a:rPr lang="en-US" sz="2000" dirty="0">
                <a:ea typeface="Times New Roman" pitchFamily="18" charset="0"/>
                <a:cs typeface="Courier New" pitchFamily="49" charset="0"/>
              </a:rPr>
              <a:t>because its vertex set cannot be partitioned into two subsets so that edges do not connect two vertices from the same subset. (The reader should verify this by considering the vertices </a:t>
            </a:r>
            <a:r>
              <a:rPr lang="en-US" sz="2000" i="1" dirty="0">
                <a:ea typeface="Times New Roman" pitchFamily="18" charset="0"/>
                <a:cs typeface="Courier New" pitchFamily="49" charset="0"/>
              </a:rPr>
              <a:t>a, b, </a:t>
            </a:r>
            <a:r>
              <a:rPr lang="en-US" sz="2000" dirty="0">
                <a:ea typeface="Times New Roman" pitchFamily="18" charset="0"/>
                <a:cs typeface="Courier New" pitchFamily="49" charset="0"/>
              </a:rPr>
              <a:t>and</a:t>
            </a:r>
            <a:r>
              <a:rPr lang="en-US" sz="2000" i="1" dirty="0">
                <a:ea typeface="Times New Roman" pitchFamily="18" charset="0"/>
                <a:cs typeface="Courier New" pitchFamily="49" charset="0"/>
              </a:rPr>
              <a:t> f</a:t>
            </a:r>
            <a:r>
              <a:rPr lang="en-US" sz="2000" dirty="0">
                <a:ea typeface="Times New Roman" pitchFamily="18" charset="0"/>
                <a:cs typeface="Courier New" pitchFamily="49" charset="0"/>
              </a:rPr>
              <a:t>.)</a:t>
            </a:r>
          </a:p>
        </p:txBody>
      </p:sp>
      <p:pic>
        <p:nvPicPr>
          <p:cNvPr id="9" name="Picture 8">
            <a:extLst>
              <a:ext uri="{FF2B5EF4-FFF2-40B4-BE49-F238E27FC236}">
                <a16:creationId xmlns:a16="http://schemas.microsoft.com/office/drawing/2014/main" id="{BD384CAE-A1FA-3FE4-2779-A58856D8E5DB}"/>
              </a:ext>
            </a:extLst>
          </p:cNvPr>
          <p:cNvPicPr>
            <a:picLocks noChangeAspect="1"/>
          </p:cNvPicPr>
          <p:nvPr/>
        </p:nvPicPr>
        <p:blipFill>
          <a:blip r:embed="rId2"/>
          <a:stretch>
            <a:fillRect/>
          </a:stretch>
        </p:blipFill>
        <p:spPr>
          <a:xfrm>
            <a:off x="3193164" y="1248875"/>
            <a:ext cx="5155097" cy="1891266"/>
          </a:xfrm>
          <a:prstGeom prst="rect">
            <a:avLst/>
          </a:prstGeom>
        </p:spPr>
      </p:pic>
    </p:spTree>
    <p:extLst>
      <p:ext uri="{BB962C8B-B14F-4D97-AF65-F5344CB8AC3E}">
        <p14:creationId xmlns:p14="http://schemas.microsoft.com/office/powerpoint/2010/main" val="118056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64399"/>
            <a:ext cx="10972800" cy="457198"/>
          </a:xfrm>
        </p:spPr>
        <p:txBody>
          <a:bodyPr>
            <a:normAutofit fontScale="90000"/>
          </a:bodyPr>
          <a:lstStyle/>
          <a:p>
            <a:r>
              <a:rPr lang="en-IN" b="1" dirty="0"/>
              <a:t>Bipartite Graphs (5)</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200167" y="521597"/>
            <a:ext cx="11880376" cy="6059560"/>
          </a:xfrm>
        </p:spPr>
        <p:txBody>
          <a:bodyPr>
            <a:normAutofit/>
          </a:bodyPr>
          <a:lstStyle/>
          <a:p>
            <a:pPr marL="0" indent="0" algn="l">
              <a:buNone/>
            </a:pPr>
            <a:r>
              <a:rPr lang="en-US" altLang="en-US" sz="2000" b="1" dirty="0">
                <a:ea typeface="Cambria Math"/>
              </a:rPr>
              <a:t>Q.21. </a:t>
            </a:r>
            <a:r>
              <a:rPr lang="en-US" altLang="en-US" sz="2000" dirty="0">
                <a:ea typeface="Cambria Math"/>
              </a:rPr>
              <a:t>Determining whether it is possible to assign either red or blue to each vertex so that no two adjacent vertices are assigned the same color.</a:t>
            </a:r>
            <a:endParaRPr lang="en-US" sz="2000" b="0" i="0" u="none" strike="noStrike" baseline="0" dirty="0"/>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4" name="Footer Placeholder 3">
            <a:extLst>
              <a:ext uri="{FF2B5EF4-FFF2-40B4-BE49-F238E27FC236}">
                <a16:creationId xmlns:a16="http://schemas.microsoft.com/office/drawing/2014/main" id="{14EDA2CB-537A-0F2E-91E2-539ECAFC0547}"/>
              </a:ext>
            </a:extLst>
          </p:cNvPr>
          <p:cNvSpPr>
            <a:spLocks noGrp="1"/>
          </p:cNvSpPr>
          <p:nvPr>
            <p:ph type="ftr" sz="quarter" idx="11"/>
          </p:nvPr>
        </p:nvSpPr>
        <p:spPr/>
        <p:txBody>
          <a:bodyPr/>
          <a:lstStyle/>
          <a:p>
            <a:r>
              <a:rPr lang="en-US"/>
              <a:t>RVK-Math4AI-Unit 4</a:t>
            </a: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57</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111457" y="3534013"/>
            <a:ext cx="11850806" cy="3170099"/>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p>
          <a:p>
            <a:pPr marL="457200" indent="-457200" algn="just">
              <a:buAutoNum type="arabicPeriod"/>
            </a:pPr>
            <a:r>
              <a:rPr lang="en-US" sz="2000" dirty="0">
                <a:ea typeface="Times New Roman" pitchFamily="18" charset="0"/>
                <a:cs typeface="Courier New" pitchFamily="49" charset="0"/>
              </a:rPr>
              <a:t>To show that </a:t>
            </a:r>
            <a:r>
              <a:rPr lang="en-US" sz="2000" dirty="0">
                <a:solidFill>
                  <a:schemeClr val="accent6">
                    <a:lumMod val="75000"/>
                  </a:schemeClr>
                </a:solidFill>
                <a:ea typeface="Times New Roman" pitchFamily="18" charset="0"/>
                <a:cs typeface="Courier New" pitchFamily="49" charset="0"/>
              </a:rPr>
              <a:t>this graph is bipartite </a:t>
            </a:r>
            <a:r>
              <a:rPr lang="en-US" sz="2000" dirty="0">
                <a:ea typeface="Times New Roman" pitchFamily="18" charset="0"/>
                <a:cs typeface="Courier New" pitchFamily="49" charset="0"/>
              </a:rPr>
              <a:t>we can exhibit the parts and note that indeed every edge joins vertices in different parts. Take {e} to be one part and {a, b, c, d} to be the other (in fact there is no choice in the matter). Each edge joins a vertex in one part to a vertex in the other. </a:t>
            </a:r>
            <a:r>
              <a:rPr lang="en-US" sz="2000" dirty="0">
                <a:solidFill>
                  <a:schemeClr val="accent6">
                    <a:lumMod val="75000"/>
                  </a:schemeClr>
                </a:solidFill>
                <a:ea typeface="Times New Roman" pitchFamily="18" charset="0"/>
                <a:cs typeface="Courier New" pitchFamily="49" charset="0"/>
              </a:rPr>
              <a:t>This graph is the complete bipartite graph K</a:t>
            </a:r>
            <a:r>
              <a:rPr lang="en-US" sz="2000" baseline="-25000" dirty="0">
                <a:solidFill>
                  <a:schemeClr val="accent6">
                    <a:lumMod val="75000"/>
                  </a:schemeClr>
                </a:solidFill>
                <a:ea typeface="Times New Roman" pitchFamily="18" charset="0"/>
                <a:cs typeface="Courier New" pitchFamily="49" charset="0"/>
              </a:rPr>
              <a:t>1,4 </a:t>
            </a:r>
            <a:r>
              <a:rPr lang="en-US" sz="2000" dirty="0">
                <a:ea typeface="Times New Roman" pitchFamily="18" charset="0"/>
                <a:cs typeface="Courier New" pitchFamily="49" charset="0"/>
              </a:rPr>
              <a:t>and </a:t>
            </a:r>
            <a:r>
              <a:rPr lang="en-US" sz="2000" dirty="0">
                <a:solidFill>
                  <a:schemeClr val="accent6">
                    <a:lumMod val="75000"/>
                  </a:schemeClr>
                </a:solidFill>
                <a:ea typeface="Times New Roman" pitchFamily="18" charset="0"/>
                <a:cs typeface="Courier New" pitchFamily="49" charset="0"/>
              </a:rPr>
              <a:t>can be colored with two colors</a:t>
            </a:r>
            <a:r>
              <a:rPr lang="en-US" altLang="en-US" sz="2000" dirty="0">
                <a:solidFill>
                  <a:schemeClr val="accent6">
                    <a:lumMod val="75000"/>
                  </a:schemeClr>
                </a:solidFill>
                <a:ea typeface="Cambria Math"/>
              </a:rPr>
              <a:t> so that no two adjacent vertices are assigned the same color.</a:t>
            </a:r>
            <a:endParaRPr lang="en-US" sz="2000" dirty="0">
              <a:solidFill>
                <a:schemeClr val="accent6">
                  <a:lumMod val="75000"/>
                </a:schemeClr>
              </a:solidFill>
              <a:ea typeface="Times New Roman" pitchFamily="18" charset="0"/>
              <a:cs typeface="Courier New" pitchFamily="49" charset="0"/>
            </a:endParaRPr>
          </a:p>
          <a:p>
            <a:pPr marL="457200" indent="-457200" algn="just">
              <a:buAutoNum type="arabicPeriod"/>
            </a:pPr>
            <a:endParaRPr lang="en-US" sz="2000" dirty="0">
              <a:solidFill>
                <a:schemeClr val="accent6">
                  <a:lumMod val="75000"/>
                </a:schemeClr>
              </a:solidFill>
              <a:ea typeface="Times New Roman" pitchFamily="18" charset="0"/>
              <a:cs typeface="Courier New" pitchFamily="49" charset="0"/>
            </a:endParaRPr>
          </a:p>
          <a:p>
            <a:pPr marL="457200" indent="-457200" algn="just">
              <a:buFontTx/>
              <a:buAutoNum type="arabicPeriod"/>
            </a:pPr>
            <a:r>
              <a:rPr lang="en-US" sz="2000" dirty="0">
                <a:ea typeface="Times New Roman" pitchFamily="18" charset="0"/>
                <a:cs typeface="Courier New" pitchFamily="49" charset="0"/>
              </a:rPr>
              <a:t>To show that </a:t>
            </a:r>
            <a:r>
              <a:rPr lang="en-US" sz="2000" dirty="0">
                <a:solidFill>
                  <a:schemeClr val="accent6">
                    <a:lumMod val="75000"/>
                  </a:schemeClr>
                </a:solidFill>
                <a:ea typeface="Times New Roman" pitchFamily="18" charset="0"/>
                <a:cs typeface="Courier New" pitchFamily="49" charset="0"/>
              </a:rPr>
              <a:t>this graph is bipartite </a:t>
            </a:r>
            <a:r>
              <a:rPr lang="en-US" sz="2000" dirty="0">
                <a:ea typeface="Times New Roman" pitchFamily="18" charset="0"/>
                <a:cs typeface="Courier New" pitchFamily="49" charset="0"/>
              </a:rPr>
              <a:t>we can exhibit the parts and note that indeed every edge joins vertices in different parts. Take {a, c} to be one part and {b, d, e} to be the other. Each edge joins a vertex in one part to a vertex in the other. </a:t>
            </a:r>
            <a:r>
              <a:rPr lang="en-US" sz="2000" dirty="0">
                <a:solidFill>
                  <a:schemeClr val="accent6">
                    <a:lumMod val="75000"/>
                  </a:schemeClr>
                </a:solidFill>
                <a:ea typeface="Times New Roman" pitchFamily="18" charset="0"/>
                <a:cs typeface="Courier New" pitchFamily="49" charset="0"/>
              </a:rPr>
              <a:t>This graph can be colored with two colors</a:t>
            </a:r>
            <a:r>
              <a:rPr lang="en-US" altLang="en-US" sz="2000" dirty="0">
                <a:solidFill>
                  <a:schemeClr val="accent6">
                    <a:lumMod val="75000"/>
                  </a:schemeClr>
                </a:solidFill>
                <a:ea typeface="Cambria Math"/>
              </a:rPr>
              <a:t> so that no two adjacent vertices are assigned the same color.</a:t>
            </a:r>
            <a:endParaRPr lang="en-US" sz="2000" dirty="0">
              <a:solidFill>
                <a:schemeClr val="accent6">
                  <a:lumMod val="75000"/>
                </a:schemeClr>
              </a:solidFill>
              <a:ea typeface="Times New Roman" pitchFamily="18" charset="0"/>
              <a:cs typeface="Courier New" pitchFamily="49" charset="0"/>
            </a:endParaRPr>
          </a:p>
        </p:txBody>
      </p:sp>
      <p:pic>
        <p:nvPicPr>
          <p:cNvPr id="8" name="Picture 7">
            <a:extLst>
              <a:ext uri="{FF2B5EF4-FFF2-40B4-BE49-F238E27FC236}">
                <a16:creationId xmlns:a16="http://schemas.microsoft.com/office/drawing/2014/main" id="{BFA7B298-9604-ED9E-8981-6B95D86AAF82}"/>
              </a:ext>
            </a:extLst>
          </p:cNvPr>
          <p:cNvPicPr>
            <a:picLocks noChangeAspect="1"/>
          </p:cNvPicPr>
          <p:nvPr/>
        </p:nvPicPr>
        <p:blipFill>
          <a:blip r:embed="rId2"/>
          <a:stretch>
            <a:fillRect/>
          </a:stretch>
        </p:blipFill>
        <p:spPr>
          <a:xfrm>
            <a:off x="111457" y="1242709"/>
            <a:ext cx="12007104" cy="2137430"/>
          </a:xfrm>
          <a:prstGeom prst="rect">
            <a:avLst/>
          </a:prstGeom>
        </p:spPr>
      </p:pic>
    </p:spTree>
    <p:extLst>
      <p:ext uri="{BB962C8B-B14F-4D97-AF65-F5344CB8AC3E}">
        <p14:creationId xmlns:p14="http://schemas.microsoft.com/office/powerpoint/2010/main" val="4769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64399"/>
            <a:ext cx="10972800" cy="457198"/>
          </a:xfrm>
        </p:spPr>
        <p:txBody>
          <a:bodyPr>
            <a:normAutofit fontScale="90000"/>
          </a:bodyPr>
          <a:lstStyle/>
          <a:p>
            <a:r>
              <a:rPr lang="en-IN" b="1" dirty="0"/>
              <a:t>Bipartite Graphs (6)</a:t>
            </a:r>
          </a:p>
        </p:txBody>
      </p:sp>
      <p:sp>
        <p:nvSpPr>
          <p:cNvPr id="4" name="Footer Placeholder 3">
            <a:extLst>
              <a:ext uri="{FF2B5EF4-FFF2-40B4-BE49-F238E27FC236}">
                <a16:creationId xmlns:a16="http://schemas.microsoft.com/office/drawing/2014/main" id="{14EDA2CB-537A-0F2E-91E2-539ECAFC0547}"/>
              </a:ext>
            </a:extLst>
          </p:cNvPr>
          <p:cNvSpPr>
            <a:spLocks noGrp="1"/>
          </p:cNvSpPr>
          <p:nvPr>
            <p:ph type="ftr" sz="quarter" idx="11"/>
          </p:nvPr>
        </p:nvSpPr>
        <p:spPr/>
        <p:txBody>
          <a:bodyPr/>
          <a:lstStyle/>
          <a:p>
            <a:r>
              <a:rPr lang="en-US"/>
              <a:t>RVK-Math4AI-Unit 4</a:t>
            </a: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58</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86010" y="545737"/>
            <a:ext cx="12019980" cy="6247864"/>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b="1" dirty="0">
                <a:ea typeface="Times New Roman" pitchFamily="18" charset="0"/>
                <a:cs typeface="Courier New" pitchFamily="49" charset="0"/>
              </a:rPr>
              <a:t>Q. 21. </a:t>
            </a:r>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cont..</a:t>
            </a:r>
          </a:p>
          <a:p>
            <a:pPr marL="457200" indent="-457200" algn="just">
              <a:buFont typeface="+mj-lt"/>
              <a:buAutoNum type="arabicPeriod" startAt="3"/>
            </a:pPr>
            <a:r>
              <a:rPr lang="en-US" sz="2000" dirty="0">
                <a:ea typeface="Times New Roman" pitchFamily="18" charset="0"/>
                <a:cs typeface="Courier New" pitchFamily="49" charset="0"/>
              </a:rPr>
              <a:t>We can show that </a:t>
            </a:r>
            <a:r>
              <a:rPr lang="en-US" sz="2000" dirty="0">
                <a:solidFill>
                  <a:schemeClr val="accent6">
                    <a:lumMod val="75000"/>
                  </a:schemeClr>
                </a:solidFill>
                <a:ea typeface="Times New Roman" pitchFamily="18" charset="0"/>
                <a:cs typeface="Courier New" pitchFamily="49" charset="0"/>
              </a:rPr>
              <a:t>this graph is not bipartite </a:t>
            </a:r>
            <a:r>
              <a:rPr lang="en-US" sz="2000" dirty="0">
                <a:ea typeface="Times New Roman" pitchFamily="18" charset="0"/>
                <a:cs typeface="Courier New" pitchFamily="49" charset="0"/>
              </a:rPr>
              <a:t>by the pigeonhole principle. Consider the vertices b, c, and f. They form a triangle </a:t>
            </a:r>
            <a:r>
              <a:rPr lang="en-US" sz="2000" dirty="0">
                <a:ea typeface="Times New Roman" pitchFamily="18" charset="0"/>
                <a:cs typeface="Courier New" pitchFamily="49" charset="0"/>
                <a:sym typeface="Symbol" panose="05050102010706020507" pitchFamily="18" charset="2"/>
              </a:rPr>
              <a:t> </a:t>
            </a:r>
            <a:r>
              <a:rPr lang="en-US" sz="2000" dirty="0">
                <a:ea typeface="Times New Roman" pitchFamily="18" charset="0"/>
                <a:cs typeface="Courier New" pitchFamily="49" charset="0"/>
              </a:rPr>
              <a:t>each is joined by an edge to the other two. By the pigeonhole principle, at least two of them must be in the same part of any proposed bipartition. Therefore, there would be an edge joining two vertices in the same part, a contradiction to the definition of a bipartite graph. Thus, this graph is not bipartite.</a:t>
            </a:r>
          </a:p>
          <a:p>
            <a:pPr algn="just"/>
            <a:r>
              <a:rPr lang="en-US" sz="2000" dirty="0">
                <a:ea typeface="Times New Roman" pitchFamily="18" charset="0"/>
                <a:cs typeface="Courier New" pitchFamily="49" charset="0"/>
              </a:rPr>
              <a:t>	An alternative way to look at this is given by bipartite graph coloring theorem. Because of the triangle, it   </a:t>
            </a:r>
          </a:p>
          <a:p>
            <a:pPr algn="just"/>
            <a:r>
              <a:rPr lang="en-US" sz="2000" dirty="0">
                <a:ea typeface="Times New Roman" pitchFamily="18" charset="0"/>
                <a:cs typeface="Courier New" pitchFamily="49" charset="0"/>
              </a:rPr>
              <a:t>        is impossible to color the vertices to satisfy the condition given there. </a:t>
            </a:r>
            <a:r>
              <a:rPr lang="en-US" sz="2000" dirty="0">
                <a:solidFill>
                  <a:schemeClr val="accent6">
                    <a:lumMod val="75000"/>
                  </a:schemeClr>
                </a:solidFill>
                <a:ea typeface="Times New Roman" pitchFamily="18" charset="0"/>
                <a:cs typeface="Courier New" pitchFamily="49" charset="0"/>
              </a:rPr>
              <a:t>This graph cannot be colored with two </a:t>
            </a:r>
          </a:p>
          <a:p>
            <a:pPr algn="just"/>
            <a:r>
              <a:rPr lang="en-US" sz="2000" dirty="0">
                <a:solidFill>
                  <a:schemeClr val="accent6">
                    <a:lumMod val="75000"/>
                  </a:schemeClr>
                </a:solidFill>
                <a:ea typeface="Times New Roman" pitchFamily="18" charset="0"/>
                <a:cs typeface="Courier New" pitchFamily="49" charset="0"/>
              </a:rPr>
              <a:t>        colors</a:t>
            </a:r>
            <a:r>
              <a:rPr lang="en-US" altLang="en-US" sz="2000" dirty="0">
                <a:solidFill>
                  <a:schemeClr val="accent6">
                    <a:lumMod val="75000"/>
                  </a:schemeClr>
                </a:solidFill>
                <a:ea typeface="Cambria Math"/>
              </a:rPr>
              <a:t> so that no two adjacent vertices are assigned the same color.</a:t>
            </a:r>
            <a:endParaRPr lang="en-US" sz="2000" dirty="0">
              <a:ea typeface="Times New Roman" pitchFamily="18" charset="0"/>
              <a:cs typeface="Courier New" pitchFamily="49" charset="0"/>
            </a:endParaRPr>
          </a:p>
          <a:p>
            <a:pPr marL="457200" indent="-457200" algn="just">
              <a:buFont typeface="+mj-lt"/>
              <a:buAutoNum type="arabicPeriod" startAt="4"/>
            </a:pPr>
            <a:endParaRPr lang="en-US" sz="2000" dirty="0">
              <a:ea typeface="Times New Roman" pitchFamily="18" charset="0"/>
              <a:cs typeface="Courier New" pitchFamily="49" charset="0"/>
            </a:endParaRPr>
          </a:p>
          <a:p>
            <a:pPr marL="457200" indent="-457200" algn="just">
              <a:buFont typeface="+mj-lt"/>
              <a:buAutoNum type="arabicPeriod" startAt="4"/>
            </a:pPr>
            <a:r>
              <a:rPr lang="en-US" sz="2000" dirty="0">
                <a:ea typeface="Times New Roman" pitchFamily="18" charset="0"/>
                <a:cs typeface="Courier New" pitchFamily="49" charset="0"/>
              </a:rPr>
              <a:t>To show that </a:t>
            </a:r>
            <a:r>
              <a:rPr lang="en-US" sz="2000" dirty="0">
                <a:solidFill>
                  <a:schemeClr val="accent6">
                    <a:lumMod val="75000"/>
                  </a:schemeClr>
                </a:solidFill>
                <a:ea typeface="Times New Roman" pitchFamily="18" charset="0"/>
                <a:cs typeface="Courier New" pitchFamily="49" charset="0"/>
              </a:rPr>
              <a:t>this graph is bipartite </a:t>
            </a:r>
            <a:r>
              <a:rPr lang="en-US" sz="2000" dirty="0">
                <a:ea typeface="Times New Roman" pitchFamily="18" charset="0"/>
                <a:cs typeface="Courier New" pitchFamily="49" charset="0"/>
              </a:rPr>
              <a:t>we can exhibit the parts and note that indeed every edge joins vertices in different parts. Take {c, f} to be one part and {a, b, d, e} to be the other. Each edge joins a vertex in one part to a vertex in the other. </a:t>
            </a:r>
            <a:r>
              <a:rPr lang="en-US" sz="2000" dirty="0">
                <a:solidFill>
                  <a:schemeClr val="accent6">
                    <a:lumMod val="75000"/>
                  </a:schemeClr>
                </a:solidFill>
                <a:ea typeface="Times New Roman" pitchFamily="18" charset="0"/>
                <a:cs typeface="Courier New" pitchFamily="49" charset="0"/>
              </a:rPr>
              <a:t>This graph is the complete bipartite graph K</a:t>
            </a:r>
            <a:r>
              <a:rPr lang="en-US" sz="2000" baseline="-25000" dirty="0">
                <a:solidFill>
                  <a:schemeClr val="accent6">
                    <a:lumMod val="75000"/>
                  </a:schemeClr>
                </a:solidFill>
                <a:ea typeface="Times New Roman" pitchFamily="18" charset="0"/>
                <a:cs typeface="Courier New" pitchFamily="49" charset="0"/>
              </a:rPr>
              <a:t>2,4</a:t>
            </a:r>
            <a:r>
              <a:rPr lang="en-US" sz="2000" dirty="0">
                <a:solidFill>
                  <a:schemeClr val="accent6">
                    <a:lumMod val="75000"/>
                  </a:schemeClr>
                </a:solidFill>
                <a:ea typeface="Times New Roman" pitchFamily="18" charset="0"/>
                <a:cs typeface="Courier New" pitchFamily="49" charset="0"/>
              </a:rPr>
              <a:t> and can be colored with two colors so that no two adjacent vertices are assigned the same color.</a:t>
            </a:r>
          </a:p>
          <a:p>
            <a:pPr marL="457200" indent="-457200" algn="just">
              <a:buFont typeface="+mj-lt"/>
              <a:buAutoNum type="arabicPeriod" startAt="4"/>
            </a:pPr>
            <a:endParaRPr lang="en-US" sz="2000" dirty="0">
              <a:ea typeface="Times New Roman" pitchFamily="18" charset="0"/>
              <a:cs typeface="Courier New" pitchFamily="49" charset="0"/>
            </a:endParaRPr>
          </a:p>
          <a:p>
            <a:pPr marL="457200" indent="-457200" algn="just">
              <a:buFont typeface="+mj-lt"/>
              <a:buAutoNum type="arabicPeriod" startAt="4"/>
            </a:pPr>
            <a:r>
              <a:rPr lang="en-US" sz="2000" dirty="0">
                <a:ea typeface="Times New Roman" pitchFamily="18" charset="0"/>
                <a:cs typeface="Courier New" pitchFamily="49" charset="0"/>
              </a:rPr>
              <a:t>We can show that </a:t>
            </a:r>
            <a:r>
              <a:rPr lang="en-US" sz="2000" dirty="0">
                <a:solidFill>
                  <a:schemeClr val="accent6">
                    <a:lumMod val="75000"/>
                  </a:schemeClr>
                </a:solidFill>
                <a:ea typeface="Times New Roman" pitchFamily="18" charset="0"/>
                <a:cs typeface="Courier New" pitchFamily="49" charset="0"/>
              </a:rPr>
              <a:t>this graph is not bipartite </a:t>
            </a:r>
            <a:r>
              <a:rPr lang="en-US" sz="2000" dirty="0">
                <a:ea typeface="Times New Roman" pitchFamily="18" charset="0"/>
                <a:cs typeface="Courier New" pitchFamily="49" charset="0"/>
              </a:rPr>
              <a:t>by looking at a triangle, in this case the triangle formed by vertices b, d, and e. Each of these vertices is joined by an edge to the other two. By the pigeonhole principle, at least two of them must be in the same part of any proposed bipartition. Therefore there would be an edge joining two vertices in the same part, a contradiction to the definition of a bipartite graph. Thus, </a:t>
            </a:r>
            <a:r>
              <a:rPr lang="en-US" sz="2000" dirty="0">
                <a:solidFill>
                  <a:schemeClr val="accent6">
                    <a:lumMod val="75000"/>
                  </a:schemeClr>
                </a:solidFill>
                <a:ea typeface="Times New Roman" pitchFamily="18" charset="0"/>
                <a:cs typeface="Courier New" pitchFamily="49" charset="0"/>
              </a:rPr>
              <a:t>this graph is not bipartite and hence, cannot be colored with two colors so that no two adjacent vertices are assigned the same color.</a:t>
            </a:r>
          </a:p>
        </p:txBody>
      </p:sp>
    </p:spTree>
    <p:extLst>
      <p:ext uri="{BB962C8B-B14F-4D97-AF65-F5344CB8AC3E}">
        <p14:creationId xmlns:p14="http://schemas.microsoft.com/office/powerpoint/2010/main" val="318691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64399"/>
            <a:ext cx="10972800" cy="457198"/>
          </a:xfrm>
        </p:spPr>
        <p:txBody>
          <a:bodyPr>
            <a:normAutofit fontScale="90000"/>
          </a:bodyPr>
          <a:lstStyle/>
          <a:p>
            <a:r>
              <a:rPr lang="en-IN" b="1" dirty="0"/>
              <a:t>Bipartite Graphs (7)</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200167" y="521597"/>
            <a:ext cx="11880376" cy="6059560"/>
          </a:xfrm>
        </p:spPr>
        <p:txBody>
          <a:bodyPr>
            <a:normAutofit/>
          </a:bodyPr>
          <a:lstStyle/>
          <a:p>
            <a:pPr marL="0" indent="0" algn="just">
              <a:buNone/>
            </a:pPr>
            <a:r>
              <a:rPr lang="en-US" altLang="en-US" sz="2000" b="1" dirty="0">
                <a:ea typeface="Cambria Math"/>
              </a:rPr>
              <a:t>Q.22. </a:t>
            </a:r>
            <a:r>
              <a:rPr lang="en-US" altLang="en-US" sz="2000" dirty="0">
                <a:ea typeface="Cambria Math"/>
              </a:rPr>
              <a:t>Suppose that there are four employees in the computer support group of the School of Engineering of a large university. Each employee will be assigned to support one of four different areas: hardware, software, networking, and wireless. Suppose that Pawan is qualified to support hardware, networking, and wireless; Mohan is qualified to support software and networking; Ram is qualified to support networking and wireless, and Shyam is qualified to support hardware and software.</a:t>
            </a:r>
          </a:p>
          <a:p>
            <a:pPr marL="457200" indent="-457200" algn="just">
              <a:buFont typeface="+mj-lt"/>
              <a:buAutoNum type="alphaLcParenR"/>
            </a:pPr>
            <a:r>
              <a:rPr lang="en-US" altLang="en-US" sz="2000" dirty="0">
                <a:ea typeface="Cambria Math"/>
              </a:rPr>
              <a:t>Use a bipartite graph to model the four employees and their qualifications.</a:t>
            </a:r>
          </a:p>
          <a:p>
            <a:pPr marL="457200" indent="-457200" algn="just">
              <a:buFont typeface="+mj-lt"/>
              <a:buAutoNum type="alphaLcParenR"/>
            </a:pPr>
            <a:r>
              <a:rPr lang="en-US" altLang="en-US" sz="2000" dirty="0">
                <a:ea typeface="Cambria Math"/>
              </a:rPr>
              <a:t>Use Hall’s theorem to determine whether there is an assignment of employees to support areas so that each employee is assigned one area to support.</a:t>
            </a:r>
          </a:p>
          <a:p>
            <a:pPr marL="457200" indent="-457200" algn="just">
              <a:buFont typeface="+mj-lt"/>
              <a:buAutoNum type="alphaLcParenR"/>
            </a:pPr>
            <a:r>
              <a:rPr lang="en-US" altLang="en-US" sz="2000" dirty="0">
                <a:ea typeface="Cambria Math"/>
              </a:rPr>
              <a:t>If an assignment of employees to support areas so that each employee is assigned to one support area exists, find one.</a:t>
            </a:r>
          </a:p>
          <a:p>
            <a:pPr marL="0" indent="0" algn="just">
              <a:lnSpc>
                <a:spcPct val="110000"/>
              </a:lnSpc>
              <a:buNone/>
            </a:pPr>
            <a:endParaRPr lang="en-US" altLang="en-US" sz="2000" dirty="0">
              <a:ea typeface="Cambria Math"/>
            </a:endParaRPr>
          </a:p>
          <a:p>
            <a:pPr marL="0" indent="0" algn="just">
              <a:lnSpc>
                <a:spcPct val="110000"/>
              </a:lnSpc>
              <a:buNone/>
            </a:pPr>
            <a:endParaRPr lang="en-US" altLang="en-US" sz="2000" dirty="0">
              <a:ea typeface="Cambria Math"/>
            </a:endParaRPr>
          </a:p>
          <a:p>
            <a:pPr marL="0" indent="0" algn="just">
              <a:lnSpc>
                <a:spcPct val="110000"/>
              </a:lnSpc>
              <a:buNone/>
            </a:pPr>
            <a:endParaRPr lang="en-US" altLang="en-US" sz="2000" dirty="0">
              <a:ea typeface="Cambria Math"/>
            </a:endParaRPr>
          </a:p>
        </p:txBody>
      </p:sp>
      <p:sp>
        <p:nvSpPr>
          <p:cNvPr id="4" name="Footer Placeholder 3">
            <a:extLst>
              <a:ext uri="{FF2B5EF4-FFF2-40B4-BE49-F238E27FC236}">
                <a16:creationId xmlns:a16="http://schemas.microsoft.com/office/drawing/2014/main" id="{14EDA2CB-537A-0F2E-91E2-539ECAFC0547}"/>
              </a:ext>
            </a:extLst>
          </p:cNvPr>
          <p:cNvSpPr>
            <a:spLocks noGrp="1"/>
          </p:cNvSpPr>
          <p:nvPr>
            <p:ph type="ftr" sz="quarter" idx="11"/>
          </p:nvPr>
        </p:nvSpPr>
        <p:spPr/>
        <p:txBody>
          <a:bodyPr/>
          <a:lstStyle/>
          <a:p>
            <a:r>
              <a:rPr lang="en-US"/>
              <a:t>RVK-Math4AI-Unit 4</a:t>
            </a: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59</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200167" y="3859154"/>
            <a:ext cx="11850806" cy="2862322"/>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p>
          <a:p>
            <a:pPr marL="457200" indent="-457200" algn="just">
              <a:buFont typeface="+mj-lt"/>
              <a:buAutoNum type="alphaLcParenR"/>
            </a:pPr>
            <a:r>
              <a:rPr lang="en-US" sz="2000" dirty="0">
                <a:ea typeface="Times New Roman" pitchFamily="18" charset="0"/>
                <a:cs typeface="Courier New" pitchFamily="49" charset="0"/>
              </a:rPr>
              <a:t>The bipartite graph has vertices h, s, n, and w representing the support areas and P, M, R, and S representing the employees. The qualifications are modeled by the bipartite graph with edges Ph, </a:t>
            </a:r>
            <a:r>
              <a:rPr lang="en-US" sz="2000" dirty="0" err="1">
                <a:ea typeface="Times New Roman" pitchFamily="18" charset="0"/>
                <a:cs typeface="Courier New" pitchFamily="49" charset="0"/>
              </a:rPr>
              <a:t>Pn</a:t>
            </a:r>
            <a:r>
              <a:rPr lang="en-US" sz="2000" dirty="0">
                <a:ea typeface="Times New Roman" pitchFamily="18" charset="0"/>
                <a:cs typeface="Courier New" pitchFamily="49" charset="0"/>
              </a:rPr>
              <a:t>, Pw, </a:t>
            </a:r>
            <a:r>
              <a:rPr lang="en-US" sz="2000" dirty="0" err="1">
                <a:ea typeface="Times New Roman" pitchFamily="18" charset="0"/>
                <a:cs typeface="Courier New" pitchFamily="49" charset="0"/>
              </a:rPr>
              <a:t>Ms</a:t>
            </a:r>
            <a:r>
              <a:rPr lang="en-US" sz="2000" dirty="0">
                <a:ea typeface="Times New Roman" pitchFamily="18" charset="0"/>
                <a:cs typeface="Courier New" pitchFamily="49" charset="0"/>
              </a:rPr>
              <a:t>, Mn, Rn, </a:t>
            </a:r>
            <a:r>
              <a:rPr lang="en-US" sz="2000" dirty="0" err="1">
                <a:ea typeface="Times New Roman" pitchFamily="18" charset="0"/>
                <a:cs typeface="Courier New" pitchFamily="49" charset="0"/>
              </a:rPr>
              <a:t>Rw</a:t>
            </a:r>
            <a:r>
              <a:rPr lang="en-US" sz="2000" dirty="0">
                <a:ea typeface="Times New Roman" pitchFamily="18" charset="0"/>
                <a:cs typeface="Courier New" pitchFamily="49" charset="0"/>
              </a:rPr>
              <a:t>, </a:t>
            </a:r>
            <a:r>
              <a:rPr lang="en-US" sz="2000" dirty="0" err="1">
                <a:ea typeface="Times New Roman" pitchFamily="18" charset="0"/>
                <a:cs typeface="Courier New" pitchFamily="49" charset="0"/>
              </a:rPr>
              <a:t>Sh</a:t>
            </a:r>
            <a:r>
              <a:rPr lang="en-US" sz="2000" dirty="0">
                <a:ea typeface="Times New Roman" pitchFamily="18" charset="0"/>
                <a:cs typeface="Courier New" pitchFamily="49" charset="0"/>
              </a:rPr>
              <a:t>, and Ss.</a:t>
            </a:r>
          </a:p>
          <a:p>
            <a:pPr marL="457200" indent="-457200" algn="just">
              <a:buFont typeface="+mj-lt"/>
              <a:buAutoNum type="alphaLcParenR"/>
            </a:pPr>
            <a:r>
              <a:rPr lang="en-US" sz="2000" dirty="0">
                <a:ea typeface="Times New Roman" pitchFamily="18" charset="0"/>
                <a:cs typeface="Courier New" pitchFamily="49" charset="0"/>
              </a:rPr>
              <a:t>Since every vertex representing an area has degree at least 2, the condition in Hall's theorem is satisfied for sets of size less than 3. We can easily check that the number of employees qualified for each of the four subsets of size 3 is at least 3, and clearly the number of employees qualified for each of the subsets of size 4 has size 4.</a:t>
            </a:r>
          </a:p>
          <a:p>
            <a:pPr marL="457200" indent="-457200" algn="just">
              <a:buFont typeface="+mj-lt"/>
              <a:buAutoNum type="alphaLcParenR"/>
            </a:pPr>
            <a:r>
              <a:rPr lang="en-US" sz="2000" dirty="0">
                <a:ea typeface="Times New Roman" pitchFamily="18" charset="0"/>
                <a:cs typeface="Courier New" pitchFamily="49" charset="0"/>
              </a:rPr>
              <a:t>The answer is not unique; one complete matching is {</a:t>
            </a:r>
            <a:r>
              <a:rPr lang="en-US" sz="2000" dirty="0" err="1">
                <a:ea typeface="Times New Roman" pitchFamily="18" charset="0"/>
                <a:cs typeface="Courier New" pitchFamily="49" charset="0"/>
              </a:rPr>
              <a:t>Pn</a:t>
            </a:r>
            <a:r>
              <a:rPr lang="en-US" sz="2000" dirty="0">
                <a:ea typeface="Times New Roman" pitchFamily="18" charset="0"/>
                <a:cs typeface="Courier New" pitchFamily="49" charset="0"/>
              </a:rPr>
              <a:t>, </a:t>
            </a:r>
            <a:r>
              <a:rPr lang="en-US" sz="2000" dirty="0" err="1">
                <a:ea typeface="Times New Roman" pitchFamily="18" charset="0"/>
                <a:cs typeface="Courier New" pitchFamily="49" charset="0"/>
              </a:rPr>
              <a:t>Ms</a:t>
            </a:r>
            <a:r>
              <a:rPr lang="en-US" sz="2000" dirty="0">
                <a:ea typeface="Times New Roman" pitchFamily="18" charset="0"/>
                <a:cs typeface="Courier New" pitchFamily="49" charset="0"/>
              </a:rPr>
              <a:t>, </a:t>
            </a:r>
            <a:r>
              <a:rPr lang="en-US" sz="2000" dirty="0" err="1">
                <a:ea typeface="Times New Roman" pitchFamily="18" charset="0"/>
                <a:cs typeface="Courier New" pitchFamily="49" charset="0"/>
              </a:rPr>
              <a:t>Rw</a:t>
            </a:r>
            <a:r>
              <a:rPr lang="en-US" sz="2000" dirty="0">
                <a:ea typeface="Times New Roman" pitchFamily="18" charset="0"/>
                <a:cs typeface="Courier New" pitchFamily="49" charset="0"/>
              </a:rPr>
              <a:t>, </a:t>
            </a:r>
            <a:r>
              <a:rPr lang="en-US" sz="2000" dirty="0" err="1">
                <a:ea typeface="Times New Roman" pitchFamily="18" charset="0"/>
                <a:cs typeface="Courier New" pitchFamily="49" charset="0"/>
              </a:rPr>
              <a:t>Sh</a:t>
            </a:r>
            <a:r>
              <a:rPr lang="en-US" sz="2000" dirty="0">
                <a:ea typeface="Times New Roman" pitchFamily="18" charset="0"/>
                <a:cs typeface="Courier New" pitchFamily="49" charset="0"/>
              </a:rPr>
              <a:t>}, which is easily found by inspection.</a:t>
            </a:r>
            <a:endParaRPr lang="en-US" sz="2000" dirty="0">
              <a:solidFill>
                <a:schemeClr val="accent6">
                  <a:lumMod val="75000"/>
                </a:schemeClr>
              </a:solidFill>
              <a:ea typeface="Times New Roman" pitchFamily="18" charset="0"/>
              <a:cs typeface="Courier New" pitchFamily="49" charset="0"/>
            </a:endParaRPr>
          </a:p>
        </p:txBody>
      </p:sp>
    </p:spTree>
    <p:extLst>
      <p:ext uri="{BB962C8B-B14F-4D97-AF65-F5344CB8AC3E}">
        <p14:creationId xmlns:p14="http://schemas.microsoft.com/office/powerpoint/2010/main" val="42928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Basics of Probability (2)</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757451"/>
            <a:ext cx="11880376" cy="5697940"/>
          </a:xfrm>
        </p:spPr>
        <p:txBody>
          <a:bodyPr>
            <a:normAutofit/>
          </a:bodyPr>
          <a:lstStyle/>
          <a:p>
            <a:pPr>
              <a:lnSpc>
                <a:spcPct val="110000"/>
              </a:lnSpc>
            </a:pPr>
            <a:r>
              <a:rPr lang="en-US" sz="2000" b="0" dirty="0">
                <a:ea typeface="Cambria Math"/>
              </a:rPr>
              <a:t>A </a:t>
            </a:r>
            <a:r>
              <a:rPr lang="en-US" sz="2000" b="0" dirty="0">
                <a:solidFill>
                  <a:srgbClr val="0000FF"/>
                </a:solidFill>
                <a:ea typeface="Cambria Math"/>
              </a:rPr>
              <a:t>Probability</a:t>
            </a:r>
            <a:r>
              <a:rPr lang="en-US" sz="2000" b="0" dirty="0">
                <a:ea typeface="Cambria Math"/>
              </a:rPr>
              <a:t> is a number assigned to each event in the sample space.</a:t>
            </a:r>
          </a:p>
          <a:p>
            <a:pPr>
              <a:lnSpc>
                <a:spcPct val="110000"/>
              </a:lnSpc>
            </a:pPr>
            <a:r>
              <a:rPr lang="en-US" sz="2000" b="0" dirty="0">
                <a:solidFill>
                  <a:schemeClr val="accent6">
                    <a:lumMod val="75000"/>
                  </a:schemeClr>
                </a:solidFill>
                <a:ea typeface="Cambria Math"/>
              </a:rPr>
              <a:t>Axioms of Probability:</a:t>
            </a:r>
          </a:p>
          <a:p>
            <a:pPr lvl="1">
              <a:lnSpc>
                <a:spcPct val="110000"/>
              </a:lnSpc>
            </a:pPr>
            <a:r>
              <a:rPr lang="en-US" sz="1800" b="0" dirty="0">
                <a:ea typeface="Cambria Math"/>
              </a:rPr>
              <a:t>For any event A, 0 </a:t>
            </a:r>
            <a:r>
              <a:rPr lang="en-US" sz="1800" b="0" dirty="0">
                <a:ea typeface="Cambria Math"/>
                <a:sym typeface="Symbol" panose="05050102010706020507" pitchFamily="18" charset="2"/>
              </a:rPr>
              <a:t></a:t>
            </a:r>
            <a:r>
              <a:rPr lang="en-US" sz="1800" b="0" dirty="0">
                <a:ea typeface="Cambria Math"/>
              </a:rPr>
              <a:t>P(A)</a:t>
            </a:r>
            <a:r>
              <a:rPr lang="en-US" sz="1800" b="0" dirty="0">
                <a:ea typeface="Cambria Math"/>
                <a:sym typeface="Symbol" panose="05050102010706020507" pitchFamily="18" charset="2"/>
              </a:rPr>
              <a:t> </a:t>
            </a:r>
            <a:r>
              <a:rPr lang="en-US" sz="1800" b="0" dirty="0">
                <a:ea typeface="Cambria Math"/>
              </a:rPr>
              <a:t> 1. </a:t>
            </a:r>
            <a:r>
              <a:rPr lang="en-US" sz="1800" b="0" dirty="0">
                <a:solidFill>
                  <a:srgbClr val="0000FF"/>
                </a:solidFill>
                <a:ea typeface="Cambria Math"/>
              </a:rPr>
              <a:t>The probability of an event can never be negative or more than one!</a:t>
            </a:r>
          </a:p>
          <a:p>
            <a:pPr lvl="1">
              <a:lnSpc>
                <a:spcPct val="110000"/>
              </a:lnSpc>
            </a:pPr>
            <a:r>
              <a:rPr lang="en-US" sz="1800" spc="15" dirty="0">
                <a:cs typeface="Tahoma"/>
              </a:rPr>
              <a:t>The</a:t>
            </a:r>
            <a:r>
              <a:rPr lang="en-US" sz="1800" spc="30" dirty="0">
                <a:cs typeface="Tahoma"/>
              </a:rPr>
              <a:t> </a:t>
            </a:r>
            <a:r>
              <a:rPr lang="en-US" sz="1800" spc="10" dirty="0">
                <a:cs typeface="Tahoma"/>
              </a:rPr>
              <a:t>Probability</a:t>
            </a:r>
            <a:r>
              <a:rPr lang="en-US" sz="1800" spc="30" dirty="0">
                <a:cs typeface="Tahoma"/>
              </a:rPr>
              <a:t> </a:t>
            </a:r>
            <a:r>
              <a:rPr lang="en-US" sz="1800" spc="-5" dirty="0">
                <a:cs typeface="Tahoma"/>
              </a:rPr>
              <a:t>of</a:t>
            </a:r>
            <a:r>
              <a:rPr lang="en-US" sz="1800" spc="30" dirty="0">
                <a:cs typeface="Tahoma"/>
              </a:rPr>
              <a:t> </a:t>
            </a:r>
            <a:r>
              <a:rPr lang="en-US" sz="1800" spc="-10" dirty="0">
                <a:cs typeface="Tahoma"/>
              </a:rPr>
              <a:t>the</a:t>
            </a:r>
            <a:r>
              <a:rPr lang="en-US" sz="1800" spc="30" dirty="0">
                <a:cs typeface="Tahoma"/>
              </a:rPr>
              <a:t> </a:t>
            </a:r>
            <a:r>
              <a:rPr lang="en-US" sz="1800" spc="-10" dirty="0">
                <a:cs typeface="Tahoma"/>
              </a:rPr>
              <a:t>entire</a:t>
            </a:r>
            <a:r>
              <a:rPr lang="en-US" sz="1800" spc="30" dirty="0">
                <a:cs typeface="Tahoma"/>
              </a:rPr>
              <a:t> </a:t>
            </a:r>
            <a:r>
              <a:rPr lang="en-US" sz="1800" spc="-15" dirty="0">
                <a:cs typeface="Tahoma"/>
              </a:rPr>
              <a:t>sample</a:t>
            </a:r>
            <a:r>
              <a:rPr lang="en-US" sz="1800" spc="30" dirty="0">
                <a:cs typeface="Tahoma"/>
              </a:rPr>
              <a:t> </a:t>
            </a:r>
            <a:r>
              <a:rPr lang="en-US" sz="1800" spc="-20" dirty="0">
                <a:cs typeface="Tahoma"/>
              </a:rPr>
              <a:t>space</a:t>
            </a:r>
            <a:r>
              <a:rPr lang="en-US" sz="1800" spc="30" dirty="0">
                <a:cs typeface="Tahoma"/>
              </a:rPr>
              <a:t> </a:t>
            </a:r>
            <a:r>
              <a:rPr lang="en-US" sz="1800" spc="-10" dirty="0">
                <a:cs typeface="Tahoma"/>
              </a:rPr>
              <a:t>is</a:t>
            </a:r>
            <a:r>
              <a:rPr lang="en-US" sz="1800" spc="30" dirty="0">
                <a:cs typeface="Tahoma"/>
              </a:rPr>
              <a:t> </a:t>
            </a:r>
            <a:r>
              <a:rPr lang="en-US" sz="1800" spc="75" dirty="0">
                <a:solidFill>
                  <a:srgbClr val="0000FF"/>
                </a:solidFill>
                <a:cs typeface="Lucida Sans Unicode"/>
              </a:rPr>
              <a:t>P</a:t>
            </a:r>
            <a:r>
              <a:rPr lang="en-US" sz="1800" spc="75" dirty="0">
                <a:solidFill>
                  <a:srgbClr val="0000FF"/>
                </a:solidFill>
                <a:cs typeface="Tahoma"/>
              </a:rPr>
              <a:t>(Ω)</a:t>
            </a:r>
            <a:r>
              <a:rPr lang="en-US" sz="1800" spc="-15" dirty="0">
                <a:solidFill>
                  <a:srgbClr val="0000FF"/>
                </a:solidFill>
                <a:cs typeface="Tahoma"/>
              </a:rPr>
              <a:t> </a:t>
            </a:r>
            <a:r>
              <a:rPr lang="en-US" sz="1800" spc="75" dirty="0">
                <a:solidFill>
                  <a:srgbClr val="0000FF"/>
                </a:solidFill>
                <a:cs typeface="Tahoma"/>
              </a:rPr>
              <a:t>=</a:t>
            </a:r>
            <a:r>
              <a:rPr lang="en-US" sz="1800" spc="-15" dirty="0">
                <a:solidFill>
                  <a:srgbClr val="0000FF"/>
                </a:solidFill>
                <a:cs typeface="Tahoma"/>
              </a:rPr>
              <a:t> 1.</a:t>
            </a:r>
          </a:p>
          <a:p>
            <a:pPr lvl="1">
              <a:lnSpc>
                <a:spcPct val="110000"/>
              </a:lnSpc>
            </a:pPr>
            <a:r>
              <a:rPr lang="en-US" sz="1800" spc="15" dirty="0">
                <a:cs typeface="Tahoma"/>
              </a:rPr>
              <a:t>The</a:t>
            </a:r>
            <a:r>
              <a:rPr lang="en-US" sz="1800" spc="25" dirty="0">
                <a:cs typeface="Tahoma"/>
              </a:rPr>
              <a:t> </a:t>
            </a:r>
            <a:r>
              <a:rPr lang="en-US" sz="1800" spc="10" dirty="0">
                <a:cs typeface="Tahoma"/>
              </a:rPr>
              <a:t>Probability</a:t>
            </a:r>
            <a:r>
              <a:rPr lang="en-US" sz="1800" spc="30" dirty="0">
                <a:cs typeface="Tahoma"/>
              </a:rPr>
              <a:t> </a:t>
            </a:r>
            <a:r>
              <a:rPr lang="en-US" sz="1800" spc="-5" dirty="0">
                <a:cs typeface="Tahoma"/>
              </a:rPr>
              <a:t>of</a:t>
            </a:r>
            <a:r>
              <a:rPr lang="en-US" sz="1800" spc="25" dirty="0">
                <a:cs typeface="Tahoma"/>
              </a:rPr>
              <a:t> </a:t>
            </a:r>
            <a:r>
              <a:rPr lang="en-US" sz="1800" spc="-10" dirty="0">
                <a:cs typeface="Tahoma"/>
              </a:rPr>
              <a:t>the</a:t>
            </a:r>
            <a:r>
              <a:rPr lang="en-US" sz="1800" spc="30" dirty="0">
                <a:cs typeface="Tahoma"/>
              </a:rPr>
              <a:t> </a:t>
            </a:r>
            <a:r>
              <a:rPr lang="en-US" sz="1800" spc="-10" dirty="0">
                <a:cs typeface="Tahoma"/>
              </a:rPr>
              <a:t>empty</a:t>
            </a:r>
            <a:r>
              <a:rPr lang="en-US" sz="1800" spc="30" dirty="0">
                <a:cs typeface="Tahoma"/>
              </a:rPr>
              <a:t> </a:t>
            </a:r>
            <a:r>
              <a:rPr lang="en-US" sz="1800" spc="-15" dirty="0">
                <a:cs typeface="Tahoma"/>
              </a:rPr>
              <a:t>event</a:t>
            </a:r>
            <a:r>
              <a:rPr lang="en-US" sz="1800" spc="25" dirty="0">
                <a:cs typeface="Tahoma"/>
              </a:rPr>
              <a:t> </a:t>
            </a:r>
            <a:r>
              <a:rPr lang="en-US" sz="1800" spc="-10" dirty="0">
                <a:cs typeface="Tahoma"/>
              </a:rPr>
              <a:t>is</a:t>
            </a:r>
            <a:r>
              <a:rPr lang="en-US" sz="1800" spc="30" dirty="0">
                <a:cs typeface="Tahoma"/>
              </a:rPr>
              <a:t> </a:t>
            </a:r>
            <a:r>
              <a:rPr lang="en-US" sz="1800" spc="-25" dirty="0">
                <a:solidFill>
                  <a:srgbClr val="0000FF"/>
                </a:solidFill>
                <a:cs typeface="Lucida Sans Unicode"/>
              </a:rPr>
              <a:t>P</a:t>
            </a:r>
            <a:r>
              <a:rPr lang="en-US" sz="1800" spc="-25" dirty="0">
                <a:solidFill>
                  <a:srgbClr val="0000FF"/>
                </a:solidFill>
                <a:cs typeface="Tahoma"/>
              </a:rPr>
              <a:t>(</a:t>
            </a:r>
            <a:r>
              <a:rPr lang="en-US" sz="1800" spc="-25" dirty="0">
                <a:solidFill>
                  <a:srgbClr val="0000FF"/>
                </a:solidFill>
                <a:cs typeface="Lucida Sans Unicode"/>
              </a:rPr>
              <a:t>∅</a:t>
            </a:r>
            <a:r>
              <a:rPr lang="en-US" sz="1800" spc="-25" dirty="0">
                <a:solidFill>
                  <a:srgbClr val="0000FF"/>
                </a:solidFill>
                <a:cs typeface="Tahoma"/>
              </a:rPr>
              <a:t>)</a:t>
            </a:r>
            <a:r>
              <a:rPr lang="en-US" sz="1800" spc="-15" dirty="0">
                <a:solidFill>
                  <a:srgbClr val="0000FF"/>
                </a:solidFill>
                <a:cs typeface="Tahoma"/>
              </a:rPr>
              <a:t> </a:t>
            </a:r>
            <a:r>
              <a:rPr lang="en-US" sz="1800" spc="75" dirty="0">
                <a:solidFill>
                  <a:srgbClr val="0000FF"/>
                </a:solidFill>
                <a:cs typeface="Tahoma"/>
              </a:rPr>
              <a:t>=</a:t>
            </a:r>
            <a:r>
              <a:rPr lang="en-US" sz="1800" spc="-20" dirty="0">
                <a:solidFill>
                  <a:srgbClr val="0000FF"/>
                </a:solidFill>
                <a:cs typeface="Tahoma"/>
              </a:rPr>
              <a:t> </a:t>
            </a:r>
            <a:r>
              <a:rPr lang="en-US" sz="1800" spc="-15" dirty="0">
                <a:solidFill>
                  <a:srgbClr val="0000FF"/>
                </a:solidFill>
                <a:cs typeface="Tahoma"/>
              </a:rPr>
              <a:t>0.</a:t>
            </a:r>
            <a:endParaRPr lang="en-US" sz="1800" dirty="0">
              <a:cs typeface="Tahoma"/>
            </a:endParaRPr>
          </a:p>
          <a:p>
            <a:pPr lvl="1">
              <a:lnSpc>
                <a:spcPct val="110000"/>
              </a:lnSpc>
            </a:pPr>
            <a:r>
              <a:rPr lang="en-US" sz="1800" b="0" dirty="0">
                <a:ea typeface="Cambria Math"/>
              </a:rPr>
              <a:t>If A</a:t>
            </a:r>
            <a:r>
              <a:rPr lang="en-US" sz="1800" b="0" baseline="-25000" dirty="0">
                <a:ea typeface="Cambria Math"/>
              </a:rPr>
              <a:t>1</a:t>
            </a:r>
            <a:r>
              <a:rPr lang="en-US" sz="1800" b="0" dirty="0">
                <a:ea typeface="Cambria Math"/>
              </a:rPr>
              <a:t>, A</a:t>
            </a:r>
            <a:r>
              <a:rPr lang="en-US" sz="1800" b="0" baseline="-25000" dirty="0">
                <a:ea typeface="Cambria Math"/>
              </a:rPr>
              <a:t>2</a:t>
            </a:r>
            <a:r>
              <a:rPr lang="en-US" sz="1800" b="0" dirty="0">
                <a:ea typeface="Cambria Math"/>
              </a:rPr>
              <a:t>, … A</a:t>
            </a:r>
            <a:r>
              <a:rPr lang="en-US" sz="1800" b="0" baseline="-25000" dirty="0">
                <a:ea typeface="Cambria Math"/>
              </a:rPr>
              <a:t>n</a:t>
            </a:r>
            <a:r>
              <a:rPr lang="en-US" sz="1800" b="0" dirty="0">
                <a:ea typeface="Cambria Math"/>
              </a:rPr>
              <a:t> is a partition of A, then P(A) = P(A</a:t>
            </a:r>
            <a:r>
              <a:rPr lang="en-US" sz="1800" b="0" baseline="-25000" dirty="0">
                <a:ea typeface="Cambria Math"/>
              </a:rPr>
              <a:t>1</a:t>
            </a:r>
            <a:r>
              <a:rPr lang="en-US" sz="1800" b="0" dirty="0">
                <a:ea typeface="Cambria Math"/>
              </a:rPr>
              <a:t>) + P(A</a:t>
            </a:r>
            <a:r>
              <a:rPr lang="en-US" sz="1800" b="0" baseline="-25000" dirty="0">
                <a:ea typeface="Cambria Math"/>
              </a:rPr>
              <a:t>2</a:t>
            </a:r>
            <a:r>
              <a:rPr lang="en-US" sz="1800" b="0" dirty="0">
                <a:ea typeface="Cambria Math"/>
              </a:rPr>
              <a:t>) + ...+ P(A</a:t>
            </a:r>
            <a:r>
              <a:rPr lang="en-US" sz="1800" b="0" baseline="-25000" dirty="0">
                <a:ea typeface="Cambria Math"/>
              </a:rPr>
              <a:t>n</a:t>
            </a:r>
            <a:r>
              <a:rPr lang="en-US" sz="1800" b="0" dirty="0">
                <a:ea typeface="Cambria Math"/>
              </a:rPr>
              <a:t>)</a:t>
            </a:r>
          </a:p>
          <a:p>
            <a:pPr marL="457200" lvl="1" indent="0">
              <a:lnSpc>
                <a:spcPct val="110000"/>
              </a:lnSpc>
              <a:buNone/>
            </a:pPr>
            <a:endParaRPr lang="en-US" sz="1800" b="0" dirty="0">
              <a:ea typeface="Cambria Math"/>
            </a:endParaRPr>
          </a:p>
          <a:p>
            <a:pPr algn="just"/>
            <a:r>
              <a:rPr lang="en-US" sz="1800" i="0" u="none" strike="noStrike" baseline="0" dirty="0">
                <a:solidFill>
                  <a:schemeClr val="accent6">
                    <a:lumMod val="75000"/>
                  </a:schemeClr>
                </a:solidFill>
              </a:rPr>
              <a:t>Unconditional</a:t>
            </a:r>
            <a:r>
              <a:rPr lang="en-US" sz="1800" b="1" i="0" u="none" strike="noStrike" baseline="0" dirty="0"/>
              <a:t> </a:t>
            </a:r>
            <a:r>
              <a:rPr lang="en-US" sz="1800" b="0" i="0" u="none" strike="noStrike" baseline="0" dirty="0"/>
              <a:t>or </a:t>
            </a:r>
            <a:r>
              <a:rPr lang="en-US" sz="1800" i="0" u="none" strike="noStrike" baseline="0" dirty="0">
                <a:solidFill>
                  <a:schemeClr val="accent6">
                    <a:lumMod val="75000"/>
                  </a:schemeClr>
                </a:solidFill>
              </a:rPr>
              <a:t>prior probabilities </a:t>
            </a:r>
            <a:r>
              <a:rPr lang="en-US" sz="1800" b="0" i="0" u="none" strike="noStrike" baseline="0" dirty="0"/>
              <a:t>or </a:t>
            </a:r>
            <a:r>
              <a:rPr lang="en-US" sz="1800" b="0" i="0" u="none" strike="noStrike" baseline="0" dirty="0">
                <a:solidFill>
                  <a:schemeClr val="accent6">
                    <a:lumMod val="75000"/>
                  </a:schemeClr>
                </a:solidFill>
              </a:rPr>
              <a:t>priors</a:t>
            </a:r>
            <a:r>
              <a:rPr lang="en-US" sz="1800" b="0" i="0" u="none" strike="noStrike" baseline="0" dirty="0"/>
              <a:t> refer to degrees of belief in propositions </a:t>
            </a:r>
            <a:r>
              <a:rPr lang="en-US" sz="1800" b="0" i="1" u="none" strike="noStrike" baseline="0" dirty="0"/>
              <a:t>in the absence of any other information</a:t>
            </a:r>
            <a:r>
              <a:rPr lang="en-US" sz="1800" b="0" i="0" u="none" strike="noStrike" baseline="0" dirty="0"/>
              <a:t>. </a:t>
            </a:r>
          </a:p>
          <a:p>
            <a:pPr algn="just"/>
            <a:r>
              <a:rPr lang="en-US" sz="1800" b="0" i="0" u="none" strike="noStrike" baseline="0" dirty="0"/>
              <a:t>Most of the time, however, we have </a:t>
            </a:r>
            <a:r>
              <a:rPr lang="en-US" sz="1800" b="0" i="1" u="none" strike="noStrike" baseline="0" dirty="0"/>
              <a:t>some </a:t>
            </a:r>
            <a:r>
              <a:rPr lang="en-US" sz="1800" b="0" i="0" u="none" strike="noStrike" baseline="0" dirty="0"/>
              <a:t>information, usually called </a:t>
            </a:r>
            <a:r>
              <a:rPr lang="en-US" sz="1800" i="0" u="none" strike="noStrike" baseline="0" dirty="0">
                <a:solidFill>
                  <a:schemeClr val="accent6">
                    <a:lumMod val="75000"/>
                  </a:schemeClr>
                </a:solidFill>
              </a:rPr>
              <a:t>evidence</a:t>
            </a:r>
            <a:r>
              <a:rPr lang="en-US" sz="1800" b="0" i="0" u="none" strike="noStrike" baseline="0" dirty="0"/>
              <a:t>, that has already been revealed. </a:t>
            </a:r>
          </a:p>
          <a:p>
            <a:pPr algn="just"/>
            <a:r>
              <a:rPr lang="en-US" sz="1800" b="0" i="0" u="none" strike="noStrike" baseline="0" dirty="0"/>
              <a:t>E.g., the first die may already be showing a 6 and we are waiting with for the doublet. In that case, we are interested not in the unconditional probability of rolling doubles, but the </a:t>
            </a:r>
            <a:r>
              <a:rPr lang="en-US" sz="1800" i="0" u="none" strike="noStrike" baseline="0" dirty="0">
                <a:solidFill>
                  <a:schemeClr val="accent6">
                    <a:lumMod val="75000"/>
                  </a:schemeClr>
                </a:solidFill>
              </a:rPr>
              <a:t>conditional</a:t>
            </a:r>
            <a:r>
              <a:rPr lang="en-US" sz="1800" b="1" i="0" u="none" strike="noStrike" baseline="0" dirty="0"/>
              <a:t> </a:t>
            </a:r>
            <a:r>
              <a:rPr lang="en-US" sz="1800" b="0" i="0" u="none" strike="noStrike" baseline="0" dirty="0"/>
              <a:t>or </a:t>
            </a:r>
            <a:r>
              <a:rPr lang="en-US" sz="1800" i="0" u="none" strike="noStrike" baseline="0" dirty="0">
                <a:solidFill>
                  <a:schemeClr val="accent6">
                    <a:lumMod val="75000"/>
                  </a:schemeClr>
                </a:solidFill>
              </a:rPr>
              <a:t>posterior probability </a:t>
            </a:r>
            <a:r>
              <a:rPr lang="en-US" sz="1800" b="0" i="0" u="none" strike="noStrike" baseline="0" dirty="0"/>
              <a:t>or </a:t>
            </a:r>
            <a:r>
              <a:rPr lang="en-US" sz="1800" b="0" i="0" u="none" strike="noStrike" baseline="0" dirty="0">
                <a:solidFill>
                  <a:schemeClr val="accent6">
                    <a:lumMod val="75000"/>
                  </a:schemeClr>
                </a:solidFill>
              </a:rPr>
              <a:t>posterior</a:t>
            </a:r>
            <a:r>
              <a:rPr lang="en-US" sz="1800" b="0" i="0" u="none" strike="noStrike" baseline="0" dirty="0"/>
              <a:t> of rolling doubles </a:t>
            </a:r>
            <a:r>
              <a:rPr lang="en-US" sz="1800" b="0" i="1" u="none" strike="noStrike" baseline="0" dirty="0"/>
              <a:t>given that the first die is a 6</a:t>
            </a:r>
            <a:r>
              <a:rPr lang="en-US" sz="1800" b="0" i="0" u="none" strike="noStrike" baseline="0" dirty="0"/>
              <a:t>. This probability is written P(doubles |Die1 =6), where the “ | ” is pronounced “given.”</a:t>
            </a:r>
            <a:endParaRPr lang="en-IN" sz="1600" dirty="0"/>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6</a:t>
            </a:fld>
            <a:endParaRPr lang="en-US"/>
          </a:p>
        </p:txBody>
      </p:sp>
    </p:spTree>
    <p:extLst>
      <p:ext uri="{BB962C8B-B14F-4D97-AF65-F5344CB8AC3E}">
        <p14:creationId xmlns:p14="http://schemas.microsoft.com/office/powerpoint/2010/main" val="33634472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64399"/>
            <a:ext cx="10972800" cy="457198"/>
          </a:xfrm>
        </p:spPr>
        <p:txBody>
          <a:bodyPr>
            <a:normAutofit fontScale="90000"/>
          </a:bodyPr>
          <a:lstStyle/>
          <a:p>
            <a:r>
              <a:rPr lang="en-IN" b="1" dirty="0"/>
              <a:t>Bipartite Graphs (8)</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214952" y="661916"/>
            <a:ext cx="11880376" cy="6059560"/>
          </a:xfrm>
        </p:spPr>
        <p:txBody>
          <a:bodyPr>
            <a:normAutofit/>
          </a:bodyPr>
          <a:lstStyle/>
          <a:p>
            <a:pPr marL="0" indent="0" algn="just">
              <a:buNone/>
            </a:pPr>
            <a:r>
              <a:rPr lang="en-US" altLang="en-US" sz="2000" b="1" dirty="0">
                <a:ea typeface="Cambria Math"/>
              </a:rPr>
              <a:t>Q.23. </a:t>
            </a:r>
            <a:r>
              <a:rPr lang="en-US" altLang="en-US" sz="2000" dirty="0">
                <a:ea typeface="Cambria Math"/>
              </a:rPr>
              <a:t>Suppose that there are five young women and five young men on an island. Each man is willing to marry some of the women on the island and each woman is willing to marry any man who is willing to marry her. Suppose that Sandeep is willing to marry Tina and Vandana; Barry is willing to marry Tina, Xia, and Uma; John is willing to marry Tina and Zelda; Anil is willing to marry Vandana and Zelda; and Emilio is willing to marry Tina and Zelda. Use Hall’s theorem to show there is no matching of the young men and young women on the island such that each young man is matched with a young woman he is willing to marry.</a:t>
            </a:r>
          </a:p>
          <a:p>
            <a:pPr marL="0" indent="0" algn="just">
              <a:buNone/>
            </a:pPr>
            <a:endParaRPr lang="en-US" altLang="en-US" sz="2000" dirty="0">
              <a:ea typeface="Cambria Math"/>
            </a:endParaRPr>
          </a:p>
          <a:p>
            <a:pPr marL="0" indent="0" algn="just">
              <a:buNone/>
            </a:pPr>
            <a:endParaRPr lang="en-US" altLang="en-US" sz="2000" dirty="0">
              <a:ea typeface="Cambria Math"/>
            </a:endParaRP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60</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214952" y="2938433"/>
            <a:ext cx="11850806" cy="2862322"/>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p>
          <a:p>
            <a:pPr algn="just"/>
            <a:r>
              <a:rPr lang="en-US" sz="2000" dirty="0">
                <a:ea typeface="Times New Roman" pitchFamily="18" charset="0"/>
                <a:cs typeface="Courier New" pitchFamily="49" charset="0"/>
              </a:rPr>
              <a:t>The partite sets are the set of women ({Tina, Uma, Vandana, Xia, Zelda}) and the set of men ( { Anil, Barry, Emilio, Sandeep, John} ). </a:t>
            </a:r>
          </a:p>
          <a:p>
            <a:pPr algn="just"/>
            <a:r>
              <a:rPr lang="en-US" sz="2000" dirty="0">
                <a:ea typeface="Times New Roman" pitchFamily="18" charset="0"/>
                <a:cs typeface="Courier New" pitchFamily="49" charset="0"/>
              </a:rPr>
              <a:t>We will use first letters for convenience. </a:t>
            </a:r>
          </a:p>
          <a:p>
            <a:pPr algn="just"/>
            <a:r>
              <a:rPr lang="en-US" sz="2000" dirty="0">
                <a:ea typeface="Times New Roman" pitchFamily="18" charset="0"/>
                <a:cs typeface="Courier New" pitchFamily="49" charset="0"/>
              </a:rPr>
              <a:t>The given information tells us that we have edges AV, AZ, BT, BX, BU, ET, EZ, JT, JZ, ST, and SV in our graph. </a:t>
            </a:r>
          </a:p>
          <a:p>
            <a:pPr algn="just"/>
            <a:r>
              <a:rPr lang="en-US" sz="2000" dirty="0">
                <a:ea typeface="Times New Roman" pitchFamily="18" charset="0"/>
                <a:cs typeface="Courier New" pitchFamily="49" charset="0"/>
              </a:rPr>
              <a:t>We do not put an edge between a man and a woman he is not willing to marry. </a:t>
            </a:r>
          </a:p>
          <a:p>
            <a:pPr algn="just"/>
            <a:r>
              <a:rPr lang="en-US" sz="2000" dirty="0">
                <a:ea typeface="Times New Roman" pitchFamily="18" charset="0"/>
                <a:cs typeface="Courier New" pitchFamily="49" charset="0"/>
              </a:rPr>
              <a:t>By inspection we find that the condition in Hall's theorem is violated by {U, X}, because these two vertices are adjacent only to B. </a:t>
            </a:r>
          </a:p>
          <a:p>
            <a:pPr algn="just"/>
            <a:r>
              <a:rPr lang="en-US" sz="2000" dirty="0">
                <a:ea typeface="Times New Roman" pitchFamily="18" charset="0"/>
                <a:cs typeface="Courier New" pitchFamily="49" charset="0"/>
              </a:rPr>
              <a:t>In other words, only Barry is willing to marry Uma and Xia, so </a:t>
            </a:r>
            <a:r>
              <a:rPr lang="en-US" sz="2000" dirty="0">
                <a:solidFill>
                  <a:schemeClr val="accent6">
                    <a:lumMod val="75000"/>
                  </a:schemeClr>
                </a:solidFill>
                <a:ea typeface="Times New Roman" pitchFamily="18" charset="0"/>
                <a:cs typeface="Courier New" pitchFamily="49" charset="0"/>
              </a:rPr>
              <a:t>there can be no matching</a:t>
            </a:r>
            <a:r>
              <a:rPr lang="en-US" sz="2000" dirty="0">
                <a:ea typeface="Times New Roman" pitchFamily="18" charset="0"/>
                <a:cs typeface="Courier New" pitchFamily="49" charset="0"/>
              </a:rPr>
              <a:t>.</a:t>
            </a:r>
          </a:p>
        </p:txBody>
      </p:sp>
    </p:spTree>
    <p:extLst>
      <p:ext uri="{BB962C8B-B14F-4D97-AF65-F5344CB8AC3E}">
        <p14:creationId xmlns:p14="http://schemas.microsoft.com/office/powerpoint/2010/main" val="181517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2000"/>
                                        <p:tgtEl>
                                          <p:spTgt spid="7">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64399"/>
            <a:ext cx="10972800" cy="457198"/>
          </a:xfrm>
        </p:spPr>
        <p:txBody>
          <a:bodyPr>
            <a:normAutofit fontScale="90000"/>
          </a:bodyPr>
          <a:lstStyle/>
          <a:p>
            <a:r>
              <a:rPr lang="en-IN" b="1" dirty="0"/>
              <a:t>Bipartite Graphs (9)</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200167" y="661916"/>
            <a:ext cx="11880376" cy="6059560"/>
          </a:xfrm>
        </p:spPr>
        <p:txBody>
          <a:bodyPr>
            <a:normAutofit/>
          </a:bodyPr>
          <a:lstStyle/>
          <a:p>
            <a:pPr marL="0" indent="0" algn="just">
              <a:buNone/>
            </a:pPr>
            <a:r>
              <a:rPr lang="en-US" altLang="en-US" sz="2000" b="1" dirty="0">
                <a:ea typeface="Cambria Math"/>
              </a:rPr>
              <a:t>Q.24. </a:t>
            </a:r>
            <a:r>
              <a:rPr lang="en-US" altLang="en-US" sz="2000" dirty="0">
                <a:ea typeface="Cambria Math"/>
              </a:rPr>
              <a:t>Suppose there is an integer k such that every man on a desert island is willing to marry exactly k of the women on the island and every woman on the island is willing to marry exactly k of the men. Also, suppose that a man is willing to marry a woman if and only if she is willing to marry him. Show that it is possible to match the men and women on the island so that everyone is matched with someone that they are willing to marry.</a:t>
            </a:r>
          </a:p>
          <a:p>
            <a:pPr marL="0" indent="0" algn="just">
              <a:buNone/>
            </a:pPr>
            <a:endParaRPr lang="en-US" altLang="en-US" sz="2000" dirty="0">
              <a:ea typeface="Cambria Math"/>
            </a:endParaRPr>
          </a:p>
          <a:p>
            <a:pPr marL="0" indent="0" algn="just">
              <a:buNone/>
            </a:pPr>
            <a:endParaRPr lang="en-US" altLang="en-US" sz="2000" dirty="0">
              <a:ea typeface="Cambria Math"/>
            </a:endParaRP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61</a:t>
            </a:fld>
            <a:endParaRPr lang="en-US"/>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170597" y="2099841"/>
            <a:ext cx="11850806" cy="3785652"/>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p>
          <a:p>
            <a:pPr algn="just"/>
            <a:r>
              <a:rPr lang="en-US" sz="2000" dirty="0">
                <a:ea typeface="Times New Roman" pitchFamily="18" charset="0"/>
                <a:cs typeface="Courier New" pitchFamily="49" charset="0"/>
              </a:rPr>
              <a:t>We model this with an undirected bipartite graph, with the men and the women represented by the vertices in</a:t>
            </a:r>
          </a:p>
          <a:p>
            <a:pPr algn="just"/>
            <a:r>
              <a:rPr lang="en-US" sz="2000" dirty="0">
                <a:ea typeface="Times New Roman" pitchFamily="18" charset="0"/>
                <a:cs typeface="Courier New" pitchFamily="49" charset="0"/>
              </a:rPr>
              <a:t>the two parts and an edge between two vertices if they are willing to marry each other. </a:t>
            </a:r>
          </a:p>
          <a:p>
            <a:pPr algn="just"/>
            <a:r>
              <a:rPr lang="en-US" sz="2000" dirty="0">
                <a:ea typeface="Times New Roman" pitchFamily="18" charset="0"/>
                <a:cs typeface="Courier New" pitchFamily="49" charset="0"/>
              </a:rPr>
              <a:t>By Hall's theorem, it is enough to show that for every set S of women, the set N(S) of men willing to marry them has cardinality at least |S|. </a:t>
            </a:r>
          </a:p>
          <a:p>
            <a:pPr algn="just"/>
            <a:r>
              <a:rPr lang="en-US" sz="2000" dirty="0">
                <a:ea typeface="Times New Roman" pitchFamily="18" charset="0"/>
                <a:cs typeface="Courier New" pitchFamily="49" charset="0"/>
              </a:rPr>
              <a:t>A clever way to prove this is by counting edges. Let m be the number of edges between S and N(S). Since every vertex in S has degree k, it follows that m = </a:t>
            </a:r>
            <a:r>
              <a:rPr lang="en-US" sz="2000" dirty="0" err="1">
                <a:ea typeface="Times New Roman" pitchFamily="18" charset="0"/>
                <a:cs typeface="Courier New" pitchFamily="49" charset="0"/>
              </a:rPr>
              <a:t>k|S</a:t>
            </a:r>
            <a:r>
              <a:rPr lang="en-US" sz="2000" dirty="0">
                <a:ea typeface="Times New Roman" pitchFamily="18" charset="0"/>
                <a:cs typeface="Courier New" pitchFamily="49" charset="0"/>
              </a:rPr>
              <a:t>|. </a:t>
            </a:r>
          </a:p>
          <a:p>
            <a:pPr algn="just"/>
            <a:r>
              <a:rPr lang="en-US" sz="2000" dirty="0">
                <a:ea typeface="Times New Roman" pitchFamily="18" charset="0"/>
                <a:cs typeface="Courier New" pitchFamily="49" charset="0"/>
              </a:rPr>
              <a:t>Because these edges are incident to N(S), it follows that m </a:t>
            </a:r>
            <a:r>
              <a:rPr lang="en-US" sz="2000" dirty="0">
                <a:ea typeface="Times New Roman" pitchFamily="18" charset="0"/>
                <a:cs typeface="Courier New" pitchFamily="49" charset="0"/>
                <a:sym typeface="Symbol" panose="05050102010706020507" pitchFamily="18" charset="2"/>
              </a:rPr>
              <a:t></a:t>
            </a:r>
            <a:r>
              <a:rPr lang="en-US" sz="2000" dirty="0">
                <a:ea typeface="Times New Roman" pitchFamily="18" charset="0"/>
                <a:cs typeface="Courier New" pitchFamily="49" charset="0"/>
              </a:rPr>
              <a:t> </a:t>
            </a:r>
            <a:r>
              <a:rPr lang="en-US" sz="2000" dirty="0" err="1">
                <a:ea typeface="Times New Roman" pitchFamily="18" charset="0"/>
                <a:cs typeface="Courier New" pitchFamily="49" charset="0"/>
              </a:rPr>
              <a:t>k|N</a:t>
            </a:r>
            <a:r>
              <a:rPr lang="en-US" sz="2000" dirty="0">
                <a:ea typeface="Times New Roman" pitchFamily="18" charset="0"/>
                <a:cs typeface="Courier New" pitchFamily="49" charset="0"/>
              </a:rPr>
              <a:t>(S)|. </a:t>
            </a:r>
          </a:p>
          <a:p>
            <a:pPr algn="just"/>
            <a:r>
              <a:rPr lang="en-US" sz="2000" dirty="0">
                <a:ea typeface="Times New Roman" pitchFamily="18" charset="0"/>
                <a:cs typeface="Courier New" pitchFamily="49" charset="0"/>
              </a:rPr>
              <a:t>Combining these two facts gives </a:t>
            </a:r>
            <a:r>
              <a:rPr lang="en-US" sz="2000" dirty="0" err="1">
                <a:ea typeface="Times New Roman" pitchFamily="18" charset="0"/>
                <a:cs typeface="Courier New" pitchFamily="49" charset="0"/>
              </a:rPr>
              <a:t>k|S</a:t>
            </a:r>
            <a:r>
              <a:rPr lang="en-US" sz="2000" dirty="0">
                <a:ea typeface="Times New Roman" pitchFamily="18" charset="0"/>
                <a:cs typeface="Courier New" pitchFamily="49" charset="0"/>
              </a:rPr>
              <a:t>| </a:t>
            </a:r>
            <a:r>
              <a:rPr lang="en-US" sz="2000" dirty="0">
                <a:ea typeface="Times New Roman" pitchFamily="18" charset="0"/>
                <a:cs typeface="Courier New" pitchFamily="49" charset="0"/>
                <a:sym typeface="Symbol" panose="05050102010706020507" pitchFamily="18" charset="2"/>
              </a:rPr>
              <a:t> </a:t>
            </a:r>
            <a:r>
              <a:rPr lang="en-US" sz="2000" dirty="0" err="1">
                <a:ea typeface="Times New Roman" pitchFamily="18" charset="0"/>
                <a:cs typeface="Courier New" pitchFamily="49" charset="0"/>
              </a:rPr>
              <a:t>k|N</a:t>
            </a:r>
            <a:r>
              <a:rPr lang="en-US" sz="2000" dirty="0">
                <a:ea typeface="Times New Roman" pitchFamily="18" charset="0"/>
                <a:cs typeface="Courier New" pitchFamily="49" charset="0"/>
              </a:rPr>
              <a:t>(S)|, so |N(S)| </a:t>
            </a:r>
            <a:r>
              <a:rPr lang="en-US" sz="2000" dirty="0">
                <a:ea typeface="Times New Roman" pitchFamily="18" charset="0"/>
                <a:cs typeface="Courier New" pitchFamily="49" charset="0"/>
                <a:sym typeface="Symbol" panose="05050102010706020507" pitchFamily="18" charset="2"/>
              </a:rPr>
              <a:t></a:t>
            </a:r>
            <a:r>
              <a:rPr lang="en-US" sz="2000" dirty="0">
                <a:ea typeface="Times New Roman" pitchFamily="18" charset="0"/>
                <a:cs typeface="Courier New" pitchFamily="49" charset="0"/>
              </a:rPr>
              <a:t> |S|, as desired.</a:t>
            </a:r>
          </a:p>
          <a:p>
            <a:pPr algn="just"/>
            <a:r>
              <a:rPr lang="en-US" sz="2000" dirty="0">
                <a:ea typeface="Times New Roman" pitchFamily="18" charset="0"/>
                <a:cs typeface="Courier New" pitchFamily="49" charset="0"/>
              </a:rPr>
              <a:t>So,</a:t>
            </a:r>
            <a:r>
              <a:rPr lang="en-US" sz="2000" dirty="0">
                <a:solidFill>
                  <a:schemeClr val="accent6">
                    <a:lumMod val="75000"/>
                  </a:schemeClr>
                </a:solidFill>
                <a:ea typeface="Times New Roman" pitchFamily="18" charset="0"/>
                <a:cs typeface="Courier New" pitchFamily="49" charset="0"/>
              </a:rPr>
              <a:t> it </a:t>
            </a:r>
            <a:r>
              <a:rPr lang="en-US" altLang="en-US" sz="2000" dirty="0">
                <a:solidFill>
                  <a:schemeClr val="accent6">
                    <a:lumMod val="75000"/>
                  </a:schemeClr>
                </a:solidFill>
                <a:ea typeface="Cambria Math"/>
              </a:rPr>
              <a:t>is possible to match the men and women on the island so that everyone is matched with someone that they are willing to marry.</a:t>
            </a:r>
          </a:p>
          <a:p>
            <a:pPr algn="just"/>
            <a:endParaRPr lang="en-US" sz="2000" dirty="0">
              <a:ea typeface="Times New Roman" pitchFamily="18" charset="0"/>
              <a:cs typeface="Courier New" pitchFamily="49" charset="0"/>
            </a:endParaRPr>
          </a:p>
        </p:txBody>
      </p:sp>
    </p:spTree>
    <p:extLst>
      <p:ext uri="{BB962C8B-B14F-4D97-AF65-F5344CB8AC3E}">
        <p14:creationId xmlns:p14="http://schemas.microsoft.com/office/powerpoint/2010/main" val="87923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E8F8-00F1-27BF-F82A-EAD2E4561F48}"/>
              </a:ext>
            </a:extLst>
          </p:cNvPr>
          <p:cNvSpPr>
            <a:spLocks noGrp="1"/>
          </p:cNvSpPr>
          <p:nvPr>
            <p:ph type="title"/>
          </p:nvPr>
        </p:nvSpPr>
        <p:spPr>
          <a:xfrm>
            <a:off x="628989" y="100225"/>
            <a:ext cx="10972800" cy="346596"/>
          </a:xfrm>
        </p:spPr>
        <p:txBody>
          <a:bodyPr>
            <a:normAutofit fontScale="90000"/>
          </a:bodyPr>
          <a:lstStyle/>
          <a:p>
            <a:r>
              <a:rPr lang="en-US" b="1" dirty="0"/>
              <a:t>Bipartite Graphs (10)</a:t>
            </a:r>
            <a:endParaRPr lang="en-IN" dirty="0"/>
          </a:p>
        </p:txBody>
      </p:sp>
      <p:sp>
        <p:nvSpPr>
          <p:cNvPr id="3" name="Content Placeholder 2">
            <a:extLst>
              <a:ext uri="{FF2B5EF4-FFF2-40B4-BE49-F238E27FC236}">
                <a16:creationId xmlns:a16="http://schemas.microsoft.com/office/drawing/2014/main" id="{CA9CE5B4-7186-2577-B2EC-0CAAEFACE3D7}"/>
              </a:ext>
            </a:extLst>
          </p:cNvPr>
          <p:cNvSpPr>
            <a:spLocks noGrp="1"/>
          </p:cNvSpPr>
          <p:nvPr>
            <p:ph idx="1"/>
          </p:nvPr>
        </p:nvSpPr>
        <p:spPr>
          <a:xfrm>
            <a:off x="132623" y="621235"/>
            <a:ext cx="11796458" cy="6044812"/>
          </a:xfrm>
        </p:spPr>
        <p:txBody>
          <a:bodyPr>
            <a:normAutofit/>
          </a:bodyPr>
          <a:lstStyle/>
          <a:p>
            <a:pPr algn="just">
              <a:lnSpc>
                <a:spcPct val="110000"/>
              </a:lnSpc>
            </a:pPr>
            <a:r>
              <a:rPr lang="en-US" sz="2000" dirty="0">
                <a:solidFill>
                  <a:srgbClr val="0000FF"/>
                </a:solidFill>
              </a:rPr>
              <a:t>Bipartite Multiple-Diagnosis Problems:</a:t>
            </a:r>
          </a:p>
          <a:p>
            <a:pPr algn="just"/>
            <a:r>
              <a:rPr lang="en-US" sz="2000" b="0" i="0" u="none" strike="noStrike" baseline="0" dirty="0"/>
              <a:t>In some situations, there may be many causes that could produce any given result; for example, in medical diagnosis many diseases could cause a particular symptom. Furthermore, there may be more than one underlying cause that is producing the observed results.</a:t>
            </a:r>
            <a:endParaRPr lang="en-US" sz="2000" dirty="0"/>
          </a:p>
          <a:p>
            <a:pPr algn="just"/>
            <a:endParaRPr lang="en-US" sz="2000" dirty="0">
              <a:solidFill>
                <a:srgbClr val="0000FF"/>
              </a:solidFill>
            </a:endParaRPr>
          </a:p>
          <a:p>
            <a:pPr algn="just"/>
            <a:r>
              <a:rPr lang="en-US" sz="2000" dirty="0">
                <a:solidFill>
                  <a:srgbClr val="0000FF"/>
                </a:solidFill>
              </a:rPr>
              <a:t>Deductive reasoning</a:t>
            </a:r>
            <a:r>
              <a:rPr lang="en-US" sz="2000" dirty="0"/>
              <a:t>, or </a:t>
            </a:r>
            <a:r>
              <a:rPr lang="en-US" sz="2000" dirty="0">
                <a:solidFill>
                  <a:srgbClr val="0000FF"/>
                </a:solidFill>
              </a:rPr>
              <a:t>deduction</a:t>
            </a:r>
            <a:r>
              <a:rPr lang="en-US" sz="2000" dirty="0"/>
              <a:t>, is making an inference based on widely accepted facts or premises. (It is </a:t>
            </a:r>
            <a:r>
              <a:rPr lang="en-US" sz="2000" dirty="0" err="1">
                <a:solidFill>
                  <a:schemeClr val="accent6">
                    <a:lumMod val="75000"/>
                  </a:schemeClr>
                </a:solidFill>
              </a:rPr>
              <a:t>General</a:t>
            </a:r>
            <a:r>
              <a:rPr lang="en-US" sz="2000" dirty="0" err="1">
                <a:solidFill>
                  <a:schemeClr val="accent6">
                    <a:lumMod val="75000"/>
                  </a:schemeClr>
                </a:solidFill>
                <a:sym typeface="Wingdings" panose="05000000000000000000" pitchFamily="2" charset="2"/>
              </a:rPr>
              <a:t>Specific</a:t>
            </a:r>
            <a:r>
              <a:rPr lang="en-US" sz="2000" dirty="0">
                <a:sym typeface="Wingdings" panose="05000000000000000000" pitchFamily="2" charset="2"/>
              </a:rPr>
              <a:t>).</a:t>
            </a:r>
            <a:r>
              <a:rPr lang="en-US" sz="2000" dirty="0"/>
              <a:t> </a:t>
            </a:r>
          </a:p>
          <a:p>
            <a:pPr lvl="1" algn="just"/>
            <a:r>
              <a:rPr lang="en-US" sz="1800" dirty="0"/>
              <a:t>E.g., If a beverage is defined as "drinkable through a straw," one could use deduction to determine soup to be a beverage. </a:t>
            </a:r>
          </a:p>
          <a:p>
            <a:pPr lvl="1" algn="just"/>
            <a:endParaRPr lang="en-US" sz="1800" dirty="0"/>
          </a:p>
          <a:p>
            <a:pPr algn="just"/>
            <a:r>
              <a:rPr lang="en-US" sz="2000" dirty="0">
                <a:solidFill>
                  <a:srgbClr val="0000FF"/>
                </a:solidFill>
              </a:rPr>
              <a:t>Inductive reasoning</a:t>
            </a:r>
            <a:r>
              <a:rPr lang="en-US" sz="2000" dirty="0"/>
              <a:t>, or </a:t>
            </a:r>
            <a:r>
              <a:rPr lang="en-US" sz="2000" dirty="0">
                <a:solidFill>
                  <a:srgbClr val="0000FF"/>
                </a:solidFill>
              </a:rPr>
              <a:t>induction</a:t>
            </a:r>
            <a:r>
              <a:rPr lang="en-US" sz="2000" dirty="0"/>
              <a:t>, is making an inference based on an observation, often of a sample. (It is </a:t>
            </a:r>
            <a:r>
              <a:rPr lang="en-US" sz="2000" dirty="0">
                <a:solidFill>
                  <a:schemeClr val="accent6">
                    <a:lumMod val="75000"/>
                  </a:schemeClr>
                </a:solidFill>
                <a:sym typeface="Wingdings" panose="05000000000000000000" pitchFamily="2" charset="2"/>
              </a:rPr>
              <a:t>Specific</a:t>
            </a:r>
            <a:r>
              <a:rPr lang="en-US" sz="2000" dirty="0">
                <a:solidFill>
                  <a:schemeClr val="accent6">
                    <a:lumMod val="75000"/>
                  </a:schemeClr>
                </a:solidFill>
              </a:rPr>
              <a:t> </a:t>
            </a:r>
            <a:r>
              <a:rPr lang="en-US" sz="2000" dirty="0">
                <a:solidFill>
                  <a:schemeClr val="accent6">
                    <a:lumMod val="75000"/>
                  </a:schemeClr>
                </a:solidFill>
                <a:sym typeface="Wingdings" panose="05000000000000000000" pitchFamily="2" charset="2"/>
              </a:rPr>
              <a:t> </a:t>
            </a:r>
            <a:r>
              <a:rPr lang="en-US" sz="2000" dirty="0">
                <a:solidFill>
                  <a:schemeClr val="accent6">
                    <a:lumMod val="75000"/>
                  </a:schemeClr>
                </a:solidFill>
              </a:rPr>
              <a:t>General</a:t>
            </a:r>
            <a:r>
              <a:rPr lang="en-US" sz="2000" dirty="0">
                <a:sym typeface="Wingdings" panose="05000000000000000000" pitchFamily="2" charset="2"/>
              </a:rPr>
              <a:t>).</a:t>
            </a:r>
            <a:r>
              <a:rPr lang="en-US" sz="2000" dirty="0"/>
              <a:t> </a:t>
            </a:r>
          </a:p>
          <a:p>
            <a:pPr lvl="1" algn="just"/>
            <a:r>
              <a:rPr lang="en-US" sz="1800" dirty="0"/>
              <a:t>E.g., You can induce that the soup is tasty if you observe all of your friends consuming it. </a:t>
            </a:r>
          </a:p>
          <a:p>
            <a:pPr lvl="1" algn="just"/>
            <a:endParaRPr lang="en-US" sz="1800" dirty="0"/>
          </a:p>
          <a:p>
            <a:pPr algn="just"/>
            <a:r>
              <a:rPr lang="en-US" sz="2000" dirty="0">
                <a:solidFill>
                  <a:srgbClr val="0000FF"/>
                </a:solidFill>
              </a:rPr>
              <a:t>Abductive reasoning</a:t>
            </a:r>
            <a:r>
              <a:rPr lang="en-US" sz="2000" dirty="0"/>
              <a:t>, or </a:t>
            </a:r>
            <a:r>
              <a:rPr lang="en-US" sz="2000" dirty="0">
                <a:solidFill>
                  <a:srgbClr val="0000FF"/>
                </a:solidFill>
              </a:rPr>
              <a:t>abduction</a:t>
            </a:r>
            <a:r>
              <a:rPr lang="en-US" sz="2000" dirty="0"/>
              <a:t>, is making a probable conclusion from what you know. </a:t>
            </a:r>
          </a:p>
          <a:p>
            <a:pPr lvl="1" algn="just"/>
            <a:r>
              <a:rPr lang="en-US" sz="1800" dirty="0"/>
              <a:t>E.g., If you see an abandoned bowl of hot soup on the table, you can use abduction to conclude the owner of the soup is likely returning soon.</a:t>
            </a:r>
            <a:endParaRPr lang="en-IN" sz="1600" dirty="0"/>
          </a:p>
          <a:p>
            <a:pPr algn="just">
              <a:lnSpc>
                <a:spcPct val="110000"/>
              </a:lnSpc>
            </a:pPr>
            <a:endParaRPr lang="en-IN" sz="2000" dirty="0"/>
          </a:p>
        </p:txBody>
      </p:sp>
      <p:sp>
        <p:nvSpPr>
          <p:cNvPr id="5" name="Slide Number Placeholder 4">
            <a:extLst>
              <a:ext uri="{FF2B5EF4-FFF2-40B4-BE49-F238E27FC236}">
                <a16:creationId xmlns:a16="http://schemas.microsoft.com/office/drawing/2014/main" id="{438E97AA-429F-1E70-1279-06826BCB0CD4}"/>
              </a:ext>
            </a:extLst>
          </p:cNvPr>
          <p:cNvSpPr>
            <a:spLocks noGrp="1"/>
          </p:cNvSpPr>
          <p:nvPr>
            <p:ph type="sldNum" sz="quarter" idx="12"/>
          </p:nvPr>
        </p:nvSpPr>
        <p:spPr/>
        <p:txBody>
          <a:bodyPr/>
          <a:lstStyle/>
          <a:p>
            <a:fld id="{57626A49-B3EA-44E7-98F8-0932FA2A0FF4}" type="slidenum">
              <a:rPr lang="en-US" smtClean="0"/>
              <a:pPr/>
              <a:t>62</a:t>
            </a:fld>
            <a:endParaRPr lang="en-US"/>
          </a:p>
        </p:txBody>
      </p:sp>
    </p:spTree>
    <p:extLst>
      <p:ext uri="{BB962C8B-B14F-4D97-AF65-F5344CB8AC3E}">
        <p14:creationId xmlns:p14="http://schemas.microsoft.com/office/powerpoint/2010/main" val="11388235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932069" y="2309191"/>
            <a:ext cx="9753600" cy="1905000"/>
          </a:xfrm>
        </p:spPr>
        <p:txBody>
          <a:bodyPr>
            <a:normAutofit/>
          </a:bodyPr>
          <a:lstStyle/>
          <a:p>
            <a:r>
              <a:rPr lang="en-US" b="1" dirty="0">
                <a:solidFill>
                  <a:srgbClr val="000099"/>
                </a:solidFill>
              </a:rPr>
              <a:t>Thank you!</a:t>
            </a:r>
            <a:endParaRPr lang="en-GB" b="1" dirty="0">
              <a:solidFill>
                <a:srgbClr val="000099"/>
              </a:solidFill>
            </a:endParaRPr>
          </a:p>
        </p:txBody>
      </p:sp>
      <p:sp>
        <p:nvSpPr>
          <p:cNvPr id="3" name="Slide Number Placeholder 2">
            <a:extLst>
              <a:ext uri="{FF2B5EF4-FFF2-40B4-BE49-F238E27FC236}">
                <a16:creationId xmlns:a16="http://schemas.microsoft.com/office/drawing/2014/main" id="{396CD471-5567-4677-8DC3-71841F1273FE}"/>
              </a:ext>
            </a:extLst>
          </p:cNvPr>
          <p:cNvSpPr>
            <a:spLocks noGrp="1"/>
          </p:cNvSpPr>
          <p:nvPr>
            <p:ph type="sldNum" sz="quarter" idx="12"/>
          </p:nvPr>
        </p:nvSpPr>
        <p:spPr/>
        <p:txBody>
          <a:bodyPr/>
          <a:lstStyle/>
          <a:p>
            <a:fld id="{57626A49-B3EA-44E7-98F8-0932FA2A0FF4}" type="slidenum">
              <a:rPr lang="en-US" smtClean="0"/>
              <a:pPr/>
              <a:t>63</a:t>
            </a:fld>
            <a:endParaRPr lang="en-US"/>
          </a:p>
        </p:txBody>
      </p:sp>
    </p:spTree>
    <p:extLst>
      <p:ext uri="{BB962C8B-B14F-4D97-AF65-F5344CB8AC3E}">
        <p14:creationId xmlns:p14="http://schemas.microsoft.com/office/powerpoint/2010/main" val="80890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Basics of Probability (3)</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757450"/>
            <a:ext cx="11880376" cy="5964025"/>
          </a:xfrm>
        </p:spPr>
        <p:txBody>
          <a:bodyPr>
            <a:normAutofit fontScale="92500" lnSpcReduction="10000"/>
          </a:bodyPr>
          <a:lstStyle/>
          <a:p>
            <a:pPr lvl="0" fontAlgn="base">
              <a:spcAft>
                <a:spcPct val="0"/>
              </a:spcAft>
            </a:pPr>
            <a:r>
              <a:rPr lang="en-US" altLang="en-US" sz="2200" b="1" dirty="0">
                <a:solidFill>
                  <a:srgbClr val="0000FF"/>
                </a:solidFill>
              </a:rPr>
              <a:t>Properties of Probability:</a:t>
            </a:r>
          </a:p>
          <a:p>
            <a:pPr fontAlgn="base">
              <a:spcAft>
                <a:spcPct val="0"/>
              </a:spcAft>
            </a:pPr>
            <a:r>
              <a:rPr lang="en-US" altLang="en-US" sz="2200" dirty="0">
                <a:solidFill>
                  <a:prstClr val="black"/>
                </a:solidFill>
              </a:rPr>
              <a:t>For any event </a:t>
            </a:r>
            <a:r>
              <a:rPr lang="en-US" altLang="en-US" sz="2200" i="1" dirty="0">
                <a:solidFill>
                  <a:prstClr val="black"/>
                </a:solidFill>
              </a:rPr>
              <a:t>A</a:t>
            </a:r>
            <a:r>
              <a:rPr lang="en-US" altLang="en-US" sz="2200" dirty="0">
                <a:solidFill>
                  <a:prstClr val="black"/>
                </a:solidFill>
              </a:rPr>
              <a:t>, </a:t>
            </a:r>
            <a:r>
              <a:rPr lang="en-US" altLang="en-US" sz="2200" dirty="0">
                <a:solidFill>
                  <a:schemeClr val="accent6">
                    <a:lumMod val="75000"/>
                  </a:schemeClr>
                </a:solidFill>
              </a:rPr>
              <a:t>P(</a:t>
            </a:r>
            <a:r>
              <a:rPr lang="en-US" altLang="en-US" sz="2200" i="1" dirty="0">
                <a:solidFill>
                  <a:schemeClr val="accent6">
                    <a:lumMod val="75000"/>
                  </a:schemeClr>
                </a:solidFill>
              </a:rPr>
              <a:t>A</a:t>
            </a:r>
            <a:r>
              <a:rPr lang="en-US" altLang="en-US" sz="2200" i="1" baseline="30000" dirty="0">
                <a:solidFill>
                  <a:schemeClr val="accent6">
                    <a:lumMod val="75000"/>
                  </a:schemeClr>
                </a:solidFill>
              </a:rPr>
              <a:t>c</a:t>
            </a:r>
            <a:r>
              <a:rPr lang="en-US" altLang="en-US" sz="2200" dirty="0">
                <a:solidFill>
                  <a:schemeClr val="accent6">
                    <a:lumMod val="75000"/>
                  </a:schemeClr>
                </a:solidFill>
              </a:rPr>
              <a:t>) = 1 - P(</a:t>
            </a:r>
            <a:r>
              <a:rPr lang="en-US" altLang="en-US" sz="2200" i="1" dirty="0">
                <a:solidFill>
                  <a:schemeClr val="accent6">
                    <a:lumMod val="75000"/>
                  </a:schemeClr>
                </a:solidFill>
              </a:rPr>
              <a:t>A</a:t>
            </a:r>
            <a:r>
              <a:rPr lang="en-US" altLang="en-US" sz="2200" dirty="0">
                <a:solidFill>
                  <a:schemeClr val="accent6">
                    <a:lumMod val="75000"/>
                  </a:schemeClr>
                </a:solidFill>
              </a:rPr>
              <a:t>).</a:t>
            </a:r>
          </a:p>
          <a:p>
            <a:pPr fontAlgn="base">
              <a:spcAft>
                <a:spcPct val="0"/>
              </a:spcAft>
            </a:pPr>
            <a:r>
              <a:rPr lang="en-US" altLang="en-US" sz="2200" dirty="0">
                <a:solidFill>
                  <a:schemeClr val="accent6">
                    <a:lumMod val="75000"/>
                  </a:schemeClr>
                </a:solidFill>
              </a:rPr>
              <a:t>If </a:t>
            </a:r>
            <a:r>
              <a:rPr lang="en-US" altLang="en-US" sz="2200" i="1" dirty="0">
                <a:solidFill>
                  <a:schemeClr val="accent6">
                    <a:lumMod val="75000"/>
                  </a:schemeClr>
                </a:solidFill>
              </a:rPr>
              <a:t>A</a:t>
            </a:r>
            <a:r>
              <a:rPr lang="en-US" altLang="en-US" sz="2200" dirty="0">
                <a:solidFill>
                  <a:schemeClr val="accent6">
                    <a:lumMod val="75000"/>
                  </a:schemeClr>
                </a:solidFill>
              </a:rPr>
              <a:t> </a:t>
            </a:r>
            <a:r>
              <a:rPr lang="en-US" altLang="en-US" sz="2200" dirty="0">
                <a:solidFill>
                  <a:schemeClr val="accent6">
                    <a:lumMod val="75000"/>
                  </a:schemeClr>
                </a:solidFill>
                <a:sym typeface="Symbol" pitchFamily="18" charset="2"/>
              </a:rPr>
              <a:t></a:t>
            </a:r>
            <a:r>
              <a:rPr lang="en-US" altLang="en-US" sz="2200" dirty="0">
                <a:solidFill>
                  <a:schemeClr val="accent6">
                    <a:lumMod val="75000"/>
                  </a:schemeClr>
                </a:solidFill>
              </a:rPr>
              <a:t> </a:t>
            </a:r>
            <a:r>
              <a:rPr lang="en-US" altLang="en-US" sz="2200" i="1" dirty="0">
                <a:solidFill>
                  <a:schemeClr val="accent6">
                    <a:lumMod val="75000"/>
                  </a:schemeClr>
                </a:solidFill>
              </a:rPr>
              <a:t>B</a:t>
            </a:r>
            <a:r>
              <a:rPr lang="en-US" altLang="en-US" sz="2200" dirty="0">
                <a:solidFill>
                  <a:schemeClr val="accent6">
                    <a:lumMod val="75000"/>
                  </a:schemeClr>
                </a:solidFill>
              </a:rPr>
              <a:t>, then P(</a:t>
            </a:r>
            <a:r>
              <a:rPr lang="en-US" altLang="en-US" sz="2200" i="1" dirty="0">
                <a:solidFill>
                  <a:schemeClr val="accent6">
                    <a:lumMod val="75000"/>
                  </a:schemeClr>
                </a:solidFill>
              </a:rPr>
              <a:t>A</a:t>
            </a:r>
            <a:r>
              <a:rPr lang="en-US" altLang="en-US" sz="2200" dirty="0">
                <a:solidFill>
                  <a:schemeClr val="accent6">
                    <a:lumMod val="75000"/>
                  </a:schemeClr>
                </a:solidFill>
              </a:rPr>
              <a:t>) </a:t>
            </a:r>
            <a:r>
              <a:rPr lang="en-US" altLang="en-US" sz="2200" dirty="0">
                <a:solidFill>
                  <a:schemeClr val="accent6">
                    <a:lumMod val="75000"/>
                  </a:schemeClr>
                </a:solidFill>
                <a:sym typeface="Symbol" pitchFamily="18" charset="2"/>
              </a:rPr>
              <a:t> </a:t>
            </a:r>
            <a:r>
              <a:rPr lang="en-US" altLang="en-US" sz="2200" dirty="0">
                <a:solidFill>
                  <a:schemeClr val="accent6">
                    <a:lumMod val="75000"/>
                  </a:schemeClr>
                </a:solidFill>
              </a:rPr>
              <a:t>P(</a:t>
            </a:r>
            <a:r>
              <a:rPr lang="en-US" altLang="en-US" sz="2200" i="1" dirty="0">
                <a:solidFill>
                  <a:schemeClr val="accent6">
                    <a:lumMod val="75000"/>
                  </a:schemeClr>
                </a:solidFill>
              </a:rPr>
              <a:t>B</a:t>
            </a:r>
            <a:r>
              <a:rPr lang="en-US" altLang="en-US" sz="2200" dirty="0">
                <a:solidFill>
                  <a:schemeClr val="accent6">
                    <a:lumMod val="75000"/>
                  </a:schemeClr>
                </a:solidFill>
              </a:rPr>
              <a:t>).</a:t>
            </a:r>
          </a:p>
          <a:p>
            <a:pPr algn="just"/>
            <a:r>
              <a:rPr lang="en-US" sz="2200" b="0" dirty="0">
                <a:solidFill>
                  <a:schemeClr val="accent6">
                    <a:lumMod val="75000"/>
                  </a:schemeClr>
                </a:solidFill>
                <a:ea typeface="Cambria Math"/>
              </a:rPr>
              <a:t>Addition  Theorem </a:t>
            </a:r>
            <a:r>
              <a:rPr lang="en-US" sz="2200" b="0" dirty="0">
                <a:ea typeface="Cambria Math"/>
              </a:rPr>
              <a:t>or</a:t>
            </a:r>
            <a:r>
              <a:rPr lang="en-US" sz="2200" b="0" dirty="0">
                <a:solidFill>
                  <a:schemeClr val="accent6">
                    <a:lumMod val="75000"/>
                  </a:schemeClr>
                </a:solidFill>
                <a:ea typeface="Cambria Math"/>
              </a:rPr>
              <a:t> Probability of a Disjunction </a:t>
            </a:r>
            <a:r>
              <a:rPr lang="en-US" sz="2200" b="0" dirty="0">
                <a:ea typeface="Cambria Math"/>
              </a:rPr>
              <a:t>or </a:t>
            </a:r>
            <a:r>
              <a:rPr lang="en-US" sz="2200" b="0" dirty="0">
                <a:solidFill>
                  <a:schemeClr val="accent6">
                    <a:lumMod val="75000"/>
                  </a:schemeClr>
                </a:solidFill>
                <a:ea typeface="Cambria Math"/>
              </a:rPr>
              <a:t>Inclusion–Exclusion Principle:</a:t>
            </a:r>
          </a:p>
          <a:p>
            <a:pPr lvl="1" algn="just" fontAlgn="base">
              <a:spcAft>
                <a:spcPct val="0"/>
              </a:spcAft>
            </a:pPr>
            <a:r>
              <a:rPr lang="en-US" altLang="en-US" sz="1900" dirty="0">
                <a:solidFill>
                  <a:prstClr val="black"/>
                </a:solidFill>
              </a:rPr>
              <a:t>The probability of event A or event B can be found by adding the probability of the separate events A and B and subtracting any intersection of the two events. </a:t>
            </a:r>
          </a:p>
          <a:p>
            <a:pPr lvl="1" algn="just" fontAlgn="base">
              <a:spcAft>
                <a:spcPct val="0"/>
              </a:spcAft>
            </a:pPr>
            <a:r>
              <a:rPr lang="en-US" altLang="en-US" sz="1900" dirty="0">
                <a:solidFill>
                  <a:prstClr val="black"/>
                </a:solidFill>
              </a:rPr>
              <a:t>For any two events A and B, </a:t>
            </a:r>
            <a:r>
              <a:rPr lang="en-US" altLang="en-US" sz="1900" dirty="0">
                <a:solidFill>
                  <a:srgbClr val="0000FF"/>
                </a:solidFill>
              </a:rPr>
              <a:t>P(A </a:t>
            </a:r>
            <a:r>
              <a:rPr lang="en-US" sz="1900" spc="-75" dirty="0">
                <a:solidFill>
                  <a:srgbClr val="0000FF"/>
                </a:solidFill>
                <a:cs typeface="Lucida Sans Unicode"/>
              </a:rPr>
              <a:t>∪</a:t>
            </a:r>
            <a:r>
              <a:rPr lang="en-US" altLang="en-US" sz="1900" dirty="0">
                <a:solidFill>
                  <a:srgbClr val="0000FF"/>
                </a:solidFill>
              </a:rPr>
              <a:t> B) = P (A or B) = P(A) + P(B) - P(A </a:t>
            </a:r>
            <a:r>
              <a:rPr lang="en-US" sz="1900" spc="-75" dirty="0">
                <a:solidFill>
                  <a:srgbClr val="0000FF"/>
                </a:solidFill>
                <a:cs typeface="Lucida Sans Unicode"/>
              </a:rPr>
              <a:t>∩</a:t>
            </a:r>
            <a:r>
              <a:rPr lang="en-US" altLang="en-US" sz="1900" dirty="0">
                <a:solidFill>
                  <a:srgbClr val="0000FF"/>
                </a:solidFill>
              </a:rPr>
              <a:t> B)</a:t>
            </a:r>
            <a:r>
              <a:rPr lang="en-US" altLang="en-US" sz="1900" dirty="0">
                <a:solidFill>
                  <a:prstClr val="black"/>
                </a:solidFill>
              </a:rPr>
              <a:t>. </a:t>
            </a:r>
          </a:p>
          <a:p>
            <a:pPr lvl="1" algn="just" fontAlgn="base">
              <a:spcAft>
                <a:spcPct val="0"/>
              </a:spcAft>
            </a:pPr>
            <a:r>
              <a:rPr lang="en-US" altLang="en-US" sz="1900" dirty="0">
                <a:solidFill>
                  <a:prstClr val="black"/>
                </a:solidFill>
              </a:rPr>
              <a:t>More intuitively, if we were to take the area of the Venn Diagram below, we would add the areas of figures A and B, and subtract out one overlap’s worth of area, which represents the intersection of A and B. </a:t>
            </a:r>
          </a:p>
          <a:p>
            <a:pPr lvl="1" algn="just" fontAlgn="base">
              <a:spcAft>
                <a:spcPct val="0"/>
              </a:spcAft>
            </a:pPr>
            <a:endParaRPr lang="en-US" altLang="en-US" sz="1900" dirty="0">
              <a:solidFill>
                <a:prstClr val="black"/>
              </a:solidFill>
            </a:endParaRPr>
          </a:p>
          <a:p>
            <a:pPr marL="457200" lvl="1" indent="0" algn="just" fontAlgn="base">
              <a:spcAft>
                <a:spcPct val="0"/>
              </a:spcAft>
              <a:buNone/>
            </a:pPr>
            <a:endParaRPr lang="en-US" altLang="en-US" sz="1800" dirty="0">
              <a:solidFill>
                <a:prstClr val="black"/>
              </a:solidFill>
            </a:endParaRPr>
          </a:p>
          <a:p>
            <a:pPr lvl="1" algn="just" fontAlgn="base">
              <a:spcAft>
                <a:spcPct val="0"/>
              </a:spcAft>
            </a:pPr>
            <a:endParaRPr lang="en-US" altLang="en-US" sz="1800" dirty="0">
              <a:solidFill>
                <a:prstClr val="black"/>
              </a:solidFill>
            </a:endParaRPr>
          </a:p>
          <a:p>
            <a:pPr lvl="1" algn="just" fontAlgn="base">
              <a:spcAft>
                <a:spcPct val="0"/>
              </a:spcAft>
            </a:pPr>
            <a:r>
              <a:rPr lang="en-US" sz="1900" spc="-30" dirty="0">
                <a:cs typeface="Tahoma"/>
              </a:rPr>
              <a:t>If</a:t>
            </a:r>
            <a:r>
              <a:rPr lang="en-US" sz="1900" spc="30" dirty="0">
                <a:cs typeface="Tahoma"/>
              </a:rPr>
              <a:t> </a:t>
            </a:r>
            <a:r>
              <a:rPr lang="en-US" sz="1900" spc="30" dirty="0">
                <a:cs typeface="Arial"/>
              </a:rPr>
              <a:t>A</a:t>
            </a:r>
            <a:r>
              <a:rPr lang="en-US" sz="1900" spc="60" dirty="0">
                <a:cs typeface="Arial"/>
              </a:rPr>
              <a:t> </a:t>
            </a:r>
            <a:r>
              <a:rPr lang="en-US" sz="1900" spc="-10" dirty="0">
                <a:cs typeface="Tahoma"/>
              </a:rPr>
              <a:t>and</a:t>
            </a:r>
            <a:r>
              <a:rPr lang="en-US" sz="1900" spc="30" dirty="0">
                <a:cs typeface="Tahoma"/>
              </a:rPr>
              <a:t> </a:t>
            </a:r>
            <a:r>
              <a:rPr lang="en-US" sz="1900" spc="30" dirty="0">
                <a:cs typeface="Arial"/>
              </a:rPr>
              <a:t>B</a:t>
            </a:r>
            <a:r>
              <a:rPr lang="en-US" sz="1900" dirty="0">
                <a:cs typeface="Arial"/>
              </a:rPr>
              <a:t> </a:t>
            </a:r>
            <a:r>
              <a:rPr lang="en-US" sz="1900" spc="-100" dirty="0">
                <a:cs typeface="Arial"/>
              </a:rPr>
              <a:t> </a:t>
            </a:r>
            <a:r>
              <a:rPr lang="en-US" sz="1900" spc="10" dirty="0">
                <a:solidFill>
                  <a:srgbClr val="0000FF"/>
                </a:solidFill>
                <a:cs typeface="Tahoma"/>
              </a:rPr>
              <a:t>t</a:t>
            </a:r>
            <a:r>
              <a:rPr lang="en-US" sz="1900" spc="-45" dirty="0">
                <a:solidFill>
                  <a:srgbClr val="0000FF"/>
                </a:solidFill>
                <a:cs typeface="Tahoma"/>
              </a:rPr>
              <a:t>w</a:t>
            </a:r>
            <a:r>
              <a:rPr lang="en-US" sz="1900" spc="-15" dirty="0">
                <a:solidFill>
                  <a:srgbClr val="0000FF"/>
                </a:solidFill>
                <a:cs typeface="Tahoma"/>
              </a:rPr>
              <a:t>o</a:t>
            </a:r>
            <a:r>
              <a:rPr lang="en-US" sz="1900" spc="30" dirty="0">
                <a:solidFill>
                  <a:srgbClr val="0000FF"/>
                </a:solidFill>
                <a:cs typeface="Tahoma"/>
              </a:rPr>
              <a:t> </a:t>
            </a:r>
            <a:r>
              <a:rPr lang="en-US" sz="1900" dirty="0">
                <a:solidFill>
                  <a:srgbClr val="0000FF"/>
                </a:solidFill>
                <a:cs typeface="Tahoma"/>
              </a:rPr>
              <a:t>disjoint</a:t>
            </a:r>
            <a:r>
              <a:rPr lang="en-US" sz="1900" spc="30" dirty="0">
                <a:solidFill>
                  <a:srgbClr val="0000FF"/>
                </a:solidFill>
                <a:cs typeface="Tahoma"/>
              </a:rPr>
              <a:t> </a:t>
            </a:r>
            <a:r>
              <a:rPr lang="en-US" sz="1900" spc="-20" dirty="0">
                <a:solidFill>
                  <a:srgbClr val="0000FF"/>
                </a:solidFill>
                <a:cs typeface="Tahoma"/>
              </a:rPr>
              <a:t>events</a:t>
            </a:r>
            <a:r>
              <a:rPr lang="en-US" sz="1900" spc="30" dirty="0">
                <a:solidFill>
                  <a:srgbClr val="0000FF"/>
                </a:solidFill>
                <a:cs typeface="Tahoma"/>
              </a:rPr>
              <a:t> </a:t>
            </a:r>
            <a:r>
              <a:rPr lang="en-US" sz="1900" spc="30" dirty="0">
                <a:solidFill>
                  <a:srgbClr val="0000FF"/>
                </a:solidFill>
                <a:cs typeface="Arial"/>
              </a:rPr>
              <a:t>A</a:t>
            </a:r>
            <a:r>
              <a:rPr lang="en-US" sz="1900" spc="-35" dirty="0">
                <a:solidFill>
                  <a:srgbClr val="0000FF"/>
                </a:solidFill>
                <a:cs typeface="Arial"/>
              </a:rPr>
              <a:t> </a:t>
            </a:r>
            <a:r>
              <a:rPr lang="en-US" sz="1900" spc="-75" dirty="0">
                <a:solidFill>
                  <a:srgbClr val="0000FF"/>
                </a:solidFill>
                <a:cs typeface="Lucida Sans Unicode"/>
              </a:rPr>
              <a:t>∩</a:t>
            </a:r>
            <a:r>
              <a:rPr lang="en-US" sz="1900" spc="-65" dirty="0">
                <a:solidFill>
                  <a:srgbClr val="0000FF"/>
                </a:solidFill>
                <a:cs typeface="Lucida Sans Unicode"/>
              </a:rPr>
              <a:t> </a:t>
            </a:r>
            <a:r>
              <a:rPr lang="en-US" sz="1900" spc="30" dirty="0">
                <a:solidFill>
                  <a:srgbClr val="0000FF"/>
                </a:solidFill>
                <a:cs typeface="Arial"/>
              </a:rPr>
              <a:t>B</a:t>
            </a:r>
            <a:r>
              <a:rPr lang="en-US" sz="1900" spc="75" dirty="0">
                <a:solidFill>
                  <a:srgbClr val="0000FF"/>
                </a:solidFill>
                <a:cs typeface="Arial"/>
              </a:rPr>
              <a:t> </a:t>
            </a:r>
            <a:r>
              <a:rPr lang="en-US" sz="1900" spc="75" dirty="0">
                <a:solidFill>
                  <a:srgbClr val="0000FF"/>
                </a:solidFill>
                <a:cs typeface="Tahoma"/>
              </a:rPr>
              <a:t>=</a:t>
            </a:r>
            <a:r>
              <a:rPr lang="en-US" sz="1900" spc="-15" dirty="0">
                <a:solidFill>
                  <a:srgbClr val="0000FF"/>
                </a:solidFill>
                <a:cs typeface="Tahoma"/>
              </a:rPr>
              <a:t> </a:t>
            </a:r>
            <a:r>
              <a:rPr lang="en-US" sz="1900" spc="-360" dirty="0">
                <a:solidFill>
                  <a:srgbClr val="0000FF"/>
                </a:solidFill>
                <a:cs typeface="Lucida Sans Unicode"/>
              </a:rPr>
              <a:t>∅</a:t>
            </a:r>
            <a:r>
              <a:rPr lang="en-US" sz="1900" spc="25" dirty="0">
                <a:solidFill>
                  <a:srgbClr val="0000FF"/>
                </a:solidFill>
                <a:cs typeface="Lucida Sans Unicode"/>
              </a:rPr>
              <a:t>  </a:t>
            </a:r>
            <a:r>
              <a:rPr lang="en-US" sz="1900" spc="-10" dirty="0">
                <a:cs typeface="Tahoma"/>
              </a:rPr>
              <a:t>then </a:t>
            </a:r>
            <a:r>
              <a:rPr lang="en-US" sz="1900" spc="215" dirty="0">
                <a:solidFill>
                  <a:srgbClr val="0000FF"/>
                </a:solidFill>
                <a:cs typeface="Lucida Sans Unicode"/>
              </a:rPr>
              <a:t>P</a:t>
            </a:r>
            <a:r>
              <a:rPr lang="en-US" sz="1900" spc="20" dirty="0">
                <a:solidFill>
                  <a:srgbClr val="0000FF"/>
                </a:solidFill>
                <a:cs typeface="Tahoma"/>
              </a:rPr>
              <a:t>(</a:t>
            </a:r>
            <a:r>
              <a:rPr lang="en-US" sz="1900" spc="30" dirty="0">
                <a:solidFill>
                  <a:srgbClr val="0000FF"/>
                </a:solidFill>
                <a:cs typeface="Arial"/>
              </a:rPr>
              <a:t>A</a:t>
            </a:r>
            <a:r>
              <a:rPr lang="en-US" sz="1900" spc="-35" dirty="0">
                <a:solidFill>
                  <a:srgbClr val="0000FF"/>
                </a:solidFill>
                <a:cs typeface="Arial"/>
              </a:rPr>
              <a:t> </a:t>
            </a:r>
            <a:r>
              <a:rPr lang="en-US" sz="1900" spc="-75" dirty="0">
                <a:solidFill>
                  <a:srgbClr val="0000FF"/>
                </a:solidFill>
                <a:cs typeface="Lucida Sans Unicode"/>
              </a:rPr>
              <a:t>∪</a:t>
            </a:r>
            <a:r>
              <a:rPr lang="en-US" sz="1900" spc="-65" dirty="0">
                <a:solidFill>
                  <a:srgbClr val="0000FF"/>
                </a:solidFill>
                <a:cs typeface="Lucida Sans Unicode"/>
              </a:rPr>
              <a:t> </a:t>
            </a:r>
            <a:r>
              <a:rPr lang="en-US" sz="1900" spc="95" dirty="0">
                <a:solidFill>
                  <a:srgbClr val="0000FF"/>
                </a:solidFill>
                <a:cs typeface="Arial"/>
              </a:rPr>
              <a:t>B</a:t>
            </a:r>
            <a:r>
              <a:rPr lang="en-US" sz="1900" spc="20" dirty="0">
                <a:solidFill>
                  <a:srgbClr val="0000FF"/>
                </a:solidFill>
                <a:cs typeface="Tahoma"/>
              </a:rPr>
              <a:t>)</a:t>
            </a:r>
            <a:r>
              <a:rPr lang="en-US" sz="1900" spc="-15" dirty="0">
                <a:solidFill>
                  <a:srgbClr val="0000FF"/>
                </a:solidFill>
                <a:cs typeface="Tahoma"/>
              </a:rPr>
              <a:t> </a:t>
            </a:r>
            <a:r>
              <a:rPr lang="en-US" sz="1900" spc="75" dirty="0">
                <a:solidFill>
                  <a:srgbClr val="0000FF"/>
                </a:solidFill>
                <a:cs typeface="Tahoma"/>
              </a:rPr>
              <a:t>=</a:t>
            </a:r>
            <a:r>
              <a:rPr lang="en-US" sz="1900" spc="-15" dirty="0">
                <a:solidFill>
                  <a:srgbClr val="0000FF"/>
                </a:solidFill>
                <a:cs typeface="Tahoma"/>
              </a:rPr>
              <a:t> </a:t>
            </a:r>
            <a:r>
              <a:rPr lang="en-US" sz="1900" spc="215" dirty="0">
                <a:solidFill>
                  <a:srgbClr val="0000FF"/>
                </a:solidFill>
                <a:cs typeface="Lucida Sans Unicode"/>
              </a:rPr>
              <a:t>P</a:t>
            </a:r>
            <a:r>
              <a:rPr lang="en-US" sz="1900" spc="20" dirty="0">
                <a:solidFill>
                  <a:srgbClr val="0000FF"/>
                </a:solidFill>
                <a:cs typeface="Tahoma"/>
              </a:rPr>
              <a:t>(</a:t>
            </a:r>
            <a:r>
              <a:rPr lang="en-US" sz="1900" spc="30" dirty="0">
                <a:solidFill>
                  <a:srgbClr val="0000FF"/>
                </a:solidFill>
                <a:cs typeface="Arial"/>
              </a:rPr>
              <a:t>A</a:t>
            </a:r>
            <a:r>
              <a:rPr lang="en-US" sz="1900" spc="20" dirty="0">
                <a:solidFill>
                  <a:srgbClr val="0000FF"/>
                </a:solidFill>
                <a:cs typeface="Tahoma"/>
              </a:rPr>
              <a:t>)</a:t>
            </a:r>
            <a:r>
              <a:rPr lang="en-US" sz="1900" spc="-65" dirty="0">
                <a:solidFill>
                  <a:srgbClr val="0000FF"/>
                </a:solidFill>
                <a:cs typeface="Tahoma"/>
              </a:rPr>
              <a:t> </a:t>
            </a:r>
            <a:r>
              <a:rPr lang="en-US" sz="1900" spc="75" dirty="0">
                <a:solidFill>
                  <a:srgbClr val="0000FF"/>
                </a:solidFill>
                <a:cs typeface="Tahoma"/>
              </a:rPr>
              <a:t>+</a:t>
            </a:r>
            <a:r>
              <a:rPr lang="en-US" sz="1900" spc="-65" dirty="0">
                <a:solidFill>
                  <a:srgbClr val="0000FF"/>
                </a:solidFill>
                <a:cs typeface="Tahoma"/>
              </a:rPr>
              <a:t> </a:t>
            </a:r>
            <a:r>
              <a:rPr lang="en-US" sz="1900" spc="215" dirty="0">
                <a:solidFill>
                  <a:srgbClr val="0000FF"/>
                </a:solidFill>
                <a:cs typeface="Lucida Sans Unicode"/>
              </a:rPr>
              <a:t>P</a:t>
            </a:r>
            <a:r>
              <a:rPr lang="en-US" sz="1900" spc="20" dirty="0">
                <a:solidFill>
                  <a:srgbClr val="0000FF"/>
                </a:solidFill>
                <a:cs typeface="Tahoma"/>
              </a:rPr>
              <a:t>(</a:t>
            </a:r>
            <a:r>
              <a:rPr lang="en-US" sz="1900" spc="95" dirty="0">
                <a:solidFill>
                  <a:srgbClr val="0000FF"/>
                </a:solidFill>
                <a:cs typeface="Arial"/>
              </a:rPr>
              <a:t>B</a:t>
            </a:r>
            <a:r>
              <a:rPr lang="en-US" sz="1900" spc="20" dirty="0">
                <a:solidFill>
                  <a:srgbClr val="0000FF"/>
                </a:solidFill>
                <a:cs typeface="Tahoma"/>
              </a:rPr>
              <a:t>).</a:t>
            </a:r>
            <a:endParaRPr lang="en-US" sz="1900" dirty="0">
              <a:cs typeface="Tahoma"/>
            </a:endParaRPr>
          </a:p>
          <a:p>
            <a:pPr lvl="1" algn="just" fontAlgn="base">
              <a:spcAft>
                <a:spcPct val="0"/>
              </a:spcAft>
            </a:pPr>
            <a:r>
              <a:rPr lang="en-US" altLang="en-US" sz="1900" dirty="0">
                <a:solidFill>
                  <a:prstClr val="black"/>
                </a:solidFill>
              </a:rPr>
              <a:t>For three events, A, B, and C, </a:t>
            </a:r>
            <a:r>
              <a:rPr lang="en-US" altLang="en-US" sz="1900" dirty="0">
                <a:solidFill>
                  <a:srgbClr val="0000FF"/>
                </a:solidFill>
              </a:rPr>
              <a:t>P(A</a:t>
            </a:r>
            <a:r>
              <a:rPr lang="en-US" sz="1900" spc="-75" dirty="0">
                <a:solidFill>
                  <a:srgbClr val="0000FF"/>
                </a:solidFill>
                <a:cs typeface="Lucida Sans Unicode"/>
              </a:rPr>
              <a:t> ∪ </a:t>
            </a:r>
            <a:r>
              <a:rPr lang="en-US" altLang="en-US" sz="1900" dirty="0">
                <a:solidFill>
                  <a:srgbClr val="0000FF"/>
                </a:solidFill>
                <a:sym typeface="Symbol" pitchFamily="18" charset="2"/>
              </a:rPr>
              <a:t>B</a:t>
            </a:r>
            <a:r>
              <a:rPr lang="en-US" sz="1900" spc="-75" dirty="0">
                <a:solidFill>
                  <a:srgbClr val="0000FF"/>
                </a:solidFill>
                <a:cs typeface="Lucida Sans Unicode"/>
              </a:rPr>
              <a:t> ∪ </a:t>
            </a:r>
            <a:r>
              <a:rPr lang="en-US" altLang="en-US" sz="1900" dirty="0">
                <a:solidFill>
                  <a:srgbClr val="0000FF"/>
                </a:solidFill>
              </a:rPr>
              <a:t>C) = P(A) + P(B) + P(C) - P(A </a:t>
            </a:r>
            <a:r>
              <a:rPr lang="en-US" sz="1900" spc="-75" dirty="0">
                <a:solidFill>
                  <a:srgbClr val="0000FF"/>
                </a:solidFill>
                <a:cs typeface="Lucida Sans Unicode"/>
              </a:rPr>
              <a:t>∩</a:t>
            </a:r>
            <a:r>
              <a:rPr lang="en-US" altLang="en-US" sz="1900" dirty="0">
                <a:solidFill>
                  <a:srgbClr val="0000FF"/>
                </a:solidFill>
              </a:rPr>
              <a:t> B) - P(A </a:t>
            </a:r>
            <a:r>
              <a:rPr lang="en-US" sz="1900" spc="-75" dirty="0">
                <a:solidFill>
                  <a:srgbClr val="0000FF"/>
                </a:solidFill>
                <a:cs typeface="Lucida Sans Unicode"/>
              </a:rPr>
              <a:t>∩</a:t>
            </a:r>
            <a:r>
              <a:rPr lang="en-US" altLang="en-US" sz="1900" dirty="0">
                <a:solidFill>
                  <a:srgbClr val="0000FF"/>
                </a:solidFill>
              </a:rPr>
              <a:t> C) - P(B </a:t>
            </a:r>
            <a:r>
              <a:rPr lang="en-US" sz="1900" spc="-75" dirty="0">
                <a:solidFill>
                  <a:srgbClr val="0000FF"/>
                </a:solidFill>
                <a:cs typeface="Lucida Sans Unicode"/>
              </a:rPr>
              <a:t>∩</a:t>
            </a:r>
            <a:r>
              <a:rPr lang="en-US" altLang="en-US" sz="1900" dirty="0">
                <a:solidFill>
                  <a:srgbClr val="0000FF"/>
                </a:solidFill>
              </a:rPr>
              <a:t> C) + P(A </a:t>
            </a:r>
            <a:r>
              <a:rPr lang="en-US" sz="1900" spc="-75" dirty="0">
                <a:solidFill>
                  <a:srgbClr val="0000FF"/>
                </a:solidFill>
                <a:cs typeface="Lucida Sans Unicode"/>
              </a:rPr>
              <a:t>∩</a:t>
            </a:r>
            <a:r>
              <a:rPr lang="en-US" altLang="en-US" sz="1900" dirty="0">
                <a:solidFill>
                  <a:srgbClr val="0000FF"/>
                </a:solidFill>
              </a:rPr>
              <a:t> B  </a:t>
            </a:r>
            <a:r>
              <a:rPr lang="en-US" sz="1900" spc="-75" dirty="0">
                <a:solidFill>
                  <a:srgbClr val="0000FF"/>
                </a:solidFill>
                <a:cs typeface="Lucida Sans Unicode"/>
              </a:rPr>
              <a:t>∩</a:t>
            </a:r>
            <a:r>
              <a:rPr lang="en-US" altLang="en-US" sz="1900" dirty="0">
                <a:solidFill>
                  <a:srgbClr val="0000FF"/>
                </a:solidFill>
              </a:rPr>
              <a:t> C).</a:t>
            </a:r>
          </a:p>
          <a:p>
            <a:pPr lvl="1" algn="just"/>
            <a:endParaRPr lang="en-US" sz="1500" b="0" dirty="0">
              <a:ea typeface="Cambria Math"/>
            </a:endParaRPr>
          </a:p>
          <a:p>
            <a:pPr lvl="0" algn="just" fontAlgn="base">
              <a:spcAft>
                <a:spcPct val="0"/>
              </a:spcAft>
            </a:pPr>
            <a:r>
              <a:rPr lang="en-US" altLang="en-US" sz="2200" dirty="0">
                <a:solidFill>
                  <a:schemeClr val="accent6">
                    <a:lumMod val="75000"/>
                  </a:schemeClr>
                </a:solidFill>
              </a:rPr>
              <a:t>Multiplication Theorem:</a:t>
            </a:r>
          </a:p>
          <a:p>
            <a:pPr lvl="1" algn="just" fontAlgn="base">
              <a:spcAft>
                <a:spcPct val="0"/>
              </a:spcAft>
            </a:pPr>
            <a:r>
              <a:rPr lang="en-US" altLang="en-US" sz="1900" dirty="0">
                <a:solidFill>
                  <a:prstClr val="black"/>
                </a:solidFill>
              </a:rPr>
              <a:t>This theorem states that if two events A and B are independent then the probability that both of them will occur is equal to the product of their individual probabilities. </a:t>
            </a:r>
          </a:p>
          <a:p>
            <a:pPr lvl="1" algn="just" fontAlgn="base">
              <a:spcAft>
                <a:spcPct val="0"/>
              </a:spcAft>
            </a:pPr>
            <a:r>
              <a:rPr lang="en-US" altLang="en-US" sz="1900" dirty="0">
                <a:solidFill>
                  <a:prstClr val="black"/>
                </a:solidFill>
              </a:rPr>
              <a:t>For any two independent events A and B </a:t>
            </a:r>
            <a:r>
              <a:rPr lang="en-US" altLang="en-US" sz="1900" dirty="0">
                <a:solidFill>
                  <a:srgbClr val="0000FF"/>
                </a:solidFill>
              </a:rPr>
              <a:t>P(A </a:t>
            </a:r>
            <a:r>
              <a:rPr lang="en-US" sz="1900" spc="-75" dirty="0">
                <a:solidFill>
                  <a:srgbClr val="0000FF"/>
                </a:solidFill>
                <a:cs typeface="Lucida Sans Unicode"/>
              </a:rPr>
              <a:t>∩</a:t>
            </a:r>
            <a:r>
              <a:rPr lang="en-US" altLang="en-US" sz="1900" dirty="0">
                <a:solidFill>
                  <a:srgbClr val="0000FF"/>
                </a:solidFill>
              </a:rPr>
              <a:t> B) = P (A and B) = P(A) </a:t>
            </a:r>
            <a:r>
              <a:rPr lang="en-US" altLang="en-US" sz="1900" dirty="0">
                <a:solidFill>
                  <a:srgbClr val="0000FF"/>
                </a:solidFill>
                <a:sym typeface="Symbol" panose="05050102010706020507" pitchFamily="18" charset="2"/>
              </a:rPr>
              <a:t></a:t>
            </a:r>
            <a:r>
              <a:rPr lang="en-US" altLang="en-US" sz="1900" dirty="0">
                <a:solidFill>
                  <a:srgbClr val="0000FF"/>
                </a:solidFill>
              </a:rPr>
              <a:t> P(B). </a:t>
            </a:r>
            <a:endParaRPr lang="en-IN" sz="1900" dirty="0"/>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7</a:t>
            </a:fld>
            <a:endParaRPr lang="en-US"/>
          </a:p>
        </p:txBody>
      </p:sp>
      <p:pic>
        <p:nvPicPr>
          <p:cNvPr id="7" name="Picture 6">
            <a:extLst>
              <a:ext uri="{FF2B5EF4-FFF2-40B4-BE49-F238E27FC236}">
                <a16:creationId xmlns:a16="http://schemas.microsoft.com/office/drawing/2014/main" id="{931AC720-D7DC-72B3-5C94-1D4C5D9A637A}"/>
              </a:ext>
            </a:extLst>
          </p:cNvPr>
          <p:cNvPicPr>
            <a:picLocks noChangeAspect="1"/>
          </p:cNvPicPr>
          <p:nvPr/>
        </p:nvPicPr>
        <p:blipFill>
          <a:blip r:embed="rId2"/>
          <a:stretch>
            <a:fillRect/>
          </a:stretch>
        </p:blipFill>
        <p:spPr>
          <a:xfrm>
            <a:off x="4633509" y="3463530"/>
            <a:ext cx="1869650" cy="799310"/>
          </a:xfrm>
          <a:prstGeom prst="rect">
            <a:avLst/>
          </a:prstGeom>
        </p:spPr>
      </p:pic>
    </p:spTree>
    <p:extLst>
      <p:ext uri="{BB962C8B-B14F-4D97-AF65-F5344CB8AC3E}">
        <p14:creationId xmlns:p14="http://schemas.microsoft.com/office/powerpoint/2010/main" val="383271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Basics of Probability (3)</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661916"/>
            <a:ext cx="11880376" cy="5977720"/>
          </a:xfrm>
        </p:spPr>
        <p:txBody>
          <a:bodyPr>
            <a:normAutofit lnSpcReduction="10000"/>
          </a:bodyPr>
          <a:lstStyle/>
          <a:p>
            <a:pPr algn="just"/>
            <a:r>
              <a:rPr lang="en-US" sz="2000" b="0" dirty="0">
                <a:solidFill>
                  <a:schemeClr val="accent6">
                    <a:lumMod val="75000"/>
                  </a:schemeClr>
                </a:solidFill>
                <a:ea typeface="Cambria Math"/>
              </a:rPr>
              <a:t>Conditional Probability:</a:t>
            </a:r>
          </a:p>
          <a:p>
            <a:pPr lvl="1" algn="just" fontAlgn="base">
              <a:spcAft>
                <a:spcPct val="0"/>
              </a:spcAft>
            </a:pPr>
            <a:r>
              <a:rPr lang="en-US" altLang="en-US" sz="1800" dirty="0">
                <a:solidFill>
                  <a:prstClr val="black"/>
                </a:solidFill>
              </a:rPr>
              <a:t>It appears when partial information about outcome is given.</a:t>
            </a:r>
          </a:p>
          <a:p>
            <a:pPr lvl="1" algn="just" fontAlgn="base">
              <a:spcAft>
                <a:spcPct val="0"/>
              </a:spcAft>
            </a:pPr>
            <a:r>
              <a:rPr lang="en-US" altLang="en-US" sz="1800" b="1" dirty="0">
                <a:solidFill>
                  <a:prstClr val="black"/>
                </a:solidFill>
              </a:rPr>
              <a:t>E.g.</a:t>
            </a:r>
            <a:r>
              <a:rPr lang="en-US" altLang="en-US" sz="1800" dirty="0">
                <a:solidFill>
                  <a:prstClr val="black"/>
                </a:solidFill>
              </a:rPr>
              <a:t> On rolling a fair die </a:t>
            </a:r>
            <a:r>
              <a:rPr lang="en-US" altLang="en-US" sz="1800" b="1" dirty="0">
                <a:solidFill>
                  <a:prstClr val="black"/>
                </a:solidFill>
              </a:rPr>
              <a:t>Q : </a:t>
            </a:r>
            <a:r>
              <a:rPr lang="en-US" altLang="en-US" sz="1800" dirty="0">
                <a:solidFill>
                  <a:prstClr val="black"/>
                </a:solidFill>
              </a:rPr>
              <a:t>What is the probability that the outcome is 4 ? </a:t>
            </a:r>
            <a:r>
              <a:rPr lang="en-US" altLang="en-US" sz="1800" b="1" dirty="0">
                <a:solidFill>
                  <a:prstClr val="black"/>
                </a:solidFill>
              </a:rPr>
              <a:t>Answer: </a:t>
            </a:r>
            <a:r>
              <a:rPr lang="en-US" altLang="en-US" sz="1800" dirty="0">
                <a:solidFill>
                  <a:schemeClr val="accent6">
                    <a:lumMod val="75000"/>
                  </a:schemeClr>
                </a:solidFill>
              </a:rPr>
              <a:t>1/6.</a:t>
            </a:r>
          </a:p>
          <a:p>
            <a:pPr lvl="1" algn="just" fontAlgn="base">
              <a:spcAft>
                <a:spcPct val="0"/>
              </a:spcAft>
            </a:pPr>
            <a:r>
              <a:rPr lang="en-US" altLang="en-US" sz="1800" dirty="0">
                <a:solidFill>
                  <a:schemeClr val="accent6">
                    <a:lumMod val="75000"/>
                  </a:schemeClr>
                </a:solidFill>
              </a:rPr>
              <a:t>What happens if we know that the outcome is even ?</a:t>
            </a:r>
          </a:p>
          <a:p>
            <a:pPr lvl="1" algn="just" fontAlgn="base">
              <a:spcAft>
                <a:spcPct val="0"/>
              </a:spcAft>
            </a:pPr>
            <a:r>
              <a:rPr lang="en-US" altLang="en-US" sz="1800" b="1" dirty="0"/>
              <a:t>Q:</a:t>
            </a:r>
            <a:r>
              <a:rPr lang="en-US" altLang="en-US" sz="1800" dirty="0">
                <a:solidFill>
                  <a:schemeClr val="accent6">
                    <a:lumMod val="75000"/>
                  </a:schemeClr>
                </a:solidFill>
              </a:rPr>
              <a:t> </a:t>
            </a:r>
            <a:r>
              <a:rPr lang="en-US" altLang="en-US" sz="1800" dirty="0"/>
              <a:t>What is the probability that the outcome is 4 given that the outcome is even?</a:t>
            </a:r>
          </a:p>
          <a:p>
            <a:pPr lvl="1" algn="just" fontAlgn="base">
              <a:spcAft>
                <a:spcPct val="0"/>
              </a:spcAft>
            </a:pPr>
            <a:r>
              <a:rPr lang="en-US" altLang="en-US" sz="1800" b="1" dirty="0">
                <a:solidFill>
                  <a:prstClr val="black"/>
                </a:solidFill>
              </a:rPr>
              <a:t>Answer:</a:t>
            </a:r>
            <a:endParaRPr lang="en-US" altLang="en-US" sz="1800" dirty="0">
              <a:solidFill>
                <a:schemeClr val="accent6">
                  <a:lumMod val="75000"/>
                </a:schemeClr>
              </a:solidFill>
            </a:endParaRPr>
          </a:p>
          <a:p>
            <a:pPr lvl="1" algn="just" fontAlgn="base">
              <a:spcAft>
                <a:spcPct val="0"/>
              </a:spcAft>
            </a:pPr>
            <a:endParaRPr lang="en-US" altLang="en-US" sz="1800" dirty="0">
              <a:solidFill>
                <a:prstClr val="black"/>
              </a:solidFill>
            </a:endParaRPr>
          </a:p>
          <a:p>
            <a:pPr lvl="1" algn="just" fontAlgn="base">
              <a:spcAft>
                <a:spcPct val="0"/>
              </a:spcAft>
            </a:pPr>
            <a:endParaRPr lang="en-US" altLang="en-US" sz="1800" dirty="0">
              <a:solidFill>
                <a:prstClr val="black"/>
              </a:solidFill>
            </a:endParaRPr>
          </a:p>
          <a:p>
            <a:pPr lvl="1" algn="just" fontAlgn="base">
              <a:spcAft>
                <a:spcPct val="0"/>
              </a:spcAft>
            </a:pPr>
            <a:r>
              <a:rPr lang="en-US" altLang="en-US" sz="1800" dirty="0">
                <a:solidFill>
                  <a:prstClr val="black"/>
                </a:solidFill>
              </a:rPr>
              <a:t>The probability of event B occurring, given that event A has occurred is equal to the probability of event A and B occurring divided by the probability of event A occurring.  Events A and B are dependent events.</a:t>
            </a:r>
          </a:p>
          <a:p>
            <a:pPr lvl="1" algn="just" fontAlgn="base">
              <a:spcAft>
                <a:spcPct val="0"/>
              </a:spcAft>
            </a:pPr>
            <a:endParaRPr lang="en-US" altLang="en-US" sz="1800" dirty="0">
              <a:solidFill>
                <a:prstClr val="black"/>
              </a:solidFill>
            </a:endParaRPr>
          </a:p>
          <a:p>
            <a:pPr lvl="1" algn="just" fontAlgn="base">
              <a:spcAft>
                <a:spcPct val="0"/>
              </a:spcAft>
            </a:pPr>
            <a:endParaRPr lang="en-US" altLang="en-US" sz="1800" dirty="0">
              <a:solidFill>
                <a:prstClr val="black"/>
              </a:solidFill>
            </a:endParaRPr>
          </a:p>
          <a:p>
            <a:pPr algn="just" fontAlgn="base">
              <a:spcAft>
                <a:spcPct val="0"/>
              </a:spcAft>
            </a:pPr>
            <a:endParaRPr lang="en-US" altLang="en-US" sz="2000" dirty="0">
              <a:solidFill>
                <a:schemeClr val="accent6">
                  <a:lumMod val="75000"/>
                </a:schemeClr>
              </a:solidFill>
            </a:endParaRPr>
          </a:p>
          <a:p>
            <a:pPr algn="just" fontAlgn="base">
              <a:spcAft>
                <a:spcPct val="0"/>
              </a:spcAft>
            </a:pPr>
            <a:r>
              <a:rPr lang="en-US" altLang="en-US" sz="2000" dirty="0">
                <a:solidFill>
                  <a:schemeClr val="accent6">
                    <a:lumMod val="75000"/>
                  </a:schemeClr>
                </a:solidFill>
              </a:rPr>
              <a:t>Multiplication Theorem or Product Rule of Probability for Dependent Events:</a:t>
            </a:r>
          </a:p>
          <a:p>
            <a:pPr lvl="1" algn="just" fontAlgn="base">
              <a:spcAft>
                <a:spcPct val="0"/>
              </a:spcAft>
            </a:pPr>
            <a:r>
              <a:rPr lang="en-US" altLang="en-US" sz="1800" dirty="0">
                <a:solidFill>
                  <a:prstClr val="black"/>
                </a:solidFill>
              </a:rPr>
              <a:t>The probability of simultaneous happening of two events A and B is given by:</a:t>
            </a:r>
          </a:p>
          <a:p>
            <a:pPr marL="457200" lvl="1" indent="0" algn="just" fontAlgn="base">
              <a:spcAft>
                <a:spcPct val="0"/>
              </a:spcAft>
              <a:buNone/>
            </a:pPr>
            <a:r>
              <a:rPr lang="en-US" altLang="en-US" sz="1800" dirty="0">
                <a:solidFill>
                  <a:prstClr val="black"/>
                </a:solidFill>
              </a:rPr>
              <a:t>		</a:t>
            </a:r>
            <a:r>
              <a:rPr lang="en-US" altLang="en-US" sz="1800" dirty="0">
                <a:solidFill>
                  <a:srgbClr val="0000FF"/>
                </a:solidFill>
              </a:rPr>
              <a:t>P(A </a:t>
            </a:r>
            <a:r>
              <a:rPr lang="en-US" sz="1800" spc="-75" dirty="0">
                <a:solidFill>
                  <a:srgbClr val="0000FF"/>
                </a:solidFill>
                <a:cs typeface="Lucida Sans Unicode"/>
              </a:rPr>
              <a:t>∩</a:t>
            </a:r>
            <a:r>
              <a:rPr lang="en-US" altLang="en-US" sz="1800" dirty="0">
                <a:solidFill>
                  <a:srgbClr val="0000FF"/>
                </a:solidFill>
              </a:rPr>
              <a:t> B) = P(A) </a:t>
            </a:r>
            <a:r>
              <a:rPr lang="en-US" altLang="en-US" sz="1800" dirty="0">
                <a:solidFill>
                  <a:srgbClr val="0000FF"/>
                </a:solidFill>
                <a:sym typeface="Symbol" panose="05050102010706020507" pitchFamily="18" charset="2"/>
              </a:rPr>
              <a:t></a:t>
            </a:r>
            <a:r>
              <a:rPr lang="en-US" altLang="en-US" sz="1800" dirty="0">
                <a:solidFill>
                  <a:srgbClr val="0000FF"/>
                </a:solidFill>
              </a:rPr>
              <a:t> P(B|A)     	</a:t>
            </a:r>
            <a:r>
              <a:rPr lang="en-IN" sz="1800" spc="30" dirty="0">
                <a:solidFill>
                  <a:srgbClr val="0000FF"/>
                </a:solidFill>
                <a:uFill>
                  <a:solidFill>
                    <a:srgbClr val="0000FF"/>
                  </a:solidFill>
                </a:uFill>
                <a:cs typeface="Tahoma"/>
              </a:rPr>
              <a:t>; P(A) </a:t>
            </a:r>
            <a:r>
              <a:rPr lang="en-IN" sz="1800" spc="30" dirty="0">
                <a:solidFill>
                  <a:srgbClr val="0000FF"/>
                </a:solidFill>
                <a:uFill>
                  <a:solidFill>
                    <a:srgbClr val="0000FF"/>
                  </a:solidFill>
                </a:uFill>
                <a:cs typeface="Tahoma"/>
                <a:sym typeface="Symbol" panose="05050102010706020507" pitchFamily="18" charset="2"/>
              </a:rPr>
              <a:t> 0</a:t>
            </a:r>
          </a:p>
          <a:p>
            <a:pPr marL="457200" lvl="1" indent="0" algn="just" fontAlgn="base">
              <a:spcAft>
                <a:spcPct val="0"/>
              </a:spcAft>
              <a:buNone/>
            </a:pPr>
            <a:r>
              <a:rPr lang="en-US" altLang="en-US" sz="1800" dirty="0">
                <a:solidFill>
                  <a:srgbClr val="0000FF"/>
                </a:solidFill>
              </a:rPr>
              <a:t>		P(A </a:t>
            </a:r>
            <a:r>
              <a:rPr lang="en-US" sz="1800" spc="-75" dirty="0">
                <a:solidFill>
                  <a:srgbClr val="0000FF"/>
                </a:solidFill>
                <a:cs typeface="Lucida Sans Unicode"/>
              </a:rPr>
              <a:t>∩</a:t>
            </a:r>
            <a:r>
              <a:rPr lang="en-US" altLang="en-US" sz="1800" dirty="0">
                <a:solidFill>
                  <a:srgbClr val="0000FF"/>
                </a:solidFill>
              </a:rPr>
              <a:t> B) = P(B) </a:t>
            </a:r>
            <a:r>
              <a:rPr lang="en-US" altLang="en-US" sz="1800" dirty="0">
                <a:solidFill>
                  <a:srgbClr val="0000FF"/>
                </a:solidFill>
                <a:sym typeface="Symbol" panose="05050102010706020507" pitchFamily="18" charset="2"/>
              </a:rPr>
              <a:t></a:t>
            </a:r>
            <a:r>
              <a:rPr lang="en-US" altLang="en-US" sz="1800" dirty="0">
                <a:solidFill>
                  <a:srgbClr val="0000FF"/>
                </a:solidFill>
              </a:rPr>
              <a:t> P(A|B)      	</a:t>
            </a:r>
            <a:r>
              <a:rPr lang="en-IN" sz="1800" spc="30" dirty="0">
                <a:solidFill>
                  <a:srgbClr val="0000FF"/>
                </a:solidFill>
                <a:uFill>
                  <a:solidFill>
                    <a:srgbClr val="0000FF"/>
                  </a:solidFill>
                </a:uFill>
                <a:cs typeface="Tahoma"/>
              </a:rPr>
              <a:t>; P(B) </a:t>
            </a:r>
            <a:r>
              <a:rPr lang="en-IN" sz="1800" spc="30" dirty="0">
                <a:solidFill>
                  <a:srgbClr val="0000FF"/>
                </a:solidFill>
                <a:uFill>
                  <a:solidFill>
                    <a:srgbClr val="0000FF"/>
                  </a:solidFill>
                </a:uFill>
                <a:cs typeface="Tahoma"/>
                <a:sym typeface="Symbol" panose="05050102010706020507" pitchFamily="18" charset="2"/>
              </a:rPr>
              <a:t> 0</a:t>
            </a:r>
            <a:endParaRPr lang="en-IN" sz="1800" spc="30" dirty="0">
              <a:solidFill>
                <a:srgbClr val="0000FF"/>
              </a:solidFill>
              <a:uFill>
                <a:solidFill>
                  <a:srgbClr val="0000FF"/>
                </a:solidFill>
              </a:uFill>
              <a:cs typeface="Tahoma"/>
            </a:endParaRPr>
          </a:p>
          <a:p>
            <a:pPr marL="457200" lvl="1" indent="0" algn="just" fontAlgn="base">
              <a:spcAft>
                <a:spcPct val="0"/>
              </a:spcAft>
              <a:buNone/>
            </a:pPr>
            <a:r>
              <a:rPr lang="en-IN" altLang="en-US" sz="1800" spc="30" dirty="0">
                <a:uFill>
                  <a:solidFill>
                    <a:srgbClr val="0000FF"/>
                  </a:solidFill>
                </a:uFill>
                <a:cs typeface="Tahoma"/>
              </a:rPr>
              <a:t>w</a:t>
            </a:r>
            <a:r>
              <a:rPr lang="en-US" altLang="en-US" sz="1800" dirty="0">
                <a:solidFill>
                  <a:prstClr val="black"/>
                </a:solidFill>
              </a:rPr>
              <a:t>here P (B|A) is the conditional probability of happening of B under the condition that A has happened, and P (A|B) is the conditional probability of happening of A under the condition that B has happened.</a:t>
            </a: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8</a:t>
            </a:fld>
            <a:endParaRPr lang="en-US"/>
          </a:p>
        </p:txBody>
      </p:sp>
      <p:sp>
        <p:nvSpPr>
          <p:cNvPr id="17" name="object 26">
            <a:extLst>
              <a:ext uri="{FF2B5EF4-FFF2-40B4-BE49-F238E27FC236}">
                <a16:creationId xmlns:a16="http://schemas.microsoft.com/office/drawing/2014/main" id="{8D3B98D7-7597-4A50-7CB0-052DD97E791E}"/>
              </a:ext>
            </a:extLst>
          </p:cNvPr>
          <p:cNvSpPr txBox="1"/>
          <p:nvPr/>
        </p:nvSpPr>
        <p:spPr>
          <a:xfrm>
            <a:off x="4136325" y="3785012"/>
            <a:ext cx="4069475" cy="579005"/>
          </a:xfrm>
          <a:prstGeom prst="rect">
            <a:avLst/>
          </a:prstGeom>
        </p:spPr>
        <p:txBody>
          <a:bodyPr vert="horz" wrap="square" lIns="0" tIns="12065" rIns="0" bIns="0" rtlCol="0">
            <a:spAutoFit/>
          </a:bodyPr>
          <a:lstStyle/>
          <a:p>
            <a:pPr marL="38100">
              <a:lnSpc>
                <a:spcPct val="100000"/>
              </a:lnSpc>
              <a:spcBef>
                <a:spcPts val="95"/>
              </a:spcBef>
            </a:pPr>
            <a:r>
              <a:rPr sz="2000" spc="215" dirty="0">
                <a:solidFill>
                  <a:srgbClr val="0000FF"/>
                </a:solidFill>
                <a:cs typeface="Lucida Sans Unicode"/>
              </a:rPr>
              <a:t>P</a:t>
            </a:r>
            <a:r>
              <a:rPr sz="2000" spc="20" dirty="0">
                <a:solidFill>
                  <a:srgbClr val="0000FF"/>
                </a:solidFill>
                <a:cs typeface="Tahoma"/>
              </a:rPr>
              <a:t>(</a:t>
            </a:r>
            <a:r>
              <a:rPr lang="en-IN" sz="2000" i="1" spc="30" dirty="0">
                <a:solidFill>
                  <a:srgbClr val="0000FF"/>
                </a:solidFill>
                <a:cs typeface="Arial"/>
              </a:rPr>
              <a:t>B</a:t>
            </a:r>
            <a:r>
              <a:rPr sz="2000" spc="-65" dirty="0">
                <a:solidFill>
                  <a:srgbClr val="0000FF"/>
                </a:solidFill>
                <a:cs typeface="Lucida Sans Unicode"/>
              </a:rPr>
              <a:t>|</a:t>
            </a:r>
            <a:r>
              <a:rPr lang="en-IN" sz="2000" i="1" spc="95" dirty="0">
                <a:solidFill>
                  <a:srgbClr val="0000FF"/>
                </a:solidFill>
                <a:cs typeface="Arial"/>
              </a:rPr>
              <a:t>A</a:t>
            </a:r>
            <a:r>
              <a:rPr sz="2000" spc="20" dirty="0">
                <a:solidFill>
                  <a:srgbClr val="0000FF"/>
                </a:solidFill>
                <a:cs typeface="Tahoma"/>
              </a:rPr>
              <a:t>)</a:t>
            </a:r>
            <a:r>
              <a:rPr sz="2000" spc="-15" dirty="0">
                <a:solidFill>
                  <a:srgbClr val="0000FF"/>
                </a:solidFill>
                <a:cs typeface="Tahoma"/>
              </a:rPr>
              <a:t> </a:t>
            </a:r>
            <a:r>
              <a:rPr sz="2000" spc="75" dirty="0">
                <a:solidFill>
                  <a:srgbClr val="0000FF"/>
                </a:solidFill>
                <a:cs typeface="Tahoma"/>
              </a:rPr>
              <a:t>=</a:t>
            </a:r>
            <a:r>
              <a:rPr sz="2000" spc="105" dirty="0">
                <a:solidFill>
                  <a:srgbClr val="0000FF"/>
                </a:solidFill>
                <a:cs typeface="Tahoma"/>
              </a:rPr>
              <a:t> </a:t>
            </a:r>
            <a:r>
              <a:rPr sz="2400" u="sng" spc="322" baseline="38194" dirty="0">
                <a:solidFill>
                  <a:srgbClr val="0000FF"/>
                </a:solidFill>
                <a:uFill>
                  <a:solidFill>
                    <a:srgbClr val="0000FF"/>
                  </a:solidFill>
                </a:uFill>
                <a:cs typeface="Lucida Sans Unicode"/>
              </a:rPr>
              <a:t>P</a:t>
            </a:r>
            <a:r>
              <a:rPr sz="2400" u="sng" spc="30" baseline="38194" dirty="0">
                <a:solidFill>
                  <a:srgbClr val="0000FF"/>
                </a:solidFill>
                <a:uFill>
                  <a:solidFill>
                    <a:srgbClr val="0000FF"/>
                  </a:solidFill>
                </a:uFill>
                <a:cs typeface="Tahoma"/>
              </a:rPr>
              <a:t>(</a:t>
            </a:r>
            <a:r>
              <a:rPr sz="2400" i="1" u="sng" spc="44" baseline="38194" dirty="0">
                <a:solidFill>
                  <a:srgbClr val="0000FF"/>
                </a:solidFill>
                <a:uFill>
                  <a:solidFill>
                    <a:srgbClr val="0000FF"/>
                  </a:solidFill>
                </a:uFill>
                <a:cs typeface="Arial"/>
              </a:rPr>
              <a:t>A</a:t>
            </a:r>
            <a:r>
              <a:rPr sz="2400" i="1" u="sng" spc="-52" baseline="38194" dirty="0">
                <a:solidFill>
                  <a:srgbClr val="0000FF"/>
                </a:solidFill>
                <a:uFill>
                  <a:solidFill>
                    <a:srgbClr val="0000FF"/>
                  </a:solidFill>
                </a:uFill>
                <a:cs typeface="Arial"/>
              </a:rPr>
              <a:t> </a:t>
            </a:r>
            <a:r>
              <a:rPr sz="2400" u="sng" spc="-112" baseline="38194" dirty="0">
                <a:solidFill>
                  <a:srgbClr val="0000FF"/>
                </a:solidFill>
                <a:uFill>
                  <a:solidFill>
                    <a:srgbClr val="0000FF"/>
                  </a:solidFill>
                </a:uFill>
                <a:cs typeface="Lucida Sans Unicode"/>
              </a:rPr>
              <a:t>∩</a:t>
            </a:r>
            <a:r>
              <a:rPr sz="2400" u="sng" spc="-97" baseline="38194" dirty="0">
                <a:solidFill>
                  <a:srgbClr val="0000FF"/>
                </a:solidFill>
                <a:uFill>
                  <a:solidFill>
                    <a:srgbClr val="0000FF"/>
                  </a:solidFill>
                </a:uFill>
                <a:cs typeface="Lucida Sans Unicode"/>
              </a:rPr>
              <a:t> </a:t>
            </a:r>
            <a:r>
              <a:rPr sz="2400" i="1" u="sng" spc="142" baseline="38194" dirty="0">
                <a:solidFill>
                  <a:srgbClr val="0000FF"/>
                </a:solidFill>
                <a:uFill>
                  <a:solidFill>
                    <a:srgbClr val="0000FF"/>
                  </a:solidFill>
                </a:uFill>
                <a:cs typeface="Arial"/>
              </a:rPr>
              <a:t>B</a:t>
            </a:r>
            <a:r>
              <a:rPr sz="2400" u="sng" spc="30" baseline="38194" dirty="0">
                <a:solidFill>
                  <a:srgbClr val="0000FF"/>
                </a:solidFill>
                <a:uFill>
                  <a:solidFill>
                    <a:srgbClr val="0000FF"/>
                  </a:solidFill>
                </a:uFill>
                <a:cs typeface="Tahoma"/>
              </a:rPr>
              <a:t>)</a:t>
            </a:r>
            <a:r>
              <a:rPr lang="en-IN" sz="2400" u="sng" spc="30" baseline="38194" dirty="0">
                <a:solidFill>
                  <a:srgbClr val="0000FF"/>
                </a:solidFill>
                <a:uFill>
                  <a:solidFill>
                    <a:srgbClr val="0000FF"/>
                  </a:solidFill>
                </a:uFill>
                <a:cs typeface="Tahoma"/>
              </a:rPr>
              <a:t> </a:t>
            </a:r>
            <a:r>
              <a:rPr lang="en-IN" spc="30" dirty="0">
                <a:solidFill>
                  <a:srgbClr val="0000FF"/>
                </a:solidFill>
                <a:uFill>
                  <a:solidFill>
                    <a:srgbClr val="0000FF"/>
                  </a:solidFill>
                </a:uFill>
                <a:cs typeface="Tahoma"/>
              </a:rPr>
              <a:t> </a:t>
            </a:r>
            <a:r>
              <a:rPr lang="en-IN" sz="2000" spc="30" dirty="0">
                <a:solidFill>
                  <a:srgbClr val="0000FF"/>
                </a:solidFill>
                <a:uFill>
                  <a:solidFill>
                    <a:srgbClr val="0000FF"/>
                  </a:solidFill>
                </a:uFill>
                <a:cs typeface="Tahoma"/>
              </a:rPr>
              <a:t>;  if P(A) </a:t>
            </a:r>
            <a:r>
              <a:rPr lang="en-IN" sz="2000" spc="30" dirty="0">
                <a:solidFill>
                  <a:srgbClr val="0000FF"/>
                </a:solidFill>
                <a:uFill>
                  <a:solidFill>
                    <a:srgbClr val="0000FF"/>
                  </a:solidFill>
                </a:uFill>
                <a:cs typeface="Tahoma"/>
                <a:sym typeface="Symbol" panose="05050102010706020507" pitchFamily="18" charset="2"/>
              </a:rPr>
              <a:t> 0</a:t>
            </a:r>
            <a:endParaRPr lang="en-IN" sz="2000" spc="30" dirty="0">
              <a:solidFill>
                <a:srgbClr val="0000FF"/>
              </a:solidFill>
              <a:uFill>
                <a:solidFill>
                  <a:srgbClr val="0000FF"/>
                </a:solidFill>
              </a:uFill>
              <a:cs typeface="Tahoma"/>
            </a:endParaRPr>
          </a:p>
          <a:p>
            <a:pPr marL="38100">
              <a:lnSpc>
                <a:spcPct val="100000"/>
              </a:lnSpc>
              <a:spcBef>
                <a:spcPts val="95"/>
              </a:spcBef>
            </a:pPr>
            <a:r>
              <a:rPr lang="en-IN" sz="2400" spc="30" baseline="38194" dirty="0">
                <a:solidFill>
                  <a:srgbClr val="0000FF"/>
                </a:solidFill>
                <a:uFill>
                  <a:solidFill>
                    <a:srgbClr val="0000FF"/>
                  </a:solidFill>
                </a:uFill>
                <a:cs typeface="Tahoma"/>
              </a:rPr>
              <a:t>                        P(A)</a:t>
            </a:r>
            <a:endParaRPr sz="2400" baseline="38194" dirty="0">
              <a:cs typeface="Tahoma"/>
            </a:endParaRPr>
          </a:p>
        </p:txBody>
      </p:sp>
      <p:pic>
        <p:nvPicPr>
          <p:cNvPr id="9" name="Picture 8">
            <a:extLst>
              <a:ext uri="{FF2B5EF4-FFF2-40B4-BE49-F238E27FC236}">
                <a16:creationId xmlns:a16="http://schemas.microsoft.com/office/drawing/2014/main" id="{6297EDA1-5BF0-8B1B-BF30-678091DCD189}"/>
              </a:ext>
            </a:extLst>
          </p:cNvPr>
          <p:cNvPicPr>
            <a:picLocks noChangeAspect="1"/>
          </p:cNvPicPr>
          <p:nvPr/>
        </p:nvPicPr>
        <p:blipFill>
          <a:blip r:embed="rId2"/>
          <a:stretch>
            <a:fillRect/>
          </a:stretch>
        </p:blipFill>
        <p:spPr>
          <a:xfrm>
            <a:off x="1965658" y="2393337"/>
            <a:ext cx="7908497" cy="544426"/>
          </a:xfrm>
          <a:prstGeom prst="rect">
            <a:avLst/>
          </a:prstGeom>
        </p:spPr>
      </p:pic>
    </p:spTree>
    <p:extLst>
      <p:ext uri="{BB962C8B-B14F-4D97-AF65-F5344CB8AC3E}">
        <p14:creationId xmlns:p14="http://schemas.microsoft.com/office/powerpoint/2010/main" val="3145261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0623-D82C-064F-9C71-8F439700D53C}"/>
              </a:ext>
            </a:extLst>
          </p:cNvPr>
          <p:cNvSpPr>
            <a:spLocks noGrp="1"/>
          </p:cNvSpPr>
          <p:nvPr>
            <p:ph type="title"/>
          </p:nvPr>
        </p:nvSpPr>
        <p:spPr>
          <a:xfrm>
            <a:off x="684663" y="136524"/>
            <a:ext cx="10972800" cy="457198"/>
          </a:xfrm>
        </p:spPr>
        <p:txBody>
          <a:bodyPr>
            <a:normAutofit fontScale="90000"/>
          </a:bodyPr>
          <a:lstStyle/>
          <a:p>
            <a:r>
              <a:rPr lang="en-IN" b="1" dirty="0"/>
              <a:t>Basics of Probability (4)</a:t>
            </a:r>
          </a:p>
        </p:txBody>
      </p:sp>
      <p:sp>
        <p:nvSpPr>
          <p:cNvPr id="3" name="Content Placeholder 2">
            <a:extLst>
              <a:ext uri="{FF2B5EF4-FFF2-40B4-BE49-F238E27FC236}">
                <a16:creationId xmlns:a16="http://schemas.microsoft.com/office/drawing/2014/main" id="{7AB9C95C-11B9-7D8A-E76A-2C9652D77CFF}"/>
              </a:ext>
            </a:extLst>
          </p:cNvPr>
          <p:cNvSpPr>
            <a:spLocks noGrp="1"/>
          </p:cNvSpPr>
          <p:nvPr>
            <p:ph idx="1"/>
          </p:nvPr>
        </p:nvSpPr>
        <p:spPr>
          <a:xfrm>
            <a:off x="170597" y="757451"/>
            <a:ext cx="11880376" cy="5697940"/>
          </a:xfrm>
        </p:spPr>
        <p:txBody>
          <a:bodyPr>
            <a:normAutofit/>
          </a:bodyPr>
          <a:lstStyle/>
          <a:p>
            <a:pPr marL="0" indent="0">
              <a:lnSpc>
                <a:spcPct val="110000"/>
              </a:lnSpc>
              <a:buNone/>
            </a:pPr>
            <a:r>
              <a:rPr lang="en-US" altLang="en-US" sz="2000" b="1" dirty="0">
                <a:ea typeface="Cambria Math"/>
              </a:rPr>
              <a:t>Q.1. </a:t>
            </a:r>
            <a:r>
              <a:rPr lang="en-US" altLang="en-US" sz="2000" dirty="0">
                <a:ea typeface="Cambria Math"/>
              </a:rPr>
              <a:t>An urn contains four blue balls and five red balls. What is the probability that a ball chosen at random from the urn is blue?</a:t>
            </a: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r>
              <a:rPr lang="en-US" altLang="en-US" sz="2000" b="1" dirty="0">
                <a:ea typeface="Cambria Math"/>
              </a:rPr>
              <a:t>Q.2. </a:t>
            </a:r>
            <a:r>
              <a:rPr lang="en-US" altLang="en-US" sz="2000" dirty="0">
                <a:ea typeface="Cambria Math"/>
              </a:rPr>
              <a:t>What is the probability that when two dice are rolled, the sum of the numbers on the two dice is 7?</a:t>
            </a: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a:p>
            <a:pPr marL="0" indent="0">
              <a:lnSpc>
                <a:spcPct val="110000"/>
              </a:lnSpc>
              <a:buNone/>
            </a:pPr>
            <a:endParaRPr lang="en-US" altLang="en-US" sz="2000" dirty="0">
              <a:ea typeface="Cambria Math"/>
            </a:endParaRPr>
          </a:p>
        </p:txBody>
      </p:sp>
      <p:sp>
        <p:nvSpPr>
          <p:cNvPr id="5" name="Slide Number Placeholder 4">
            <a:extLst>
              <a:ext uri="{FF2B5EF4-FFF2-40B4-BE49-F238E27FC236}">
                <a16:creationId xmlns:a16="http://schemas.microsoft.com/office/drawing/2014/main" id="{1EDBF863-0EE1-A389-9716-657A6FCF19F4}"/>
              </a:ext>
            </a:extLst>
          </p:cNvPr>
          <p:cNvSpPr>
            <a:spLocks noGrp="1"/>
          </p:cNvSpPr>
          <p:nvPr>
            <p:ph type="sldNum" sz="quarter" idx="12"/>
          </p:nvPr>
        </p:nvSpPr>
        <p:spPr/>
        <p:txBody>
          <a:bodyPr/>
          <a:lstStyle/>
          <a:p>
            <a:fld id="{57626A49-B3EA-44E7-98F8-0932FA2A0FF4}" type="slidenum">
              <a:rPr lang="en-US" smtClean="0"/>
              <a:pPr/>
              <a:t>9</a:t>
            </a:fld>
            <a:endParaRPr lang="en-US"/>
          </a:p>
        </p:txBody>
      </p:sp>
      <p:sp>
        <p:nvSpPr>
          <p:cNvPr id="6" name="Rectangle 2">
            <a:extLst>
              <a:ext uri="{FF2B5EF4-FFF2-40B4-BE49-F238E27FC236}">
                <a16:creationId xmlns:a16="http://schemas.microsoft.com/office/drawing/2014/main" id="{D1313D1E-5CEE-BBA7-50F8-55822C7BFB02}"/>
              </a:ext>
            </a:extLst>
          </p:cNvPr>
          <p:cNvSpPr>
            <a:spLocks noChangeArrowheads="1"/>
          </p:cNvSpPr>
          <p:nvPr/>
        </p:nvSpPr>
        <p:spPr bwMode="auto">
          <a:xfrm>
            <a:off x="170597" y="1592056"/>
            <a:ext cx="11714363" cy="752514"/>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10000"/>
              </a:lnSpc>
            </a:pPr>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US" altLang="en-US" sz="2000" dirty="0">
                <a:ea typeface="Cambria Math"/>
              </a:rPr>
              <a:t>To calculate the probability, note that there are nine possible outcomes, and four of these possible outcomes produce a blue ball. Hence, the probability that a blue ball is chosen is </a:t>
            </a:r>
            <a:r>
              <a:rPr lang="en-US" altLang="en-US" sz="2000" dirty="0">
                <a:solidFill>
                  <a:schemeClr val="accent6">
                    <a:lumMod val="75000"/>
                  </a:schemeClr>
                </a:solidFill>
                <a:ea typeface="Cambria Math"/>
              </a:rPr>
              <a:t>4/9.</a:t>
            </a:r>
          </a:p>
        </p:txBody>
      </p:sp>
      <p:sp>
        <p:nvSpPr>
          <p:cNvPr id="7" name="Rectangle 2">
            <a:extLst>
              <a:ext uri="{FF2B5EF4-FFF2-40B4-BE49-F238E27FC236}">
                <a16:creationId xmlns:a16="http://schemas.microsoft.com/office/drawing/2014/main" id="{51E0B03E-7FF9-FAC8-142E-791B5336457A}"/>
              </a:ext>
            </a:extLst>
          </p:cNvPr>
          <p:cNvSpPr>
            <a:spLocks noChangeArrowheads="1"/>
          </p:cNvSpPr>
          <p:nvPr/>
        </p:nvSpPr>
        <p:spPr bwMode="auto">
          <a:xfrm>
            <a:off x="253603" y="4010106"/>
            <a:ext cx="11714363" cy="2106731"/>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10000"/>
              </a:lnSpc>
            </a:pPr>
            <a:r>
              <a:rPr lang="en-US" sz="2000" b="1" u="sng" dirty="0">
                <a:ea typeface="Times New Roman" pitchFamily="18" charset="0"/>
                <a:cs typeface="Courier New" pitchFamily="49" charset="0"/>
              </a:rPr>
              <a:t>Answer</a:t>
            </a:r>
            <a:r>
              <a:rPr lang="en-US" sz="2000" dirty="0">
                <a:ea typeface="Times New Roman" pitchFamily="18" charset="0"/>
                <a:cs typeface="Courier New" pitchFamily="49" charset="0"/>
              </a:rPr>
              <a:t>: </a:t>
            </a:r>
            <a:r>
              <a:rPr lang="en-US" altLang="en-US" sz="2000" dirty="0">
                <a:ea typeface="Cambria Math"/>
              </a:rPr>
              <a:t>There are a total of 36 equally likely possible outcomes when two dice are rolled.</a:t>
            </a:r>
          </a:p>
          <a:p>
            <a:pPr>
              <a:lnSpc>
                <a:spcPct val="110000"/>
              </a:lnSpc>
            </a:pPr>
            <a:r>
              <a:rPr lang="en-US" altLang="en-US" sz="2000" dirty="0">
                <a:ea typeface="Cambria Math"/>
              </a:rPr>
              <a:t>(The product rule can be used to see this; because each die has six possible outcomes, the total number of outcomes when two dice are rolled is 6</a:t>
            </a:r>
            <a:r>
              <a:rPr lang="en-US" altLang="en-US" sz="2000" baseline="30000" dirty="0">
                <a:ea typeface="Cambria Math"/>
              </a:rPr>
              <a:t>2</a:t>
            </a:r>
            <a:r>
              <a:rPr lang="en-US" altLang="en-US" sz="2000" dirty="0">
                <a:ea typeface="Cambria Math"/>
              </a:rPr>
              <a:t> = 36.) </a:t>
            </a:r>
          </a:p>
          <a:p>
            <a:pPr>
              <a:lnSpc>
                <a:spcPct val="110000"/>
              </a:lnSpc>
            </a:pPr>
            <a:r>
              <a:rPr lang="en-US" altLang="en-US" sz="2000" dirty="0">
                <a:ea typeface="Cambria Math"/>
              </a:rPr>
              <a:t>There are six successful outcomes so that the sum of the numbers on the two dice is 7, namely, (1, 6), (2, 5), (3, 4), (4, 3), (5, 2), and (6, 1), where the values of the first and second dice are represented by an ordered pair. Hence, the probability that a seven comes up when two fair dice are rolled is 6/36 = </a:t>
            </a:r>
            <a:r>
              <a:rPr lang="en-US" altLang="en-US" sz="2000" dirty="0">
                <a:solidFill>
                  <a:schemeClr val="accent6">
                    <a:lumMod val="75000"/>
                  </a:schemeClr>
                </a:solidFill>
                <a:ea typeface="Cambria Math"/>
              </a:rPr>
              <a:t>1/6.</a:t>
            </a:r>
            <a:endParaRPr lang="en-US" altLang="en-US" sz="1600" dirty="0">
              <a:solidFill>
                <a:schemeClr val="accent6">
                  <a:lumMod val="75000"/>
                </a:schemeClr>
              </a:solidFill>
            </a:endParaRPr>
          </a:p>
        </p:txBody>
      </p:sp>
    </p:spTree>
    <p:extLst>
      <p:ext uri="{BB962C8B-B14F-4D97-AF65-F5344CB8AC3E}">
        <p14:creationId xmlns:p14="http://schemas.microsoft.com/office/powerpoint/2010/main" val="291968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fade">
                                      <p:cBhvr>
                                        <p:cTn id="11" dur="2000"/>
                                        <p:tgtEl>
                                          <p:spTgt spid="7">
                                            <p:bg/>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2000"/>
                                        <p:tgtEl>
                                          <p:spTgt spid="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2000"/>
                                        <p:tgtEl>
                                          <p:spTgt spid="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14335</TotalTime>
  <Words>13652</Words>
  <Application>Microsoft Office PowerPoint</Application>
  <PresentationFormat>Widescreen</PresentationFormat>
  <Paragraphs>1042</Paragraphs>
  <Slides>63</Slides>
  <Notes>8</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63</vt:i4>
      </vt:variant>
    </vt:vector>
  </HeadingPairs>
  <TitlesOfParts>
    <vt:vector size="78" baseType="lpstr">
      <vt:lpstr>Arial</vt:lpstr>
      <vt:lpstr>Calibri</vt:lpstr>
      <vt:lpstr>Cambria Math</vt:lpstr>
      <vt:lpstr>CIDFont+F5</vt:lpstr>
      <vt:lpstr>CMMI10</vt:lpstr>
      <vt:lpstr>CMR12</vt:lpstr>
      <vt:lpstr>Google Sans</vt:lpstr>
      <vt:lpstr>Lucida Sans Unicode</vt:lpstr>
      <vt:lpstr>Symbol</vt:lpstr>
      <vt:lpstr>Tahoma</vt:lpstr>
      <vt:lpstr>Times New Roman</vt:lpstr>
      <vt:lpstr>TimesNewRoman,Bold</vt:lpstr>
      <vt:lpstr>Trebuchet MS</vt:lpstr>
      <vt:lpstr>Wingdings</vt:lpstr>
      <vt:lpstr>Office Theme</vt:lpstr>
      <vt:lpstr>Unit-IV Bayesian Networks</vt:lpstr>
      <vt:lpstr>Uncertainty </vt:lpstr>
      <vt:lpstr>Decision Theory</vt:lpstr>
      <vt:lpstr>Basics of Probability</vt:lpstr>
      <vt:lpstr>Basics of Probability (1)</vt:lpstr>
      <vt:lpstr>Basics of Probability (2)</vt:lpstr>
      <vt:lpstr>Basics of Probability (3)</vt:lpstr>
      <vt:lpstr>Basics of Probability (3)</vt:lpstr>
      <vt:lpstr>Basics of Probability (4)</vt:lpstr>
      <vt:lpstr>Basics of Probability (5)</vt:lpstr>
      <vt:lpstr>Basics of Probability (6)</vt:lpstr>
      <vt:lpstr>Basics of Probability (7)</vt:lpstr>
      <vt:lpstr>Basics of Probability (8)</vt:lpstr>
      <vt:lpstr>Basics of Probability (9)</vt:lpstr>
      <vt:lpstr>Basics of Probability (10)</vt:lpstr>
      <vt:lpstr>Basics of Probability (11)</vt:lpstr>
      <vt:lpstr>Basics of Probability (12)</vt:lpstr>
      <vt:lpstr>Bayes’ Theorem</vt:lpstr>
      <vt:lpstr>Bayes’ Theorem (1)</vt:lpstr>
      <vt:lpstr>Bayes’ Theorem (2)</vt:lpstr>
      <vt:lpstr>Bayes’ Theorem (3)</vt:lpstr>
      <vt:lpstr>Bayes’ Theorem (4)</vt:lpstr>
      <vt:lpstr>Bayes’ Theorem (5)</vt:lpstr>
      <vt:lpstr>Bayes’ Theorem (6)</vt:lpstr>
      <vt:lpstr>Bayes’ Theorem (7)</vt:lpstr>
      <vt:lpstr>Bayesian Nets</vt:lpstr>
      <vt:lpstr>Bayesian Nets (1)</vt:lpstr>
      <vt:lpstr>Bayesian Nets (2)</vt:lpstr>
      <vt:lpstr>Bayesian Nets (3)</vt:lpstr>
      <vt:lpstr>Bayesian Nets (4)</vt:lpstr>
      <vt:lpstr>Bayesian Nets (5)</vt:lpstr>
      <vt:lpstr>Bayesian Nets (6)</vt:lpstr>
      <vt:lpstr>Bayesian Nets (7)</vt:lpstr>
      <vt:lpstr>Bayesian Nets (8)</vt:lpstr>
      <vt:lpstr>Bayesian Nets (9)</vt:lpstr>
      <vt:lpstr>Bayesian Nets (10)</vt:lpstr>
      <vt:lpstr>Bayesian Nets (9)</vt:lpstr>
      <vt:lpstr>Bayesian Nets (11)</vt:lpstr>
      <vt:lpstr>Bayesian Nets (12)</vt:lpstr>
      <vt:lpstr>Bayesian Nets (13)</vt:lpstr>
      <vt:lpstr>Bayesian Nets (14)</vt:lpstr>
      <vt:lpstr>Bayesian Nets (15)</vt:lpstr>
      <vt:lpstr>Bayesian Nets (16)</vt:lpstr>
      <vt:lpstr>Bayesian Nets (17)</vt:lpstr>
      <vt:lpstr>Bayesian Nets (18)</vt:lpstr>
      <vt:lpstr>Bayesian Nets (18)</vt:lpstr>
      <vt:lpstr>Bayesian Nets (19)</vt:lpstr>
      <vt:lpstr>Bayesian Nets (20)</vt:lpstr>
      <vt:lpstr>Directed Acyclic Graph (DAG) </vt:lpstr>
      <vt:lpstr>Directed Acyclic Graph (1) </vt:lpstr>
      <vt:lpstr>Directed Acyclic Graph (2) </vt:lpstr>
      <vt:lpstr>Bipartite Graphs</vt:lpstr>
      <vt:lpstr>Bipartite Graphs (1)</vt:lpstr>
      <vt:lpstr>Bipartite Graphs (2)</vt:lpstr>
      <vt:lpstr>Bipartite Graphs (3)</vt:lpstr>
      <vt:lpstr>Bipartite Graphs (4)</vt:lpstr>
      <vt:lpstr>Bipartite Graphs (5)</vt:lpstr>
      <vt:lpstr>Bipartite Graphs (6)</vt:lpstr>
      <vt:lpstr>Bipartite Graphs (7)</vt:lpstr>
      <vt:lpstr>Bipartite Graphs (8)</vt:lpstr>
      <vt:lpstr>Bipartite Graphs (9)</vt:lpstr>
      <vt:lpstr>Bipartite Graphs (10)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Shyam Deshmukh</dc:creator>
  <cp:lastModifiedBy>Lenovo</cp:lastModifiedBy>
  <cp:revision>1288</cp:revision>
  <cp:lastPrinted>2023-07-05T10:43:46Z</cp:lastPrinted>
  <dcterms:created xsi:type="dcterms:W3CDTF">2021-01-27T03:25:56Z</dcterms:created>
  <dcterms:modified xsi:type="dcterms:W3CDTF">2025-03-18T08:12:51Z</dcterms:modified>
</cp:coreProperties>
</file>