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3A240-98DC-4958-B68B-F6CD80B714A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D3F72-4B44-449A-945F-24DC01BD29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3F72-4B44-449A-945F-24DC01BD29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213F-0553-4409-81EA-1225FE8374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BE17-23EC-47E9-B198-2171E08CA77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5CE0-22B7-407C-A3E4-BBDB61DD0C0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DB43-FF27-4AE2-ADA8-86ACAA8CB6E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BD6B-9DDA-4BE3-91AB-14D7A218977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8740-332B-4014-9D3C-AA5D62140D9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34E-5772-4229-9DEC-C68107F4D5D6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EEBA-9935-41EB-ABF7-FB842843B5F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6AF2-7B28-4DE4-9653-F561CA1C53BC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A8E-E509-4F17-9D85-40003A58382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22B7-B7F7-4F7D-8550-AD1842B1026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53C20A-1BA1-4C78-8CDA-5BB470BC639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BC506-2D7D-440E-8717-C14DCC0AD48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93144"/>
            <a:ext cx="9144000" cy="2387600"/>
          </a:xfrm>
        </p:spPr>
        <p:txBody>
          <a:bodyPr/>
          <a:lstStyle/>
          <a:p>
            <a:r>
              <a:rPr lang="en-US" dirty="0"/>
              <a:t>Tool Update</a:t>
            </a:r>
            <a:br>
              <a:rPr lang="en-US" dirty="0"/>
            </a:br>
            <a:r>
              <a:rPr lang="en-US" sz="4000" dirty="0"/>
              <a:t>6/29/24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23303"/>
            <a:ext cx="12192000" cy="32113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41471" y="2468429"/>
            <a:ext cx="1708182" cy="11079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When user hovers mouse over size, textbox appears that says:</a:t>
            </a:r>
            <a:endParaRPr lang="en-US" sz="1100" b="1" dirty="0">
              <a:highlight>
                <a:srgbClr val="00FF00"/>
              </a:highlight>
            </a:endParaRPr>
          </a:p>
          <a:p>
            <a:endParaRPr lang="en-US" sz="1100" b="1" dirty="0">
              <a:highlight>
                <a:srgbClr val="00FF00"/>
              </a:highlight>
            </a:endParaRPr>
          </a:p>
          <a:p>
            <a:r>
              <a:rPr lang="en-US" sz="1100" b="1" dirty="0">
                <a:highlight>
                  <a:srgbClr val="00FF00"/>
                </a:highlight>
              </a:rPr>
              <a:t>“Selected EV Size”</a:t>
            </a:r>
            <a:endParaRPr lang="en-US" sz="1100" b="1" dirty="0">
              <a:highlight>
                <a:srgbClr val="00FF00"/>
              </a:highligh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595562" y="3576425"/>
            <a:ext cx="433388" cy="405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7699" y="3576425"/>
            <a:ext cx="1457326" cy="719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66950" y="3576425"/>
            <a:ext cx="238124" cy="764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49653" y="3576425"/>
            <a:ext cx="1441433" cy="666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49653" y="3314700"/>
            <a:ext cx="4775183" cy="666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8422" y="4767682"/>
            <a:ext cx="1708182" cy="600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In brackets, indicate range for each option to the right, e.g., [0-1]</a:t>
            </a:r>
            <a:endParaRPr lang="en-US" sz="1100" b="1" dirty="0">
              <a:highlight>
                <a:srgbClr val="00FF00"/>
              </a:highlight>
            </a:endParaRPr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 flipV="1">
            <a:off x="1906604" y="4354762"/>
            <a:ext cx="265096" cy="71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906604" y="4047446"/>
            <a:ext cx="2027221" cy="1079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906604" y="4407321"/>
            <a:ext cx="2604299" cy="78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06604" y="4452471"/>
            <a:ext cx="5454316" cy="825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911366" y="4047446"/>
            <a:ext cx="8147034" cy="1276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099" y="4756630"/>
            <a:ext cx="4066084" cy="21006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Box 38"/>
          <p:cNvSpPr txBox="1"/>
          <p:nvPr/>
        </p:nvSpPr>
        <p:spPr>
          <a:xfrm>
            <a:off x="5970536" y="4862781"/>
            <a:ext cx="1708182" cy="195438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OR MAKE IT ALL SELECTABLE WITH A BAR LIKE YOU DID NICELY IN YOUR LOAD ANALYSIS SOFTWARE</a:t>
            </a:r>
            <a:endParaRPr lang="en-US" sz="1100" b="1" dirty="0">
              <a:highlight>
                <a:srgbClr val="00FF00"/>
              </a:highlight>
            </a:endParaRPr>
          </a:p>
          <a:p>
            <a:endParaRPr lang="en-US" sz="1100" b="1" dirty="0">
              <a:highlight>
                <a:srgbClr val="00FF00"/>
              </a:highlight>
            </a:endParaRPr>
          </a:p>
          <a:p>
            <a:r>
              <a:rPr lang="en-US" sz="1100" b="1" dirty="0">
                <a:highlight>
                  <a:srgbClr val="00FF00"/>
                </a:highlight>
              </a:rPr>
              <a:t>This way user can see the range and no need for error message that says something too large was selected.</a:t>
            </a:r>
            <a:endParaRPr lang="en-US" sz="1100" b="1" dirty="0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23303"/>
            <a:ext cx="12192000" cy="32113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2499" y="5206713"/>
            <a:ext cx="5251010" cy="600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Add a textbox at the bottom that says something like:</a:t>
            </a:r>
            <a:endParaRPr lang="en-US" sz="1100" b="1" dirty="0">
              <a:highlight>
                <a:srgbClr val="00FF00"/>
              </a:highlight>
            </a:endParaRPr>
          </a:p>
          <a:p>
            <a:endParaRPr lang="en-US" sz="1100" b="1" dirty="0">
              <a:highlight>
                <a:srgbClr val="00FF00"/>
              </a:highlight>
            </a:endParaRPr>
          </a:p>
          <a:p>
            <a:r>
              <a:rPr lang="en-US" sz="1100" b="1" dirty="0">
                <a:highlight>
                  <a:srgbClr val="00FF00"/>
                </a:highlight>
              </a:rPr>
              <a:t>Note: Sizing options depend on load capacity and available infrastructure space</a:t>
            </a:r>
            <a:endParaRPr lang="en-US" sz="1100" b="1" dirty="0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238125"/>
            <a:ext cx="6915150" cy="638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0633" y="5417631"/>
            <a:ext cx="1873879" cy="11068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FF"/>
                </a:highlight>
              </a:rPr>
              <a:t>I can add text in the center that lists:</a:t>
            </a:r>
            <a:endParaRPr lang="en-US" sz="1100" b="1" dirty="0">
              <a:highlight>
                <a:srgbClr val="00FFFF"/>
              </a:highlight>
            </a:endParaRPr>
          </a:p>
          <a:p>
            <a:endParaRPr lang="en-US" sz="1100" b="1" dirty="0">
              <a:highlight>
                <a:srgbClr val="00FFFF"/>
              </a:highlight>
            </a:endParaRPr>
          </a:p>
          <a:p>
            <a:r>
              <a:rPr lang="en-US" sz="1100" b="1" dirty="0">
                <a:highlight>
                  <a:srgbClr val="00FFFF"/>
                </a:highlight>
              </a:rPr>
              <a:t>Peak Demand Reduction:</a:t>
            </a:r>
            <a:endParaRPr lang="en-US" sz="1100" b="1" dirty="0">
              <a:highlight>
                <a:srgbClr val="00FFFF"/>
              </a:highlight>
            </a:endParaRPr>
          </a:p>
          <a:p>
            <a:r>
              <a:rPr lang="en-US" sz="1100" b="1" dirty="0">
                <a:highlight>
                  <a:srgbClr val="00FFFF"/>
                </a:highlight>
              </a:rPr>
              <a:t>Energy Savings:</a:t>
            </a:r>
            <a:endParaRPr lang="en-US" sz="1100" b="1" dirty="0">
              <a:highlight>
                <a:srgbClr val="00FFFF"/>
              </a:highligh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908063" y="4825497"/>
            <a:ext cx="1257347" cy="592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62124"/>
            <a:ext cx="12192000" cy="56958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50633" y="5417631"/>
            <a:ext cx="1873879" cy="7694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FF"/>
                </a:highlight>
              </a:rPr>
              <a:t>The 24 </a:t>
            </a:r>
            <a:r>
              <a:rPr lang="en-US" sz="1100" b="1" dirty="0" err="1">
                <a:highlight>
                  <a:srgbClr val="00FFFF"/>
                </a:highlight>
              </a:rPr>
              <a:t>Hr</a:t>
            </a:r>
            <a:r>
              <a:rPr lang="en-US" sz="1100" b="1" dirty="0">
                <a:highlight>
                  <a:srgbClr val="00FFFF"/>
                </a:highlight>
              </a:rPr>
              <a:t> is showing. The other stations changed to Live but this substation is still showing 24 </a:t>
            </a:r>
            <a:r>
              <a:rPr lang="en-US" sz="1100" b="1" dirty="0" err="1">
                <a:highlight>
                  <a:srgbClr val="00FFFF"/>
                </a:highlight>
              </a:rPr>
              <a:t>Hr</a:t>
            </a:r>
            <a:endParaRPr lang="en-US" sz="1100" b="1" dirty="0" err="1">
              <a:highlight>
                <a:srgbClr val="00FFFF"/>
              </a:highligh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08063" y="4825497"/>
            <a:ext cx="1257347" cy="592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24512" y="5991943"/>
            <a:ext cx="749128" cy="644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5624512" y="4470903"/>
            <a:ext cx="3735216" cy="1331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 flipV="1">
            <a:off x="2461740" y="4364427"/>
            <a:ext cx="1288893" cy="1437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850" y="581025"/>
            <a:ext cx="89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22468"/>
            <a:ext cx="12192000" cy="5813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748" y="2073244"/>
            <a:ext cx="1416869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highlight>
                  <a:srgbClr val="00FF00"/>
                </a:highlight>
              </a:rPr>
              <a:t>Let’s color this background something other than white, maybe light blue?</a:t>
            </a:r>
            <a:endParaRPr lang="en-US" sz="800" b="1" dirty="0">
              <a:highlight>
                <a:srgbClr val="00FF00"/>
              </a:highligh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0945" y="2327159"/>
            <a:ext cx="1413851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Add border to map</a:t>
            </a:r>
            <a:endParaRPr lang="en-US" sz="1100" b="1" dirty="0">
              <a:highlight>
                <a:srgbClr val="00FF00"/>
              </a:highligh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81465" y="2607398"/>
            <a:ext cx="0" cy="298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749" y="126277"/>
            <a:ext cx="3529342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highlight>
                  <a:srgbClr val="00FF00"/>
                </a:highlight>
              </a:rPr>
              <a:t>I think the title should directly state what the tool is. Something like:</a:t>
            </a:r>
            <a:endParaRPr lang="en-US" sz="900" b="1" dirty="0">
              <a:highlight>
                <a:srgbClr val="00FF00"/>
              </a:highlight>
            </a:endParaRPr>
          </a:p>
          <a:p>
            <a:endParaRPr lang="en-US" sz="900" b="1" dirty="0">
              <a:highlight>
                <a:srgbClr val="00FF00"/>
              </a:highlight>
            </a:endParaRPr>
          </a:p>
          <a:p>
            <a:r>
              <a:rPr lang="en-US" sz="900" b="1" dirty="0">
                <a:highlight>
                  <a:srgbClr val="00FF00"/>
                </a:highlight>
              </a:rPr>
              <a:t>“NYCT 7-Line Power Consumption Calculator”</a:t>
            </a:r>
            <a:endParaRPr lang="en-US" sz="900" b="1" dirty="0">
              <a:highlight>
                <a:srgbClr val="00FF00"/>
              </a:highlight>
            </a:endParaRPr>
          </a:p>
          <a:p>
            <a:endParaRPr lang="en-US" sz="900" b="1" dirty="0">
              <a:highlight>
                <a:srgbClr val="00FF00"/>
              </a:highlight>
            </a:endParaRPr>
          </a:p>
          <a:p>
            <a:r>
              <a:rPr lang="en-US" sz="900" b="1" dirty="0">
                <a:highlight>
                  <a:srgbClr val="00FF00"/>
                </a:highlight>
              </a:rPr>
              <a:t>“Subway DER Integrator”</a:t>
            </a:r>
            <a:endParaRPr lang="en-US" sz="900" b="1" dirty="0">
              <a:highlight>
                <a:srgbClr val="00FF00"/>
              </a:highlight>
            </a:endParaRPr>
          </a:p>
          <a:p>
            <a:endParaRPr lang="en-US" sz="900" b="1" dirty="0">
              <a:highlight>
                <a:srgbClr val="00FF00"/>
              </a:highlight>
            </a:endParaRPr>
          </a:p>
          <a:p>
            <a:r>
              <a:rPr lang="en-US" sz="900" b="1" dirty="0">
                <a:highlight>
                  <a:srgbClr val="00FF00"/>
                </a:highlight>
              </a:rPr>
              <a:t>Perhaps you know better wording. But something more direct I feel.</a:t>
            </a:r>
            <a:endParaRPr lang="en-US" sz="900" b="1" dirty="0">
              <a:highlight>
                <a:srgbClr val="00FF00"/>
              </a:highlight>
            </a:endParaRPr>
          </a:p>
          <a:p>
            <a:endParaRPr lang="en-US" sz="900" b="1" dirty="0">
              <a:highlight>
                <a:srgbClr val="00FF00"/>
              </a:highlight>
            </a:endParaRPr>
          </a:p>
          <a:p>
            <a:r>
              <a:rPr lang="en-US" sz="900" b="1" dirty="0">
                <a:highlight>
                  <a:srgbClr val="00FF00"/>
                </a:highlight>
              </a:rPr>
              <a:t>Also, I think better right under add a line in smaller font that says “</a:t>
            </a:r>
            <a:r>
              <a:rPr lang="en-US" sz="900" b="1" i="1" dirty="0">
                <a:highlight>
                  <a:srgbClr val="00FF00"/>
                </a:highlight>
              </a:rPr>
              <a:t>Your personal DER Integrator</a:t>
            </a:r>
            <a:r>
              <a:rPr lang="en-US" sz="900" b="1" dirty="0">
                <a:highlight>
                  <a:srgbClr val="00FF00"/>
                </a:highlight>
              </a:rPr>
              <a:t>”</a:t>
            </a:r>
            <a:endParaRPr lang="en-US" sz="900" b="1" dirty="0">
              <a:highlight>
                <a:srgbClr val="00FF00"/>
              </a:highligh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56088" y="1095469"/>
            <a:ext cx="752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327556" y="597529"/>
            <a:ext cx="4300396" cy="407406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99417" y="307024"/>
            <a:ext cx="2470086" cy="12763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FF"/>
                </a:highlight>
              </a:rPr>
              <a:t>This should be a header on the top left I feel. </a:t>
            </a:r>
            <a:endParaRPr lang="en-US" sz="1100" b="1" dirty="0">
              <a:highlight>
                <a:srgbClr val="00FFFF"/>
              </a:highlight>
            </a:endParaRPr>
          </a:p>
          <a:p>
            <a:endParaRPr lang="en-US" sz="1100" b="1" dirty="0">
              <a:highlight>
                <a:srgbClr val="00FFFF"/>
              </a:highlight>
            </a:endParaRPr>
          </a:p>
          <a:p>
            <a:r>
              <a:rPr lang="en-US" sz="1100" b="1" dirty="0">
                <a:solidFill>
                  <a:srgbClr val="FF0000"/>
                </a:solidFill>
              </a:rPr>
              <a:t>Note: We will need to redesign the header if you want to make it left because according to me it looks perfect in the center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605324" y="679010"/>
            <a:ext cx="694094" cy="135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63778" y="2073244"/>
            <a:ext cx="1492310" cy="83291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707924" y="2043532"/>
            <a:ext cx="1492310" cy="83291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22549" y="2743463"/>
            <a:ext cx="6372889" cy="2982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870509" y="2732908"/>
            <a:ext cx="1648108" cy="2982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895438" y="5717756"/>
            <a:ext cx="2189428" cy="600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Let’s add a legend on the bottom right that lists the icons instead</a:t>
            </a:r>
            <a:endParaRPr lang="en-US" sz="11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648383" y="1988604"/>
            <a:ext cx="1413851" cy="9387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I think better to make this icon a different color rather than just black. Red?</a:t>
            </a:r>
            <a:endParaRPr lang="en-US" sz="1100" b="1" dirty="0">
              <a:highlight>
                <a:srgbClr val="00FF00"/>
              </a:highlight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9595164" y="2327159"/>
            <a:ext cx="1053219" cy="15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40171" y="2337934"/>
            <a:ext cx="1413851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Let’s use a more intriguing font</a:t>
            </a:r>
            <a:endParaRPr lang="en-US" sz="1100" b="1" dirty="0">
              <a:highlight>
                <a:srgbClr val="00FF00"/>
              </a:highligh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6450596" y="2455674"/>
            <a:ext cx="698620" cy="133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22468"/>
            <a:ext cx="12192000" cy="58130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" y="2905046"/>
            <a:ext cx="1571625" cy="36471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Add </a:t>
            </a:r>
            <a:r>
              <a:rPr lang="en-US" sz="1100" b="1" dirty="0" err="1">
                <a:highlight>
                  <a:srgbClr val="00FF00"/>
                </a:highlight>
              </a:rPr>
              <a:t>hoverable</a:t>
            </a:r>
            <a:r>
              <a:rPr lang="en-US" sz="1100" b="1" dirty="0">
                <a:highlight>
                  <a:srgbClr val="00FF00"/>
                </a:highlight>
              </a:rPr>
              <a:t> text here that says: “What are DERs?”</a:t>
            </a:r>
            <a:endParaRPr lang="en-US" sz="1100" b="1" dirty="0">
              <a:highlight>
                <a:srgbClr val="00FF00"/>
              </a:highlight>
            </a:endParaRPr>
          </a:p>
          <a:p>
            <a:endParaRPr lang="en-US" sz="1100" b="1" dirty="0">
              <a:highlight>
                <a:srgbClr val="00FF00"/>
              </a:highlight>
            </a:endParaRPr>
          </a:p>
          <a:p>
            <a:r>
              <a:rPr lang="en-US" sz="1100" b="1" dirty="0">
                <a:highlight>
                  <a:srgbClr val="00FF00"/>
                </a:highlight>
              </a:rPr>
              <a:t>When end-user hovers mouse over the text, a tooltip/description appears that says:</a:t>
            </a:r>
            <a:endParaRPr lang="en-US" sz="1100" b="1" dirty="0">
              <a:highlight>
                <a:srgbClr val="00FF00"/>
              </a:highlight>
            </a:endParaRPr>
          </a:p>
          <a:p>
            <a:endParaRPr lang="en-US" sz="1100" b="1" dirty="0">
              <a:highlight>
                <a:srgbClr val="00FF00"/>
              </a:highlight>
            </a:endParaRPr>
          </a:p>
          <a:p>
            <a:r>
              <a:rPr lang="en-US" sz="1100" b="1" dirty="0">
                <a:highlight>
                  <a:srgbClr val="00FF00"/>
                </a:highlight>
              </a:rPr>
              <a:t>Distributed Energy Resources (DERs) are small-scaled devices that generate, store, or consume energy. They allow for independent operation away from the power grid, thereby producing cleaner energy.</a:t>
            </a:r>
            <a:endParaRPr lang="en-US" sz="1100" b="1" dirty="0">
              <a:highlight>
                <a:srgbClr val="00FF00"/>
              </a:highlight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33415" y="2590800"/>
            <a:ext cx="0" cy="314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9141"/>
            <a:ext cx="12192000" cy="4059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443" y="1176951"/>
            <a:ext cx="1683945" cy="7694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Let’s color this background something other than white, maybe light blue?</a:t>
            </a:r>
            <a:endParaRPr lang="en-US" sz="1100" b="1" dirty="0">
              <a:highlight>
                <a:srgbClr val="00FF00"/>
              </a:highligh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4268" y="1815587"/>
            <a:ext cx="934017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Add DERs</a:t>
            </a:r>
            <a:endParaRPr lang="en-US" sz="1100" b="1" dirty="0">
              <a:highlight>
                <a:srgbClr val="00FF00"/>
              </a:highligh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468293" y="1946392"/>
            <a:ext cx="11860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49089" y="3293849"/>
            <a:ext cx="15043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1935" y="3163044"/>
            <a:ext cx="1044168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Add Train</a:t>
            </a:r>
            <a:endParaRPr lang="en-US" sz="1100" b="1" dirty="0">
              <a:highlight>
                <a:srgbClr val="00FF00"/>
              </a:highlight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9191625" y="3658710"/>
            <a:ext cx="5824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28383" y="3527905"/>
            <a:ext cx="688066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Service</a:t>
            </a:r>
            <a:endParaRPr lang="en-US" sz="1100" b="1" dirty="0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412" y="1643062"/>
            <a:ext cx="9401175" cy="357187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050324" y="2116899"/>
            <a:ext cx="15043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257861" y="2116899"/>
            <a:ext cx="6277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8178" y="2821561"/>
            <a:ext cx="7967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99580" y="2690756"/>
            <a:ext cx="715224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Service</a:t>
            </a:r>
            <a:endParaRPr lang="en-US" sz="1100" b="1" dirty="0">
              <a:highlight>
                <a:srgbClr val="00FF00"/>
              </a:highligh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2620" y="3510418"/>
            <a:ext cx="227823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00"/>
                </a:highlight>
              </a:rPr>
              <a:t>S</a:t>
            </a:r>
            <a:endParaRPr lang="en-US" sz="1600" b="1" dirty="0">
              <a:highlight>
                <a:srgbClr val="00FF00"/>
              </a:highligh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21797" y="4107650"/>
            <a:ext cx="22782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00"/>
                </a:highlight>
              </a:rPr>
              <a:t>S</a:t>
            </a:r>
            <a:endParaRPr lang="en-US" sz="1600" b="1" dirty="0">
              <a:highlight>
                <a:srgbClr val="00FF00"/>
              </a:highligh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26736" y="3428999"/>
            <a:ext cx="99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43666" y="4012405"/>
            <a:ext cx="99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9550"/>
            <a:ext cx="12192000" cy="2587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7876"/>
            <a:ext cx="12192000" cy="2637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473918" y="2275690"/>
            <a:ext cx="2032032" cy="17851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For stations like 10</a:t>
            </a:r>
            <a:r>
              <a:rPr lang="en-US" sz="1100" b="1" baseline="30000" dirty="0">
                <a:highlight>
                  <a:srgbClr val="00FF00"/>
                </a:highlight>
              </a:rPr>
              <a:t>th</a:t>
            </a:r>
            <a:r>
              <a:rPr lang="en-US" sz="1100" b="1" dirty="0">
                <a:highlight>
                  <a:srgbClr val="00FF00"/>
                </a:highlight>
              </a:rPr>
              <a:t> Ave where Solar is not available, I think let’s still show the Solar icon but have it grayed out and unclickable. When end user hovers mouse over it, it says:</a:t>
            </a:r>
            <a:endParaRPr lang="en-US" sz="1100" b="1" dirty="0">
              <a:highlight>
                <a:srgbClr val="00FF00"/>
              </a:highlight>
            </a:endParaRPr>
          </a:p>
          <a:p>
            <a:endParaRPr lang="en-US" sz="1100" b="1" dirty="0">
              <a:highlight>
                <a:srgbClr val="00FF00"/>
              </a:highlight>
            </a:endParaRPr>
          </a:p>
          <a:p>
            <a:r>
              <a:rPr lang="en-US" sz="1100" b="1" dirty="0">
                <a:highlight>
                  <a:srgbClr val="00FF00"/>
                </a:highlight>
              </a:rPr>
              <a:t>Solar option unavailable for underground station</a:t>
            </a:r>
            <a:endParaRPr lang="en-US" sz="1100" b="1" dirty="0">
              <a:highlight>
                <a:srgbClr val="00FF00"/>
              </a:highligh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149219" y="1752600"/>
            <a:ext cx="223131" cy="3241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9393" y="1203296"/>
            <a:ext cx="1555782" cy="600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Let’s decrease width of box and center number</a:t>
            </a:r>
            <a:endParaRPr lang="en-US" sz="1100" b="1" dirty="0">
              <a:highlight>
                <a:srgbClr val="00FF00"/>
              </a:highligh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62300" y="1895475"/>
            <a:ext cx="7429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69982"/>
            <a:ext cx="12192000" cy="3318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4193" y="3513940"/>
            <a:ext cx="1060482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Remove bold</a:t>
            </a:r>
            <a:endParaRPr lang="en-US" sz="1100" b="1" dirty="0">
              <a:highlight>
                <a:srgbClr val="00FF00"/>
              </a:highligh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71650" y="3048000"/>
            <a:ext cx="695325" cy="465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593959" y="3775550"/>
            <a:ext cx="73041" cy="846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14675" y="3775550"/>
            <a:ext cx="2657451" cy="846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64341"/>
            <a:ext cx="12192000" cy="3729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4418" y="1968578"/>
            <a:ext cx="1708182" cy="600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Add clickable arrows so that user knows he can go right and left?</a:t>
            </a:r>
            <a:endParaRPr lang="en-US" sz="1100" b="1" dirty="0">
              <a:highlight>
                <a:srgbClr val="00FF00"/>
              </a:highligh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92966" y="2568742"/>
            <a:ext cx="564709" cy="934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2457450"/>
            <a:ext cx="2847975" cy="876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02418" y="3822622"/>
            <a:ext cx="1708182" cy="21228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FF"/>
                </a:highlight>
              </a:rPr>
              <a:t>I like how you did these graphs. I think better to make the background a different color other than white. I might have to do that in the python code.</a:t>
            </a:r>
            <a:endParaRPr lang="en-US" sz="1100" b="1" dirty="0">
              <a:highlight>
                <a:srgbClr val="00FFFF"/>
              </a:highlight>
            </a:endParaRPr>
          </a:p>
          <a:p>
            <a:endParaRPr lang="en-US" sz="1100" b="1" dirty="0">
              <a:highlight>
                <a:srgbClr val="00FFFF"/>
              </a:highlight>
            </a:endParaRPr>
          </a:p>
          <a:p>
            <a:r>
              <a:rPr lang="en-US" sz="1100" b="1" dirty="0">
                <a:solidFill>
                  <a:srgbClr val="FF0000"/>
                </a:solidFill>
              </a:rPr>
              <a:t>Note: This is Image cannot change background color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70746" y="1963604"/>
            <a:ext cx="1708182" cy="15995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FF"/>
                </a:highlight>
              </a:rPr>
              <a:t>Maybe we can use this font throughout the software?</a:t>
            </a:r>
            <a:endParaRPr lang="en-US" sz="1100" b="1" dirty="0">
              <a:highlight>
                <a:srgbClr val="00FFFF"/>
              </a:highlight>
            </a:endParaRPr>
          </a:p>
          <a:p>
            <a:endParaRPr lang="en-US" sz="1100" b="1" dirty="0">
              <a:highlight>
                <a:srgbClr val="00FFFF"/>
              </a:highlight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Note: These fonts are paid we have to purchase </a:t>
            </a:r>
            <a:r>
              <a:rPr lang="en-US" sz="1200" b="1" dirty="0">
                <a:solidFill>
                  <a:srgbClr val="FF0000"/>
                </a:solidFill>
              </a:rPr>
              <a:t>those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000" b="1" dirty="0">
                <a:solidFill>
                  <a:srgbClr val="FF0000"/>
                </a:solidFill>
              </a:rPr>
              <a:t>fonts to use this in complete site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105649" y="2079870"/>
            <a:ext cx="265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C506-2D7D-440E-8717-C14DCC0AD48D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0427"/>
            <a:ext cx="12192000" cy="5837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29425" y="1450345"/>
            <a:ext cx="689007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Big gap</a:t>
            </a:r>
            <a:endParaRPr lang="en-US" sz="1100" b="1" dirty="0">
              <a:highlight>
                <a:srgbClr val="00FF00"/>
              </a:highligh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53225" y="1181100"/>
            <a:ext cx="0" cy="800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1681" y="5146045"/>
            <a:ext cx="689007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00"/>
                </a:highlight>
              </a:rPr>
              <a:t>Big gap</a:t>
            </a:r>
            <a:endParaRPr lang="en-US" sz="1100" b="1" dirty="0">
              <a:highlight>
                <a:srgbClr val="00FF00"/>
              </a:highligh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775481" y="4876800"/>
            <a:ext cx="0" cy="800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2994" y="1393195"/>
            <a:ext cx="1555782" cy="19532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FF"/>
                </a:highlight>
              </a:rPr>
              <a:t>Different background color?</a:t>
            </a:r>
            <a:endParaRPr lang="en-US" sz="1100" b="1" dirty="0">
              <a:highlight>
                <a:srgbClr val="00FFFF"/>
              </a:highlight>
            </a:endParaRPr>
          </a:p>
          <a:p>
            <a:endParaRPr lang="en-US" sz="1100" b="1" dirty="0">
              <a:highlight>
                <a:srgbClr val="00FFFF"/>
              </a:highlight>
            </a:endParaRPr>
          </a:p>
          <a:p>
            <a:r>
              <a:rPr lang="en-US" sz="1100" b="1" dirty="0">
                <a:solidFill>
                  <a:srgbClr val="FF0000"/>
                </a:solidFill>
              </a:rPr>
              <a:t>Note: This heading and graph are the part pf image and if I change the background color you’ll have to recreate all the images.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85095" y="3516179"/>
            <a:ext cx="2001854" cy="1799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00FFFF"/>
                </a:highlight>
              </a:rPr>
              <a:t>In the Python code let’s change the legend:</a:t>
            </a:r>
            <a:endParaRPr lang="en-US" sz="1100" b="1" dirty="0">
              <a:highlight>
                <a:srgbClr val="00FFFF"/>
              </a:highlight>
            </a:endParaRPr>
          </a:p>
          <a:p>
            <a:endParaRPr lang="en-US" sz="1100" b="1" dirty="0">
              <a:highlight>
                <a:srgbClr val="00FFFF"/>
              </a:highlight>
            </a:endParaRPr>
          </a:p>
          <a:p>
            <a:pPr marL="171450" indent="-171450">
              <a:buFontTx/>
              <a:buChar char="-"/>
            </a:pPr>
            <a:r>
              <a:rPr lang="en-US" sz="1100" b="1" dirty="0">
                <a:highlight>
                  <a:srgbClr val="00FFFF"/>
                </a:highlight>
              </a:rPr>
              <a:t>Without Selected DERs</a:t>
            </a:r>
            <a:endParaRPr lang="en-US" sz="1100" b="1" dirty="0">
              <a:highlight>
                <a:srgbClr val="00FFFF"/>
              </a:highlight>
            </a:endParaRPr>
          </a:p>
          <a:p>
            <a:pPr marL="171450" indent="-171450">
              <a:buFontTx/>
              <a:buChar char="-"/>
            </a:pPr>
            <a:r>
              <a:rPr lang="en-US" sz="1100" b="1" dirty="0">
                <a:highlight>
                  <a:srgbClr val="00FFFF"/>
                </a:highlight>
              </a:rPr>
              <a:t>With Selected DERs</a:t>
            </a:r>
            <a:endParaRPr lang="en-US" sz="1100" b="1" dirty="0">
              <a:highlight>
                <a:srgbClr val="00FFFF"/>
              </a:highlight>
            </a:endParaRPr>
          </a:p>
          <a:p>
            <a:pPr marL="171450" indent="-171450">
              <a:buFontTx/>
              <a:buChar char="-"/>
            </a:pPr>
            <a:endParaRPr lang="en-US" sz="1100" b="1" dirty="0">
              <a:highlight>
                <a:srgbClr val="00FFFF"/>
              </a:highlight>
            </a:endParaRPr>
          </a:p>
          <a:p>
            <a:r>
              <a:rPr lang="en-US" sz="1100" b="1" dirty="0">
                <a:highlight>
                  <a:srgbClr val="00FFFF"/>
                </a:highlight>
              </a:rPr>
              <a:t>Or something you feel better words it and is shorter</a:t>
            </a:r>
            <a:endParaRPr lang="en-US" sz="1100" b="1" dirty="0">
              <a:highlight>
                <a:srgbClr val="00FFFF"/>
              </a:highlight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737709" y="6212309"/>
            <a:ext cx="687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2854</Words>
  <Application>WPS Presentation</Application>
  <PresentationFormat>Widescreen</PresentationFormat>
  <Paragraphs>127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Aptos Display</vt:lpstr>
      <vt:lpstr>Segoe Print</vt:lpstr>
      <vt:lpstr>Microsoft YaHei</vt:lpstr>
      <vt:lpstr>Arial Unicode MS</vt:lpstr>
      <vt:lpstr>Aptos</vt:lpstr>
      <vt:lpstr>Calibri</vt:lpstr>
      <vt:lpstr>Office Theme</vt:lpstr>
      <vt:lpstr>Tool Update 6/29/24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Rohama</dc:creator>
  <cp:lastModifiedBy>ahuja</cp:lastModifiedBy>
  <cp:revision>41</cp:revision>
  <dcterms:created xsi:type="dcterms:W3CDTF">2024-06-17T07:28:00Z</dcterms:created>
  <dcterms:modified xsi:type="dcterms:W3CDTF">2024-07-09T12:24:22Z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C733833455B4409A905F81958A7D3C6F_12</vt:lpwstr>
  </property>
  <property fmtid="{D5CDD505-2E9C-101B-9397-08002B2CF9AE}" pid="3" name="KSOProductBuildVer">
    <vt:lpwstr>1033-12.2.0.17119</vt:lpwstr>
  </property>
</Properties>
</file>