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9"/>
  </p:notesMasterIdLst>
  <p:sldIdLst>
    <p:sldId id="256" r:id="rId4"/>
    <p:sldId id="408" r:id="rId5"/>
    <p:sldId id="409" r:id="rId6"/>
    <p:sldId id="335" r:id="rId7"/>
    <p:sldId id="411" r:id="rId8"/>
    <p:sldId id="403" r:id="rId9"/>
    <p:sldId id="397" r:id="rId10"/>
    <p:sldId id="271" r:id="rId11"/>
    <p:sldId id="407" r:id="rId12"/>
    <p:sldId id="392" r:id="rId13"/>
    <p:sldId id="406" r:id="rId14"/>
    <p:sldId id="260" r:id="rId15"/>
    <p:sldId id="289" r:id="rId16"/>
    <p:sldId id="412" r:id="rId17"/>
    <p:sldId id="410" r:id="rId18"/>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79298" autoAdjust="0"/>
  </p:normalViewPr>
  <p:slideViewPr>
    <p:cSldViewPr snapToGrid="0">
      <p:cViewPr varScale="1">
        <p:scale>
          <a:sx n="91" d="100"/>
          <a:sy n="91" d="100"/>
        </p:scale>
        <p:origin x="606" y="78"/>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0DB4A-D8B6-444A-97FC-B379347A49B4}"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100DC-7169-4755-83CA-EBF300ECEEC8}" type="slidenum">
              <a:rPr lang="en-US" smtClean="0"/>
              <a:t>‹#›</a:t>
            </a:fld>
            <a:endParaRPr lang="en-US"/>
          </a:p>
        </p:txBody>
      </p:sp>
    </p:spTree>
    <p:extLst>
      <p:ext uri="{BB962C8B-B14F-4D97-AF65-F5344CB8AC3E}">
        <p14:creationId xmlns:p14="http://schemas.microsoft.com/office/powerpoint/2010/main" val="2333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name, title, domain</a:t>
            </a:r>
          </a:p>
          <a:p>
            <a:r>
              <a:rPr lang="en-US" dirty="0"/>
              <a:t>My name is … . And today I will talk about an Web Cardiac MRI Segmentation and Visualization Application.</a:t>
            </a:r>
          </a:p>
        </p:txBody>
      </p:sp>
      <p:sp>
        <p:nvSpPr>
          <p:cNvPr id="4" name="Slide Number Placeholder 3"/>
          <p:cNvSpPr>
            <a:spLocks noGrp="1"/>
          </p:cNvSpPr>
          <p:nvPr>
            <p:ph type="sldNum" sz="quarter" idx="5"/>
          </p:nvPr>
        </p:nvSpPr>
        <p:spPr/>
        <p:txBody>
          <a:bodyPr/>
          <a:lstStyle/>
          <a:p>
            <a:fld id="{888100DC-7169-4755-83CA-EBF300ECEEC8}" type="slidenum">
              <a:rPr lang="en-US" smtClean="0"/>
              <a:t>1</a:t>
            </a:fld>
            <a:endParaRPr lang="en-US"/>
          </a:p>
        </p:txBody>
      </p:sp>
    </p:spTree>
    <p:extLst>
      <p:ext uri="{BB962C8B-B14F-4D97-AF65-F5344CB8AC3E}">
        <p14:creationId xmlns:p14="http://schemas.microsoft.com/office/powerpoint/2010/main" val="1610302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ko-KR" dirty="0"/>
              <a:t>For the final configuration I did small changes to the interpolation level and also the queue length.</a:t>
            </a:r>
          </a:p>
          <a:p>
            <a:r>
              <a:rPr lang="en-US" altLang="ko-KR" dirty="0"/>
              <a:t>I changed the interpolation level to trilinear -&gt; for smoothening the surface.</a:t>
            </a:r>
          </a:p>
          <a:p>
            <a:r>
              <a:rPr lang="en-US" altLang="ko-KR" dirty="0"/>
              <a:t>And I changed the queue length to ten  because from time to time I would get out of memory exception.</a:t>
            </a:r>
          </a:p>
          <a:p>
            <a:endParaRPr lang="en-US" altLang="ko-KR" dirty="0"/>
          </a:p>
          <a:p>
            <a:r>
              <a:rPr lang="en-US" altLang="ko-KR" dirty="0"/>
              <a:t>Best Results right hand side.</a:t>
            </a:r>
          </a:p>
          <a:p>
            <a:r>
              <a:rPr lang="en-US" altLang="ko-KR" dirty="0"/>
              <a:t>The colored heart is the best segment I had managed to crop out of the MRI, with blue being the actual heart and red the blood vessels. </a:t>
            </a:r>
          </a:p>
          <a:p>
            <a:r>
              <a:rPr lang="en-US" altLang="ko-KR" dirty="0"/>
              <a:t>The others are also  very well delimited from the background, but it still presents some imperfections. </a:t>
            </a:r>
          </a:p>
        </p:txBody>
      </p:sp>
      <p:sp>
        <p:nvSpPr>
          <p:cNvPr id="4" name="Slide Number Placeholder 3"/>
          <p:cNvSpPr>
            <a:spLocks noGrp="1"/>
          </p:cNvSpPr>
          <p:nvPr>
            <p:ph type="sldNum" sz="quarter" idx="10"/>
          </p:nvPr>
        </p:nvSpPr>
        <p:spPr/>
        <p:txBody>
          <a:bodyPr/>
          <a:lstStyle/>
          <a:p>
            <a:fld id="{5378C722-29FD-4A35-8379-A66EF14CB12C}" type="slidenum">
              <a:rPr lang="ko-KR" altLang="en-US" smtClean="0"/>
              <a:t>10</a:t>
            </a:fld>
            <a:endParaRPr lang="ko-KR" altLang="en-US"/>
          </a:p>
        </p:txBody>
      </p:sp>
    </p:spTree>
    <p:extLst>
      <p:ext uri="{BB962C8B-B14F-4D97-AF65-F5344CB8AC3E}">
        <p14:creationId xmlns:p14="http://schemas.microsoft.com/office/powerpoint/2010/main" val="3961070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evaluation results, I highlighted the metrics I used for the evaluation.</a:t>
            </a:r>
          </a:p>
          <a:p>
            <a:r>
              <a:rPr lang="en-US" dirty="0"/>
              <a:t>The dice metric, and the Jaccard metric.</a:t>
            </a:r>
          </a:p>
        </p:txBody>
      </p:sp>
      <p:sp>
        <p:nvSpPr>
          <p:cNvPr id="4" name="Slide Number Placeholder 3"/>
          <p:cNvSpPr>
            <a:spLocks noGrp="1"/>
          </p:cNvSpPr>
          <p:nvPr>
            <p:ph type="sldNum" sz="quarter" idx="5"/>
          </p:nvPr>
        </p:nvSpPr>
        <p:spPr/>
        <p:txBody>
          <a:bodyPr/>
          <a:lstStyle/>
          <a:p>
            <a:fld id="{888100DC-7169-4755-83CA-EBF300ECEEC8}" type="slidenum">
              <a:rPr lang="en-US" smtClean="0"/>
              <a:t>11</a:t>
            </a:fld>
            <a:endParaRPr lang="en-US"/>
          </a:p>
        </p:txBody>
      </p:sp>
    </p:spTree>
    <p:extLst>
      <p:ext uri="{BB962C8B-B14F-4D97-AF65-F5344CB8AC3E}">
        <p14:creationId xmlns:p14="http://schemas.microsoft.com/office/powerpoint/2010/main" val="2241419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 had to download a stand alone tool to be able to visualize MRI specific files format (Nifty images).</a:t>
            </a:r>
          </a:p>
          <a:p>
            <a:r>
              <a:rPr lang="en-US" dirty="0"/>
              <a:t>2) In order to evaluate the results I had to change the output dimensions and to recenter the image after this process in order to evaluate it with regard to the ground truth image.</a:t>
            </a:r>
          </a:p>
          <a:p>
            <a:r>
              <a:rPr lang="en-US" dirty="0"/>
              <a:t>3) Adapt the architecture based on my computational power trough experimentation.</a:t>
            </a:r>
          </a:p>
          <a:p>
            <a:r>
              <a:rPr lang="en-US" dirty="0"/>
              <a:t>4) Lack of MRI, not enough high quality heart MRI.</a:t>
            </a:r>
          </a:p>
          <a:p>
            <a:r>
              <a:rPr lang="en-US" dirty="0"/>
              <a:t>5) Terminology, having to understand certain words and their meaning from the field of medicine.</a:t>
            </a:r>
          </a:p>
          <a:p>
            <a:r>
              <a:rPr lang="en-US" dirty="0"/>
              <a:t>6) Train time required, cannot </a:t>
            </a:r>
            <a:r>
              <a:rPr lang="en-US" dirty="0" err="1"/>
              <a:t>immediadly</a:t>
            </a:r>
            <a:r>
              <a:rPr lang="en-US" dirty="0"/>
              <a:t> see if my configuration were good enough, and I would have to let it train for at least 100 iterations which would take almost 2-3 days.</a:t>
            </a:r>
          </a:p>
        </p:txBody>
      </p:sp>
      <p:sp>
        <p:nvSpPr>
          <p:cNvPr id="4" name="Slide Number Placeholder 3"/>
          <p:cNvSpPr>
            <a:spLocks noGrp="1"/>
          </p:cNvSpPr>
          <p:nvPr>
            <p:ph type="sldNum" sz="quarter" idx="5"/>
          </p:nvPr>
        </p:nvSpPr>
        <p:spPr/>
        <p:txBody>
          <a:bodyPr/>
          <a:lstStyle/>
          <a:p>
            <a:fld id="{888100DC-7169-4755-83CA-EBF300ECEEC8}" type="slidenum">
              <a:rPr lang="en-US" smtClean="0"/>
              <a:t>13</a:t>
            </a:fld>
            <a:endParaRPr lang="en-US"/>
          </a:p>
        </p:txBody>
      </p:sp>
    </p:spTree>
    <p:extLst>
      <p:ext uri="{BB962C8B-B14F-4D97-AF65-F5344CB8AC3E}">
        <p14:creationId xmlns:p14="http://schemas.microsoft.com/office/powerpoint/2010/main" val="139906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14</a:t>
            </a:fld>
            <a:endParaRPr lang="en-US"/>
          </a:p>
        </p:txBody>
      </p:sp>
    </p:spTree>
    <p:extLst>
      <p:ext uri="{BB962C8B-B14F-4D97-AF65-F5344CB8AC3E}">
        <p14:creationId xmlns:p14="http://schemas.microsoft.com/office/powerpoint/2010/main" val="1748001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we will make a short introduction and present the context.</a:t>
            </a:r>
          </a:p>
          <a:p>
            <a:r>
              <a:rPr lang="en-US" dirty="0"/>
              <a:t>Secondly I will define the problem definition and the development challenges I encountered. </a:t>
            </a:r>
          </a:p>
          <a:p>
            <a:r>
              <a:rPr lang="en-US" dirty="0"/>
              <a:t>Thirdly I will talk about related work and state of the art approaches.</a:t>
            </a:r>
          </a:p>
          <a:p>
            <a:r>
              <a:rPr lang="en-US" dirty="0"/>
              <a:t>We will analyze the application and the implementation process.</a:t>
            </a:r>
          </a:p>
          <a:p>
            <a:r>
              <a:rPr lang="en-US" dirty="0"/>
              <a:t>And last but not least we will talk about the results , conclusions and future work.</a:t>
            </a:r>
          </a:p>
        </p:txBody>
      </p:sp>
      <p:sp>
        <p:nvSpPr>
          <p:cNvPr id="4" name="Slide Number Placeholder 3"/>
          <p:cNvSpPr>
            <a:spLocks noGrp="1"/>
          </p:cNvSpPr>
          <p:nvPr>
            <p:ph type="sldNum" sz="quarter" idx="5"/>
          </p:nvPr>
        </p:nvSpPr>
        <p:spPr/>
        <p:txBody>
          <a:bodyPr/>
          <a:lstStyle/>
          <a:p>
            <a:fld id="{888100DC-7169-4755-83CA-EBF300ECEEC8}" type="slidenum">
              <a:rPr lang="en-US" smtClean="0"/>
              <a:t>2</a:t>
            </a:fld>
            <a:endParaRPr lang="en-US"/>
          </a:p>
        </p:txBody>
      </p:sp>
    </p:spTree>
    <p:extLst>
      <p:ext uri="{BB962C8B-B14F-4D97-AF65-F5344CB8AC3E}">
        <p14:creationId xmlns:p14="http://schemas.microsoft.com/office/powerpoint/2010/main" val="121422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might know, an MRI stands for Magnetic Resonance Imaging</a:t>
            </a:r>
          </a:p>
          <a:p>
            <a:r>
              <a:rPr lang="en-US" dirty="0"/>
              <a:t>This practice is worldwide used in the medical field. The resulted image is composed of various grey shades, very noisy, with a lot of organs , making it very hard to be understood by an untrained person. Also, without professional assistance, for an untrained eye is almost impossible to identify the position of various organs.</a:t>
            </a:r>
          </a:p>
        </p:txBody>
      </p:sp>
      <p:sp>
        <p:nvSpPr>
          <p:cNvPr id="4" name="Slide Number Placeholder 3"/>
          <p:cNvSpPr>
            <a:spLocks noGrp="1"/>
          </p:cNvSpPr>
          <p:nvPr>
            <p:ph type="sldNum" sz="quarter" idx="5"/>
          </p:nvPr>
        </p:nvSpPr>
        <p:spPr/>
        <p:txBody>
          <a:bodyPr/>
          <a:lstStyle/>
          <a:p>
            <a:fld id="{888100DC-7169-4755-83CA-EBF300ECEEC8}" type="slidenum">
              <a:rPr lang="en-US" smtClean="0"/>
              <a:t>3</a:t>
            </a:fld>
            <a:endParaRPr lang="en-US"/>
          </a:p>
        </p:txBody>
      </p:sp>
    </p:spTree>
    <p:extLst>
      <p:ext uri="{BB962C8B-B14F-4D97-AF65-F5344CB8AC3E}">
        <p14:creationId xmlns:p14="http://schemas.microsoft.com/office/powerpoint/2010/main" val="2794350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real use case for example.</a:t>
            </a:r>
          </a:p>
          <a:p>
            <a:r>
              <a:rPr lang="en-US" dirty="0"/>
              <a:t>Let’s say you are medicine student and your homework is to analyze this chest MRI.</a:t>
            </a:r>
          </a:p>
          <a:p>
            <a:r>
              <a:rPr lang="en-US" dirty="0"/>
              <a:t>If you are not too familiar with 3D images you might be overwhelmed when you take a look at this 3D chest image and it might be very hard to understand where the heart is and how it looks like.</a:t>
            </a:r>
          </a:p>
          <a:p>
            <a:r>
              <a:rPr lang="en-US" dirty="0"/>
              <a:t>CHANGE</a:t>
            </a:r>
          </a:p>
          <a:p>
            <a:r>
              <a:rPr lang="en-US" dirty="0"/>
              <a:t>But, when you see this already segmented heart, it is much easier for you to make the correlation between this segment and the previous image.</a:t>
            </a:r>
          </a:p>
          <a:p>
            <a:r>
              <a:rPr lang="en-US" dirty="0"/>
              <a:t>Several advantages of having an already segmented 3D image.</a:t>
            </a:r>
          </a:p>
          <a:p>
            <a:r>
              <a:rPr lang="en-US" dirty="0"/>
              <a:t>Malfunction</a:t>
            </a:r>
          </a:p>
          <a:p>
            <a:r>
              <a:rPr lang="en-US" dirty="0"/>
              <a:t>Disease</a:t>
            </a:r>
          </a:p>
          <a:p>
            <a:r>
              <a:rPr lang="en-US" dirty="0"/>
              <a:t>Learning</a:t>
            </a:r>
          </a:p>
        </p:txBody>
      </p:sp>
      <p:sp>
        <p:nvSpPr>
          <p:cNvPr id="4" name="Slide Number Placeholder 3"/>
          <p:cNvSpPr>
            <a:spLocks noGrp="1"/>
          </p:cNvSpPr>
          <p:nvPr>
            <p:ph type="sldNum" sz="quarter" idx="5"/>
          </p:nvPr>
        </p:nvSpPr>
        <p:spPr/>
        <p:txBody>
          <a:bodyPr/>
          <a:lstStyle/>
          <a:p>
            <a:fld id="{888100DC-7169-4755-83CA-EBF300ECEEC8}" type="slidenum">
              <a:rPr lang="en-US" smtClean="0"/>
              <a:t>4</a:t>
            </a:fld>
            <a:endParaRPr lang="en-US"/>
          </a:p>
        </p:txBody>
      </p:sp>
    </p:spTree>
    <p:extLst>
      <p:ext uri="{BB962C8B-B14F-4D97-AF65-F5344CB8AC3E}">
        <p14:creationId xmlns:p14="http://schemas.microsoft.com/office/powerpoint/2010/main" val="57343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decide to approach this problem by using AI and I thought “What could be several Research Questions that I want to be answered during the development process ?”</a:t>
            </a:r>
          </a:p>
          <a:p>
            <a:pPr marL="228600" indent="-228600">
              <a:buAutoNum type="arabicParenR"/>
            </a:pPr>
            <a:r>
              <a:rPr lang="en-US" dirty="0"/>
              <a:t>Usability, easy to understand</a:t>
            </a:r>
          </a:p>
          <a:p>
            <a:pPr marL="228600" indent="-228600">
              <a:buAutoNum type="arabicParenR"/>
            </a:pPr>
            <a:r>
              <a:rPr lang="en-US" dirty="0"/>
              <a:t>Question comes during the development when I found out that there are only a few public MRI and labeled organs on the internet.</a:t>
            </a:r>
          </a:p>
        </p:txBody>
      </p:sp>
      <p:sp>
        <p:nvSpPr>
          <p:cNvPr id="4" name="Slide Number Placeholder 3"/>
          <p:cNvSpPr>
            <a:spLocks noGrp="1"/>
          </p:cNvSpPr>
          <p:nvPr>
            <p:ph type="sldNum" sz="quarter" idx="5"/>
          </p:nvPr>
        </p:nvSpPr>
        <p:spPr/>
        <p:txBody>
          <a:bodyPr/>
          <a:lstStyle/>
          <a:p>
            <a:fld id="{888100DC-7169-4755-83CA-EBF300ECEEC8}" type="slidenum">
              <a:rPr lang="en-US" smtClean="0"/>
              <a:t>5</a:t>
            </a:fld>
            <a:endParaRPr lang="en-US"/>
          </a:p>
        </p:txBody>
      </p:sp>
    </p:spTree>
    <p:extLst>
      <p:ext uri="{BB962C8B-B14F-4D97-AF65-F5344CB8AC3E}">
        <p14:creationId xmlns:p14="http://schemas.microsoft.com/office/powerpoint/2010/main" val="53797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approach consists of two components. </a:t>
            </a:r>
          </a:p>
          <a:p>
            <a:r>
              <a:rPr lang="en-US" dirty="0"/>
              <a:t>The intelligent component -&gt; present</a:t>
            </a:r>
          </a:p>
          <a:p>
            <a:r>
              <a:rPr lang="en-US" dirty="0"/>
              <a:t>The web component -&gt;present</a:t>
            </a:r>
          </a:p>
          <a:p>
            <a:r>
              <a:rPr lang="en-US" dirty="0"/>
              <a:t>From my point of view this functionality is very important, because to be able to visualize this kind of files, you usually need a stand alone application, and having the possibility to view the MRI online will greatly facilitate the process.</a:t>
            </a:r>
          </a:p>
        </p:txBody>
      </p:sp>
      <p:sp>
        <p:nvSpPr>
          <p:cNvPr id="4" name="Slide Number Placeholder 3"/>
          <p:cNvSpPr>
            <a:spLocks noGrp="1"/>
          </p:cNvSpPr>
          <p:nvPr>
            <p:ph type="sldNum" sz="quarter" idx="5"/>
          </p:nvPr>
        </p:nvSpPr>
        <p:spPr/>
        <p:txBody>
          <a:bodyPr/>
          <a:lstStyle/>
          <a:p>
            <a:fld id="{888100DC-7169-4755-83CA-EBF300ECEEC8}" type="slidenum">
              <a:rPr lang="en-US" smtClean="0"/>
              <a:t>6</a:t>
            </a:fld>
            <a:endParaRPr lang="en-US"/>
          </a:p>
        </p:txBody>
      </p:sp>
    </p:spTree>
    <p:extLst>
      <p:ext uri="{BB962C8B-B14F-4D97-AF65-F5344CB8AC3E}">
        <p14:creationId xmlns:p14="http://schemas.microsoft.com/office/powerpoint/2010/main" val="823641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With this paper they won the HVSMR workshop .The network they created (A </a:t>
            </a:r>
            <a:r>
              <a:rPr lang="en-US" dirty="0" err="1"/>
              <a:t>DenseV</a:t>
            </a:r>
            <a:r>
              <a:rPr lang="en-US" dirty="0"/>
              <a:t> neural network – V from volumetric) is able to put volumetric labels in 3D images. For the evaluation they used the dice coefficient (intersection*2)/sum, and got the value of 0.93/1 1 being the best value .</a:t>
            </a:r>
          </a:p>
          <a:p>
            <a:pPr marL="0" indent="0">
              <a:buNone/>
            </a:pPr>
            <a:r>
              <a:rPr lang="en-US" dirty="0"/>
              <a:t>2)  Other related work TITLE tackle the same process but by using an dilated convolutional neural network. A dilated convolution is the same as a simple convolution but having an input with defined gaps. They also used the dice coefficient, having an overall result of 0.80 on the myocardium and 0.93 on the blood vessels.</a:t>
            </a:r>
          </a:p>
        </p:txBody>
      </p:sp>
      <p:sp>
        <p:nvSpPr>
          <p:cNvPr id="4" name="Slide Number Placeholder 3"/>
          <p:cNvSpPr>
            <a:spLocks noGrp="1"/>
          </p:cNvSpPr>
          <p:nvPr>
            <p:ph type="sldNum" sz="quarter" idx="5"/>
          </p:nvPr>
        </p:nvSpPr>
        <p:spPr/>
        <p:txBody>
          <a:bodyPr/>
          <a:lstStyle/>
          <a:p>
            <a:fld id="{888100DC-7169-4755-83CA-EBF300ECEEC8}" type="slidenum">
              <a:rPr lang="en-US" smtClean="0"/>
              <a:t>7</a:t>
            </a:fld>
            <a:endParaRPr lang="en-US"/>
          </a:p>
        </p:txBody>
      </p:sp>
    </p:spTree>
    <p:extLst>
      <p:ext uri="{BB962C8B-B14F-4D97-AF65-F5344CB8AC3E}">
        <p14:creationId xmlns:p14="http://schemas.microsoft.com/office/powerpoint/2010/main" val="422785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challenges of this project was the lack of data. As you might already know in the AI field the data is mandatory in order to achieve valuable results. Because the dataset from the HVSMR workshop was the only one I found with quality and reliable images, we had access to only 20 MRIs (full axial-volumes) total. Because of this, I had to augment the data I was provided and I did it with 3 different methods</a:t>
            </a:r>
          </a:p>
        </p:txBody>
      </p:sp>
      <p:sp>
        <p:nvSpPr>
          <p:cNvPr id="4" name="Slide Number Placeholder 3"/>
          <p:cNvSpPr>
            <a:spLocks noGrp="1"/>
          </p:cNvSpPr>
          <p:nvPr>
            <p:ph type="sldNum" sz="quarter" idx="5"/>
          </p:nvPr>
        </p:nvSpPr>
        <p:spPr/>
        <p:txBody>
          <a:bodyPr/>
          <a:lstStyle/>
          <a:p>
            <a:fld id="{888100DC-7169-4755-83CA-EBF300ECEEC8}" type="slidenum">
              <a:rPr lang="en-US" smtClean="0"/>
              <a:t>8</a:t>
            </a:fld>
            <a:endParaRPr lang="en-US" dirty="0"/>
          </a:p>
        </p:txBody>
      </p:sp>
    </p:spTree>
    <p:extLst>
      <p:ext uri="{BB962C8B-B14F-4D97-AF65-F5344CB8AC3E}">
        <p14:creationId xmlns:p14="http://schemas.microsoft.com/office/powerpoint/2010/main" val="2778891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ko-KR" dirty="0"/>
              <a:t>For my initial Configuration -&gt; Train Test</a:t>
            </a:r>
          </a:p>
          <a:p>
            <a:r>
              <a:rPr lang="en-US" altLang="ko-KR" dirty="0"/>
              <a:t>What stands out from the configuration are the Interpolation level -&gt; I thought is enough , queue length -&gt; maximum available to not get memory overflow from the beginning</a:t>
            </a:r>
          </a:p>
          <a:p>
            <a:r>
              <a:rPr lang="en-US" altLang="ko-KR" dirty="0"/>
              <a:t>number of classes -&gt; good results (the heart would blend in </a:t>
            </a:r>
            <a:r>
              <a:rPr lang="en-US" altLang="ko-KR"/>
              <a:t>the background)</a:t>
            </a:r>
            <a:endParaRPr lang="en-US" altLang="ko-KR" dirty="0"/>
          </a:p>
          <a:p>
            <a:r>
              <a:rPr lang="en-US" altLang="ko-KR" dirty="0"/>
              <a:t>First Results -&gt; very hard to delimit where the heart ends and the background begins, and also we can see the texture of the segment is not so well defined with hard edges.</a:t>
            </a:r>
          </a:p>
        </p:txBody>
      </p:sp>
      <p:sp>
        <p:nvSpPr>
          <p:cNvPr id="4" name="Slide Number Placeholder 3"/>
          <p:cNvSpPr>
            <a:spLocks noGrp="1"/>
          </p:cNvSpPr>
          <p:nvPr>
            <p:ph type="sldNum" sz="quarter" idx="10"/>
          </p:nvPr>
        </p:nvSpPr>
        <p:spPr/>
        <p:txBody>
          <a:bodyPr/>
          <a:lstStyle/>
          <a:p>
            <a:fld id="{5378C722-29FD-4A35-8379-A66EF14CB12C}" type="slidenum">
              <a:rPr lang="ko-KR" altLang="en-US" smtClean="0"/>
              <a:t>9</a:t>
            </a:fld>
            <a:endParaRPr lang="ko-KR" altLang="en-US"/>
          </a:p>
        </p:txBody>
      </p:sp>
    </p:spTree>
    <p:extLst>
      <p:ext uri="{BB962C8B-B14F-4D97-AF65-F5344CB8AC3E}">
        <p14:creationId xmlns:p14="http://schemas.microsoft.com/office/powerpoint/2010/main" val="3448463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9BFB55-A802-447E-A910-BBD71F405882}"/>
              </a:ext>
            </a:extLst>
          </p:cNvPr>
          <p:cNvSpPr/>
          <p:nvPr userDrawn="1"/>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6457B7BB-CD07-47C5-9965-2FA032CA8D5B}"/>
              </a:ext>
            </a:extLst>
          </p:cNvPr>
          <p:cNvSpPr/>
          <p:nvPr userDrawn="1"/>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81EF693-46E2-4180-A982-14109E40CB06}"/>
              </a:ext>
            </a:extLst>
          </p:cNvPr>
          <p:cNvSpPr/>
          <p:nvPr userDrawn="1"/>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1392764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751056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Images &amp;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dirty="0"/>
              <a:t>Images &amp; Contents</a:t>
            </a:r>
            <a:endParaRPr lang="ko-KR" altLang="en-US" dirty="0"/>
          </a:p>
        </p:txBody>
      </p:sp>
      <p:sp>
        <p:nvSpPr>
          <p:cNvPr id="3" name="그림 개체 틀 2"/>
          <p:cNvSpPr>
            <a:spLocks noGrp="1"/>
          </p:cNvSpPr>
          <p:nvPr>
            <p:ph type="pic" sz="quarter" idx="14" hasCustomPrompt="1"/>
          </p:nvPr>
        </p:nvSpPr>
        <p:spPr>
          <a:xfrm>
            <a:off x="0" y="0"/>
            <a:ext cx="5039883"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9" name="Group 8">
            <a:extLst>
              <a:ext uri="{FF2B5EF4-FFF2-40B4-BE49-F238E27FC236}">
                <a16:creationId xmlns:a16="http://schemas.microsoft.com/office/drawing/2014/main" id="{F98C2D50-3619-48EA-833C-CBFA42C474ED}"/>
              </a:ext>
            </a:extLst>
          </p:cNvPr>
          <p:cNvGrpSpPr/>
          <p:nvPr userDrawn="1"/>
        </p:nvGrpSpPr>
        <p:grpSpPr>
          <a:xfrm rot="10800000" flipH="1" flipV="1">
            <a:off x="5688624" y="5899288"/>
            <a:ext cx="6170002" cy="862288"/>
            <a:chOff x="-711608" y="4905446"/>
            <a:chExt cx="12267395" cy="1714429"/>
          </a:xfrm>
        </p:grpSpPr>
        <p:sp>
          <p:nvSpPr>
            <p:cNvPr id="10" name="Freeform: Shape 9">
              <a:extLst>
                <a:ext uri="{FF2B5EF4-FFF2-40B4-BE49-F238E27FC236}">
                  <a16:creationId xmlns:a16="http://schemas.microsoft.com/office/drawing/2014/main" id="{6BE6F97E-237C-4F49-BF74-07AD0A30E4A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1F3C37DB-B814-413E-B87E-66D173097D3F}"/>
                </a:ext>
              </a:extLst>
            </p:cNvPr>
            <p:cNvGrpSpPr/>
            <p:nvPr/>
          </p:nvGrpSpPr>
          <p:grpSpPr>
            <a:xfrm>
              <a:off x="-711608" y="5658084"/>
              <a:ext cx="655351" cy="517912"/>
              <a:chOff x="5268098" y="5667609"/>
              <a:chExt cx="655351" cy="517912"/>
            </a:xfrm>
          </p:grpSpPr>
          <p:sp>
            <p:nvSpPr>
              <p:cNvPr id="16" name="Freeform: Shape 15">
                <a:extLst>
                  <a:ext uri="{FF2B5EF4-FFF2-40B4-BE49-F238E27FC236}">
                    <a16:creationId xmlns:a16="http://schemas.microsoft.com/office/drawing/2014/main" id="{7EB85841-20E3-4B2B-8973-E00BEF9845D4}"/>
                  </a:ext>
                </a:extLst>
              </p:cNvPr>
              <p:cNvSpPr/>
              <p:nvPr/>
            </p:nvSpPr>
            <p:spPr>
              <a:xfrm>
                <a:off x="5268098" y="5667609"/>
                <a:ext cx="517912"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7" name="Rectangle: Rounded Corners 16">
                <a:extLst>
                  <a:ext uri="{FF2B5EF4-FFF2-40B4-BE49-F238E27FC236}">
                    <a16:creationId xmlns:a16="http://schemas.microsoft.com/office/drawing/2014/main" id="{50CB10DD-AABC-4EC4-BAD8-E9E469ADD706}"/>
                  </a:ext>
                </a:extLst>
              </p:cNvPr>
              <p:cNvSpPr/>
              <p:nvPr/>
            </p:nvSpPr>
            <p:spPr>
              <a:xfrm>
                <a:off x="5724922" y="5874289"/>
                <a:ext cx="198527" cy="1294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EB82D89-C9A8-4B16-9538-883DA044007E}"/>
                </a:ext>
              </a:extLst>
            </p:cNvPr>
            <p:cNvSpPr/>
            <p:nvPr/>
          </p:nvSpPr>
          <p:spPr>
            <a:xfrm>
              <a:off x="-343344" y="5898145"/>
              <a:ext cx="7817569" cy="65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40061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72920181-2924-4E1F-891D-E75A99509C25}"/>
              </a:ext>
            </a:extLst>
          </p:cNvPr>
          <p:cNvSpPr/>
          <p:nvPr userDrawn="1"/>
        </p:nvSpPr>
        <p:spPr>
          <a:xfrm>
            <a:off x="-1" y="0"/>
            <a:ext cx="42872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5"/>
          <p:cNvSpPr>
            <a:spLocks noGrp="1"/>
          </p:cNvSpPr>
          <p:nvPr>
            <p:ph type="pic" sz="quarter" idx="10" hasCustomPrompt="1"/>
          </p:nvPr>
        </p:nvSpPr>
        <p:spPr>
          <a:xfrm>
            <a:off x="3205315" y="535021"/>
            <a:ext cx="3889913" cy="3542051"/>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217888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0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27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97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7385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2" r:id="rId1"/>
    <p:sldLayoutId id="2147483738" r:id="rId2"/>
    <p:sldLayoutId id="2147483743" r:id="rId3"/>
    <p:sldLayoutId id="2147483742" r:id="rId4"/>
    <p:sldLayoutId id="2147483737" r:id="rId5"/>
    <p:sldLayoutId id="2147483740" r:id="rId6"/>
    <p:sldLayoutId id="2147483739" r:id="rId7"/>
    <p:sldLayoutId id="2147483736" r:id="rId8"/>
    <p:sldLayoutId id="2147483741" r:id="rId9"/>
    <p:sldLayoutId id="2147483744" r:id="rId10"/>
    <p:sldLayoutId id="2147483746" r:id="rId11"/>
    <p:sldLayoutId id="2147483749"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43.gif"/><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A0EAB522-1DFF-4B85-8868-4BF984E553F0}"/>
              </a:ext>
            </a:extLst>
          </p:cNvPr>
          <p:cNvGrpSpPr/>
          <p:nvPr/>
        </p:nvGrpSpPr>
        <p:grpSpPr>
          <a:xfrm>
            <a:off x="-514205" y="518570"/>
            <a:ext cx="10267188" cy="2109978"/>
            <a:chOff x="-491345" y="1077822"/>
            <a:chExt cx="10267188" cy="2109978"/>
          </a:xfrm>
        </p:grpSpPr>
        <p:grpSp>
          <p:nvGrpSpPr>
            <p:cNvPr id="122" name="Group 121">
              <a:extLst>
                <a:ext uri="{FF2B5EF4-FFF2-40B4-BE49-F238E27FC236}">
                  <a16:creationId xmlns:a16="http://schemas.microsoft.com/office/drawing/2014/main" id="{25426AD8-F38A-41A4-A132-B187D44A767E}"/>
                </a:ext>
              </a:extLst>
            </p:cNvPr>
            <p:cNvGrpSpPr/>
            <p:nvPr/>
          </p:nvGrpSpPr>
          <p:grpSpPr>
            <a:xfrm>
              <a:off x="-491345" y="1077822"/>
              <a:ext cx="10267188" cy="2109978"/>
              <a:chOff x="-491345" y="1077822"/>
              <a:chExt cx="10267188" cy="2109978"/>
            </a:xfrm>
          </p:grpSpPr>
          <p:pic>
            <p:nvPicPr>
              <p:cNvPr id="65" name="Picture 64">
                <a:extLst>
                  <a:ext uri="{FF2B5EF4-FFF2-40B4-BE49-F238E27FC236}">
                    <a16:creationId xmlns:a16="http://schemas.microsoft.com/office/drawing/2014/main" id="{8B491B70-93F2-4668-BC1F-5BBC24FCA6B8}"/>
                  </a:ext>
                </a:extLst>
              </p:cNvPr>
              <p:cNvPicPr>
                <a:picLocks noChangeAspect="1"/>
              </p:cNvPicPr>
              <p:nvPr/>
            </p:nvPicPr>
            <p:blipFill>
              <a:blip r:embed="rId3"/>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66" name="Freeform: Shape 65">
                <a:extLst>
                  <a:ext uri="{FF2B5EF4-FFF2-40B4-BE49-F238E27FC236}">
                    <a16:creationId xmlns:a16="http://schemas.microsoft.com/office/drawing/2014/main" id="{F7F6D971-A705-4B43-9964-5269154453FE}"/>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67" name="Picture 66">
                <a:extLst>
                  <a:ext uri="{FF2B5EF4-FFF2-40B4-BE49-F238E27FC236}">
                    <a16:creationId xmlns:a16="http://schemas.microsoft.com/office/drawing/2014/main" id="{32EBC4F2-FDAB-458F-B3D6-C655FBB2CB3A}"/>
                  </a:ext>
                </a:extLst>
              </p:cNvPr>
              <p:cNvPicPr>
                <a:picLocks noChangeAspect="1"/>
              </p:cNvPicPr>
              <p:nvPr/>
            </p:nvPicPr>
            <p:blipFill rotWithShape="1">
              <a:blip r:embed="rId4"/>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68" name="Freeform: Shape 67">
                <a:extLst>
                  <a:ext uri="{FF2B5EF4-FFF2-40B4-BE49-F238E27FC236}">
                    <a16:creationId xmlns:a16="http://schemas.microsoft.com/office/drawing/2014/main" id="{5653D0CF-464F-41CE-9CC7-5B508C75BCB1}"/>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69" name="Picture 68">
                <a:extLst>
                  <a:ext uri="{FF2B5EF4-FFF2-40B4-BE49-F238E27FC236}">
                    <a16:creationId xmlns:a16="http://schemas.microsoft.com/office/drawing/2014/main" id="{5DEF24CD-3AAD-4FCE-BB30-02BFFC7D05A7}"/>
                  </a:ext>
                </a:extLst>
              </p:cNvPr>
              <p:cNvPicPr>
                <a:picLocks noChangeAspect="1"/>
              </p:cNvPicPr>
              <p:nvPr/>
            </p:nvPicPr>
            <p:blipFill>
              <a:blip r:embed="rId5"/>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0" name="Freeform: Shape 69">
                <a:extLst>
                  <a:ext uri="{FF2B5EF4-FFF2-40B4-BE49-F238E27FC236}">
                    <a16:creationId xmlns:a16="http://schemas.microsoft.com/office/drawing/2014/main" id="{32FC8001-B8F3-49FB-AF84-BD616B5629B2}"/>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71" name="Picture 70">
                <a:extLst>
                  <a:ext uri="{FF2B5EF4-FFF2-40B4-BE49-F238E27FC236}">
                    <a16:creationId xmlns:a16="http://schemas.microsoft.com/office/drawing/2014/main" id="{94A1CF25-E437-4C2B-B3E8-D51797868892}"/>
                  </a:ext>
                </a:extLst>
              </p:cNvPr>
              <p:cNvPicPr>
                <a:picLocks noChangeAspect="1"/>
              </p:cNvPicPr>
              <p:nvPr/>
            </p:nvPicPr>
            <p:blipFill>
              <a:blip r:embed="rId6"/>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2" name="Freeform: Shape 71">
                <a:extLst>
                  <a:ext uri="{FF2B5EF4-FFF2-40B4-BE49-F238E27FC236}">
                    <a16:creationId xmlns:a16="http://schemas.microsoft.com/office/drawing/2014/main" id="{202212BC-E82C-4073-9C8E-B0E894C02C8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73" name="Picture 72">
                <a:extLst>
                  <a:ext uri="{FF2B5EF4-FFF2-40B4-BE49-F238E27FC236}">
                    <a16:creationId xmlns:a16="http://schemas.microsoft.com/office/drawing/2014/main" id="{37C064A4-6E82-470C-BF77-FF3F6357BE81}"/>
                  </a:ext>
                </a:extLst>
              </p:cNvPr>
              <p:cNvPicPr>
                <a:picLocks noChangeAspect="1"/>
              </p:cNvPicPr>
              <p:nvPr/>
            </p:nvPicPr>
            <p:blipFill>
              <a:blip r:embed="rId7"/>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4" name="Freeform: Shape 73">
                <a:extLst>
                  <a:ext uri="{FF2B5EF4-FFF2-40B4-BE49-F238E27FC236}">
                    <a16:creationId xmlns:a16="http://schemas.microsoft.com/office/drawing/2014/main" id="{F8ECD751-6127-4DE6-8D9F-40183E34C7AE}"/>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75" name="Picture 74">
                <a:extLst>
                  <a:ext uri="{FF2B5EF4-FFF2-40B4-BE49-F238E27FC236}">
                    <a16:creationId xmlns:a16="http://schemas.microsoft.com/office/drawing/2014/main" id="{A095F136-6DBD-4EDF-8707-71F0C82E9264}"/>
                  </a:ext>
                </a:extLst>
              </p:cNvPr>
              <p:cNvPicPr>
                <a:picLocks noChangeAspect="1"/>
              </p:cNvPicPr>
              <p:nvPr/>
            </p:nvPicPr>
            <p:blipFill>
              <a:blip r:embed="rId8"/>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6" name="Freeform: Shape 75">
                <a:extLst>
                  <a:ext uri="{FF2B5EF4-FFF2-40B4-BE49-F238E27FC236}">
                    <a16:creationId xmlns:a16="http://schemas.microsoft.com/office/drawing/2014/main" id="{6AE7AB1A-1A18-4A4B-9420-C20A711060D6}"/>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77" name="Picture 76">
                <a:extLst>
                  <a:ext uri="{FF2B5EF4-FFF2-40B4-BE49-F238E27FC236}">
                    <a16:creationId xmlns:a16="http://schemas.microsoft.com/office/drawing/2014/main" id="{47D7980E-90EE-44E0-8175-17619F826AC7}"/>
                  </a:ext>
                </a:extLst>
              </p:cNvPr>
              <p:cNvPicPr>
                <a:picLocks noChangeAspect="1"/>
              </p:cNvPicPr>
              <p:nvPr/>
            </p:nvPicPr>
            <p:blipFill>
              <a:blip r:embed="rId9"/>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8" name="Freeform: Shape 77">
                <a:extLst>
                  <a:ext uri="{FF2B5EF4-FFF2-40B4-BE49-F238E27FC236}">
                    <a16:creationId xmlns:a16="http://schemas.microsoft.com/office/drawing/2014/main" id="{5B87D4CB-9826-46FA-9AB5-6ED8FED6C16A}"/>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79" name="Picture 78">
                <a:extLst>
                  <a:ext uri="{FF2B5EF4-FFF2-40B4-BE49-F238E27FC236}">
                    <a16:creationId xmlns:a16="http://schemas.microsoft.com/office/drawing/2014/main" id="{A9A12785-C9A1-406C-83CA-2579807EC12A}"/>
                  </a:ext>
                </a:extLst>
              </p:cNvPr>
              <p:cNvPicPr>
                <a:picLocks noChangeAspect="1"/>
              </p:cNvPicPr>
              <p:nvPr/>
            </p:nvPicPr>
            <p:blipFill>
              <a:blip r:embed="rId10"/>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0" name="Freeform: Shape 79">
                <a:extLst>
                  <a:ext uri="{FF2B5EF4-FFF2-40B4-BE49-F238E27FC236}">
                    <a16:creationId xmlns:a16="http://schemas.microsoft.com/office/drawing/2014/main" id="{B1EC3330-2CEB-473D-A022-3EA3BA01ACAE}"/>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81" name="Picture 80">
                <a:extLst>
                  <a:ext uri="{FF2B5EF4-FFF2-40B4-BE49-F238E27FC236}">
                    <a16:creationId xmlns:a16="http://schemas.microsoft.com/office/drawing/2014/main" id="{8E8CD869-3CB8-4111-BBCB-29C5222A5695}"/>
                  </a:ext>
                </a:extLst>
              </p:cNvPr>
              <p:cNvPicPr>
                <a:picLocks noChangeAspect="1"/>
              </p:cNvPicPr>
              <p:nvPr/>
            </p:nvPicPr>
            <p:blipFill>
              <a:blip r:embed="rId11"/>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82" name="Freeform: Shape 81">
                <a:extLst>
                  <a:ext uri="{FF2B5EF4-FFF2-40B4-BE49-F238E27FC236}">
                    <a16:creationId xmlns:a16="http://schemas.microsoft.com/office/drawing/2014/main" id="{7DCAB668-9C55-4FB4-A127-3B5E7EF9570B}"/>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83" name="Picture 82">
                <a:extLst>
                  <a:ext uri="{FF2B5EF4-FFF2-40B4-BE49-F238E27FC236}">
                    <a16:creationId xmlns:a16="http://schemas.microsoft.com/office/drawing/2014/main" id="{203AB0EB-1196-4F26-B3C3-FFCD0FF761EE}"/>
                  </a:ext>
                </a:extLst>
              </p:cNvPr>
              <p:cNvPicPr>
                <a:picLocks noChangeAspect="1"/>
              </p:cNvPicPr>
              <p:nvPr/>
            </p:nvPicPr>
            <p:blipFill>
              <a:blip r:embed="rId12"/>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4" name="Freeform: Shape 83">
                <a:extLst>
                  <a:ext uri="{FF2B5EF4-FFF2-40B4-BE49-F238E27FC236}">
                    <a16:creationId xmlns:a16="http://schemas.microsoft.com/office/drawing/2014/main" id="{CDC82CB9-9BDA-45C9-94D9-717A04FB1CDB}"/>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85" name="Picture 84">
                <a:extLst>
                  <a:ext uri="{FF2B5EF4-FFF2-40B4-BE49-F238E27FC236}">
                    <a16:creationId xmlns:a16="http://schemas.microsoft.com/office/drawing/2014/main" id="{EC288035-393E-4E82-8D0E-2D38BA726005}"/>
                  </a:ext>
                </a:extLst>
              </p:cNvPr>
              <p:cNvPicPr>
                <a:picLocks noChangeAspect="1"/>
              </p:cNvPicPr>
              <p:nvPr/>
            </p:nvPicPr>
            <p:blipFill>
              <a:blip r:embed="rId13"/>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6" name="Freeform: Shape 85">
                <a:extLst>
                  <a:ext uri="{FF2B5EF4-FFF2-40B4-BE49-F238E27FC236}">
                    <a16:creationId xmlns:a16="http://schemas.microsoft.com/office/drawing/2014/main" id="{EE6EEB66-3C31-48A2-94CD-E23DC7686ACA}"/>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87" name="Freeform: Shape 86">
                <a:extLst>
                  <a:ext uri="{FF2B5EF4-FFF2-40B4-BE49-F238E27FC236}">
                    <a16:creationId xmlns:a16="http://schemas.microsoft.com/office/drawing/2014/main" id="{6244E1C3-F079-4EFB-803F-40EF1472789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88" name="Freeform: Shape 87">
                <a:extLst>
                  <a:ext uri="{FF2B5EF4-FFF2-40B4-BE49-F238E27FC236}">
                    <a16:creationId xmlns:a16="http://schemas.microsoft.com/office/drawing/2014/main" id="{5D2893A2-AFA7-4149-AC8F-D62A458240ED}"/>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89" name="Freeform: Shape 88">
                <a:extLst>
                  <a:ext uri="{FF2B5EF4-FFF2-40B4-BE49-F238E27FC236}">
                    <a16:creationId xmlns:a16="http://schemas.microsoft.com/office/drawing/2014/main" id="{F2D05D44-5D69-4FF5-87BC-47E408F8F7A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0" name="Freeform: Shape 89">
                <a:extLst>
                  <a:ext uri="{FF2B5EF4-FFF2-40B4-BE49-F238E27FC236}">
                    <a16:creationId xmlns:a16="http://schemas.microsoft.com/office/drawing/2014/main" id="{B95704AB-AFD0-494C-BD0E-E679DF43E38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1" name="Freeform: Shape 90">
                <a:extLst>
                  <a:ext uri="{FF2B5EF4-FFF2-40B4-BE49-F238E27FC236}">
                    <a16:creationId xmlns:a16="http://schemas.microsoft.com/office/drawing/2014/main" id="{E4E68002-92C6-479D-8129-2FB73152B8C6}"/>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2" name="Freeform: Shape 91">
                <a:extLst>
                  <a:ext uri="{FF2B5EF4-FFF2-40B4-BE49-F238E27FC236}">
                    <a16:creationId xmlns:a16="http://schemas.microsoft.com/office/drawing/2014/main" id="{656B0D46-299F-4250-B618-D70B349F75D6}"/>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3" name="Freeform: Shape 92">
                <a:extLst>
                  <a:ext uri="{FF2B5EF4-FFF2-40B4-BE49-F238E27FC236}">
                    <a16:creationId xmlns:a16="http://schemas.microsoft.com/office/drawing/2014/main" id="{54C8D0A7-D41E-422F-A266-191C34F03698}"/>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4" name="Freeform: Shape 93">
                <a:extLst>
                  <a:ext uri="{FF2B5EF4-FFF2-40B4-BE49-F238E27FC236}">
                    <a16:creationId xmlns:a16="http://schemas.microsoft.com/office/drawing/2014/main" id="{A2EAAECE-D16A-4907-B3CF-C0C7B96C45A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5" name="Freeform: Shape 94">
                <a:extLst>
                  <a:ext uri="{FF2B5EF4-FFF2-40B4-BE49-F238E27FC236}">
                    <a16:creationId xmlns:a16="http://schemas.microsoft.com/office/drawing/2014/main" id="{39AB52FB-64FE-49AC-8AD8-9934EA894A7B}"/>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6" name="Freeform: Shape 95">
                <a:extLst>
                  <a:ext uri="{FF2B5EF4-FFF2-40B4-BE49-F238E27FC236}">
                    <a16:creationId xmlns:a16="http://schemas.microsoft.com/office/drawing/2014/main" id="{1AE41194-B771-4BBF-976F-957B556E252B}"/>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46348478-C452-48FE-A7B5-B73A70870EF0}"/>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8" name="Freeform: Shape 97">
                <a:extLst>
                  <a:ext uri="{FF2B5EF4-FFF2-40B4-BE49-F238E27FC236}">
                    <a16:creationId xmlns:a16="http://schemas.microsoft.com/office/drawing/2014/main" id="{FA32F7C6-0721-4EEF-B405-AA5C8A7627AB}"/>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9" name="Freeform: Shape 98">
                <a:extLst>
                  <a:ext uri="{FF2B5EF4-FFF2-40B4-BE49-F238E27FC236}">
                    <a16:creationId xmlns:a16="http://schemas.microsoft.com/office/drawing/2014/main" id="{7A206452-003C-42C5-960B-445240E81A6D}"/>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0" name="Freeform: Shape 99">
                <a:extLst>
                  <a:ext uri="{FF2B5EF4-FFF2-40B4-BE49-F238E27FC236}">
                    <a16:creationId xmlns:a16="http://schemas.microsoft.com/office/drawing/2014/main" id="{5C686EB5-C8FE-4891-8076-9D71FD8063BB}"/>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1" name="Freeform: Shape 100">
                <a:extLst>
                  <a:ext uri="{FF2B5EF4-FFF2-40B4-BE49-F238E27FC236}">
                    <a16:creationId xmlns:a16="http://schemas.microsoft.com/office/drawing/2014/main" id="{BD9BD41B-5859-4C58-8446-F43E90AECA36}"/>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2" name="Freeform: Shape 101">
                <a:extLst>
                  <a:ext uri="{FF2B5EF4-FFF2-40B4-BE49-F238E27FC236}">
                    <a16:creationId xmlns:a16="http://schemas.microsoft.com/office/drawing/2014/main" id="{D6E7957D-FB68-4176-A09E-3A9F54E216DF}"/>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3" name="Freeform: Shape 102">
                <a:extLst>
                  <a:ext uri="{FF2B5EF4-FFF2-40B4-BE49-F238E27FC236}">
                    <a16:creationId xmlns:a16="http://schemas.microsoft.com/office/drawing/2014/main" id="{360B0828-BB2D-4532-AEBF-AAC3020DC0CB}"/>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4" name="Freeform: Shape 103">
                <a:extLst>
                  <a:ext uri="{FF2B5EF4-FFF2-40B4-BE49-F238E27FC236}">
                    <a16:creationId xmlns:a16="http://schemas.microsoft.com/office/drawing/2014/main" id="{5471B953-873D-4244-9088-11FA00BE5DBA}"/>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5" name="Freeform: Shape 104">
                <a:extLst>
                  <a:ext uri="{FF2B5EF4-FFF2-40B4-BE49-F238E27FC236}">
                    <a16:creationId xmlns:a16="http://schemas.microsoft.com/office/drawing/2014/main" id="{FCECEE60-ABBF-4525-B0C0-1B5711EF7E3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6" name="Freeform: Shape 105">
                <a:extLst>
                  <a:ext uri="{FF2B5EF4-FFF2-40B4-BE49-F238E27FC236}">
                    <a16:creationId xmlns:a16="http://schemas.microsoft.com/office/drawing/2014/main" id="{2DD139F9-0FE2-4403-A962-8926F1493492}"/>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7" name="Freeform: Shape 106">
                <a:extLst>
                  <a:ext uri="{FF2B5EF4-FFF2-40B4-BE49-F238E27FC236}">
                    <a16:creationId xmlns:a16="http://schemas.microsoft.com/office/drawing/2014/main" id="{2B891EFB-7C1F-4500-849D-BEE4D8FD2D77}"/>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8" name="Freeform: Shape 107">
                <a:extLst>
                  <a:ext uri="{FF2B5EF4-FFF2-40B4-BE49-F238E27FC236}">
                    <a16:creationId xmlns:a16="http://schemas.microsoft.com/office/drawing/2014/main" id="{4A20E701-FF62-4849-AEFF-3C818DE43037}"/>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09" name="Freeform: Shape 108">
                <a:extLst>
                  <a:ext uri="{FF2B5EF4-FFF2-40B4-BE49-F238E27FC236}">
                    <a16:creationId xmlns:a16="http://schemas.microsoft.com/office/drawing/2014/main" id="{753CCE51-E41E-4712-910F-3C825D3177F2}"/>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10" name="Freeform: Shape 109">
                <a:extLst>
                  <a:ext uri="{FF2B5EF4-FFF2-40B4-BE49-F238E27FC236}">
                    <a16:creationId xmlns:a16="http://schemas.microsoft.com/office/drawing/2014/main" id="{A8D70A6F-CDEE-4994-9BC4-75BFE0CA8072}"/>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11" name="Freeform: Shape 110">
                <a:extLst>
                  <a:ext uri="{FF2B5EF4-FFF2-40B4-BE49-F238E27FC236}">
                    <a16:creationId xmlns:a16="http://schemas.microsoft.com/office/drawing/2014/main" id="{F08A348F-DB67-4712-A703-7C4DDE40F88C}"/>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12" name="Freeform: Shape 111">
                <a:extLst>
                  <a:ext uri="{FF2B5EF4-FFF2-40B4-BE49-F238E27FC236}">
                    <a16:creationId xmlns:a16="http://schemas.microsoft.com/office/drawing/2014/main" id="{193D0D9D-9844-4580-8D58-7162522A218A}"/>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13" name="Freeform: Shape 112">
                <a:extLst>
                  <a:ext uri="{FF2B5EF4-FFF2-40B4-BE49-F238E27FC236}">
                    <a16:creationId xmlns:a16="http://schemas.microsoft.com/office/drawing/2014/main" id="{54DF8A19-BB01-4EB8-976D-6BD6EA8E1EC8}"/>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14" name="Freeform: Shape 113">
                <a:extLst>
                  <a:ext uri="{FF2B5EF4-FFF2-40B4-BE49-F238E27FC236}">
                    <a16:creationId xmlns:a16="http://schemas.microsoft.com/office/drawing/2014/main" id="{E3ED7F1A-2F84-415F-AB29-3F663713BADA}"/>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15" name="Freeform: Shape 114">
                <a:extLst>
                  <a:ext uri="{FF2B5EF4-FFF2-40B4-BE49-F238E27FC236}">
                    <a16:creationId xmlns:a16="http://schemas.microsoft.com/office/drawing/2014/main" id="{65AB82E7-D434-4AC9-ABFC-12FCAA3A5B1A}"/>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grpSp>
        <p:sp>
          <p:nvSpPr>
            <p:cNvPr id="126" name="Oval 50">
              <a:extLst>
                <a:ext uri="{FF2B5EF4-FFF2-40B4-BE49-F238E27FC236}">
                  <a16:creationId xmlns:a16="http://schemas.microsoft.com/office/drawing/2014/main" id="{169ED708-ADC2-4720-9F63-4407AC91F700}"/>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27" name="Heart 17">
              <a:extLst>
                <a:ext uri="{FF2B5EF4-FFF2-40B4-BE49-F238E27FC236}">
                  <a16:creationId xmlns:a16="http://schemas.microsoft.com/office/drawing/2014/main" id="{2EE49FC1-0219-4B4C-9FB8-AD7DD1EE884C}"/>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28" name="Rounded Rectangle 25">
              <a:extLst>
                <a:ext uri="{FF2B5EF4-FFF2-40B4-BE49-F238E27FC236}">
                  <a16:creationId xmlns:a16="http://schemas.microsoft.com/office/drawing/2014/main" id="{4345DF51-F8C5-4678-9C98-512CF8A517C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29" name="Chord 32">
              <a:extLst>
                <a:ext uri="{FF2B5EF4-FFF2-40B4-BE49-F238E27FC236}">
                  <a16:creationId xmlns:a16="http://schemas.microsoft.com/office/drawing/2014/main" id="{2DAF35A8-C677-474E-AD0B-9ACBA6746D57}"/>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30" name="Rounded Rectangle 40">
              <a:extLst>
                <a:ext uri="{FF2B5EF4-FFF2-40B4-BE49-F238E27FC236}">
                  <a16:creationId xmlns:a16="http://schemas.microsoft.com/office/drawing/2014/main" id="{D58E3EE1-2360-4C17-B1F0-32E858CB619A}"/>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32" name="Rounded Rectangle 17">
              <a:extLst>
                <a:ext uri="{FF2B5EF4-FFF2-40B4-BE49-F238E27FC236}">
                  <a16:creationId xmlns:a16="http://schemas.microsoft.com/office/drawing/2014/main" id="{F296E04D-9E20-4C75-B95A-12826B8B03FB}"/>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33" name="Oval 25">
              <a:extLst>
                <a:ext uri="{FF2B5EF4-FFF2-40B4-BE49-F238E27FC236}">
                  <a16:creationId xmlns:a16="http://schemas.microsoft.com/office/drawing/2014/main" id="{B06A24B7-6534-4AA2-98CA-74AF5CB53B42}"/>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34" name="Block Arc 20">
              <a:extLst>
                <a:ext uri="{FF2B5EF4-FFF2-40B4-BE49-F238E27FC236}">
                  <a16:creationId xmlns:a16="http://schemas.microsoft.com/office/drawing/2014/main" id="{8FC96FD2-5D5F-404A-915E-586E7FE73A53}"/>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135" name="Trapezoid 28">
              <a:extLst>
                <a:ext uri="{FF2B5EF4-FFF2-40B4-BE49-F238E27FC236}">
                  <a16:creationId xmlns:a16="http://schemas.microsoft.com/office/drawing/2014/main" id="{1D60120A-81C6-430F-99C8-17685A96D765}"/>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13" name="TextBox 12">
            <a:extLst>
              <a:ext uri="{FF2B5EF4-FFF2-40B4-BE49-F238E27FC236}">
                <a16:creationId xmlns:a16="http://schemas.microsoft.com/office/drawing/2014/main" id="{C221F751-3C5B-4561-AD14-8637C5B66736}"/>
              </a:ext>
            </a:extLst>
          </p:cNvPr>
          <p:cNvSpPr txBox="1"/>
          <p:nvPr/>
        </p:nvSpPr>
        <p:spPr>
          <a:xfrm>
            <a:off x="191396" y="2791955"/>
            <a:ext cx="7213956" cy="3139321"/>
          </a:xfrm>
          <a:prstGeom prst="rect">
            <a:avLst/>
          </a:prstGeom>
          <a:noFill/>
        </p:spPr>
        <p:txBody>
          <a:bodyPr wrap="square" rtlCol="0" anchor="ctr">
            <a:spAutoFit/>
          </a:bodyPr>
          <a:lstStyle/>
          <a:p>
            <a:r>
              <a:rPr lang="en-US" altLang="ko-KR" sz="6600" b="1" dirty="0">
                <a:solidFill>
                  <a:schemeClr val="bg1"/>
                </a:solidFill>
                <a:latin typeface="Times New Roman" panose="02020603050405020304" pitchFamily="18" charset="0"/>
                <a:cs typeface="Times New Roman" panose="02020603050405020304" pitchFamily="18" charset="0"/>
              </a:rPr>
              <a:t>Web Cardiac MRI Segmentation and Visualization</a:t>
            </a:r>
            <a:endParaRPr lang="ko-KR" altLang="en-US" sz="66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603E22A-5D49-4588-8B39-D5EEE9F2AD4D}"/>
              </a:ext>
            </a:extLst>
          </p:cNvPr>
          <p:cNvSpPr txBox="1"/>
          <p:nvPr/>
        </p:nvSpPr>
        <p:spPr>
          <a:xfrm>
            <a:off x="8177835" y="3429000"/>
            <a:ext cx="3286456" cy="2554545"/>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Author:</a:t>
            </a:r>
          </a:p>
          <a:p>
            <a:r>
              <a:rPr lang="en-US" sz="2000" b="1" dirty="0">
                <a:solidFill>
                  <a:schemeClr val="bg1"/>
                </a:solidFill>
                <a:latin typeface="Times New Roman" panose="02020603050405020304" pitchFamily="18" charset="0"/>
                <a:cs typeface="Times New Roman" panose="02020603050405020304" pitchFamily="18" charset="0"/>
              </a:rPr>
              <a:t>Ivanov Silviu - Gabriel </a:t>
            </a: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Supervisor:</a:t>
            </a:r>
          </a:p>
          <a:p>
            <a:r>
              <a:rPr lang="en-US" sz="2000" dirty="0" err="1">
                <a:solidFill>
                  <a:schemeClr val="bg1"/>
                </a:solidFill>
                <a:latin typeface="Times New Roman" panose="02020603050405020304" pitchFamily="18" charset="0"/>
                <a:cs typeface="Times New Roman" panose="02020603050405020304" pitchFamily="18" charset="0"/>
              </a:rPr>
              <a:t>Prof.Univ.Dr</a:t>
            </a:r>
            <a:r>
              <a:rPr lang="en-US" sz="2000"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Dioșan</a:t>
            </a:r>
            <a:r>
              <a:rPr lang="en-US" sz="2000" b="1" dirty="0">
                <a:solidFill>
                  <a:schemeClr val="bg1"/>
                </a:solidFill>
                <a:latin typeface="Times New Roman" panose="02020603050405020304" pitchFamily="18" charset="0"/>
                <a:cs typeface="Times New Roman" panose="02020603050405020304" pitchFamily="18" charset="0"/>
              </a:rPr>
              <a:t> Laura</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98901086-44B5-45A2-9B39-A1DF9B0B1948}"/>
              </a:ext>
            </a:extLst>
          </p:cNvPr>
          <p:cNvSpPr/>
          <p:nvPr/>
        </p:nvSpPr>
        <p:spPr>
          <a:xfrm>
            <a:off x="7519038" y="546197"/>
            <a:ext cx="3567362" cy="523220"/>
          </a:xfrm>
          <a:prstGeom prst="rect">
            <a:avLst/>
          </a:prstGeom>
        </p:spPr>
        <p:txBody>
          <a:bodyPr wrap="square">
            <a:spAutoFit/>
          </a:bodyPr>
          <a:lstStyle/>
          <a:p>
            <a:r>
              <a:rPr lang="en-US" altLang="ko-KR" sz="2800" dirty="0">
                <a:solidFill>
                  <a:schemeClr val="tx1">
                    <a:lumMod val="75000"/>
                    <a:lumOff val="25000"/>
                  </a:schemeClr>
                </a:solidFill>
                <a:latin typeface="Times New Roman" panose="02020603050405020304" pitchFamily="18" charset="0"/>
                <a:cs typeface="Times New Roman" panose="02020603050405020304" pitchFamily="18" charset="0"/>
              </a:rPr>
              <a:t>Best Results</a:t>
            </a:r>
            <a:endParaRPr lang="en-US" altLang="ko-KR" sz="2800" dirty="0">
              <a:solidFill>
                <a:schemeClr val="accent1"/>
              </a:solidFill>
              <a:latin typeface="Times New Roman" panose="02020603050405020304" pitchFamily="18" charset="0"/>
              <a:cs typeface="Times New Roman" panose="02020603050405020304" pitchFamily="18" charset="0"/>
            </a:endParaRPr>
          </a:p>
        </p:txBody>
      </p:sp>
      <p:pic>
        <p:nvPicPr>
          <p:cNvPr id="12" name="Picture Placeholder 11">
            <a:extLst>
              <a:ext uri="{FF2B5EF4-FFF2-40B4-BE49-F238E27FC236}">
                <a16:creationId xmlns:a16="http://schemas.microsoft.com/office/drawing/2014/main" id="{6742CAA0-B1B9-463D-9669-942D25EFD980}"/>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9733" b="9733"/>
          <a:stretch>
            <a:fillRect/>
          </a:stretch>
        </p:blipFill>
        <p:spPr>
          <a:xfrm>
            <a:off x="9036720" y="2025072"/>
            <a:ext cx="2628000" cy="2052000"/>
          </a:xfrm>
        </p:spPr>
      </p:pic>
      <p:pic>
        <p:nvPicPr>
          <p:cNvPr id="8" name="Picture Placeholder 7">
            <a:extLst>
              <a:ext uri="{FF2B5EF4-FFF2-40B4-BE49-F238E27FC236}">
                <a16:creationId xmlns:a16="http://schemas.microsoft.com/office/drawing/2014/main" id="{4DF7B215-FD53-44FB-8FED-67D322A3C5D7}"/>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11161" b="11161"/>
          <a:stretch>
            <a:fillRect/>
          </a:stretch>
        </p:blipFill>
        <p:spPr>
          <a:xfrm>
            <a:off x="7519038" y="4259803"/>
            <a:ext cx="2628000" cy="2052000"/>
          </a:xfrm>
        </p:spPr>
      </p:pic>
      <p:sp>
        <p:nvSpPr>
          <p:cNvPr id="7" name="직사각형 2">
            <a:extLst>
              <a:ext uri="{FF2B5EF4-FFF2-40B4-BE49-F238E27FC236}">
                <a16:creationId xmlns:a16="http://schemas.microsoft.com/office/drawing/2014/main" id="{4621B557-5A17-489F-9573-2FE7C637B8BF}"/>
              </a:ext>
            </a:extLst>
          </p:cNvPr>
          <p:cNvSpPr/>
          <p:nvPr/>
        </p:nvSpPr>
        <p:spPr>
          <a:xfrm>
            <a:off x="0" y="313402"/>
            <a:ext cx="4286250" cy="523220"/>
          </a:xfrm>
          <a:prstGeom prst="rect">
            <a:avLst/>
          </a:prstGeom>
        </p:spPr>
        <p:txBody>
          <a:bodyPr wrap="square">
            <a:spAutoFit/>
          </a:bodyPr>
          <a:lstStyle/>
          <a:p>
            <a:pPr algn="ctr"/>
            <a:r>
              <a:rPr lang="en-US" altLang="ko-KR" sz="2800" dirty="0">
                <a:latin typeface="Times New Roman" panose="02020603050405020304" pitchFamily="18" charset="0"/>
                <a:cs typeface="Times New Roman" panose="02020603050405020304" pitchFamily="18" charset="0"/>
              </a:rPr>
              <a:t>Final Configuration</a:t>
            </a:r>
          </a:p>
        </p:txBody>
      </p:sp>
      <p:sp>
        <p:nvSpPr>
          <p:cNvPr id="9" name="TextBox 8">
            <a:extLst>
              <a:ext uri="{FF2B5EF4-FFF2-40B4-BE49-F238E27FC236}">
                <a16:creationId xmlns:a16="http://schemas.microsoft.com/office/drawing/2014/main" id="{3CC588CC-4742-448C-A962-419AF06DB3BD}"/>
              </a:ext>
            </a:extLst>
          </p:cNvPr>
          <p:cNvSpPr txBox="1"/>
          <p:nvPr/>
        </p:nvSpPr>
        <p:spPr>
          <a:xfrm>
            <a:off x="0" y="1680210"/>
            <a:ext cx="4286250"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Training - </a:t>
            </a:r>
            <a:r>
              <a:rPr lang="en-US" dirty="0">
                <a:latin typeface="Times New Roman" panose="02020603050405020304" pitchFamily="18" charset="0"/>
                <a:cs typeface="Times New Roman" panose="02020603050405020304" pitchFamily="18" charset="0"/>
              </a:rPr>
              <a:t>10 original axial full-volume MRIs + augmentation </a:t>
            </a:r>
          </a:p>
          <a:p>
            <a:r>
              <a:rPr lang="en-US" dirty="0">
                <a:latin typeface="Times New Roman" panose="02020603050405020304" pitchFamily="18" charset="0"/>
                <a:cs typeface="Times New Roman" panose="02020603050405020304" pitchFamily="18" charset="0"/>
              </a:rPr>
              <a:t>(80% training, 20% validation)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Testing - </a:t>
            </a:r>
            <a:r>
              <a:rPr lang="en-US" dirty="0">
                <a:latin typeface="Times New Roman" panose="02020603050405020304" pitchFamily="18" charset="0"/>
                <a:cs typeface="Times New Roman" panose="02020603050405020304" pitchFamily="18" charset="0"/>
              </a:rPr>
              <a:t>10 original axial full-volume MRIs + augmentation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Configuration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Batch Size : 2 Samples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re-sizable window sampling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Rate: 0.001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Queue Length : 15        10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Interpolation Level: Linear       Trilinear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iterations: 100         ~ 400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Loss function : Dice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classes: 3 (heart, blood vessels and background)</a:t>
            </a:r>
          </a:p>
          <a:p>
            <a:endParaRPr lang="en-US" b="1"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ACCE3C5E-6D1A-41F8-B5C3-0E626C5BAAF5}"/>
              </a:ext>
            </a:extLst>
          </p:cNvPr>
          <p:cNvCxnSpPr>
            <a:cxnSpLocks/>
          </p:cNvCxnSpPr>
          <p:nvPr/>
        </p:nvCxnSpPr>
        <p:spPr>
          <a:xfrm>
            <a:off x="2891790" y="5177790"/>
            <a:ext cx="297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1E54D7E-9583-48C8-A4C3-421FB79AF843}"/>
              </a:ext>
            </a:extLst>
          </p:cNvPr>
          <p:cNvCxnSpPr>
            <a:cxnSpLocks/>
          </p:cNvCxnSpPr>
          <p:nvPr/>
        </p:nvCxnSpPr>
        <p:spPr>
          <a:xfrm>
            <a:off x="2891790" y="5455920"/>
            <a:ext cx="297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C07DF4-A059-424F-92B8-DF489297581D}"/>
              </a:ext>
            </a:extLst>
          </p:cNvPr>
          <p:cNvCxnSpPr>
            <a:cxnSpLocks/>
          </p:cNvCxnSpPr>
          <p:nvPr/>
        </p:nvCxnSpPr>
        <p:spPr>
          <a:xfrm>
            <a:off x="2164080" y="4895850"/>
            <a:ext cx="297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Picture Placeholder 23">
            <a:extLst>
              <a:ext uri="{FF2B5EF4-FFF2-40B4-BE49-F238E27FC236}">
                <a16:creationId xmlns:a16="http://schemas.microsoft.com/office/drawing/2014/main" id="{818A3F32-B5AB-499E-830B-E9D63C7ED53F}"/>
              </a:ext>
            </a:extLst>
          </p:cNvPr>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3549" b="3549"/>
          <a:stretch>
            <a:fillRect/>
          </a:stretch>
        </p:blipFill>
        <p:spPr>
          <a:xfrm>
            <a:off x="5157493" y="1295115"/>
            <a:ext cx="3007983" cy="2738989"/>
          </a:xfrm>
        </p:spPr>
      </p:pic>
    </p:spTree>
    <p:extLst>
      <p:ext uri="{BB962C8B-B14F-4D97-AF65-F5344CB8AC3E}">
        <p14:creationId xmlns:p14="http://schemas.microsoft.com/office/powerpoint/2010/main" val="228708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401" y="373065"/>
            <a:ext cx="11573197" cy="724247"/>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Evaluation Results</a:t>
            </a:r>
          </a:p>
        </p:txBody>
      </p:sp>
      <p:sp>
        <p:nvSpPr>
          <p:cNvPr id="54" name="TextBox 53">
            <a:extLst>
              <a:ext uri="{FF2B5EF4-FFF2-40B4-BE49-F238E27FC236}">
                <a16:creationId xmlns:a16="http://schemas.microsoft.com/office/drawing/2014/main" id="{105D1702-47A7-48BC-A24F-F10A17BD2ABB}"/>
              </a:ext>
            </a:extLst>
          </p:cNvPr>
          <p:cNvSpPr txBox="1"/>
          <p:nvPr/>
        </p:nvSpPr>
        <p:spPr>
          <a:xfrm>
            <a:off x="7992416" y="3554491"/>
            <a:ext cx="2548407" cy="338554"/>
          </a:xfrm>
          <a:prstGeom prst="rect">
            <a:avLst/>
          </a:prstGeom>
          <a:noFill/>
        </p:spPr>
        <p:txBody>
          <a:bodyPr wrap="square" rtlCol="0">
            <a:spAutoFit/>
          </a:bodyPr>
          <a:lstStyle/>
          <a:p>
            <a:r>
              <a:rPr lang="en-US" altLang="ko-KR" sz="1600" b="1" dirty="0">
                <a:solidFill>
                  <a:schemeClr val="bg1"/>
                </a:solidFill>
                <a:latin typeface="Times New Roman" panose="02020603050405020304" pitchFamily="18" charset="0"/>
                <a:cs typeface="Times New Roman" panose="02020603050405020304" pitchFamily="18" charset="0"/>
              </a:rPr>
              <a:t>Your Txt Here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1EA77F38-EB74-4857-84DA-450203B29595}"/>
              </a:ext>
            </a:extLst>
          </p:cNvPr>
          <p:cNvSpPr txBox="1"/>
          <p:nvPr/>
        </p:nvSpPr>
        <p:spPr>
          <a:xfrm>
            <a:off x="1623803" y="3554491"/>
            <a:ext cx="2584839" cy="338554"/>
          </a:xfrm>
          <a:prstGeom prst="rect">
            <a:avLst/>
          </a:prstGeom>
          <a:noFill/>
        </p:spPr>
        <p:txBody>
          <a:bodyPr wrap="square" rtlCol="0">
            <a:spAutoFit/>
          </a:bodyPr>
          <a:lstStyle/>
          <a:p>
            <a:pPr algn="r"/>
            <a:r>
              <a:rPr lang="en-US" altLang="ko-KR" sz="1600" b="1" dirty="0">
                <a:solidFill>
                  <a:schemeClr val="bg1"/>
                </a:solidFill>
                <a:latin typeface="Times New Roman" panose="02020603050405020304" pitchFamily="18" charset="0"/>
                <a:cs typeface="Times New Roman" panose="02020603050405020304" pitchFamily="18" charset="0"/>
              </a:rPr>
              <a:t>Your Text Here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58" name="Freeform 55">
            <a:extLst>
              <a:ext uri="{FF2B5EF4-FFF2-40B4-BE49-F238E27FC236}">
                <a16:creationId xmlns:a16="http://schemas.microsoft.com/office/drawing/2014/main" id="{4BF66E3F-6AF2-4346-B798-CDFBA59121BF}"/>
              </a:ext>
            </a:extLst>
          </p:cNvPr>
          <p:cNvSpPr/>
          <p:nvPr/>
        </p:nvSpPr>
        <p:spPr>
          <a:xfrm rot="2700000">
            <a:off x="5922840" y="3310061"/>
            <a:ext cx="346320" cy="84860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4A9F1D-61E8-4147-B690-B35776FBCFB0}"/>
              </a:ext>
            </a:extLst>
          </p:cNvPr>
          <p:cNvPicPr>
            <a:picLocks noChangeAspect="1"/>
          </p:cNvPicPr>
          <p:nvPr/>
        </p:nvPicPr>
        <p:blipFill rotWithShape="1">
          <a:blip r:embed="rId3">
            <a:extLst>
              <a:ext uri="{28A0092B-C50C-407E-A947-70E740481C1C}">
                <a14:useLocalDpi xmlns:a14="http://schemas.microsoft.com/office/drawing/2010/main" val="0"/>
              </a:ext>
            </a:extLst>
          </a:blip>
          <a:srcRect r="48954"/>
          <a:stretch/>
        </p:blipFill>
        <p:spPr>
          <a:xfrm>
            <a:off x="1637572" y="3590330"/>
            <a:ext cx="2643593" cy="2358963"/>
          </a:xfrm>
          <a:prstGeom prst="rect">
            <a:avLst/>
          </a:prstGeom>
        </p:spPr>
      </p:pic>
      <p:pic>
        <p:nvPicPr>
          <p:cNvPr id="5" name="Picture 4">
            <a:extLst>
              <a:ext uri="{FF2B5EF4-FFF2-40B4-BE49-F238E27FC236}">
                <a16:creationId xmlns:a16="http://schemas.microsoft.com/office/drawing/2014/main" id="{04307AA8-6D8F-4589-9D47-DDBA7EC3C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226" y="1350778"/>
            <a:ext cx="4740166" cy="2051590"/>
          </a:xfrm>
          <a:prstGeom prst="rect">
            <a:avLst/>
          </a:prstGeom>
        </p:spPr>
      </p:pic>
      <p:sp>
        <p:nvSpPr>
          <p:cNvPr id="8" name="TextBox 7">
            <a:extLst>
              <a:ext uri="{FF2B5EF4-FFF2-40B4-BE49-F238E27FC236}">
                <a16:creationId xmlns:a16="http://schemas.microsoft.com/office/drawing/2014/main" id="{323FAD12-6F56-4E90-B1A2-7F49C5FD71B4}"/>
              </a:ext>
            </a:extLst>
          </p:cNvPr>
          <p:cNvSpPr txBox="1"/>
          <p:nvPr/>
        </p:nvSpPr>
        <p:spPr>
          <a:xfrm>
            <a:off x="1283258" y="5949293"/>
            <a:ext cx="3758102"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Loss (Dice) during the training process</a:t>
            </a:r>
          </a:p>
        </p:txBody>
      </p:sp>
      <p:sp>
        <p:nvSpPr>
          <p:cNvPr id="3" name="TextBox 2">
            <a:extLst>
              <a:ext uri="{FF2B5EF4-FFF2-40B4-BE49-F238E27FC236}">
                <a16:creationId xmlns:a16="http://schemas.microsoft.com/office/drawing/2014/main" id="{DD51D413-4692-47CA-A318-06449EB34BDD}"/>
              </a:ext>
            </a:extLst>
          </p:cNvPr>
          <p:cNvSpPr txBox="1"/>
          <p:nvPr/>
        </p:nvSpPr>
        <p:spPr>
          <a:xfrm>
            <a:off x="309401" y="3438664"/>
            <a:ext cx="545858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Dice value before and after recentering</a:t>
            </a:r>
          </a:p>
        </p:txBody>
      </p:sp>
      <p:sp>
        <p:nvSpPr>
          <p:cNvPr id="6" name="TextBox 5">
            <a:extLst>
              <a:ext uri="{FF2B5EF4-FFF2-40B4-BE49-F238E27FC236}">
                <a16:creationId xmlns:a16="http://schemas.microsoft.com/office/drawing/2014/main" id="{C4712F45-A2FD-4804-8EA5-ECF54740A742}"/>
              </a:ext>
            </a:extLst>
          </p:cNvPr>
          <p:cNvSpPr txBox="1"/>
          <p:nvPr/>
        </p:nvSpPr>
        <p:spPr>
          <a:xfrm>
            <a:off x="4606158" y="4502335"/>
            <a:ext cx="482424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Oy – Dice coefficient value during training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Ox – Number of iterations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loss function stabilizes around 0.40</a:t>
            </a:r>
          </a:p>
        </p:txBody>
      </p:sp>
      <p:pic>
        <p:nvPicPr>
          <p:cNvPr id="11" name="Picture 10">
            <a:extLst>
              <a:ext uri="{FF2B5EF4-FFF2-40B4-BE49-F238E27FC236}">
                <a16:creationId xmlns:a16="http://schemas.microsoft.com/office/drawing/2014/main" id="{4CEC22F4-C585-49F8-8329-218810A80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5111" y="1503307"/>
            <a:ext cx="2043113" cy="1809750"/>
          </a:xfrm>
          <a:prstGeom prst="rect">
            <a:avLst/>
          </a:prstGeom>
        </p:spPr>
      </p:pic>
      <p:pic>
        <p:nvPicPr>
          <p:cNvPr id="13" name="Picture 12">
            <a:extLst>
              <a:ext uri="{FF2B5EF4-FFF2-40B4-BE49-F238E27FC236}">
                <a16:creationId xmlns:a16="http://schemas.microsoft.com/office/drawing/2014/main" id="{CD8DEE80-B17F-47E2-9232-8F5196CFA8E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47"/>
          <a:stretch/>
        </p:blipFill>
        <p:spPr>
          <a:xfrm>
            <a:off x="8619804" y="1503306"/>
            <a:ext cx="3217333" cy="1778141"/>
          </a:xfrm>
          <a:prstGeom prst="rect">
            <a:avLst/>
          </a:prstGeom>
        </p:spPr>
      </p:pic>
      <p:sp>
        <p:nvSpPr>
          <p:cNvPr id="14" name="TextBox 13">
            <a:extLst>
              <a:ext uri="{FF2B5EF4-FFF2-40B4-BE49-F238E27FC236}">
                <a16:creationId xmlns:a16="http://schemas.microsoft.com/office/drawing/2014/main" id="{7C5C18DE-1DB4-4DE8-B2E9-3D1D1DF1E7E8}"/>
              </a:ext>
            </a:extLst>
          </p:cNvPr>
          <p:cNvSpPr txBox="1"/>
          <p:nvPr/>
        </p:nvSpPr>
        <p:spPr>
          <a:xfrm>
            <a:off x="6670560" y="3205539"/>
            <a:ext cx="128226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Dice</a:t>
            </a:r>
          </a:p>
        </p:txBody>
      </p:sp>
    </p:spTree>
    <p:extLst>
      <p:ext uri="{BB962C8B-B14F-4D97-AF65-F5344CB8AC3E}">
        <p14:creationId xmlns:p14="http://schemas.microsoft.com/office/powerpoint/2010/main" val="312795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410B6B-6011-421E-B292-D2F9EB28C1AF}"/>
              </a:ext>
            </a:extLst>
          </p:cNvPr>
          <p:cNvGrpSpPr/>
          <p:nvPr/>
        </p:nvGrpSpPr>
        <p:grpSpPr>
          <a:xfrm>
            <a:off x="-652519" y="3762837"/>
            <a:ext cx="12969199" cy="2665260"/>
            <a:chOff x="-491345" y="1077822"/>
            <a:chExt cx="10267188" cy="2109978"/>
          </a:xfrm>
        </p:grpSpPr>
        <p:grpSp>
          <p:nvGrpSpPr>
            <p:cNvPr id="6" name="Group 5">
              <a:extLst>
                <a:ext uri="{FF2B5EF4-FFF2-40B4-BE49-F238E27FC236}">
                  <a16:creationId xmlns:a16="http://schemas.microsoft.com/office/drawing/2014/main" id="{C394E979-B09C-4577-A5F2-9EB206B59E10}"/>
                </a:ext>
              </a:extLst>
            </p:cNvPr>
            <p:cNvGrpSpPr/>
            <p:nvPr/>
          </p:nvGrpSpPr>
          <p:grpSpPr>
            <a:xfrm>
              <a:off x="-491345" y="1077822"/>
              <a:ext cx="10267188" cy="2109978"/>
              <a:chOff x="-491345" y="1077822"/>
              <a:chExt cx="10267188" cy="2109978"/>
            </a:xfrm>
          </p:grpSpPr>
          <p:pic>
            <p:nvPicPr>
              <p:cNvPr id="7" name="Picture 6">
                <a:extLst>
                  <a:ext uri="{FF2B5EF4-FFF2-40B4-BE49-F238E27FC236}">
                    <a16:creationId xmlns:a16="http://schemas.microsoft.com/office/drawing/2014/main" id="{B474E62D-6D21-44E1-B7B1-8BBFB010617E}"/>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8" name="Freeform: Shape 7">
                <a:extLst>
                  <a:ext uri="{FF2B5EF4-FFF2-40B4-BE49-F238E27FC236}">
                    <a16:creationId xmlns:a16="http://schemas.microsoft.com/office/drawing/2014/main" id="{D928CE9C-1948-44F3-A7A6-B5C4C2E28A46}"/>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44CE9DF-B4F5-4E54-B1DD-04A2FB9CA5E5}"/>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0" name="Freeform: Shape 9">
                <a:extLst>
                  <a:ext uri="{FF2B5EF4-FFF2-40B4-BE49-F238E27FC236}">
                    <a16:creationId xmlns:a16="http://schemas.microsoft.com/office/drawing/2014/main" id="{5DE13F53-8EF6-4B38-99FF-9CB84A6B2EBF}"/>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404E05A-C550-48DC-AF23-091129FB9E93}"/>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2" name="Freeform: Shape 11">
                <a:extLst>
                  <a:ext uri="{FF2B5EF4-FFF2-40B4-BE49-F238E27FC236}">
                    <a16:creationId xmlns:a16="http://schemas.microsoft.com/office/drawing/2014/main" id="{3266C0E3-1F97-4E8A-BE13-09E8C68B1D30}"/>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D326577-A8A2-481E-B73B-DE69E270811B}"/>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4" name="Freeform: Shape 13">
                <a:extLst>
                  <a:ext uri="{FF2B5EF4-FFF2-40B4-BE49-F238E27FC236}">
                    <a16:creationId xmlns:a16="http://schemas.microsoft.com/office/drawing/2014/main" id="{0EDF3D62-F28A-44E5-ABCD-94F0110C155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E380E09-C093-4D1D-A08A-845BC9523EF6}"/>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6" name="Freeform: Shape 15">
                <a:extLst>
                  <a:ext uri="{FF2B5EF4-FFF2-40B4-BE49-F238E27FC236}">
                    <a16:creationId xmlns:a16="http://schemas.microsoft.com/office/drawing/2014/main" id="{DCF3A511-9611-4093-B594-6AE2F05BE879}"/>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2F51158A-E743-48FC-8224-04B98F0CECE2}"/>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8" name="Freeform: Shape 17">
                <a:extLst>
                  <a:ext uri="{FF2B5EF4-FFF2-40B4-BE49-F238E27FC236}">
                    <a16:creationId xmlns:a16="http://schemas.microsoft.com/office/drawing/2014/main" id="{1992C31C-769C-4343-961C-733B5FE310C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69CFF72F-5045-4C23-9D3C-8504DD17011E}"/>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F38C6726-09E0-496A-8529-AFDF0C58F1CF}"/>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22948EA9-DAD6-4BB2-A566-24B2D3CE3217}"/>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2" name="Freeform: Shape 21">
                <a:extLst>
                  <a:ext uri="{FF2B5EF4-FFF2-40B4-BE49-F238E27FC236}">
                    <a16:creationId xmlns:a16="http://schemas.microsoft.com/office/drawing/2014/main" id="{25EBC715-8A01-447B-964A-23145C52B0CB}"/>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1D81EE9D-D152-4232-9D73-C3AB9943D9FA}"/>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24" name="Freeform: Shape 23">
                <a:extLst>
                  <a:ext uri="{FF2B5EF4-FFF2-40B4-BE49-F238E27FC236}">
                    <a16:creationId xmlns:a16="http://schemas.microsoft.com/office/drawing/2014/main" id="{C177518C-AC45-48B6-8670-ABF6FEDA4A9C}"/>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EC41258C-6DBC-474E-95C3-8577E3B9BE98}"/>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6" name="Freeform: Shape 25">
                <a:extLst>
                  <a:ext uri="{FF2B5EF4-FFF2-40B4-BE49-F238E27FC236}">
                    <a16:creationId xmlns:a16="http://schemas.microsoft.com/office/drawing/2014/main" id="{F0AC16D1-7106-4E06-9F10-E08171AD3548}"/>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87B65909-BFEA-4557-A8F7-1368CD7775DC}"/>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8" name="Freeform: Shape 27">
                <a:extLst>
                  <a:ext uri="{FF2B5EF4-FFF2-40B4-BE49-F238E27FC236}">
                    <a16:creationId xmlns:a16="http://schemas.microsoft.com/office/drawing/2014/main" id="{71F27F21-3210-4737-9FFC-A902445BB4B7}"/>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9EDCAEA2-8FB6-4956-9BA3-45DD62347B87}"/>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17780A0A-DCB2-4EF2-A847-4F54A38FCEA6}"/>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23622B21-3B6F-4407-8482-809005EA2ADD}"/>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2" name="Freeform: Shape 31">
                <a:extLst>
                  <a:ext uri="{FF2B5EF4-FFF2-40B4-BE49-F238E27FC236}">
                    <a16:creationId xmlns:a16="http://schemas.microsoft.com/office/drawing/2014/main" id="{F61E8961-28AD-4CC1-83B6-6CC96EA62D9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3" name="Freeform: Shape 32">
                <a:extLst>
                  <a:ext uri="{FF2B5EF4-FFF2-40B4-BE49-F238E27FC236}">
                    <a16:creationId xmlns:a16="http://schemas.microsoft.com/office/drawing/2014/main" id="{D59281B8-AFE7-40CB-B94F-B556AFF3084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4" name="Freeform: Shape 33">
                <a:extLst>
                  <a:ext uri="{FF2B5EF4-FFF2-40B4-BE49-F238E27FC236}">
                    <a16:creationId xmlns:a16="http://schemas.microsoft.com/office/drawing/2014/main" id="{FB7730AD-88C3-470D-95EE-6C592180BF8E}"/>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312EC327-9CE2-4E3E-995D-9523741564B3}"/>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664F6B07-D79E-40C5-9370-27572517835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1142BC9D-D39A-498C-870F-CA011B16C9D5}"/>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076D3A2E-7DF4-4EED-8D92-6C36414E8717}"/>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466690D1-41D4-4E17-9F36-4685D44FD95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9BED3960-5180-4AAA-80BD-DB951F6087F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D32F97BE-7DF7-47A9-BBD0-3F612C6B8108}"/>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2" name="Freeform: Shape 41">
                <a:extLst>
                  <a:ext uri="{FF2B5EF4-FFF2-40B4-BE49-F238E27FC236}">
                    <a16:creationId xmlns:a16="http://schemas.microsoft.com/office/drawing/2014/main" id="{4CBA1E20-2419-43C3-B456-E71DAB21F9CC}"/>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287A11D9-84D4-462F-B4C5-66115E6124A9}"/>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792FCEAB-A000-4946-943B-A214BDE3E562}"/>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5521403E-7E4A-4D69-99E3-E970DE2EEEB7}"/>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6" name="Freeform: Shape 45">
                <a:extLst>
                  <a:ext uri="{FF2B5EF4-FFF2-40B4-BE49-F238E27FC236}">
                    <a16:creationId xmlns:a16="http://schemas.microsoft.com/office/drawing/2014/main" id="{560DA077-A86D-4C5E-A109-0CD4D25C15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1E5E8354-4811-4A2B-B804-87E9E34AA435}"/>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8" name="Freeform: Shape 47">
                <a:extLst>
                  <a:ext uri="{FF2B5EF4-FFF2-40B4-BE49-F238E27FC236}">
                    <a16:creationId xmlns:a16="http://schemas.microsoft.com/office/drawing/2014/main" id="{98091443-1C9A-4177-A133-4E59C7496804}"/>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9" name="Freeform: Shape 48">
                <a:extLst>
                  <a:ext uri="{FF2B5EF4-FFF2-40B4-BE49-F238E27FC236}">
                    <a16:creationId xmlns:a16="http://schemas.microsoft.com/office/drawing/2014/main" id="{12A171E5-2C42-425D-A986-C20E6895EC2A}"/>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0" name="Freeform: Shape 49">
                <a:extLst>
                  <a:ext uri="{FF2B5EF4-FFF2-40B4-BE49-F238E27FC236}">
                    <a16:creationId xmlns:a16="http://schemas.microsoft.com/office/drawing/2014/main" id="{00862ADA-C0A9-4A15-9EA8-24FF9446A7E3}"/>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AC72DF8A-B9C9-440C-8886-CF7F39063B84}"/>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2E23715B-EFB6-463F-814D-367600B33C79}"/>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3" name="Freeform: Shape 52">
                <a:extLst>
                  <a:ext uri="{FF2B5EF4-FFF2-40B4-BE49-F238E27FC236}">
                    <a16:creationId xmlns:a16="http://schemas.microsoft.com/office/drawing/2014/main" id="{EC78FEBB-A3EA-4CC6-A652-1DCF74D5C81A}"/>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4" name="Freeform: Shape 53">
                <a:extLst>
                  <a:ext uri="{FF2B5EF4-FFF2-40B4-BE49-F238E27FC236}">
                    <a16:creationId xmlns:a16="http://schemas.microsoft.com/office/drawing/2014/main" id="{FBEFF9F5-6376-41F2-8939-F8097772054D}"/>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69F6A752-08BD-46E4-B973-A81A6F32AC2E}"/>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id="{D6984086-B98C-4320-B1F9-30B281E4899B}"/>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EFA6350A-81D4-4A1B-9D09-88766B50BAB0}"/>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grpSp>
        <p:sp>
          <p:nvSpPr>
            <p:cNvPr id="58" name="Oval 50">
              <a:extLst>
                <a:ext uri="{FF2B5EF4-FFF2-40B4-BE49-F238E27FC236}">
                  <a16:creationId xmlns:a16="http://schemas.microsoft.com/office/drawing/2014/main" id="{0E6456BA-AC71-4096-83DA-EA702E023A85}"/>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59" name="Heart 17">
              <a:extLst>
                <a:ext uri="{FF2B5EF4-FFF2-40B4-BE49-F238E27FC236}">
                  <a16:creationId xmlns:a16="http://schemas.microsoft.com/office/drawing/2014/main" id="{6073EECC-4242-4E2B-B1F1-DE00F9AF9DC8}"/>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0" name="Rounded Rectangle 25">
              <a:extLst>
                <a:ext uri="{FF2B5EF4-FFF2-40B4-BE49-F238E27FC236}">
                  <a16:creationId xmlns:a16="http://schemas.microsoft.com/office/drawing/2014/main" id="{11F58AA1-3539-4E8B-B0FB-7802210163F6}"/>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1" name="Chord 32">
              <a:extLst>
                <a:ext uri="{FF2B5EF4-FFF2-40B4-BE49-F238E27FC236}">
                  <a16:creationId xmlns:a16="http://schemas.microsoft.com/office/drawing/2014/main" id="{21A0C472-AAC4-49A9-948D-97723C0A5ADF}"/>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2" name="Rounded Rectangle 40">
              <a:extLst>
                <a:ext uri="{FF2B5EF4-FFF2-40B4-BE49-F238E27FC236}">
                  <a16:creationId xmlns:a16="http://schemas.microsoft.com/office/drawing/2014/main" id="{5820F5DC-6F22-43B6-9A5C-8EC86264E369}"/>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3" name="Rounded Rectangle 17">
              <a:extLst>
                <a:ext uri="{FF2B5EF4-FFF2-40B4-BE49-F238E27FC236}">
                  <a16:creationId xmlns:a16="http://schemas.microsoft.com/office/drawing/2014/main" id="{5C3A7F7C-87B3-47C9-AC4C-2A684ED633DE}"/>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4" name="Oval 25">
              <a:extLst>
                <a:ext uri="{FF2B5EF4-FFF2-40B4-BE49-F238E27FC236}">
                  <a16:creationId xmlns:a16="http://schemas.microsoft.com/office/drawing/2014/main" id="{8A8A0221-2C80-4C4D-8D2D-E1EBBC66D5A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5" name="Block Arc 20">
              <a:extLst>
                <a:ext uri="{FF2B5EF4-FFF2-40B4-BE49-F238E27FC236}">
                  <a16:creationId xmlns:a16="http://schemas.microsoft.com/office/drawing/2014/main" id="{D2A491B2-B970-4632-8510-227152B05F5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66" name="Trapezoid 28">
              <a:extLst>
                <a:ext uri="{FF2B5EF4-FFF2-40B4-BE49-F238E27FC236}">
                  <a16:creationId xmlns:a16="http://schemas.microsoft.com/office/drawing/2014/main" id="{9788695E-8B6F-48E1-A450-8299D4F5B266}"/>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68" name="Right Triangle 67">
            <a:extLst>
              <a:ext uri="{FF2B5EF4-FFF2-40B4-BE49-F238E27FC236}">
                <a16:creationId xmlns:a16="http://schemas.microsoft.com/office/drawing/2014/main" id="{61D906CB-6F00-4313-8BF4-8D6F73FCA564}"/>
              </a:ext>
            </a:extLst>
          </p:cNvPr>
          <p:cNvSpPr/>
          <p:nvPr/>
        </p:nvSpPr>
        <p:spPr>
          <a:xfrm>
            <a:off x="-13739" y="0"/>
            <a:ext cx="6520938" cy="6858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CD23C1A-BE80-4BAB-9EFD-3E2A28811B74}"/>
              </a:ext>
            </a:extLst>
          </p:cNvPr>
          <p:cNvSpPr/>
          <p:nvPr/>
        </p:nvSpPr>
        <p:spPr>
          <a:xfrm>
            <a:off x="2593075" y="765885"/>
            <a:ext cx="9598777" cy="240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F691C40-340A-44BC-A6B3-C3A20A9ED913}"/>
              </a:ext>
            </a:extLst>
          </p:cNvPr>
          <p:cNvSpPr txBox="1"/>
          <p:nvPr/>
        </p:nvSpPr>
        <p:spPr>
          <a:xfrm>
            <a:off x="4462818" y="1261884"/>
            <a:ext cx="7729182" cy="1015663"/>
          </a:xfrm>
          <a:prstGeom prst="rect">
            <a:avLst/>
          </a:prstGeom>
          <a:noFill/>
        </p:spPr>
        <p:txBody>
          <a:bodyPr wrap="square" rtlCol="0" anchor="ctr">
            <a:spAutoFit/>
          </a:bodyPr>
          <a:lstStyle/>
          <a:p>
            <a:r>
              <a:rPr lang="en-US" altLang="ko-KR" sz="6000" dirty="0">
                <a:solidFill>
                  <a:schemeClr val="bg1"/>
                </a:solidFill>
                <a:latin typeface="Times New Roman" panose="02020603050405020304" pitchFamily="18" charset="0"/>
                <a:cs typeface="Times New Roman" panose="02020603050405020304" pitchFamily="18" charset="0"/>
              </a:rPr>
              <a:t>Demo</a:t>
            </a:r>
            <a:endParaRPr lang="ko-KR" altLang="en-US"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22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Challenges</a:t>
            </a:r>
          </a:p>
        </p:txBody>
      </p:sp>
      <p:grpSp>
        <p:nvGrpSpPr>
          <p:cNvPr id="10" name="Group 9">
            <a:extLst>
              <a:ext uri="{FF2B5EF4-FFF2-40B4-BE49-F238E27FC236}">
                <a16:creationId xmlns:a16="http://schemas.microsoft.com/office/drawing/2014/main" id="{F665BD61-BC17-4BE9-9DE3-8EABD3BEAFD2}"/>
              </a:ext>
            </a:extLst>
          </p:cNvPr>
          <p:cNvGrpSpPr/>
          <p:nvPr/>
        </p:nvGrpSpPr>
        <p:grpSpPr>
          <a:xfrm rot="20618438">
            <a:off x="4391068" y="2315208"/>
            <a:ext cx="3409869" cy="3231342"/>
            <a:chOff x="-116760" y="950876"/>
            <a:chExt cx="6261875" cy="5934029"/>
          </a:xfrm>
        </p:grpSpPr>
        <p:grpSp>
          <p:nvGrpSpPr>
            <p:cNvPr id="11" name="Group 10">
              <a:extLst>
                <a:ext uri="{FF2B5EF4-FFF2-40B4-BE49-F238E27FC236}">
                  <a16:creationId xmlns:a16="http://schemas.microsoft.com/office/drawing/2014/main" id="{2107A6D2-FA32-436F-A956-6FABDD550570}"/>
                </a:ext>
              </a:extLst>
            </p:cNvPr>
            <p:cNvGrpSpPr/>
            <p:nvPr/>
          </p:nvGrpSpPr>
          <p:grpSpPr>
            <a:xfrm rot="532827">
              <a:off x="-116760" y="3488410"/>
              <a:ext cx="3619070" cy="3396495"/>
              <a:chOff x="509678" y="1797347"/>
              <a:chExt cx="2339381" cy="2195507"/>
            </a:xfrm>
          </p:grpSpPr>
          <p:sp>
            <p:nvSpPr>
              <p:cNvPr id="25" name="Rounded Rectangle 41">
                <a:extLst>
                  <a:ext uri="{FF2B5EF4-FFF2-40B4-BE49-F238E27FC236}">
                    <a16:creationId xmlns:a16="http://schemas.microsoft.com/office/drawing/2014/main" id="{90F3E05B-8290-47D4-8559-724C65AD22FE}"/>
                  </a:ext>
                </a:extLst>
              </p:cNvPr>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6" name="Rounded Rectangle 62">
                <a:extLst>
                  <a:ext uri="{FF2B5EF4-FFF2-40B4-BE49-F238E27FC236}">
                    <a16:creationId xmlns:a16="http://schemas.microsoft.com/office/drawing/2014/main" id="{D8F8E051-C0E9-4604-8AC8-A1E81EA9733C}"/>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7" name="Rounded Rectangle 63">
                <a:extLst>
                  <a:ext uri="{FF2B5EF4-FFF2-40B4-BE49-F238E27FC236}">
                    <a16:creationId xmlns:a16="http://schemas.microsoft.com/office/drawing/2014/main" id="{9F419162-DB5E-4AB6-BA29-43608E0BC7C5}"/>
                  </a:ext>
                </a:extLst>
              </p:cNvPr>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8" name="Rounded Rectangle 64">
                <a:extLst>
                  <a:ext uri="{FF2B5EF4-FFF2-40B4-BE49-F238E27FC236}">
                    <a16:creationId xmlns:a16="http://schemas.microsoft.com/office/drawing/2014/main" id="{15DE4F1D-EB23-48C9-B066-8AB903CCD6DA}"/>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9" name="Rounded Rectangle 65">
                <a:extLst>
                  <a:ext uri="{FF2B5EF4-FFF2-40B4-BE49-F238E27FC236}">
                    <a16:creationId xmlns:a16="http://schemas.microsoft.com/office/drawing/2014/main" id="{603E82B0-1D53-41A7-B36D-A7F03833B746}"/>
                  </a:ext>
                </a:extLst>
              </p:cNvPr>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0" name="Rounded Rectangle 66">
                <a:extLst>
                  <a:ext uri="{FF2B5EF4-FFF2-40B4-BE49-F238E27FC236}">
                    <a16:creationId xmlns:a16="http://schemas.microsoft.com/office/drawing/2014/main" id="{EDF29EB8-71DC-4A7A-8F91-64F5952BA6F1}"/>
                  </a:ext>
                </a:extLst>
              </p:cNvPr>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1" name="Rounded Rectangle 67">
                <a:extLst>
                  <a:ext uri="{FF2B5EF4-FFF2-40B4-BE49-F238E27FC236}">
                    <a16:creationId xmlns:a16="http://schemas.microsoft.com/office/drawing/2014/main" id="{CF206FC9-44B9-475E-96F9-66B7AEA3D783}"/>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2" name="Rounded Rectangle 68">
                <a:extLst>
                  <a:ext uri="{FF2B5EF4-FFF2-40B4-BE49-F238E27FC236}">
                    <a16:creationId xmlns:a16="http://schemas.microsoft.com/office/drawing/2014/main" id="{3659BC47-A7AA-4045-8D7D-78FC5FA74138}"/>
                  </a:ext>
                </a:extLst>
              </p:cNvPr>
              <p:cNvSpPr/>
              <p:nvPr/>
            </p:nvSpPr>
            <p:spPr>
              <a:xfrm rot="18063644">
                <a:off x="2339839" y="1665982"/>
                <a:ext cx="49373"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3" name="Rounded Rectangle 69">
                <a:extLst>
                  <a:ext uri="{FF2B5EF4-FFF2-40B4-BE49-F238E27FC236}">
                    <a16:creationId xmlns:a16="http://schemas.microsoft.com/office/drawing/2014/main" id="{5270DCE5-2CC8-47A1-A1D3-524D1262F100}"/>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4" name="Oval 39">
                <a:extLst>
                  <a:ext uri="{FF2B5EF4-FFF2-40B4-BE49-F238E27FC236}">
                    <a16:creationId xmlns:a16="http://schemas.microsoft.com/office/drawing/2014/main" id="{4A8B032C-34B0-4ABB-B5DB-F936837F2AC1}"/>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5" name="Oval 39">
                <a:extLst>
                  <a:ext uri="{FF2B5EF4-FFF2-40B4-BE49-F238E27FC236}">
                    <a16:creationId xmlns:a16="http://schemas.microsoft.com/office/drawing/2014/main" id="{08C0A577-8A7A-4D3A-ADAA-F7350ABFB4F5}"/>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CAB54B28-9E55-4BFD-83B5-961C33D159B4}"/>
                </a:ext>
              </a:extLst>
            </p:cNvPr>
            <p:cNvGrpSpPr/>
            <p:nvPr/>
          </p:nvGrpSpPr>
          <p:grpSpPr>
            <a:xfrm rot="532827">
              <a:off x="2526045" y="950876"/>
              <a:ext cx="3619070" cy="3396495"/>
              <a:chOff x="509678" y="1797347"/>
              <a:chExt cx="2339381" cy="2195507"/>
            </a:xfrm>
          </p:grpSpPr>
          <p:sp>
            <p:nvSpPr>
              <p:cNvPr id="13" name="Rounded Rectangle 16">
                <a:extLst>
                  <a:ext uri="{FF2B5EF4-FFF2-40B4-BE49-F238E27FC236}">
                    <a16:creationId xmlns:a16="http://schemas.microsoft.com/office/drawing/2014/main" id="{AFCE442C-EA2F-4BD1-A6D8-64781E226658}"/>
                  </a:ext>
                </a:extLst>
              </p:cNvPr>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14" name="Rounded Rectangle 17">
                <a:extLst>
                  <a:ext uri="{FF2B5EF4-FFF2-40B4-BE49-F238E27FC236}">
                    <a16:creationId xmlns:a16="http://schemas.microsoft.com/office/drawing/2014/main" id="{4E15B7BA-F5C9-4FED-8767-2A867AD98B79}"/>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15" name="Rounded Rectangle 18">
                <a:extLst>
                  <a:ext uri="{FF2B5EF4-FFF2-40B4-BE49-F238E27FC236}">
                    <a16:creationId xmlns:a16="http://schemas.microsoft.com/office/drawing/2014/main" id="{D9CFEEB6-D739-4864-A4CD-EA6B6C2375DC}"/>
                  </a:ext>
                </a:extLst>
              </p:cNvPr>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16" name="Rounded Rectangle 19">
                <a:extLst>
                  <a:ext uri="{FF2B5EF4-FFF2-40B4-BE49-F238E27FC236}">
                    <a16:creationId xmlns:a16="http://schemas.microsoft.com/office/drawing/2014/main" id="{B361D4FE-7387-4BF3-8D11-A6D1DFB04478}"/>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17" name="Rounded Rectangle 20">
                <a:extLst>
                  <a:ext uri="{FF2B5EF4-FFF2-40B4-BE49-F238E27FC236}">
                    <a16:creationId xmlns:a16="http://schemas.microsoft.com/office/drawing/2014/main" id="{E9F38B96-AD04-4636-B547-7A036F727549}"/>
                  </a:ext>
                </a:extLst>
              </p:cNvPr>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18" name="Rounded Rectangle 21">
                <a:extLst>
                  <a:ext uri="{FF2B5EF4-FFF2-40B4-BE49-F238E27FC236}">
                    <a16:creationId xmlns:a16="http://schemas.microsoft.com/office/drawing/2014/main" id="{5E20016C-2127-4A00-90B7-5863966C762E}"/>
                  </a:ext>
                </a:extLst>
              </p:cNvPr>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anose="02020603050405020304" pitchFamily="18" charset="0"/>
                  <a:cs typeface="Times New Roman" panose="02020603050405020304" pitchFamily="18" charset="0"/>
                </a:endParaRPr>
              </a:p>
            </p:txBody>
          </p:sp>
          <p:sp>
            <p:nvSpPr>
              <p:cNvPr id="19" name="Rounded Rectangle 22">
                <a:extLst>
                  <a:ext uri="{FF2B5EF4-FFF2-40B4-BE49-F238E27FC236}">
                    <a16:creationId xmlns:a16="http://schemas.microsoft.com/office/drawing/2014/main" id="{D50821E4-CEDD-451C-9B84-F8B105BF1CC1}"/>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0" name="Rounded Rectangle 23">
                <a:extLst>
                  <a:ext uri="{FF2B5EF4-FFF2-40B4-BE49-F238E27FC236}">
                    <a16:creationId xmlns:a16="http://schemas.microsoft.com/office/drawing/2014/main" id="{739AE10A-ACDB-4574-B898-D643DD4E8163}"/>
                  </a:ext>
                </a:extLst>
              </p:cNvPr>
              <p:cNvSpPr/>
              <p:nvPr/>
            </p:nvSpPr>
            <p:spPr>
              <a:xfrm rot="18063644">
                <a:off x="2321860" y="1676143"/>
                <a:ext cx="73094"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1" name="Rounded Rectangle 24">
                <a:extLst>
                  <a:ext uri="{FF2B5EF4-FFF2-40B4-BE49-F238E27FC236}">
                    <a16:creationId xmlns:a16="http://schemas.microsoft.com/office/drawing/2014/main" id="{1158B5C1-6374-4E85-8842-5E72973A78DF}"/>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2" name="Oval 39">
                <a:extLst>
                  <a:ext uri="{FF2B5EF4-FFF2-40B4-BE49-F238E27FC236}">
                    <a16:creationId xmlns:a16="http://schemas.microsoft.com/office/drawing/2014/main" id="{A89BF971-67D7-4F1B-AA35-7AB2147C04C6}"/>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3" name="Oval 39">
                <a:extLst>
                  <a:ext uri="{FF2B5EF4-FFF2-40B4-BE49-F238E27FC236}">
                    <a16:creationId xmlns:a16="http://schemas.microsoft.com/office/drawing/2014/main" id="{7B3A4C72-05BF-4208-A9E4-70CCBCE45114}"/>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4" name="Rounded Rectangle 21">
                <a:extLst>
                  <a:ext uri="{FF2B5EF4-FFF2-40B4-BE49-F238E27FC236}">
                    <a16:creationId xmlns:a16="http://schemas.microsoft.com/office/drawing/2014/main" id="{4330962B-51C2-4813-95AD-8B1BB7066BE7}"/>
                  </a:ext>
                </a:extLst>
              </p:cNvPr>
              <p:cNvSpPr/>
              <p:nvPr/>
            </p:nvSpPr>
            <p:spPr>
              <a:xfrm rot="18063644">
                <a:off x="1029053" y="3391349"/>
                <a:ext cx="73094" cy="7354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anose="02020603050405020304" pitchFamily="18" charset="0"/>
                  <a:cs typeface="Times New Roman" panose="02020603050405020304" pitchFamily="18" charset="0"/>
                </a:endParaRPr>
              </a:p>
            </p:txBody>
          </p:sp>
        </p:grpSp>
      </p:grpSp>
      <p:sp>
        <p:nvSpPr>
          <p:cNvPr id="37" name="TextBox 36">
            <a:extLst>
              <a:ext uri="{FF2B5EF4-FFF2-40B4-BE49-F238E27FC236}">
                <a16:creationId xmlns:a16="http://schemas.microsoft.com/office/drawing/2014/main" id="{A643A4A1-6242-4048-B407-4899AF601810}"/>
              </a:ext>
            </a:extLst>
          </p:cNvPr>
          <p:cNvSpPr txBox="1"/>
          <p:nvPr/>
        </p:nvSpPr>
        <p:spPr>
          <a:xfrm>
            <a:off x="8493487" y="2132590"/>
            <a:ext cx="2725380" cy="307777"/>
          </a:xfrm>
          <a:prstGeom prst="rect">
            <a:avLst/>
          </a:prstGeom>
          <a:noFill/>
        </p:spPr>
        <p:txBody>
          <a:bodyPr wrap="square" lIns="0" rIns="0" rtlCol="0">
            <a:spAutoFit/>
          </a:bodyPr>
          <a:lstStyle/>
          <a:p>
            <a:r>
              <a:rPr lang="en-US" altLang="ko-KR" sz="1400" b="1" dirty="0">
                <a:solidFill>
                  <a:schemeClr val="accent2"/>
                </a:solidFill>
                <a:latin typeface="Times New Roman" panose="02020603050405020304" pitchFamily="18" charset="0"/>
                <a:cs typeface="Times New Roman" panose="02020603050405020304" pitchFamily="18" charset="0"/>
              </a:rPr>
              <a:t>Lack of Data</a:t>
            </a:r>
            <a:endParaRPr lang="ko-KR" altLang="en-US" sz="1400" b="1" dirty="0">
              <a:solidFill>
                <a:schemeClr val="accent2"/>
              </a:solidFill>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9F13DB3F-69A2-427A-8C8C-DE0955138D2A}"/>
              </a:ext>
            </a:extLst>
          </p:cNvPr>
          <p:cNvGrpSpPr/>
          <p:nvPr/>
        </p:nvGrpSpPr>
        <p:grpSpPr>
          <a:xfrm>
            <a:off x="7691544" y="2016064"/>
            <a:ext cx="684000" cy="684000"/>
            <a:chOff x="6078081" y="1847059"/>
            <a:chExt cx="684000" cy="684000"/>
          </a:xfrm>
        </p:grpSpPr>
        <p:sp>
          <p:nvSpPr>
            <p:cNvPr id="40" name="Oval 39">
              <a:extLst>
                <a:ext uri="{FF2B5EF4-FFF2-40B4-BE49-F238E27FC236}">
                  <a16:creationId xmlns:a16="http://schemas.microsoft.com/office/drawing/2014/main" id="{660EE885-71E4-47BE-8253-2F2ABFEB546E}"/>
                </a:ext>
              </a:extLst>
            </p:cNvPr>
            <p:cNvSpPr/>
            <p:nvPr/>
          </p:nvSpPr>
          <p:spPr>
            <a:xfrm>
              <a:off x="6078081" y="1847059"/>
              <a:ext cx="684000" cy="684000"/>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AF73458E-E827-4916-AA18-23257CB66BF5}"/>
                </a:ext>
              </a:extLst>
            </p:cNvPr>
            <p:cNvSpPr/>
            <p:nvPr/>
          </p:nvSpPr>
          <p:spPr>
            <a:xfrm>
              <a:off x="6150081" y="1919059"/>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42" name="Text Placeholder 14">
            <a:extLst>
              <a:ext uri="{FF2B5EF4-FFF2-40B4-BE49-F238E27FC236}">
                <a16:creationId xmlns:a16="http://schemas.microsoft.com/office/drawing/2014/main" id="{9920709B-87B0-4F1B-8D84-C1DCB244A6DD}"/>
              </a:ext>
            </a:extLst>
          </p:cNvPr>
          <p:cNvSpPr txBox="1">
            <a:spLocks/>
          </p:cNvSpPr>
          <p:nvPr/>
        </p:nvSpPr>
        <p:spPr>
          <a:xfrm>
            <a:off x="7785745" y="2132593"/>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anose="02020603050405020304" pitchFamily="18" charset="0"/>
                <a:cs typeface="Times New Roman" panose="02020603050405020304" pitchFamily="18" charset="0"/>
              </a:rPr>
              <a:t>04</a:t>
            </a:r>
          </a:p>
        </p:txBody>
      </p:sp>
      <p:sp>
        <p:nvSpPr>
          <p:cNvPr id="44" name="TextBox 43">
            <a:extLst>
              <a:ext uri="{FF2B5EF4-FFF2-40B4-BE49-F238E27FC236}">
                <a16:creationId xmlns:a16="http://schemas.microsoft.com/office/drawing/2014/main" id="{15C6D73C-BA7B-47C6-99D0-AB486580601C}"/>
              </a:ext>
            </a:extLst>
          </p:cNvPr>
          <p:cNvSpPr txBox="1"/>
          <p:nvPr/>
        </p:nvSpPr>
        <p:spPr>
          <a:xfrm>
            <a:off x="7834735" y="3674726"/>
            <a:ext cx="2743227" cy="307777"/>
          </a:xfrm>
          <a:prstGeom prst="rect">
            <a:avLst/>
          </a:prstGeom>
          <a:noFill/>
        </p:spPr>
        <p:txBody>
          <a:bodyPr wrap="square" lIns="0" rIns="0" rtlCol="0">
            <a:spAutoFit/>
          </a:bodyPr>
          <a:lstStyle/>
          <a:p>
            <a:r>
              <a:rPr lang="en-US" altLang="ko-KR" sz="1400" b="1" dirty="0">
                <a:solidFill>
                  <a:schemeClr val="accent2"/>
                </a:solidFill>
                <a:latin typeface="Times New Roman" panose="02020603050405020304" pitchFamily="18" charset="0"/>
                <a:cs typeface="Times New Roman" panose="02020603050405020304" pitchFamily="18" charset="0"/>
              </a:rPr>
              <a:t>Terminology</a:t>
            </a:r>
            <a:endParaRPr lang="ko-KR" altLang="en-US" sz="1400" b="1" dirty="0">
              <a:solidFill>
                <a:schemeClr val="accent2"/>
              </a:solidFill>
              <a:latin typeface="Times New Roman" panose="02020603050405020304" pitchFamily="18" charset="0"/>
              <a:cs typeface="Times New Roman" panose="02020603050405020304" pitchFamily="18" charset="0"/>
            </a:endParaRPr>
          </a:p>
        </p:txBody>
      </p:sp>
      <p:grpSp>
        <p:nvGrpSpPr>
          <p:cNvPr id="46" name="Group 45">
            <a:extLst>
              <a:ext uri="{FF2B5EF4-FFF2-40B4-BE49-F238E27FC236}">
                <a16:creationId xmlns:a16="http://schemas.microsoft.com/office/drawing/2014/main" id="{390C2371-1038-4683-8B06-719C62CC23AB}"/>
              </a:ext>
            </a:extLst>
          </p:cNvPr>
          <p:cNvGrpSpPr/>
          <p:nvPr/>
        </p:nvGrpSpPr>
        <p:grpSpPr>
          <a:xfrm>
            <a:off x="7004056" y="3553106"/>
            <a:ext cx="684000" cy="684000"/>
            <a:chOff x="6078081" y="1847059"/>
            <a:chExt cx="684000" cy="684000"/>
          </a:xfrm>
        </p:grpSpPr>
        <p:sp>
          <p:nvSpPr>
            <p:cNvPr id="47" name="Oval 46">
              <a:extLst>
                <a:ext uri="{FF2B5EF4-FFF2-40B4-BE49-F238E27FC236}">
                  <a16:creationId xmlns:a16="http://schemas.microsoft.com/office/drawing/2014/main" id="{22A3D1A6-D22C-46A9-A029-B845F3110DC7}"/>
                </a:ext>
              </a:extLst>
            </p:cNvPr>
            <p:cNvSpPr/>
            <p:nvPr/>
          </p:nvSpPr>
          <p:spPr>
            <a:xfrm>
              <a:off x="6078081" y="1847059"/>
              <a:ext cx="684000" cy="684000"/>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48" name="Oval 47">
              <a:extLst>
                <a:ext uri="{FF2B5EF4-FFF2-40B4-BE49-F238E27FC236}">
                  <a16:creationId xmlns:a16="http://schemas.microsoft.com/office/drawing/2014/main" id="{6CD54133-1AFF-4374-BA6E-D729D123F3F1}"/>
                </a:ext>
              </a:extLst>
            </p:cNvPr>
            <p:cNvSpPr/>
            <p:nvPr/>
          </p:nvSpPr>
          <p:spPr>
            <a:xfrm>
              <a:off x="6150081" y="1919059"/>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49" name="Text Placeholder 14">
            <a:extLst>
              <a:ext uri="{FF2B5EF4-FFF2-40B4-BE49-F238E27FC236}">
                <a16:creationId xmlns:a16="http://schemas.microsoft.com/office/drawing/2014/main" id="{D8DF2B41-8E32-489F-B1E6-923D19CA69BD}"/>
              </a:ext>
            </a:extLst>
          </p:cNvPr>
          <p:cNvSpPr txBox="1">
            <a:spLocks/>
          </p:cNvSpPr>
          <p:nvPr/>
        </p:nvSpPr>
        <p:spPr>
          <a:xfrm>
            <a:off x="7098257" y="3669635"/>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anose="02020603050405020304" pitchFamily="18" charset="0"/>
                <a:cs typeface="Times New Roman" panose="02020603050405020304" pitchFamily="18" charset="0"/>
              </a:rPr>
              <a:t>05</a:t>
            </a:r>
          </a:p>
        </p:txBody>
      </p:sp>
      <p:sp>
        <p:nvSpPr>
          <p:cNvPr id="51" name="TextBox 50">
            <a:extLst>
              <a:ext uri="{FF2B5EF4-FFF2-40B4-BE49-F238E27FC236}">
                <a16:creationId xmlns:a16="http://schemas.microsoft.com/office/drawing/2014/main" id="{A44156F5-1FD2-4951-8C69-04EB609111D0}"/>
              </a:ext>
            </a:extLst>
          </p:cNvPr>
          <p:cNvSpPr txBox="1"/>
          <p:nvPr/>
        </p:nvSpPr>
        <p:spPr>
          <a:xfrm>
            <a:off x="7095241" y="5274851"/>
            <a:ext cx="2725380" cy="307777"/>
          </a:xfrm>
          <a:prstGeom prst="rect">
            <a:avLst/>
          </a:prstGeom>
          <a:noFill/>
        </p:spPr>
        <p:txBody>
          <a:bodyPr wrap="square" lIns="0" rIns="0" rtlCol="0">
            <a:spAutoFit/>
          </a:bodyPr>
          <a:lstStyle/>
          <a:p>
            <a:r>
              <a:rPr lang="en-US" altLang="ko-KR" sz="1400" b="1" dirty="0">
                <a:solidFill>
                  <a:schemeClr val="accent2"/>
                </a:solidFill>
                <a:latin typeface="Times New Roman" panose="02020603050405020304" pitchFamily="18" charset="0"/>
                <a:cs typeface="Times New Roman" panose="02020603050405020304" pitchFamily="18" charset="0"/>
              </a:rPr>
              <a:t>Train time required</a:t>
            </a:r>
            <a:endParaRPr lang="ko-KR" altLang="en-US" sz="1400" b="1" dirty="0">
              <a:solidFill>
                <a:schemeClr val="accent2"/>
              </a:solidFill>
              <a:latin typeface="Times New Roman" panose="02020603050405020304" pitchFamily="18" charset="0"/>
              <a:cs typeface="Times New Roman" panose="02020603050405020304" pitchFamily="18" charset="0"/>
            </a:endParaRPr>
          </a:p>
        </p:txBody>
      </p:sp>
      <p:grpSp>
        <p:nvGrpSpPr>
          <p:cNvPr id="53" name="Group 52">
            <a:extLst>
              <a:ext uri="{FF2B5EF4-FFF2-40B4-BE49-F238E27FC236}">
                <a16:creationId xmlns:a16="http://schemas.microsoft.com/office/drawing/2014/main" id="{C9096C91-73BE-4A0F-9F03-A3B29F5DFC54}"/>
              </a:ext>
            </a:extLst>
          </p:cNvPr>
          <p:cNvGrpSpPr/>
          <p:nvPr/>
        </p:nvGrpSpPr>
        <p:grpSpPr>
          <a:xfrm>
            <a:off x="6272829" y="5090147"/>
            <a:ext cx="684000" cy="684000"/>
            <a:chOff x="6078081" y="1847059"/>
            <a:chExt cx="684000" cy="684000"/>
          </a:xfrm>
        </p:grpSpPr>
        <p:sp>
          <p:nvSpPr>
            <p:cNvPr id="54" name="Oval 53">
              <a:extLst>
                <a:ext uri="{FF2B5EF4-FFF2-40B4-BE49-F238E27FC236}">
                  <a16:creationId xmlns:a16="http://schemas.microsoft.com/office/drawing/2014/main" id="{9D18B204-3370-4E6B-9AB8-24F8C5BECC59}"/>
                </a:ext>
              </a:extLst>
            </p:cNvPr>
            <p:cNvSpPr/>
            <p:nvPr/>
          </p:nvSpPr>
          <p:spPr>
            <a:xfrm>
              <a:off x="6078081" y="1847059"/>
              <a:ext cx="684000" cy="684000"/>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13CF1E15-9CC5-4D4B-BA88-8696C421D520}"/>
                </a:ext>
              </a:extLst>
            </p:cNvPr>
            <p:cNvSpPr/>
            <p:nvPr/>
          </p:nvSpPr>
          <p:spPr>
            <a:xfrm>
              <a:off x="6150081" y="1919059"/>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56" name="Text Placeholder 14">
            <a:extLst>
              <a:ext uri="{FF2B5EF4-FFF2-40B4-BE49-F238E27FC236}">
                <a16:creationId xmlns:a16="http://schemas.microsoft.com/office/drawing/2014/main" id="{C7D867FE-229C-4F4C-8906-8A15E8C3B1A6}"/>
              </a:ext>
            </a:extLst>
          </p:cNvPr>
          <p:cNvSpPr txBox="1">
            <a:spLocks/>
          </p:cNvSpPr>
          <p:nvPr/>
        </p:nvSpPr>
        <p:spPr>
          <a:xfrm>
            <a:off x="6367030" y="5206676"/>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anose="02020603050405020304" pitchFamily="18" charset="0"/>
                <a:cs typeface="Times New Roman" panose="02020603050405020304" pitchFamily="18" charset="0"/>
              </a:rPr>
              <a:t>06</a:t>
            </a:r>
          </a:p>
        </p:txBody>
      </p:sp>
      <p:sp>
        <p:nvSpPr>
          <p:cNvPr id="58" name="TextBox 57">
            <a:extLst>
              <a:ext uri="{FF2B5EF4-FFF2-40B4-BE49-F238E27FC236}">
                <a16:creationId xmlns:a16="http://schemas.microsoft.com/office/drawing/2014/main" id="{20187C8D-281A-4A9C-82E4-FD889EA5EF61}"/>
              </a:ext>
            </a:extLst>
          </p:cNvPr>
          <p:cNvSpPr txBox="1"/>
          <p:nvPr/>
        </p:nvSpPr>
        <p:spPr>
          <a:xfrm>
            <a:off x="2711219" y="2182811"/>
            <a:ext cx="2694661" cy="307777"/>
          </a:xfrm>
          <a:prstGeom prst="rect">
            <a:avLst/>
          </a:prstGeom>
          <a:noFill/>
        </p:spPr>
        <p:txBody>
          <a:bodyPr wrap="square" lIns="0" rIns="0" rtlCol="0">
            <a:spAutoFit/>
          </a:bodyPr>
          <a:lstStyle/>
          <a:p>
            <a:pPr algn="r"/>
            <a:r>
              <a:rPr lang="en-US" altLang="ko-KR" sz="1400" b="1" dirty="0">
                <a:solidFill>
                  <a:schemeClr val="accent1"/>
                </a:solidFill>
                <a:latin typeface="Times New Roman" panose="02020603050405020304" pitchFamily="18" charset="0"/>
                <a:cs typeface="Times New Roman" panose="02020603050405020304" pitchFamily="18" charset="0"/>
              </a:rPr>
              <a:t>Data Visualization</a:t>
            </a:r>
            <a:endParaRPr lang="ko-KR" altLang="en-US" sz="1400" b="1" dirty="0">
              <a:solidFill>
                <a:schemeClr val="accent1"/>
              </a:solidFill>
              <a:latin typeface="Times New Roman" panose="02020603050405020304" pitchFamily="18" charset="0"/>
              <a:cs typeface="Times New Roman" panose="02020603050405020304" pitchFamily="18" charset="0"/>
            </a:endParaRPr>
          </a:p>
        </p:txBody>
      </p:sp>
      <p:grpSp>
        <p:nvGrpSpPr>
          <p:cNvPr id="60" name="Group 59">
            <a:extLst>
              <a:ext uri="{FF2B5EF4-FFF2-40B4-BE49-F238E27FC236}">
                <a16:creationId xmlns:a16="http://schemas.microsoft.com/office/drawing/2014/main" id="{A98C5284-43D4-4207-AFC5-18CF85BB77E1}"/>
              </a:ext>
            </a:extLst>
          </p:cNvPr>
          <p:cNvGrpSpPr/>
          <p:nvPr/>
        </p:nvGrpSpPr>
        <p:grpSpPr>
          <a:xfrm>
            <a:off x="5575273" y="2016062"/>
            <a:ext cx="684000" cy="684000"/>
            <a:chOff x="3754587" y="1709861"/>
            <a:chExt cx="684000" cy="684000"/>
          </a:xfrm>
        </p:grpSpPr>
        <p:sp>
          <p:nvSpPr>
            <p:cNvPr id="61" name="Oval 60">
              <a:extLst>
                <a:ext uri="{FF2B5EF4-FFF2-40B4-BE49-F238E27FC236}">
                  <a16:creationId xmlns:a16="http://schemas.microsoft.com/office/drawing/2014/main" id="{109FA658-F31E-4DD7-AC02-37433C393414}"/>
                </a:ext>
              </a:extLst>
            </p:cNvPr>
            <p:cNvSpPr/>
            <p:nvPr/>
          </p:nvSpPr>
          <p:spPr>
            <a:xfrm>
              <a:off x="3754587" y="1709861"/>
              <a:ext cx="684000" cy="684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ECAD3A45-FEEB-4BC7-91CF-AAEFA1B53283}"/>
                </a:ext>
              </a:extLst>
            </p:cNvPr>
            <p:cNvSpPr/>
            <p:nvPr/>
          </p:nvSpPr>
          <p:spPr>
            <a:xfrm>
              <a:off x="3826587" y="178186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63" name="Text Placeholder 14">
              <a:extLst>
                <a:ext uri="{FF2B5EF4-FFF2-40B4-BE49-F238E27FC236}">
                  <a16:creationId xmlns:a16="http://schemas.microsoft.com/office/drawing/2014/main" id="{1E53ABAC-A530-4EB4-A562-C96D30C8C46D}"/>
                </a:ext>
              </a:extLst>
            </p:cNvPr>
            <p:cNvSpPr txBox="1">
              <a:spLocks/>
            </p:cNvSpPr>
            <p:nvPr/>
          </p:nvSpPr>
          <p:spPr>
            <a:xfrm>
              <a:off x="3840276" y="1826389"/>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anose="02020603050405020304" pitchFamily="18" charset="0"/>
                  <a:cs typeface="Times New Roman" panose="02020603050405020304" pitchFamily="18" charset="0"/>
                </a:rPr>
                <a:t>01</a:t>
              </a:r>
            </a:p>
          </p:txBody>
        </p:sp>
      </p:grpSp>
      <p:sp>
        <p:nvSpPr>
          <p:cNvPr id="65" name="TextBox 64">
            <a:extLst>
              <a:ext uri="{FF2B5EF4-FFF2-40B4-BE49-F238E27FC236}">
                <a16:creationId xmlns:a16="http://schemas.microsoft.com/office/drawing/2014/main" id="{19559871-DC71-4EAE-B7EF-9230ABD49421}"/>
              </a:ext>
            </a:extLst>
          </p:cNvPr>
          <p:cNvSpPr txBox="1"/>
          <p:nvPr/>
        </p:nvSpPr>
        <p:spPr>
          <a:xfrm>
            <a:off x="1765735" y="3702057"/>
            <a:ext cx="2694661" cy="307777"/>
          </a:xfrm>
          <a:prstGeom prst="rect">
            <a:avLst/>
          </a:prstGeom>
          <a:noFill/>
        </p:spPr>
        <p:txBody>
          <a:bodyPr wrap="square" lIns="0" rIns="0" rtlCol="0">
            <a:spAutoFit/>
          </a:bodyPr>
          <a:lstStyle/>
          <a:p>
            <a:pPr algn="r"/>
            <a:r>
              <a:rPr lang="en-US" altLang="ko-KR" sz="1400" b="1" dirty="0">
                <a:solidFill>
                  <a:schemeClr val="accent1"/>
                </a:solidFill>
                <a:latin typeface="Times New Roman" panose="02020603050405020304" pitchFamily="18" charset="0"/>
                <a:cs typeface="Times New Roman" panose="02020603050405020304" pitchFamily="18" charset="0"/>
              </a:rPr>
              <a:t>Results Evaluation</a:t>
            </a:r>
            <a:endParaRPr lang="ko-KR" altLang="en-US" sz="1400" b="1" dirty="0">
              <a:solidFill>
                <a:schemeClr val="accent1"/>
              </a:solidFill>
              <a:latin typeface="Times New Roman" panose="02020603050405020304" pitchFamily="18" charset="0"/>
              <a:cs typeface="Times New Roman" panose="02020603050405020304" pitchFamily="18" charset="0"/>
            </a:endParaRPr>
          </a:p>
        </p:txBody>
      </p:sp>
      <p:grpSp>
        <p:nvGrpSpPr>
          <p:cNvPr id="67" name="Group 66">
            <a:extLst>
              <a:ext uri="{FF2B5EF4-FFF2-40B4-BE49-F238E27FC236}">
                <a16:creationId xmlns:a16="http://schemas.microsoft.com/office/drawing/2014/main" id="{C143D5AC-5E1D-438B-8418-32CE7A52A2A8}"/>
              </a:ext>
            </a:extLst>
          </p:cNvPr>
          <p:cNvGrpSpPr/>
          <p:nvPr/>
        </p:nvGrpSpPr>
        <p:grpSpPr>
          <a:xfrm>
            <a:off x="4639169" y="3553104"/>
            <a:ext cx="684000" cy="684000"/>
            <a:chOff x="3754587" y="1709861"/>
            <a:chExt cx="684000" cy="684000"/>
          </a:xfrm>
        </p:grpSpPr>
        <p:sp>
          <p:nvSpPr>
            <p:cNvPr id="68" name="Oval 67">
              <a:extLst>
                <a:ext uri="{FF2B5EF4-FFF2-40B4-BE49-F238E27FC236}">
                  <a16:creationId xmlns:a16="http://schemas.microsoft.com/office/drawing/2014/main" id="{D1CCBA64-939C-4378-B9EC-ED0B251ECE71}"/>
                </a:ext>
              </a:extLst>
            </p:cNvPr>
            <p:cNvSpPr/>
            <p:nvPr/>
          </p:nvSpPr>
          <p:spPr>
            <a:xfrm>
              <a:off x="3754587" y="1709861"/>
              <a:ext cx="684000" cy="684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anose="02020603050405020304" pitchFamily="18" charset="0"/>
                <a:cs typeface="Times New Roman" panose="02020603050405020304" pitchFamily="18" charset="0"/>
              </a:endParaRPr>
            </a:p>
          </p:txBody>
        </p:sp>
        <p:sp>
          <p:nvSpPr>
            <p:cNvPr id="69" name="Oval 68">
              <a:extLst>
                <a:ext uri="{FF2B5EF4-FFF2-40B4-BE49-F238E27FC236}">
                  <a16:creationId xmlns:a16="http://schemas.microsoft.com/office/drawing/2014/main" id="{68B65B16-A6AE-404A-B003-6DDBC9F2BDF0}"/>
                </a:ext>
              </a:extLst>
            </p:cNvPr>
            <p:cNvSpPr/>
            <p:nvPr/>
          </p:nvSpPr>
          <p:spPr>
            <a:xfrm>
              <a:off x="3826587" y="178186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anose="02020603050405020304" pitchFamily="18" charset="0"/>
                <a:cs typeface="Times New Roman" panose="02020603050405020304" pitchFamily="18" charset="0"/>
              </a:endParaRPr>
            </a:p>
          </p:txBody>
        </p:sp>
        <p:sp>
          <p:nvSpPr>
            <p:cNvPr id="70" name="Text Placeholder 14">
              <a:extLst>
                <a:ext uri="{FF2B5EF4-FFF2-40B4-BE49-F238E27FC236}">
                  <a16:creationId xmlns:a16="http://schemas.microsoft.com/office/drawing/2014/main" id="{63CE7CD5-0ACC-4664-86D1-E132A4CB4041}"/>
                </a:ext>
              </a:extLst>
            </p:cNvPr>
            <p:cNvSpPr txBox="1">
              <a:spLocks/>
            </p:cNvSpPr>
            <p:nvPr/>
          </p:nvSpPr>
          <p:spPr>
            <a:xfrm>
              <a:off x="3840276" y="1826389"/>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anose="02020603050405020304" pitchFamily="18" charset="0"/>
                  <a:cs typeface="Times New Roman" panose="02020603050405020304" pitchFamily="18" charset="0"/>
                </a:rPr>
                <a:t>02</a:t>
              </a:r>
            </a:p>
          </p:txBody>
        </p:sp>
      </p:grpSp>
      <p:sp>
        <p:nvSpPr>
          <p:cNvPr id="72" name="TextBox 71">
            <a:extLst>
              <a:ext uri="{FF2B5EF4-FFF2-40B4-BE49-F238E27FC236}">
                <a16:creationId xmlns:a16="http://schemas.microsoft.com/office/drawing/2014/main" id="{354E042A-8B68-4529-8B75-3244F4F89B01}"/>
              </a:ext>
            </a:extLst>
          </p:cNvPr>
          <p:cNvSpPr txBox="1"/>
          <p:nvPr/>
        </p:nvSpPr>
        <p:spPr>
          <a:xfrm>
            <a:off x="1025566" y="5259858"/>
            <a:ext cx="2694660" cy="307777"/>
          </a:xfrm>
          <a:prstGeom prst="rect">
            <a:avLst/>
          </a:prstGeom>
          <a:noFill/>
        </p:spPr>
        <p:txBody>
          <a:bodyPr wrap="square" lIns="0" rIns="0" rtlCol="0">
            <a:spAutoFit/>
          </a:bodyPr>
          <a:lstStyle/>
          <a:p>
            <a:pPr algn="r"/>
            <a:r>
              <a:rPr lang="en-US" altLang="ko-KR" sz="1400" b="1" dirty="0">
                <a:solidFill>
                  <a:schemeClr val="accent1"/>
                </a:solidFill>
                <a:latin typeface="Times New Roman" panose="02020603050405020304" pitchFamily="18" charset="0"/>
                <a:cs typeface="Times New Roman" panose="02020603050405020304" pitchFamily="18" charset="0"/>
              </a:rPr>
              <a:t>Computational power</a:t>
            </a:r>
            <a:endParaRPr lang="ko-KR" altLang="en-US" sz="1400" b="1" dirty="0">
              <a:solidFill>
                <a:schemeClr val="accent1"/>
              </a:solidFill>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7AE8A0AA-85AE-444C-9658-A5BD6432A1F8}"/>
              </a:ext>
            </a:extLst>
          </p:cNvPr>
          <p:cNvGrpSpPr/>
          <p:nvPr/>
        </p:nvGrpSpPr>
        <p:grpSpPr>
          <a:xfrm>
            <a:off x="3847081" y="5090147"/>
            <a:ext cx="684000" cy="684000"/>
            <a:chOff x="3754587" y="1709861"/>
            <a:chExt cx="684000" cy="684000"/>
          </a:xfrm>
        </p:grpSpPr>
        <p:sp>
          <p:nvSpPr>
            <p:cNvPr id="75" name="Oval 74">
              <a:extLst>
                <a:ext uri="{FF2B5EF4-FFF2-40B4-BE49-F238E27FC236}">
                  <a16:creationId xmlns:a16="http://schemas.microsoft.com/office/drawing/2014/main" id="{2B3869E1-1074-4AB4-82B5-BF4B9A949A26}"/>
                </a:ext>
              </a:extLst>
            </p:cNvPr>
            <p:cNvSpPr/>
            <p:nvPr/>
          </p:nvSpPr>
          <p:spPr>
            <a:xfrm>
              <a:off x="3754587" y="1709861"/>
              <a:ext cx="684000" cy="684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76" name="Oval 75">
              <a:extLst>
                <a:ext uri="{FF2B5EF4-FFF2-40B4-BE49-F238E27FC236}">
                  <a16:creationId xmlns:a16="http://schemas.microsoft.com/office/drawing/2014/main" id="{1302D9EF-E672-45A0-80D4-0BCAB69F1F48}"/>
                </a:ext>
              </a:extLst>
            </p:cNvPr>
            <p:cNvSpPr/>
            <p:nvPr/>
          </p:nvSpPr>
          <p:spPr>
            <a:xfrm>
              <a:off x="3826587" y="178186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77" name="Text Placeholder 14">
              <a:extLst>
                <a:ext uri="{FF2B5EF4-FFF2-40B4-BE49-F238E27FC236}">
                  <a16:creationId xmlns:a16="http://schemas.microsoft.com/office/drawing/2014/main" id="{128694B0-2413-4FB4-B9E8-A8E0E6CD2EFF}"/>
                </a:ext>
              </a:extLst>
            </p:cNvPr>
            <p:cNvSpPr txBox="1">
              <a:spLocks/>
            </p:cNvSpPr>
            <p:nvPr/>
          </p:nvSpPr>
          <p:spPr>
            <a:xfrm>
              <a:off x="3840276" y="1826389"/>
              <a:ext cx="495601" cy="450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latin typeface="Times New Roman" panose="02020603050405020304" pitchFamily="18" charset="0"/>
                  <a:cs typeface="Times New Roman" panose="02020603050405020304" pitchFamily="18" charset="0"/>
                </a:rPr>
                <a:t>03</a:t>
              </a:r>
            </a:p>
          </p:txBody>
        </p:sp>
      </p:grpSp>
    </p:spTree>
    <p:extLst>
      <p:ext uri="{BB962C8B-B14F-4D97-AF65-F5344CB8AC3E}">
        <p14:creationId xmlns:p14="http://schemas.microsoft.com/office/powerpoint/2010/main" val="276055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ppt_x"/>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additive="base">
                                        <p:cTn id="23" dur="500" fill="hold"/>
                                        <p:tgtEl>
                                          <p:spTgt spid="72"/>
                                        </p:tgtEl>
                                        <p:attrNameLst>
                                          <p:attrName>ppt_x</p:attrName>
                                        </p:attrNameLst>
                                      </p:cBhvr>
                                      <p:tavLst>
                                        <p:tav tm="0">
                                          <p:val>
                                            <p:strVal val="#ppt_x"/>
                                          </p:val>
                                        </p:tav>
                                        <p:tav tm="100000">
                                          <p:val>
                                            <p:strVal val="#ppt_x"/>
                                          </p:val>
                                        </p:tav>
                                      </p:tavLst>
                                    </p:anim>
                                    <p:anim calcmode="lin" valueType="num">
                                      <p:cBhvr additive="base">
                                        <p:cTn id="24" dur="500" fill="hold"/>
                                        <p:tgtEl>
                                          <p:spTgt spid="7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500" fill="hold"/>
                                        <p:tgtEl>
                                          <p:spTgt spid="74"/>
                                        </p:tgtEl>
                                        <p:attrNameLst>
                                          <p:attrName>ppt_x</p:attrName>
                                        </p:attrNameLst>
                                      </p:cBhvr>
                                      <p:tavLst>
                                        <p:tav tm="0">
                                          <p:val>
                                            <p:strVal val="#ppt_x"/>
                                          </p:val>
                                        </p:tav>
                                        <p:tav tm="100000">
                                          <p:val>
                                            <p:strVal val="#ppt_x"/>
                                          </p:val>
                                        </p:tav>
                                      </p:tavLst>
                                    </p:anim>
                                    <p:anim calcmode="lin" valueType="num">
                                      <p:cBhvr additive="base">
                                        <p:cTn id="2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additive="base">
                                        <p:cTn id="41" dur="500" fill="hold"/>
                                        <p:tgtEl>
                                          <p:spTgt spid="46"/>
                                        </p:tgtEl>
                                        <p:attrNameLst>
                                          <p:attrName>ppt_x</p:attrName>
                                        </p:attrNameLst>
                                      </p:cBhvr>
                                      <p:tavLst>
                                        <p:tav tm="0">
                                          <p:val>
                                            <p:strVal val="#ppt_x"/>
                                          </p:val>
                                        </p:tav>
                                        <p:tav tm="100000">
                                          <p:val>
                                            <p:strVal val="#ppt_x"/>
                                          </p:val>
                                        </p:tav>
                                      </p:tavLst>
                                    </p:anim>
                                    <p:anim calcmode="lin" valueType="num">
                                      <p:cBhvr additive="base">
                                        <p:cTn id="42" dur="500" fill="hold"/>
                                        <p:tgtEl>
                                          <p:spTgt spid="4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additive="base">
                                        <p:cTn id="45" dur="500" fill="hold"/>
                                        <p:tgtEl>
                                          <p:spTgt spid="44"/>
                                        </p:tgtEl>
                                        <p:attrNameLst>
                                          <p:attrName>ppt_x</p:attrName>
                                        </p:attrNameLst>
                                      </p:cBhvr>
                                      <p:tavLst>
                                        <p:tav tm="0">
                                          <p:val>
                                            <p:strVal val="#ppt_x"/>
                                          </p:val>
                                        </p:tav>
                                        <p:tav tm="100000">
                                          <p:val>
                                            <p:strVal val="#ppt_x"/>
                                          </p:val>
                                        </p:tav>
                                      </p:tavLst>
                                    </p:anim>
                                    <p:anim calcmode="lin" valueType="num">
                                      <p:cBhvr additive="base">
                                        <p:cTn id="46" dur="500" fill="hold"/>
                                        <p:tgtEl>
                                          <p:spTgt spid="4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ppt_x"/>
                                          </p:val>
                                        </p:tav>
                                        <p:tav tm="100000">
                                          <p:val>
                                            <p:strVal val="#ppt_x"/>
                                          </p:val>
                                        </p:tav>
                                      </p:tavLst>
                                    </p:anim>
                                    <p:anim calcmode="lin" valueType="num">
                                      <p:cBhvr additive="base">
                                        <p:cTn id="50" dur="500" fill="hold"/>
                                        <p:tgtEl>
                                          <p:spTgt spid="5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additive="base">
                                        <p:cTn id="53" dur="500" fill="hold"/>
                                        <p:tgtEl>
                                          <p:spTgt spid="53"/>
                                        </p:tgtEl>
                                        <p:attrNameLst>
                                          <p:attrName>ppt_x</p:attrName>
                                        </p:attrNameLst>
                                      </p:cBhvr>
                                      <p:tavLst>
                                        <p:tav tm="0">
                                          <p:val>
                                            <p:strVal val="#ppt_x"/>
                                          </p:val>
                                        </p:tav>
                                        <p:tav tm="100000">
                                          <p:val>
                                            <p:strVal val="#ppt_x"/>
                                          </p:val>
                                        </p:tav>
                                      </p:tavLst>
                                    </p:anim>
                                    <p:anim calcmode="lin" valueType="num">
                                      <p:cBhvr additive="base">
                                        <p:cTn id="5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4" grpId="0"/>
      <p:bldP spid="51" grpId="0"/>
      <p:bldP spid="58" grpId="0"/>
      <p:bldP spid="65"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67769E-A91D-46E3-91BB-5F6552EDD5F0}"/>
              </a:ext>
            </a:extLst>
          </p:cNvPr>
          <p:cNvSpPr txBox="1"/>
          <p:nvPr/>
        </p:nvSpPr>
        <p:spPr>
          <a:xfrm>
            <a:off x="2501461" y="489218"/>
            <a:ext cx="3258209" cy="769441"/>
          </a:xfrm>
          <a:prstGeom prst="rect">
            <a:avLst/>
          </a:prstGeom>
          <a:noFill/>
        </p:spPr>
        <p:txBody>
          <a:bodyPr wrap="square" rtlCol="0">
            <a:spAutoFit/>
          </a:bodyPr>
          <a:lstStyle/>
          <a:p>
            <a:r>
              <a:rPr lang="en-US" sz="4400" dirty="0">
                <a:solidFill>
                  <a:schemeClr val="bg1"/>
                </a:solidFill>
              </a:rPr>
              <a:t>Conclusions</a:t>
            </a:r>
          </a:p>
        </p:txBody>
      </p:sp>
      <p:sp>
        <p:nvSpPr>
          <p:cNvPr id="3" name="TextBox 2">
            <a:extLst>
              <a:ext uri="{FF2B5EF4-FFF2-40B4-BE49-F238E27FC236}">
                <a16:creationId xmlns:a16="http://schemas.microsoft.com/office/drawing/2014/main" id="{A3BB4F9E-79E1-4A47-8C5D-14B2AD47F388}"/>
              </a:ext>
            </a:extLst>
          </p:cNvPr>
          <p:cNvSpPr txBox="1"/>
          <p:nvPr/>
        </p:nvSpPr>
        <p:spPr>
          <a:xfrm>
            <a:off x="246993" y="1460939"/>
            <a:ext cx="11698014"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The application has a volatile behavior which let the user to chose the desired visualization tool for 3D volume </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Even if we resolve the lack of data by using augmentation, the consequence is that the final model is artificially created and not with data from real world</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The final application is accurate enough to be useful for beginners or people who just want to learn more</a:t>
            </a:r>
          </a:p>
        </p:txBody>
      </p:sp>
      <p:sp>
        <p:nvSpPr>
          <p:cNvPr id="5" name="TextBox 4">
            <a:extLst>
              <a:ext uri="{FF2B5EF4-FFF2-40B4-BE49-F238E27FC236}">
                <a16:creationId xmlns:a16="http://schemas.microsoft.com/office/drawing/2014/main" id="{4926B4FB-6A9E-4B4F-B995-91751A4D5180}"/>
              </a:ext>
            </a:extLst>
          </p:cNvPr>
          <p:cNvSpPr txBox="1"/>
          <p:nvPr/>
        </p:nvSpPr>
        <p:spPr>
          <a:xfrm>
            <a:off x="5754412" y="489218"/>
            <a:ext cx="4866291" cy="769441"/>
          </a:xfrm>
          <a:prstGeom prst="rect">
            <a:avLst/>
          </a:prstGeom>
          <a:noFill/>
        </p:spPr>
        <p:txBody>
          <a:bodyPr wrap="square" rtlCol="0">
            <a:spAutoFit/>
          </a:bodyPr>
          <a:lstStyle/>
          <a:p>
            <a:r>
              <a:rPr lang="en-US" sz="4400" dirty="0">
                <a:solidFill>
                  <a:schemeClr val="bg1"/>
                </a:solidFill>
              </a:rPr>
              <a:t>&amp; Future Work</a:t>
            </a:r>
          </a:p>
        </p:txBody>
      </p:sp>
      <p:sp>
        <p:nvSpPr>
          <p:cNvPr id="6" name="TextBox 5">
            <a:extLst>
              <a:ext uri="{FF2B5EF4-FFF2-40B4-BE49-F238E27FC236}">
                <a16:creationId xmlns:a16="http://schemas.microsoft.com/office/drawing/2014/main" id="{043FE52C-2855-43FC-B891-4A8C78D1C07B}"/>
              </a:ext>
            </a:extLst>
          </p:cNvPr>
          <p:cNvSpPr txBox="1"/>
          <p:nvPr/>
        </p:nvSpPr>
        <p:spPr>
          <a:xfrm>
            <a:off x="246993" y="4591971"/>
            <a:ext cx="10373710" cy="1938992"/>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Increase the speed of execution by creating a better distribution of the processing load</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Improve the user interface and add few security features to the applications</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Have real people testing the application (focus group of medical students)</a:t>
            </a:r>
          </a:p>
        </p:txBody>
      </p:sp>
    </p:spTree>
    <p:extLst>
      <p:ext uri="{BB962C8B-B14F-4D97-AF65-F5344CB8AC3E}">
        <p14:creationId xmlns:p14="http://schemas.microsoft.com/office/powerpoint/2010/main" val="380889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A9211F-FE10-45EF-8978-E7923E3A4882}"/>
              </a:ext>
            </a:extLst>
          </p:cNvPr>
          <p:cNvSpPr txBox="1"/>
          <p:nvPr/>
        </p:nvSpPr>
        <p:spPr>
          <a:xfrm>
            <a:off x="0" y="971550"/>
            <a:ext cx="12192000" cy="1015663"/>
          </a:xfrm>
          <a:prstGeom prst="rect">
            <a:avLst/>
          </a:prstGeom>
          <a:noFill/>
        </p:spPr>
        <p:txBody>
          <a:bodyPr wrap="square" rtlCol="0">
            <a:spAutoFit/>
          </a:bodyPr>
          <a:lstStyle/>
          <a:p>
            <a:pPr algn="ctr"/>
            <a:r>
              <a:rPr lang="en-US" sz="6000" dirty="0">
                <a:solidFill>
                  <a:schemeClr val="bg1"/>
                </a:solidFill>
                <a:latin typeface="Times New Roman" panose="02020603050405020304" pitchFamily="18" charset="0"/>
                <a:cs typeface="Times New Roman" panose="02020603050405020304" pitchFamily="18" charset="0"/>
              </a:rPr>
              <a:t>Thank you for your attention !</a:t>
            </a:r>
          </a:p>
        </p:txBody>
      </p:sp>
      <p:sp>
        <p:nvSpPr>
          <p:cNvPr id="3" name="TextBox 2">
            <a:extLst>
              <a:ext uri="{FF2B5EF4-FFF2-40B4-BE49-F238E27FC236}">
                <a16:creationId xmlns:a16="http://schemas.microsoft.com/office/drawing/2014/main" id="{AD818B81-9F98-4F3F-9AC5-7AE090C5039D}"/>
              </a:ext>
            </a:extLst>
          </p:cNvPr>
          <p:cNvSpPr txBox="1"/>
          <p:nvPr/>
        </p:nvSpPr>
        <p:spPr>
          <a:xfrm>
            <a:off x="0" y="3604260"/>
            <a:ext cx="12192000" cy="1015663"/>
          </a:xfrm>
          <a:prstGeom prst="rect">
            <a:avLst/>
          </a:prstGeom>
          <a:noFill/>
        </p:spPr>
        <p:txBody>
          <a:bodyPr wrap="square" rtlCol="0">
            <a:spAutoFit/>
          </a:bodyPr>
          <a:lstStyle/>
          <a:p>
            <a:pPr algn="ctr"/>
            <a:r>
              <a:rPr lang="en-US" sz="6000" dirty="0">
                <a:solidFill>
                  <a:schemeClr val="bg1"/>
                </a:solidFill>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56343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3D04DB0B-86F7-416D-8BA5-470BCD0CFE0F}"/>
              </a:ext>
            </a:extLst>
          </p:cNvPr>
          <p:cNvGrpSpPr/>
          <p:nvPr/>
        </p:nvGrpSpPr>
        <p:grpSpPr>
          <a:xfrm>
            <a:off x="-1828655" y="161697"/>
            <a:ext cx="10267188" cy="2109978"/>
            <a:chOff x="-491345" y="1077822"/>
            <a:chExt cx="10267188" cy="2109978"/>
          </a:xfrm>
        </p:grpSpPr>
        <p:grpSp>
          <p:nvGrpSpPr>
            <p:cNvPr id="65" name="Group 64">
              <a:extLst>
                <a:ext uri="{FF2B5EF4-FFF2-40B4-BE49-F238E27FC236}">
                  <a16:creationId xmlns:a16="http://schemas.microsoft.com/office/drawing/2014/main" id="{A9B27394-2605-445D-ADFC-C5732C647002}"/>
                </a:ext>
              </a:extLst>
            </p:cNvPr>
            <p:cNvGrpSpPr/>
            <p:nvPr/>
          </p:nvGrpSpPr>
          <p:grpSpPr>
            <a:xfrm>
              <a:off x="-491345" y="1077822"/>
              <a:ext cx="10267188" cy="2109978"/>
              <a:chOff x="-491345" y="1077822"/>
              <a:chExt cx="10267188" cy="2109978"/>
            </a:xfrm>
          </p:grpSpPr>
          <p:pic>
            <p:nvPicPr>
              <p:cNvPr id="75" name="Picture 74">
                <a:extLst>
                  <a:ext uri="{FF2B5EF4-FFF2-40B4-BE49-F238E27FC236}">
                    <a16:creationId xmlns:a16="http://schemas.microsoft.com/office/drawing/2014/main" id="{267E2D51-2BD6-4636-8E1D-3B91BB93CC61}"/>
                  </a:ext>
                </a:extLst>
              </p:cNvPr>
              <p:cNvPicPr>
                <a:picLocks noChangeAspect="1"/>
              </p:cNvPicPr>
              <p:nvPr/>
            </p:nvPicPr>
            <p:blipFill>
              <a:blip r:embed="rId3"/>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76" name="Freeform: Shape 75">
                <a:extLst>
                  <a:ext uri="{FF2B5EF4-FFF2-40B4-BE49-F238E27FC236}">
                    <a16:creationId xmlns:a16="http://schemas.microsoft.com/office/drawing/2014/main" id="{C5251FA5-4883-4F39-BAEB-472F93A28CA9}"/>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77" name="Picture 76">
                <a:extLst>
                  <a:ext uri="{FF2B5EF4-FFF2-40B4-BE49-F238E27FC236}">
                    <a16:creationId xmlns:a16="http://schemas.microsoft.com/office/drawing/2014/main" id="{BC709EDD-6193-4A43-8321-434333E37544}"/>
                  </a:ext>
                </a:extLst>
              </p:cNvPr>
              <p:cNvPicPr>
                <a:picLocks noChangeAspect="1"/>
              </p:cNvPicPr>
              <p:nvPr/>
            </p:nvPicPr>
            <p:blipFill rotWithShape="1">
              <a:blip r:embed="rId4"/>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78" name="Freeform: Shape 77">
                <a:extLst>
                  <a:ext uri="{FF2B5EF4-FFF2-40B4-BE49-F238E27FC236}">
                    <a16:creationId xmlns:a16="http://schemas.microsoft.com/office/drawing/2014/main" id="{382560A8-555C-429A-B34A-EC8B8FEA0662}"/>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79" name="Picture 78">
                <a:extLst>
                  <a:ext uri="{FF2B5EF4-FFF2-40B4-BE49-F238E27FC236}">
                    <a16:creationId xmlns:a16="http://schemas.microsoft.com/office/drawing/2014/main" id="{DF353231-781E-4BA3-BE5F-56D51D24F578}"/>
                  </a:ext>
                </a:extLst>
              </p:cNvPr>
              <p:cNvPicPr>
                <a:picLocks noChangeAspect="1"/>
              </p:cNvPicPr>
              <p:nvPr/>
            </p:nvPicPr>
            <p:blipFill>
              <a:blip r:embed="rId5"/>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0" name="Freeform: Shape 79">
                <a:extLst>
                  <a:ext uri="{FF2B5EF4-FFF2-40B4-BE49-F238E27FC236}">
                    <a16:creationId xmlns:a16="http://schemas.microsoft.com/office/drawing/2014/main" id="{9BCC753A-0446-4735-A34D-6C21E8F37741}"/>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81" name="Picture 80">
                <a:extLst>
                  <a:ext uri="{FF2B5EF4-FFF2-40B4-BE49-F238E27FC236}">
                    <a16:creationId xmlns:a16="http://schemas.microsoft.com/office/drawing/2014/main" id="{2AD7AEA4-E547-4F1E-8173-A90958302F40}"/>
                  </a:ext>
                </a:extLst>
              </p:cNvPr>
              <p:cNvPicPr>
                <a:picLocks noChangeAspect="1"/>
              </p:cNvPicPr>
              <p:nvPr/>
            </p:nvPicPr>
            <p:blipFill>
              <a:blip r:embed="rId6"/>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2" name="Freeform: Shape 81">
                <a:extLst>
                  <a:ext uri="{FF2B5EF4-FFF2-40B4-BE49-F238E27FC236}">
                    <a16:creationId xmlns:a16="http://schemas.microsoft.com/office/drawing/2014/main" id="{E804868A-F0F0-4744-8C0B-6FD9FB0FB79F}"/>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83" name="Picture 82">
                <a:extLst>
                  <a:ext uri="{FF2B5EF4-FFF2-40B4-BE49-F238E27FC236}">
                    <a16:creationId xmlns:a16="http://schemas.microsoft.com/office/drawing/2014/main" id="{6205456A-D998-40A7-A97D-6E557943184D}"/>
                  </a:ext>
                </a:extLst>
              </p:cNvPr>
              <p:cNvPicPr>
                <a:picLocks noChangeAspect="1"/>
              </p:cNvPicPr>
              <p:nvPr/>
            </p:nvPicPr>
            <p:blipFill>
              <a:blip r:embed="rId7"/>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4" name="Freeform: Shape 83">
                <a:extLst>
                  <a:ext uri="{FF2B5EF4-FFF2-40B4-BE49-F238E27FC236}">
                    <a16:creationId xmlns:a16="http://schemas.microsoft.com/office/drawing/2014/main" id="{C3B4EA66-BF59-4F2C-AE1E-201E0457981D}"/>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85" name="Picture 84">
                <a:extLst>
                  <a:ext uri="{FF2B5EF4-FFF2-40B4-BE49-F238E27FC236}">
                    <a16:creationId xmlns:a16="http://schemas.microsoft.com/office/drawing/2014/main" id="{0D41C04E-0928-4B40-938C-DBEC50843617}"/>
                  </a:ext>
                </a:extLst>
              </p:cNvPr>
              <p:cNvPicPr>
                <a:picLocks noChangeAspect="1"/>
              </p:cNvPicPr>
              <p:nvPr/>
            </p:nvPicPr>
            <p:blipFill>
              <a:blip r:embed="rId8"/>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6" name="Freeform: Shape 85">
                <a:extLst>
                  <a:ext uri="{FF2B5EF4-FFF2-40B4-BE49-F238E27FC236}">
                    <a16:creationId xmlns:a16="http://schemas.microsoft.com/office/drawing/2014/main" id="{35092BCC-4F90-4ADB-80CE-A081C404E942}"/>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87" name="Picture 86">
                <a:extLst>
                  <a:ext uri="{FF2B5EF4-FFF2-40B4-BE49-F238E27FC236}">
                    <a16:creationId xmlns:a16="http://schemas.microsoft.com/office/drawing/2014/main" id="{04C3F286-2558-4F70-A04E-954DB3C2A7C7}"/>
                  </a:ext>
                </a:extLst>
              </p:cNvPr>
              <p:cNvPicPr>
                <a:picLocks noChangeAspect="1"/>
              </p:cNvPicPr>
              <p:nvPr/>
            </p:nvPicPr>
            <p:blipFill>
              <a:blip r:embed="rId9"/>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8" name="Freeform: Shape 87">
                <a:extLst>
                  <a:ext uri="{FF2B5EF4-FFF2-40B4-BE49-F238E27FC236}">
                    <a16:creationId xmlns:a16="http://schemas.microsoft.com/office/drawing/2014/main" id="{D96A907D-B77F-44CE-90B1-52676331B05C}"/>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89" name="Picture 88">
                <a:extLst>
                  <a:ext uri="{FF2B5EF4-FFF2-40B4-BE49-F238E27FC236}">
                    <a16:creationId xmlns:a16="http://schemas.microsoft.com/office/drawing/2014/main" id="{430CF2C8-AD16-4084-9C8B-834D7A0E89BA}"/>
                  </a:ext>
                </a:extLst>
              </p:cNvPr>
              <p:cNvPicPr>
                <a:picLocks noChangeAspect="1"/>
              </p:cNvPicPr>
              <p:nvPr/>
            </p:nvPicPr>
            <p:blipFill>
              <a:blip r:embed="rId10"/>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90" name="Freeform: Shape 89">
                <a:extLst>
                  <a:ext uri="{FF2B5EF4-FFF2-40B4-BE49-F238E27FC236}">
                    <a16:creationId xmlns:a16="http://schemas.microsoft.com/office/drawing/2014/main" id="{1315F3D6-1D84-410F-BB0D-6E47257B5B7D}"/>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91" name="Picture 90">
                <a:extLst>
                  <a:ext uri="{FF2B5EF4-FFF2-40B4-BE49-F238E27FC236}">
                    <a16:creationId xmlns:a16="http://schemas.microsoft.com/office/drawing/2014/main" id="{08B716FE-6495-40B3-A77F-519DCC437D85}"/>
                  </a:ext>
                </a:extLst>
              </p:cNvPr>
              <p:cNvPicPr>
                <a:picLocks noChangeAspect="1"/>
              </p:cNvPicPr>
              <p:nvPr/>
            </p:nvPicPr>
            <p:blipFill>
              <a:blip r:embed="rId11"/>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92" name="Freeform: Shape 91">
                <a:extLst>
                  <a:ext uri="{FF2B5EF4-FFF2-40B4-BE49-F238E27FC236}">
                    <a16:creationId xmlns:a16="http://schemas.microsoft.com/office/drawing/2014/main" id="{2B081A17-6B03-4DCB-BDA8-3F23B644C012}"/>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93" name="Picture 92">
                <a:extLst>
                  <a:ext uri="{FF2B5EF4-FFF2-40B4-BE49-F238E27FC236}">
                    <a16:creationId xmlns:a16="http://schemas.microsoft.com/office/drawing/2014/main" id="{D5FE4008-5A74-4BE9-80FE-244C38CE00AF}"/>
                  </a:ext>
                </a:extLst>
              </p:cNvPr>
              <p:cNvPicPr>
                <a:picLocks noChangeAspect="1"/>
              </p:cNvPicPr>
              <p:nvPr/>
            </p:nvPicPr>
            <p:blipFill>
              <a:blip r:embed="rId12"/>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94" name="Freeform: Shape 93">
                <a:extLst>
                  <a:ext uri="{FF2B5EF4-FFF2-40B4-BE49-F238E27FC236}">
                    <a16:creationId xmlns:a16="http://schemas.microsoft.com/office/drawing/2014/main" id="{2B428608-AD11-4B28-B11E-6A5583BC97DC}"/>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95" name="Picture 94">
                <a:extLst>
                  <a:ext uri="{FF2B5EF4-FFF2-40B4-BE49-F238E27FC236}">
                    <a16:creationId xmlns:a16="http://schemas.microsoft.com/office/drawing/2014/main" id="{065301C5-7288-43F5-ABE6-3B451153B257}"/>
                  </a:ext>
                </a:extLst>
              </p:cNvPr>
              <p:cNvPicPr>
                <a:picLocks noChangeAspect="1"/>
              </p:cNvPicPr>
              <p:nvPr/>
            </p:nvPicPr>
            <p:blipFill>
              <a:blip r:embed="rId13"/>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96" name="Freeform: Shape 95">
                <a:extLst>
                  <a:ext uri="{FF2B5EF4-FFF2-40B4-BE49-F238E27FC236}">
                    <a16:creationId xmlns:a16="http://schemas.microsoft.com/office/drawing/2014/main" id="{75A8232B-F724-4905-9481-370454C9607C}"/>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F59C364C-2FD6-4589-B595-4473F24689C3}"/>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8" name="Freeform: Shape 97">
                <a:extLst>
                  <a:ext uri="{FF2B5EF4-FFF2-40B4-BE49-F238E27FC236}">
                    <a16:creationId xmlns:a16="http://schemas.microsoft.com/office/drawing/2014/main" id="{D4D37030-41B2-4AC0-AC5A-8169BC345F64}"/>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9" name="Freeform: Shape 98">
                <a:extLst>
                  <a:ext uri="{FF2B5EF4-FFF2-40B4-BE49-F238E27FC236}">
                    <a16:creationId xmlns:a16="http://schemas.microsoft.com/office/drawing/2014/main" id="{61866576-B5BB-40C7-AC87-D01B44939701}"/>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0" name="Freeform: Shape 99">
                <a:extLst>
                  <a:ext uri="{FF2B5EF4-FFF2-40B4-BE49-F238E27FC236}">
                    <a16:creationId xmlns:a16="http://schemas.microsoft.com/office/drawing/2014/main" id="{8918E8DD-8380-4763-9853-657B2E6DEE90}"/>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1" name="Freeform: Shape 100">
                <a:extLst>
                  <a:ext uri="{FF2B5EF4-FFF2-40B4-BE49-F238E27FC236}">
                    <a16:creationId xmlns:a16="http://schemas.microsoft.com/office/drawing/2014/main" id="{1AD69F49-D536-43C5-B8F3-B8021B44AF93}"/>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2" name="Freeform: Shape 101">
                <a:extLst>
                  <a:ext uri="{FF2B5EF4-FFF2-40B4-BE49-F238E27FC236}">
                    <a16:creationId xmlns:a16="http://schemas.microsoft.com/office/drawing/2014/main" id="{A2F57E50-DDA3-4F26-A053-21C57CDF9092}"/>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 name="Freeform: Shape 102">
                <a:extLst>
                  <a:ext uri="{FF2B5EF4-FFF2-40B4-BE49-F238E27FC236}">
                    <a16:creationId xmlns:a16="http://schemas.microsoft.com/office/drawing/2014/main" id="{65FB3382-1D0E-4D51-8A95-FADB30335ED5}"/>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 name="Freeform: Shape 103">
                <a:extLst>
                  <a:ext uri="{FF2B5EF4-FFF2-40B4-BE49-F238E27FC236}">
                    <a16:creationId xmlns:a16="http://schemas.microsoft.com/office/drawing/2014/main" id="{E3CEFAA6-E9B9-4180-BBDA-454D55437707}"/>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 name="Freeform: Shape 104">
                <a:extLst>
                  <a:ext uri="{FF2B5EF4-FFF2-40B4-BE49-F238E27FC236}">
                    <a16:creationId xmlns:a16="http://schemas.microsoft.com/office/drawing/2014/main" id="{DCEC2E09-D210-4F39-A56B-8856CAD5B35C}"/>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6" name="Freeform: Shape 105">
                <a:extLst>
                  <a:ext uri="{FF2B5EF4-FFF2-40B4-BE49-F238E27FC236}">
                    <a16:creationId xmlns:a16="http://schemas.microsoft.com/office/drawing/2014/main" id="{883E6FFC-797D-4460-BD28-7FB709941C0F}"/>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7" name="Freeform: Shape 106">
                <a:extLst>
                  <a:ext uri="{FF2B5EF4-FFF2-40B4-BE49-F238E27FC236}">
                    <a16:creationId xmlns:a16="http://schemas.microsoft.com/office/drawing/2014/main" id="{C36B505F-85F4-42DE-B262-1E83A234C6A1}"/>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8" name="Freeform: Shape 107">
                <a:extLst>
                  <a:ext uri="{FF2B5EF4-FFF2-40B4-BE49-F238E27FC236}">
                    <a16:creationId xmlns:a16="http://schemas.microsoft.com/office/drawing/2014/main" id="{15F2EBFC-6DA4-40B8-9DC0-AB89BA5F800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 name="Freeform: Shape 108">
                <a:extLst>
                  <a:ext uri="{FF2B5EF4-FFF2-40B4-BE49-F238E27FC236}">
                    <a16:creationId xmlns:a16="http://schemas.microsoft.com/office/drawing/2014/main" id="{E85C80C0-5FF8-4728-9B18-C38E5C480994}"/>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0" name="Freeform: Shape 109">
                <a:extLst>
                  <a:ext uri="{FF2B5EF4-FFF2-40B4-BE49-F238E27FC236}">
                    <a16:creationId xmlns:a16="http://schemas.microsoft.com/office/drawing/2014/main" id="{D89A7E2E-FC55-41AA-9B5B-002431C4E988}"/>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1" name="Freeform: Shape 110">
                <a:extLst>
                  <a:ext uri="{FF2B5EF4-FFF2-40B4-BE49-F238E27FC236}">
                    <a16:creationId xmlns:a16="http://schemas.microsoft.com/office/drawing/2014/main" id="{B59000B5-4F26-42EF-85BC-4C1A8A6CC2DF}"/>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2" name="Freeform: Shape 111">
                <a:extLst>
                  <a:ext uri="{FF2B5EF4-FFF2-40B4-BE49-F238E27FC236}">
                    <a16:creationId xmlns:a16="http://schemas.microsoft.com/office/drawing/2014/main" id="{F1F8A115-D820-4702-892E-783DB9A07890}"/>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3" name="Freeform: Shape 112">
                <a:extLst>
                  <a:ext uri="{FF2B5EF4-FFF2-40B4-BE49-F238E27FC236}">
                    <a16:creationId xmlns:a16="http://schemas.microsoft.com/office/drawing/2014/main" id="{8C7238B6-B9C1-4E24-85E2-816CCF0B08C4}"/>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4" name="Freeform: Shape 113">
                <a:extLst>
                  <a:ext uri="{FF2B5EF4-FFF2-40B4-BE49-F238E27FC236}">
                    <a16:creationId xmlns:a16="http://schemas.microsoft.com/office/drawing/2014/main" id="{0E2E6ED7-72F7-479B-9A84-ED54850B0A0F}"/>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5" name="Freeform: Shape 114">
                <a:extLst>
                  <a:ext uri="{FF2B5EF4-FFF2-40B4-BE49-F238E27FC236}">
                    <a16:creationId xmlns:a16="http://schemas.microsoft.com/office/drawing/2014/main" id="{2707ED56-048E-4255-9D52-AE84CC145EFD}"/>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6" name="Freeform: Shape 115">
                <a:extLst>
                  <a:ext uri="{FF2B5EF4-FFF2-40B4-BE49-F238E27FC236}">
                    <a16:creationId xmlns:a16="http://schemas.microsoft.com/office/drawing/2014/main" id="{151C93B8-7F3F-4E4F-9A02-5527D2CAF8A0}"/>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7" name="Freeform: Shape 116">
                <a:extLst>
                  <a:ext uri="{FF2B5EF4-FFF2-40B4-BE49-F238E27FC236}">
                    <a16:creationId xmlns:a16="http://schemas.microsoft.com/office/drawing/2014/main" id="{A0E30E96-CB66-4877-B7C4-E4373BC1AC2B}"/>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8" name="Freeform: Shape 117">
                <a:extLst>
                  <a:ext uri="{FF2B5EF4-FFF2-40B4-BE49-F238E27FC236}">
                    <a16:creationId xmlns:a16="http://schemas.microsoft.com/office/drawing/2014/main" id="{7855ABC0-A3AF-4746-91D2-6FADFF7E5FB1}"/>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9" name="Freeform: Shape 118">
                <a:extLst>
                  <a:ext uri="{FF2B5EF4-FFF2-40B4-BE49-F238E27FC236}">
                    <a16:creationId xmlns:a16="http://schemas.microsoft.com/office/drawing/2014/main" id="{D08B37D9-7BF0-42BB-84E7-8DD867DF6F3B}"/>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0" name="Freeform: Shape 119">
                <a:extLst>
                  <a:ext uri="{FF2B5EF4-FFF2-40B4-BE49-F238E27FC236}">
                    <a16:creationId xmlns:a16="http://schemas.microsoft.com/office/drawing/2014/main" id="{9F94CA56-B0AA-44D0-AABA-6852DCF0B156}"/>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1" name="Freeform: Shape 120">
                <a:extLst>
                  <a:ext uri="{FF2B5EF4-FFF2-40B4-BE49-F238E27FC236}">
                    <a16:creationId xmlns:a16="http://schemas.microsoft.com/office/drawing/2014/main" id="{03022E73-8D85-4E20-A176-5DFA5361AD24}"/>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2" name="Freeform: Shape 121">
                <a:extLst>
                  <a:ext uri="{FF2B5EF4-FFF2-40B4-BE49-F238E27FC236}">
                    <a16:creationId xmlns:a16="http://schemas.microsoft.com/office/drawing/2014/main" id="{824E95C3-C0BC-477F-9A8B-C71CF68A2C19}"/>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3" name="Freeform: Shape 122">
                <a:extLst>
                  <a:ext uri="{FF2B5EF4-FFF2-40B4-BE49-F238E27FC236}">
                    <a16:creationId xmlns:a16="http://schemas.microsoft.com/office/drawing/2014/main" id="{30E74B99-FED9-4D7F-BBC2-BA5C217011ED}"/>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4" name="Freeform: Shape 123">
                <a:extLst>
                  <a:ext uri="{FF2B5EF4-FFF2-40B4-BE49-F238E27FC236}">
                    <a16:creationId xmlns:a16="http://schemas.microsoft.com/office/drawing/2014/main" id="{30E0CFFB-7845-46EA-AD3C-FE27495FA577}"/>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5" name="Freeform: Shape 124">
                <a:extLst>
                  <a:ext uri="{FF2B5EF4-FFF2-40B4-BE49-F238E27FC236}">
                    <a16:creationId xmlns:a16="http://schemas.microsoft.com/office/drawing/2014/main" id="{DEBA830E-926C-4402-A7C7-32F029D4A819}"/>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66" name="Oval 50">
              <a:extLst>
                <a:ext uri="{FF2B5EF4-FFF2-40B4-BE49-F238E27FC236}">
                  <a16:creationId xmlns:a16="http://schemas.microsoft.com/office/drawing/2014/main" id="{C05FD67D-F24A-4608-B58A-721D61480964}"/>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7" name="Heart 17">
              <a:extLst>
                <a:ext uri="{FF2B5EF4-FFF2-40B4-BE49-F238E27FC236}">
                  <a16:creationId xmlns:a16="http://schemas.microsoft.com/office/drawing/2014/main" id="{1C23A830-0145-483E-A76D-66DB8905EFB5}"/>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8" name="Rounded Rectangle 25">
              <a:extLst>
                <a:ext uri="{FF2B5EF4-FFF2-40B4-BE49-F238E27FC236}">
                  <a16:creationId xmlns:a16="http://schemas.microsoft.com/office/drawing/2014/main" id="{0D698C00-E317-4420-BECD-0B323BE32CD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9" name="Chord 32">
              <a:extLst>
                <a:ext uri="{FF2B5EF4-FFF2-40B4-BE49-F238E27FC236}">
                  <a16:creationId xmlns:a16="http://schemas.microsoft.com/office/drawing/2014/main" id="{94B401DA-FDB8-4807-9684-1134E4768AFE}"/>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70" name="Rounded Rectangle 40">
              <a:extLst>
                <a:ext uri="{FF2B5EF4-FFF2-40B4-BE49-F238E27FC236}">
                  <a16:creationId xmlns:a16="http://schemas.microsoft.com/office/drawing/2014/main" id="{141C4E9B-3A86-4D88-81BC-ED2E91CB3105}"/>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71" name="Rounded Rectangle 17">
              <a:extLst>
                <a:ext uri="{FF2B5EF4-FFF2-40B4-BE49-F238E27FC236}">
                  <a16:creationId xmlns:a16="http://schemas.microsoft.com/office/drawing/2014/main" id="{64A7D60F-2E47-4A97-B13E-D0BFAB672A40}"/>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72" name="Oval 25">
              <a:extLst>
                <a:ext uri="{FF2B5EF4-FFF2-40B4-BE49-F238E27FC236}">
                  <a16:creationId xmlns:a16="http://schemas.microsoft.com/office/drawing/2014/main" id="{106C5C85-BA40-4437-AD60-FAEFA8D86D9C}"/>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73" name="Block Arc 20">
              <a:extLst>
                <a:ext uri="{FF2B5EF4-FFF2-40B4-BE49-F238E27FC236}">
                  <a16:creationId xmlns:a16="http://schemas.microsoft.com/office/drawing/2014/main" id="{194830EF-3DDD-42B7-9846-8607394FDA18}"/>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74" name="Trapezoid 28">
              <a:extLst>
                <a:ext uri="{FF2B5EF4-FFF2-40B4-BE49-F238E27FC236}">
                  <a16:creationId xmlns:a16="http://schemas.microsoft.com/office/drawing/2014/main" id="{7BB8299A-2C7A-4E0F-BE79-888548A56C64}"/>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126" name="TextBox 125">
            <a:extLst>
              <a:ext uri="{FF2B5EF4-FFF2-40B4-BE49-F238E27FC236}">
                <a16:creationId xmlns:a16="http://schemas.microsoft.com/office/drawing/2014/main" id="{1BB01B7B-CE60-4AAF-ABDA-0F2C77FD3E7D}"/>
              </a:ext>
            </a:extLst>
          </p:cNvPr>
          <p:cNvSpPr txBox="1"/>
          <p:nvPr/>
        </p:nvSpPr>
        <p:spPr>
          <a:xfrm>
            <a:off x="8941933" y="868928"/>
            <a:ext cx="2754630"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CONTENT</a:t>
            </a:r>
          </a:p>
        </p:txBody>
      </p:sp>
      <p:sp>
        <p:nvSpPr>
          <p:cNvPr id="127" name="TextBox 126">
            <a:extLst>
              <a:ext uri="{FF2B5EF4-FFF2-40B4-BE49-F238E27FC236}">
                <a16:creationId xmlns:a16="http://schemas.microsoft.com/office/drawing/2014/main" id="{931BA8BE-7AC8-41C7-9998-7EF79B392F97}"/>
              </a:ext>
            </a:extLst>
          </p:cNvPr>
          <p:cNvSpPr txBox="1"/>
          <p:nvPr/>
        </p:nvSpPr>
        <p:spPr>
          <a:xfrm>
            <a:off x="386694" y="2261585"/>
            <a:ext cx="10495929" cy="4524315"/>
          </a:xfrm>
          <a:prstGeom prst="rect">
            <a:avLst/>
          </a:prstGeom>
          <a:noFill/>
        </p:spPr>
        <p:txBody>
          <a:bodyPr wrap="square" rtlCol="0">
            <a:spAutoFit/>
          </a:bodyPr>
          <a:lstStyle/>
          <a:p>
            <a:pPr marL="342900" indent="-342900">
              <a:buFont typeface="+mj-lt"/>
              <a:buAutoNum type="arabicParenR"/>
            </a:pPr>
            <a:r>
              <a:rPr lang="en-US" sz="3200" b="1" dirty="0">
                <a:solidFill>
                  <a:schemeClr val="bg1"/>
                </a:solidFill>
                <a:latin typeface="Times New Roman" panose="02020603050405020304" pitchFamily="18" charset="0"/>
                <a:cs typeface="Times New Roman" panose="02020603050405020304" pitchFamily="18" charset="0"/>
              </a:rPr>
              <a:t> Introduction &amp; Context</a:t>
            </a:r>
          </a:p>
          <a:p>
            <a:pPr marL="342900" indent="-342900">
              <a:buFont typeface="+mj-lt"/>
              <a:buAutoNum type="arabicParenR"/>
            </a:pPr>
            <a:endParaRPr lang="en-US" sz="3200" b="1"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3200" b="1" dirty="0">
                <a:solidFill>
                  <a:schemeClr val="bg1"/>
                </a:solidFill>
                <a:latin typeface="Times New Roman" panose="02020603050405020304" pitchFamily="18" charset="0"/>
                <a:cs typeface="Times New Roman" panose="02020603050405020304" pitchFamily="18" charset="0"/>
              </a:rPr>
              <a:t> Problem Definition &amp; Challenges</a:t>
            </a:r>
          </a:p>
          <a:p>
            <a:pPr marL="342900" indent="-342900">
              <a:buFont typeface="+mj-lt"/>
              <a:buAutoNum type="arabicParenR"/>
            </a:pPr>
            <a:endParaRPr lang="en-US" sz="3200" b="1"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3200" b="1" dirty="0">
                <a:solidFill>
                  <a:schemeClr val="bg1"/>
                </a:solidFill>
                <a:latin typeface="Times New Roman" panose="02020603050405020304" pitchFamily="18" charset="0"/>
                <a:cs typeface="Times New Roman" panose="02020603050405020304" pitchFamily="18" charset="0"/>
              </a:rPr>
              <a:t> Related Work &amp; State of the Art</a:t>
            </a:r>
          </a:p>
          <a:p>
            <a:pPr marL="342900" indent="-342900">
              <a:buFont typeface="+mj-lt"/>
              <a:buAutoNum type="arabicParenR"/>
            </a:pPr>
            <a:endParaRPr lang="en-US" sz="3200" b="1"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3200" b="1" dirty="0">
                <a:solidFill>
                  <a:schemeClr val="bg1"/>
                </a:solidFill>
                <a:latin typeface="Times New Roman" panose="02020603050405020304" pitchFamily="18" charset="0"/>
                <a:cs typeface="Times New Roman" panose="02020603050405020304" pitchFamily="18" charset="0"/>
              </a:rPr>
              <a:t> Application &amp; Implementation</a:t>
            </a:r>
          </a:p>
          <a:p>
            <a:pPr marL="342900" indent="-342900">
              <a:buFont typeface="+mj-lt"/>
              <a:buAutoNum type="arabicParenR"/>
            </a:pPr>
            <a:endParaRPr lang="en-US" sz="3200" b="1"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3200" b="1" dirty="0">
                <a:solidFill>
                  <a:schemeClr val="bg1"/>
                </a:solidFill>
                <a:latin typeface="Times New Roman" panose="02020603050405020304" pitchFamily="18" charset="0"/>
                <a:cs typeface="Times New Roman" panose="02020603050405020304" pitchFamily="18" charset="0"/>
              </a:rPr>
              <a:t> Results &amp; Conclusions &amp; Future Work</a:t>
            </a:r>
          </a:p>
        </p:txBody>
      </p:sp>
    </p:spTree>
    <p:extLst>
      <p:ext uri="{BB962C8B-B14F-4D97-AF65-F5344CB8AC3E}">
        <p14:creationId xmlns:p14="http://schemas.microsoft.com/office/powerpoint/2010/main" val="86529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AF4CF2-08F0-4107-BE5A-76C48BEAED9B}"/>
              </a:ext>
            </a:extLst>
          </p:cNvPr>
          <p:cNvGrpSpPr/>
          <p:nvPr/>
        </p:nvGrpSpPr>
        <p:grpSpPr>
          <a:xfrm>
            <a:off x="-1828655" y="161697"/>
            <a:ext cx="10267188" cy="2109978"/>
            <a:chOff x="-491345" y="1077822"/>
            <a:chExt cx="10267188" cy="2109978"/>
          </a:xfrm>
        </p:grpSpPr>
        <p:grpSp>
          <p:nvGrpSpPr>
            <p:cNvPr id="3" name="Group 2">
              <a:extLst>
                <a:ext uri="{FF2B5EF4-FFF2-40B4-BE49-F238E27FC236}">
                  <a16:creationId xmlns:a16="http://schemas.microsoft.com/office/drawing/2014/main" id="{4459497A-3D5E-4B46-BC02-A5B1707E9F51}"/>
                </a:ext>
              </a:extLst>
            </p:cNvPr>
            <p:cNvGrpSpPr/>
            <p:nvPr/>
          </p:nvGrpSpPr>
          <p:grpSpPr>
            <a:xfrm>
              <a:off x="-491345" y="1077822"/>
              <a:ext cx="10267188" cy="2109978"/>
              <a:chOff x="-491345" y="1077822"/>
              <a:chExt cx="10267188" cy="2109978"/>
            </a:xfrm>
          </p:grpSpPr>
          <p:pic>
            <p:nvPicPr>
              <p:cNvPr id="13" name="Picture 12">
                <a:extLst>
                  <a:ext uri="{FF2B5EF4-FFF2-40B4-BE49-F238E27FC236}">
                    <a16:creationId xmlns:a16="http://schemas.microsoft.com/office/drawing/2014/main" id="{C46F1A86-16E0-48DB-B277-EFA25F37D801}"/>
                  </a:ext>
                </a:extLst>
              </p:cNvPr>
              <p:cNvPicPr>
                <a:picLocks noChangeAspect="1"/>
              </p:cNvPicPr>
              <p:nvPr/>
            </p:nvPicPr>
            <p:blipFill>
              <a:blip r:embed="rId3"/>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14" name="Freeform: Shape 13">
                <a:extLst>
                  <a:ext uri="{FF2B5EF4-FFF2-40B4-BE49-F238E27FC236}">
                    <a16:creationId xmlns:a16="http://schemas.microsoft.com/office/drawing/2014/main" id="{B08A87B8-8B52-469A-9E58-69892CFC1265}"/>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A6B59E7F-A665-4163-AFB5-FE8C1274BDE8}"/>
                  </a:ext>
                </a:extLst>
              </p:cNvPr>
              <p:cNvPicPr>
                <a:picLocks noChangeAspect="1"/>
              </p:cNvPicPr>
              <p:nvPr/>
            </p:nvPicPr>
            <p:blipFill rotWithShape="1">
              <a:blip r:embed="rId4"/>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6" name="Freeform: Shape 15">
                <a:extLst>
                  <a:ext uri="{FF2B5EF4-FFF2-40B4-BE49-F238E27FC236}">
                    <a16:creationId xmlns:a16="http://schemas.microsoft.com/office/drawing/2014/main" id="{75E77777-2380-44FF-8DE6-995B8C4C28C9}"/>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4D708270-526F-4671-95EF-C7C4A726FB84}"/>
                  </a:ext>
                </a:extLst>
              </p:cNvPr>
              <p:cNvPicPr>
                <a:picLocks noChangeAspect="1"/>
              </p:cNvPicPr>
              <p:nvPr/>
            </p:nvPicPr>
            <p:blipFill>
              <a:blip r:embed="rId5"/>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8" name="Freeform: Shape 17">
                <a:extLst>
                  <a:ext uri="{FF2B5EF4-FFF2-40B4-BE49-F238E27FC236}">
                    <a16:creationId xmlns:a16="http://schemas.microsoft.com/office/drawing/2014/main" id="{A24B2B90-C51C-41F2-BD10-3381907C186D}"/>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3898F816-249F-467F-B27B-7BE8D2E04C39}"/>
                  </a:ext>
                </a:extLst>
              </p:cNvPr>
              <p:cNvPicPr>
                <a:picLocks noChangeAspect="1"/>
              </p:cNvPicPr>
              <p:nvPr/>
            </p:nvPicPr>
            <p:blipFill>
              <a:blip r:embed="rId6"/>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C9AB5F77-609D-45D4-BF5B-F87E8C9CE01D}"/>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7A42F6EE-2F24-442C-99B9-04046F12B94E}"/>
                  </a:ext>
                </a:extLst>
              </p:cNvPr>
              <p:cNvPicPr>
                <a:picLocks noChangeAspect="1"/>
              </p:cNvPicPr>
              <p:nvPr/>
            </p:nvPicPr>
            <p:blipFill>
              <a:blip r:embed="rId7"/>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2" name="Freeform: Shape 21">
                <a:extLst>
                  <a:ext uri="{FF2B5EF4-FFF2-40B4-BE49-F238E27FC236}">
                    <a16:creationId xmlns:a16="http://schemas.microsoft.com/office/drawing/2014/main" id="{FBC65EC1-F8A8-4600-9735-10CB9966CF84}"/>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7F5EB80C-C69C-44EA-9753-D04818B26179}"/>
                  </a:ext>
                </a:extLst>
              </p:cNvPr>
              <p:cNvPicPr>
                <a:picLocks noChangeAspect="1"/>
              </p:cNvPicPr>
              <p:nvPr/>
            </p:nvPicPr>
            <p:blipFill>
              <a:blip r:embed="rId8"/>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4" name="Freeform: Shape 23">
                <a:extLst>
                  <a:ext uri="{FF2B5EF4-FFF2-40B4-BE49-F238E27FC236}">
                    <a16:creationId xmlns:a16="http://schemas.microsoft.com/office/drawing/2014/main" id="{19811A0C-1136-4A59-9E14-15895FDC731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CF8E9125-D104-4E1A-8D2C-BC4260307E00}"/>
                  </a:ext>
                </a:extLst>
              </p:cNvPr>
              <p:cNvPicPr>
                <a:picLocks noChangeAspect="1"/>
              </p:cNvPicPr>
              <p:nvPr/>
            </p:nvPicPr>
            <p:blipFill>
              <a:blip r:embed="rId9"/>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6" name="Freeform: Shape 25">
                <a:extLst>
                  <a:ext uri="{FF2B5EF4-FFF2-40B4-BE49-F238E27FC236}">
                    <a16:creationId xmlns:a16="http://schemas.microsoft.com/office/drawing/2014/main" id="{565618F8-4E1F-4B98-82A4-4426AE9A44DE}"/>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F593E93C-E7EC-483F-A106-B99F7C10C4AC}"/>
                  </a:ext>
                </a:extLst>
              </p:cNvPr>
              <p:cNvPicPr>
                <a:picLocks noChangeAspect="1"/>
              </p:cNvPicPr>
              <p:nvPr/>
            </p:nvPicPr>
            <p:blipFill>
              <a:blip r:embed="rId10"/>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8" name="Freeform: Shape 27">
                <a:extLst>
                  <a:ext uri="{FF2B5EF4-FFF2-40B4-BE49-F238E27FC236}">
                    <a16:creationId xmlns:a16="http://schemas.microsoft.com/office/drawing/2014/main" id="{42AEA91F-C96B-491D-B097-3D68CEEDCDFD}"/>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D2321722-BD17-486B-896A-E547F5DA07B5}"/>
                  </a:ext>
                </a:extLst>
              </p:cNvPr>
              <p:cNvPicPr>
                <a:picLocks noChangeAspect="1"/>
              </p:cNvPicPr>
              <p:nvPr/>
            </p:nvPicPr>
            <p:blipFill>
              <a:blip r:embed="rId11"/>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30" name="Freeform: Shape 29">
                <a:extLst>
                  <a:ext uri="{FF2B5EF4-FFF2-40B4-BE49-F238E27FC236}">
                    <a16:creationId xmlns:a16="http://schemas.microsoft.com/office/drawing/2014/main" id="{34BB3842-31B2-4846-92E1-52A1E9B10C74}"/>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F37A7251-318F-4505-88B6-EEA12D0078AB}"/>
                  </a:ext>
                </a:extLst>
              </p:cNvPr>
              <p:cNvPicPr>
                <a:picLocks noChangeAspect="1"/>
              </p:cNvPicPr>
              <p:nvPr/>
            </p:nvPicPr>
            <p:blipFill>
              <a:blip r:embed="rId12"/>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32" name="Freeform: Shape 31">
                <a:extLst>
                  <a:ext uri="{FF2B5EF4-FFF2-40B4-BE49-F238E27FC236}">
                    <a16:creationId xmlns:a16="http://schemas.microsoft.com/office/drawing/2014/main" id="{E6B0FB66-E453-4A77-A4E0-7D4A25910874}"/>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5E9F297C-9BDE-4848-BB27-B5B6BD7C52FF}"/>
                  </a:ext>
                </a:extLst>
              </p:cNvPr>
              <p:cNvPicPr>
                <a:picLocks noChangeAspect="1"/>
              </p:cNvPicPr>
              <p:nvPr/>
            </p:nvPicPr>
            <p:blipFill>
              <a:blip r:embed="rId13"/>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34" name="Freeform: Shape 33">
                <a:extLst>
                  <a:ext uri="{FF2B5EF4-FFF2-40B4-BE49-F238E27FC236}">
                    <a16:creationId xmlns:a16="http://schemas.microsoft.com/office/drawing/2014/main" id="{E2ACF826-35B4-42D7-ACF1-4A1610CB70A0}"/>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E0F75531-1005-4CC8-8930-468D3395AC0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5CF6EC78-29AC-4E01-AA55-563888B184F8}"/>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585B20B5-CBA5-4126-9AB5-2099FB138D1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03FDF791-CC0D-4FB5-ACFF-CB995CB403D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13382A4B-C23F-4F11-800B-2072943B985A}"/>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ACE271D1-E5D9-4255-9D8E-31AD31A0C0C7}"/>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36172B38-3F8D-485C-AC18-D9ABA3A7BE5D}"/>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 name="Freeform: Shape 41">
                <a:extLst>
                  <a:ext uri="{FF2B5EF4-FFF2-40B4-BE49-F238E27FC236}">
                    <a16:creationId xmlns:a16="http://schemas.microsoft.com/office/drawing/2014/main" id="{DD782DA9-D9DE-49AC-81B0-A6AE9389F0F9}"/>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C237DE76-3B7D-4CD9-8268-3F7E91571808}"/>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3092F1B9-6F44-4A0C-95BA-B2B2DEC5E1FF}"/>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AB37F32D-A2F2-4357-B5C7-954E1EF13F7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6" name="Freeform: Shape 45">
                <a:extLst>
                  <a:ext uri="{FF2B5EF4-FFF2-40B4-BE49-F238E27FC236}">
                    <a16:creationId xmlns:a16="http://schemas.microsoft.com/office/drawing/2014/main" id="{3AB5D344-EFE7-403B-A16F-3758005ED0B9}"/>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3241282C-50F4-4B6C-A9C8-ED5A367A4873}"/>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8" name="Freeform: Shape 47">
                <a:extLst>
                  <a:ext uri="{FF2B5EF4-FFF2-40B4-BE49-F238E27FC236}">
                    <a16:creationId xmlns:a16="http://schemas.microsoft.com/office/drawing/2014/main" id="{A37EE168-EBC9-4245-A3D3-C5DC04DE3EFE}"/>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9" name="Freeform: Shape 48">
                <a:extLst>
                  <a:ext uri="{FF2B5EF4-FFF2-40B4-BE49-F238E27FC236}">
                    <a16:creationId xmlns:a16="http://schemas.microsoft.com/office/drawing/2014/main" id="{93CABFAD-D790-4495-B4DF-A90E232FA8FE}"/>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0" name="Freeform: Shape 49">
                <a:extLst>
                  <a:ext uri="{FF2B5EF4-FFF2-40B4-BE49-F238E27FC236}">
                    <a16:creationId xmlns:a16="http://schemas.microsoft.com/office/drawing/2014/main" id="{B98CB023-5170-4A08-B536-D424F736CB6E}"/>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E0D11BD6-8D48-449D-AFB1-6C88855BC3D1}"/>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A0C76221-D344-4F50-BC14-F5FCADA24A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3" name="Freeform: Shape 52">
                <a:extLst>
                  <a:ext uri="{FF2B5EF4-FFF2-40B4-BE49-F238E27FC236}">
                    <a16:creationId xmlns:a16="http://schemas.microsoft.com/office/drawing/2014/main" id="{221F4825-FA1C-4273-ABAC-6C7BEE7C9F19}"/>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4" name="Freeform: Shape 53">
                <a:extLst>
                  <a:ext uri="{FF2B5EF4-FFF2-40B4-BE49-F238E27FC236}">
                    <a16:creationId xmlns:a16="http://schemas.microsoft.com/office/drawing/2014/main" id="{B9A3E808-2E30-47DE-BB64-26D685470A77}"/>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45EB9C13-59F3-4C6B-A8BC-B02011DA8641}"/>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id="{0031C71F-04DA-4EAF-9CAB-A9214AC210D4}"/>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7323E578-0B12-4C23-B6D5-7EAC29A88630}"/>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8" name="Freeform: Shape 57">
                <a:extLst>
                  <a:ext uri="{FF2B5EF4-FFF2-40B4-BE49-F238E27FC236}">
                    <a16:creationId xmlns:a16="http://schemas.microsoft.com/office/drawing/2014/main" id="{4F2CA573-B57A-4D9B-B5CA-1A1FE5269D13}"/>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9" name="Freeform: Shape 58">
                <a:extLst>
                  <a:ext uri="{FF2B5EF4-FFF2-40B4-BE49-F238E27FC236}">
                    <a16:creationId xmlns:a16="http://schemas.microsoft.com/office/drawing/2014/main" id="{17ED8D15-055B-47DD-821F-18B8DFF23452}"/>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0" name="Freeform: Shape 59">
                <a:extLst>
                  <a:ext uri="{FF2B5EF4-FFF2-40B4-BE49-F238E27FC236}">
                    <a16:creationId xmlns:a16="http://schemas.microsoft.com/office/drawing/2014/main" id="{DAA0E9BA-9244-4AB8-AB95-A6B65D82FA33}"/>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FE45CA60-D37E-46AD-8943-B6E7E18910E0}"/>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C84615BF-441B-4A40-80D5-DECC2A495E63}"/>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3" name="Freeform: Shape 62">
                <a:extLst>
                  <a:ext uri="{FF2B5EF4-FFF2-40B4-BE49-F238E27FC236}">
                    <a16:creationId xmlns:a16="http://schemas.microsoft.com/office/drawing/2014/main" id="{3C248810-0538-4E09-BEDE-32101314D088}"/>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4" name="Oval 50">
              <a:extLst>
                <a:ext uri="{FF2B5EF4-FFF2-40B4-BE49-F238E27FC236}">
                  <a16:creationId xmlns:a16="http://schemas.microsoft.com/office/drawing/2014/main" id="{630CA8A0-BB53-40FC-B8BD-6728497DDABF}"/>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5" name="Heart 17">
              <a:extLst>
                <a:ext uri="{FF2B5EF4-FFF2-40B4-BE49-F238E27FC236}">
                  <a16:creationId xmlns:a16="http://schemas.microsoft.com/office/drawing/2014/main" id="{D942B699-7D10-4059-9C12-3E2B5EB04513}"/>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 name="Rounded Rectangle 25">
              <a:extLst>
                <a:ext uri="{FF2B5EF4-FFF2-40B4-BE49-F238E27FC236}">
                  <a16:creationId xmlns:a16="http://schemas.microsoft.com/office/drawing/2014/main" id="{7AFFD4D0-1E40-4621-9E05-ED9FB07FE4D2}"/>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7" name="Chord 32">
              <a:extLst>
                <a:ext uri="{FF2B5EF4-FFF2-40B4-BE49-F238E27FC236}">
                  <a16:creationId xmlns:a16="http://schemas.microsoft.com/office/drawing/2014/main" id="{67F65B0E-062D-41EF-82E2-26AD93526B3D}"/>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8" name="Rounded Rectangle 40">
              <a:extLst>
                <a:ext uri="{FF2B5EF4-FFF2-40B4-BE49-F238E27FC236}">
                  <a16:creationId xmlns:a16="http://schemas.microsoft.com/office/drawing/2014/main" id="{89211C08-B3C7-4502-8807-1C078EAFD67C}"/>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9" name="Rounded Rectangle 17">
              <a:extLst>
                <a:ext uri="{FF2B5EF4-FFF2-40B4-BE49-F238E27FC236}">
                  <a16:creationId xmlns:a16="http://schemas.microsoft.com/office/drawing/2014/main" id="{B0FF4B92-50B8-4036-A4F3-23A2716587E2}"/>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0" name="Oval 25">
              <a:extLst>
                <a:ext uri="{FF2B5EF4-FFF2-40B4-BE49-F238E27FC236}">
                  <a16:creationId xmlns:a16="http://schemas.microsoft.com/office/drawing/2014/main" id="{94A52601-CEB1-43F7-A4C0-A6B5707E3F3F}"/>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1" name="Block Arc 20">
              <a:extLst>
                <a:ext uri="{FF2B5EF4-FFF2-40B4-BE49-F238E27FC236}">
                  <a16:creationId xmlns:a16="http://schemas.microsoft.com/office/drawing/2014/main" id="{902CA19A-6808-498D-9320-31265BC87A0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12" name="Trapezoid 28">
              <a:extLst>
                <a:ext uri="{FF2B5EF4-FFF2-40B4-BE49-F238E27FC236}">
                  <a16:creationId xmlns:a16="http://schemas.microsoft.com/office/drawing/2014/main" id="{E780B3C2-1667-425C-8F41-8833A35C60E9}"/>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64" name="TextBox 63">
            <a:extLst>
              <a:ext uri="{FF2B5EF4-FFF2-40B4-BE49-F238E27FC236}">
                <a16:creationId xmlns:a16="http://schemas.microsoft.com/office/drawing/2014/main" id="{20BFFF93-0BE3-4D95-A056-A642823A19BD}"/>
              </a:ext>
            </a:extLst>
          </p:cNvPr>
          <p:cNvSpPr txBox="1"/>
          <p:nvPr/>
        </p:nvSpPr>
        <p:spPr>
          <a:xfrm>
            <a:off x="8543793" y="868928"/>
            <a:ext cx="3152770"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Introduction</a:t>
            </a:r>
          </a:p>
        </p:txBody>
      </p:sp>
      <p:sp>
        <p:nvSpPr>
          <p:cNvPr id="67" name="TextBox 66">
            <a:extLst>
              <a:ext uri="{FF2B5EF4-FFF2-40B4-BE49-F238E27FC236}">
                <a16:creationId xmlns:a16="http://schemas.microsoft.com/office/drawing/2014/main" id="{E84D4291-4F79-4E45-8E6B-6AE53506C3C8}"/>
              </a:ext>
            </a:extLst>
          </p:cNvPr>
          <p:cNvSpPr txBox="1"/>
          <p:nvPr/>
        </p:nvSpPr>
        <p:spPr>
          <a:xfrm>
            <a:off x="532575" y="2563914"/>
            <a:ext cx="10495929"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MRI (Magnetic Resonance Imaging)</a:t>
            </a:r>
          </a:p>
        </p:txBody>
      </p:sp>
      <p:pic>
        <p:nvPicPr>
          <p:cNvPr id="70" name="Picture 69">
            <a:extLst>
              <a:ext uri="{FF2B5EF4-FFF2-40B4-BE49-F238E27FC236}">
                <a16:creationId xmlns:a16="http://schemas.microsoft.com/office/drawing/2014/main" id="{C8DF3845-1E4D-4D30-8650-FC8BB7F3AFB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38369" y="1829955"/>
            <a:ext cx="3058194" cy="2036757"/>
          </a:xfrm>
          <a:prstGeom prst="rect">
            <a:avLst/>
          </a:prstGeom>
        </p:spPr>
      </p:pic>
      <p:pic>
        <p:nvPicPr>
          <p:cNvPr id="72" name="Picture 71">
            <a:extLst>
              <a:ext uri="{FF2B5EF4-FFF2-40B4-BE49-F238E27FC236}">
                <a16:creationId xmlns:a16="http://schemas.microsoft.com/office/drawing/2014/main" id="{9BED7285-7378-41BD-993D-2464DB4BDFA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88863" y="4401320"/>
            <a:ext cx="3157206" cy="2369408"/>
          </a:xfrm>
          <a:prstGeom prst="rect">
            <a:avLst/>
          </a:prstGeom>
        </p:spPr>
      </p:pic>
      <p:sp>
        <p:nvSpPr>
          <p:cNvPr id="74" name="Arrow: Down 73">
            <a:extLst>
              <a:ext uri="{FF2B5EF4-FFF2-40B4-BE49-F238E27FC236}">
                <a16:creationId xmlns:a16="http://schemas.microsoft.com/office/drawing/2014/main" id="{32D9585E-142D-4E07-96A9-9C04C00CC7B5}"/>
              </a:ext>
            </a:extLst>
          </p:cNvPr>
          <p:cNvSpPr/>
          <p:nvPr/>
        </p:nvSpPr>
        <p:spPr>
          <a:xfrm>
            <a:off x="10041822" y="3903183"/>
            <a:ext cx="251288" cy="46166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27A22156-095D-475E-AF59-473E8A80BACA}"/>
              </a:ext>
            </a:extLst>
          </p:cNvPr>
          <p:cNvSpPr txBox="1"/>
          <p:nvPr/>
        </p:nvSpPr>
        <p:spPr>
          <a:xfrm>
            <a:off x="1714500" y="3166110"/>
            <a:ext cx="5509260"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Used worldwide in the medical field</a:t>
            </a:r>
          </a:p>
          <a:p>
            <a:pPr marL="285750" indent="-285750" algn="just">
              <a:buFont typeface="Arial" panose="020B0604020202020204" pitchFamily="34" charset="0"/>
              <a:buChar char="•"/>
            </a:pPr>
            <a:endParaRPr lang="en-US" sz="20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Composed of various grey shades</a:t>
            </a:r>
          </a:p>
          <a:p>
            <a:pPr marL="285750" indent="-285750" algn="just">
              <a:buFont typeface="Arial" panose="020B0604020202020204" pitchFamily="34" charset="0"/>
              <a:buChar char="•"/>
            </a:pPr>
            <a:endParaRPr lang="en-US" sz="20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For an untrained person is very hard to read them</a:t>
            </a:r>
          </a:p>
          <a:p>
            <a:pPr marL="285750" indent="-285750" algn="just">
              <a:buFont typeface="Arial" panose="020B0604020202020204" pitchFamily="34" charset="0"/>
              <a:buChar char="•"/>
            </a:pPr>
            <a:endParaRPr lang="en-US" sz="20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Without professional assistance is almost impossible to identify the position of various organs</a:t>
            </a:r>
          </a:p>
        </p:txBody>
      </p:sp>
    </p:spTree>
    <p:extLst>
      <p:ext uri="{BB962C8B-B14F-4D97-AF65-F5344CB8AC3E}">
        <p14:creationId xmlns:p14="http://schemas.microsoft.com/office/powerpoint/2010/main" val="210430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5">
                                            <p:txEl>
                                              <p:pRg st="0" end="0"/>
                                            </p:txEl>
                                          </p:spTgt>
                                        </p:tgtEl>
                                        <p:attrNameLst>
                                          <p:attrName>style.visibility</p:attrName>
                                        </p:attrNameLst>
                                      </p:cBhvr>
                                      <p:to>
                                        <p:strVal val="visible"/>
                                      </p:to>
                                    </p:set>
                                    <p:anim calcmode="lin" valueType="num">
                                      <p:cBhvr additive="base">
                                        <p:cTn id="15"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5">
                                            <p:txEl>
                                              <p:pRg st="2" end="2"/>
                                            </p:txEl>
                                          </p:spTgt>
                                        </p:tgtEl>
                                        <p:attrNameLst>
                                          <p:attrName>style.visibility</p:attrName>
                                        </p:attrNameLst>
                                      </p:cBhvr>
                                      <p:to>
                                        <p:strVal val="visible"/>
                                      </p:to>
                                    </p:set>
                                    <p:anim calcmode="lin" valueType="num">
                                      <p:cBhvr additive="base">
                                        <p:cTn id="19" dur="500" fill="hold"/>
                                        <p:tgtEl>
                                          <p:spTgt spid="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anim calcmode="lin" valueType="num">
                                      <p:cBhvr additive="base">
                                        <p:cTn id="23" dur="500" fill="hold"/>
                                        <p:tgtEl>
                                          <p:spTgt spid="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5">
                                            <p:txEl>
                                              <p:pRg st="6" end="6"/>
                                            </p:txEl>
                                          </p:spTgt>
                                        </p:tgtEl>
                                        <p:attrNameLst>
                                          <p:attrName>style.visibility</p:attrName>
                                        </p:attrNameLst>
                                      </p:cBhvr>
                                      <p:to>
                                        <p:strVal val="visible"/>
                                      </p:to>
                                    </p:set>
                                    <p:anim calcmode="lin" valueType="num">
                                      <p:cBhvr additive="base">
                                        <p:cTn id="27" dur="500" fill="hold"/>
                                        <p:tgtEl>
                                          <p:spTgt spid="7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7DE5F1-E972-4F4D-BD28-E9DF3C482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5052390" cy="6857999"/>
          </a:xfrm>
          <a:prstGeom prst="rect">
            <a:avLst/>
          </a:prstGeom>
        </p:spPr>
      </p:pic>
      <p:sp>
        <p:nvSpPr>
          <p:cNvPr id="2" name="Title 1"/>
          <p:cNvSpPr>
            <a:spLocks noGrp="1"/>
          </p:cNvSpPr>
          <p:nvPr>
            <p:ph type="title"/>
          </p:nvPr>
        </p:nvSpPr>
        <p:spPr/>
        <p:txBody>
          <a:bodyPr/>
          <a:lstStyle/>
          <a:p>
            <a:r>
              <a:rPr lang="en-US" altLang="ko-KR" sz="3600" b="1" dirty="0">
                <a:latin typeface="Times New Roman" panose="02020603050405020304" pitchFamily="18" charset="0"/>
                <a:cs typeface="Times New Roman" panose="02020603050405020304" pitchFamily="18" charset="0"/>
              </a:rPr>
              <a:t>Real Use Case</a:t>
            </a:r>
            <a:endParaRPr lang="ko-KR" altLang="en-US" sz="3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556402" y="2151152"/>
            <a:ext cx="6510092" cy="523220"/>
          </a:xfrm>
          <a:prstGeom prst="rect">
            <a:avLst/>
          </a:prstGeom>
          <a:noFill/>
        </p:spPr>
        <p:txBody>
          <a:bodyPr wrap="square" lIns="108000" rIns="108000" rtlCol="0">
            <a:spAutoFit/>
          </a:bodyPr>
          <a:lstStyle/>
          <a:p>
            <a:r>
              <a:rPr lang="en-US" altLang="ko-KR" sz="2800" b="1" dirty="0">
                <a:solidFill>
                  <a:schemeClr val="tx1">
                    <a:lumMod val="95000"/>
                    <a:lumOff val="5000"/>
                  </a:schemeClr>
                </a:solidFill>
                <a:latin typeface="Times New Roman" panose="02020603050405020304" pitchFamily="18" charset="0"/>
                <a:cs typeface="Times New Roman" panose="02020603050405020304" pitchFamily="18" charset="0"/>
              </a:rPr>
              <a:t>Analyze the heart from the chest MRI</a:t>
            </a:r>
            <a:endParaRPr lang="ko-KR" alt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6720648" y="2737004"/>
            <a:ext cx="4786046" cy="958708"/>
            <a:chOff x="1325181" y="1461697"/>
            <a:chExt cx="3340203" cy="958708"/>
          </a:xfrm>
        </p:grpSpPr>
        <p:sp>
          <p:nvSpPr>
            <p:cNvPr id="12" name="TextBox 11"/>
            <p:cNvSpPr txBox="1"/>
            <p:nvPr/>
          </p:nvSpPr>
          <p:spPr>
            <a:xfrm>
              <a:off x="1364065" y="1835630"/>
              <a:ext cx="3301319" cy="584775"/>
            </a:xfrm>
            <a:prstGeom prst="rect">
              <a:avLst/>
            </a:prstGeom>
            <a:noFill/>
          </p:spPr>
          <p:txBody>
            <a:bodyPr wrap="square" rtlCol="0">
              <a:spAutoFit/>
            </a:bodyPr>
            <a:lstStyle/>
            <a:p>
              <a:r>
                <a:rPr lang="en-US" altLang="ko-KR" sz="1600" dirty="0">
                  <a:latin typeface="Times New Roman" panose="02020603050405020304" pitchFamily="18" charset="0"/>
                  <a:cs typeface="Times New Roman" panose="02020603050405020304" pitchFamily="18" charset="0"/>
                </a:rPr>
                <a:t>Being able to detect possible malfunctions based on the shape of the heart </a:t>
              </a:r>
              <a:endParaRPr lang="ko-KR" altLang="en-US" sz="16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325181" y="1461697"/>
              <a:ext cx="3318868" cy="400110"/>
            </a:xfrm>
            <a:prstGeom prst="rect">
              <a:avLst/>
            </a:prstGeom>
            <a:noFill/>
          </p:spPr>
          <p:txBody>
            <a:bodyPr wrap="square" lIns="108000" rIns="108000" rtlCol="0">
              <a:spAutoFit/>
            </a:bodyPr>
            <a:lstStyle/>
            <a:p>
              <a:r>
                <a:rPr lang="en-US" altLang="ko-KR" sz="2000" b="1" dirty="0">
                  <a:solidFill>
                    <a:schemeClr val="tx1">
                      <a:lumMod val="95000"/>
                      <a:lumOff val="5000"/>
                    </a:schemeClr>
                  </a:solidFill>
                  <a:latin typeface="Times New Roman" panose="02020603050405020304" pitchFamily="18" charset="0"/>
                  <a:cs typeface="Times New Roman" panose="02020603050405020304" pitchFamily="18" charset="0"/>
                </a:rPr>
                <a:t>Malfunction Detection</a:t>
              </a:r>
              <a:endParaRPr lang="ko-KR" alt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6720648" y="3856524"/>
            <a:ext cx="4770214" cy="973613"/>
            <a:chOff x="1325181" y="1477581"/>
            <a:chExt cx="3329154" cy="973613"/>
          </a:xfrm>
        </p:grpSpPr>
        <p:sp>
          <p:nvSpPr>
            <p:cNvPr id="18" name="TextBox 17"/>
            <p:cNvSpPr txBox="1"/>
            <p:nvPr/>
          </p:nvSpPr>
          <p:spPr>
            <a:xfrm>
              <a:off x="1353016" y="1866419"/>
              <a:ext cx="3301319" cy="584775"/>
            </a:xfrm>
            <a:prstGeom prst="rect">
              <a:avLst/>
            </a:prstGeom>
            <a:noFill/>
          </p:spPr>
          <p:txBody>
            <a:bodyPr wrap="square" rtlCol="0">
              <a:spAutoFit/>
            </a:bodyPr>
            <a:lstStyle/>
            <a:p>
              <a:r>
                <a:rPr lang="en-US" altLang="ko-KR" sz="1600" dirty="0">
                  <a:latin typeface="Times New Roman" panose="02020603050405020304" pitchFamily="18" charset="0"/>
                  <a:cs typeface="Times New Roman" panose="02020603050405020304" pitchFamily="18" charset="0"/>
                </a:rPr>
                <a:t>Being able to predict and also to argument possible diseases </a:t>
              </a:r>
              <a:endParaRPr lang="ko-KR" altLang="en-US" sz="16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325181" y="1477581"/>
              <a:ext cx="3318868" cy="400110"/>
            </a:xfrm>
            <a:prstGeom prst="rect">
              <a:avLst/>
            </a:prstGeom>
            <a:noFill/>
          </p:spPr>
          <p:txBody>
            <a:bodyPr wrap="square" lIns="108000" rIns="108000" rtlCol="0">
              <a:spAutoFit/>
            </a:bodyPr>
            <a:lstStyle/>
            <a:p>
              <a:r>
                <a:rPr lang="en-US" altLang="ko-KR" sz="2000" b="1" dirty="0">
                  <a:solidFill>
                    <a:schemeClr val="tx1">
                      <a:lumMod val="95000"/>
                      <a:lumOff val="5000"/>
                    </a:schemeClr>
                  </a:solidFill>
                  <a:latin typeface="Times New Roman" panose="02020603050405020304" pitchFamily="18" charset="0"/>
                  <a:cs typeface="Times New Roman" panose="02020603050405020304" pitchFamily="18" charset="0"/>
                </a:rPr>
                <a:t>Heart Disease Observation</a:t>
              </a:r>
              <a:endParaRPr lang="ko-KR" alt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6760532" y="5077832"/>
            <a:ext cx="4755476" cy="988453"/>
            <a:chOff x="1353016" y="1654773"/>
            <a:chExt cx="3318868" cy="988453"/>
          </a:xfrm>
        </p:grpSpPr>
        <p:sp>
          <p:nvSpPr>
            <p:cNvPr id="23" name="TextBox 22"/>
            <p:cNvSpPr txBox="1"/>
            <p:nvPr/>
          </p:nvSpPr>
          <p:spPr>
            <a:xfrm>
              <a:off x="1364065" y="2058451"/>
              <a:ext cx="3301319" cy="584775"/>
            </a:xfrm>
            <a:prstGeom prst="rect">
              <a:avLst/>
            </a:prstGeom>
            <a:noFill/>
          </p:spPr>
          <p:txBody>
            <a:bodyPr wrap="square" rtlCol="0">
              <a:spAutoFit/>
            </a:bodyPr>
            <a:lstStyle/>
            <a:p>
              <a:r>
                <a:rPr lang="en-US" altLang="ko-KR" sz="1600" dirty="0">
                  <a:latin typeface="Times New Roman" panose="02020603050405020304" pitchFamily="18" charset="0"/>
                  <a:cs typeface="Times New Roman" panose="02020603050405020304" pitchFamily="18" charset="0"/>
                </a:rPr>
                <a:t>Simplifying the learning process and offering valuable information </a:t>
              </a:r>
              <a:endParaRPr lang="ko-KR" altLang="en-US" sz="16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353016" y="1654773"/>
              <a:ext cx="3318868" cy="400110"/>
            </a:xfrm>
            <a:prstGeom prst="rect">
              <a:avLst/>
            </a:prstGeom>
            <a:noFill/>
          </p:spPr>
          <p:txBody>
            <a:bodyPr wrap="square" lIns="108000" rIns="108000" rtlCol="0">
              <a:spAutoFit/>
            </a:bodyPr>
            <a:lstStyle/>
            <a:p>
              <a:r>
                <a:rPr lang="en-US" altLang="ko-KR" sz="2000" b="1" dirty="0">
                  <a:solidFill>
                    <a:schemeClr val="tx1">
                      <a:lumMod val="95000"/>
                      <a:lumOff val="5000"/>
                    </a:schemeClr>
                  </a:solidFill>
                  <a:latin typeface="Times New Roman" panose="02020603050405020304" pitchFamily="18" charset="0"/>
                  <a:cs typeface="Times New Roman" panose="02020603050405020304" pitchFamily="18" charset="0"/>
                </a:rPr>
                <a:t>Learning Improvement</a:t>
              </a:r>
              <a:endParaRPr lang="ko-KR" alt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sp>
        <p:nvSpPr>
          <p:cNvPr id="32" name="Rectangle 16">
            <a:extLst>
              <a:ext uri="{FF2B5EF4-FFF2-40B4-BE49-F238E27FC236}">
                <a16:creationId xmlns:a16="http://schemas.microsoft.com/office/drawing/2014/main" id="{0F2FDF3F-4591-4B91-A6FF-F5DFA2DEE115}"/>
              </a:ext>
            </a:extLst>
          </p:cNvPr>
          <p:cNvSpPr/>
          <p:nvPr/>
        </p:nvSpPr>
        <p:spPr>
          <a:xfrm>
            <a:off x="6015267" y="3335495"/>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pic>
        <p:nvPicPr>
          <p:cNvPr id="10" name="Picture Placeholder 9">
            <a:extLst>
              <a:ext uri="{FF2B5EF4-FFF2-40B4-BE49-F238E27FC236}">
                <a16:creationId xmlns:a16="http://schemas.microsoft.com/office/drawing/2014/main" id="{1DCD36FE-7703-40B4-975D-C7F4B8E16FEA}"/>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t="4970" b="4970"/>
          <a:stretch>
            <a:fillRect/>
          </a:stretch>
        </p:blipFill>
        <p:spPr/>
      </p:pic>
      <p:pic>
        <p:nvPicPr>
          <p:cNvPr id="15" name="Picture 14">
            <a:extLst>
              <a:ext uri="{FF2B5EF4-FFF2-40B4-BE49-F238E27FC236}">
                <a16:creationId xmlns:a16="http://schemas.microsoft.com/office/drawing/2014/main" id="{6BBB44A4-2D79-4342-AB85-3FCC7F7A0E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353" y="2674372"/>
            <a:ext cx="1234295" cy="1234295"/>
          </a:xfrm>
          <a:prstGeom prst="rect">
            <a:avLst/>
          </a:prstGeom>
        </p:spPr>
      </p:pic>
      <p:pic>
        <p:nvPicPr>
          <p:cNvPr id="26" name="Picture 25">
            <a:extLst>
              <a:ext uri="{FF2B5EF4-FFF2-40B4-BE49-F238E27FC236}">
                <a16:creationId xmlns:a16="http://schemas.microsoft.com/office/drawing/2014/main" id="{9E9CA584-5487-47D0-9482-0985427C76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98119" y="3814739"/>
            <a:ext cx="1234295" cy="1234295"/>
          </a:xfrm>
          <a:prstGeom prst="rect">
            <a:avLst/>
          </a:prstGeom>
        </p:spPr>
      </p:pic>
      <p:pic>
        <p:nvPicPr>
          <p:cNvPr id="30" name="Picture 29">
            <a:extLst>
              <a:ext uri="{FF2B5EF4-FFF2-40B4-BE49-F238E27FC236}">
                <a16:creationId xmlns:a16="http://schemas.microsoft.com/office/drawing/2014/main" id="{1EE54516-4D8E-4987-B062-839CE794B4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27080" y="5160951"/>
            <a:ext cx="905334" cy="905334"/>
          </a:xfrm>
          <a:prstGeom prst="rect">
            <a:avLst/>
          </a:prstGeom>
        </p:spPr>
      </p:pic>
    </p:spTree>
    <p:extLst>
      <p:ext uri="{BB962C8B-B14F-4D97-AF65-F5344CB8AC3E}">
        <p14:creationId xmlns:p14="http://schemas.microsoft.com/office/powerpoint/2010/main" val="254089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09F51F0-F2CF-4DE8-B45E-DB47336F8CE2}"/>
              </a:ext>
            </a:extLst>
          </p:cNvPr>
          <p:cNvGrpSpPr/>
          <p:nvPr/>
        </p:nvGrpSpPr>
        <p:grpSpPr>
          <a:xfrm>
            <a:off x="-1828655" y="161697"/>
            <a:ext cx="10267188" cy="2109978"/>
            <a:chOff x="-491345" y="1077822"/>
            <a:chExt cx="10267188" cy="2109978"/>
          </a:xfrm>
        </p:grpSpPr>
        <p:grpSp>
          <p:nvGrpSpPr>
            <p:cNvPr id="3" name="Group 2">
              <a:extLst>
                <a:ext uri="{FF2B5EF4-FFF2-40B4-BE49-F238E27FC236}">
                  <a16:creationId xmlns:a16="http://schemas.microsoft.com/office/drawing/2014/main" id="{87E40B71-7760-4BA4-B154-BD75A53F0BE9}"/>
                </a:ext>
              </a:extLst>
            </p:cNvPr>
            <p:cNvGrpSpPr/>
            <p:nvPr/>
          </p:nvGrpSpPr>
          <p:grpSpPr>
            <a:xfrm>
              <a:off x="-491345" y="1077822"/>
              <a:ext cx="10267188" cy="2109978"/>
              <a:chOff x="-491345" y="1077822"/>
              <a:chExt cx="10267188" cy="2109978"/>
            </a:xfrm>
          </p:grpSpPr>
          <p:pic>
            <p:nvPicPr>
              <p:cNvPr id="13" name="Picture 12">
                <a:extLst>
                  <a:ext uri="{FF2B5EF4-FFF2-40B4-BE49-F238E27FC236}">
                    <a16:creationId xmlns:a16="http://schemas.microsoft.com/office/drawing/2014/main" id="{CEFFA660-8FE8-4244-AC07-92705247CC76}"/>
                  </a:ext>
                </a:extLst>
              </p:cNvPr>
              <p:cNvPicPr>
                <a:picLocks noChangeAspect="1"/>
              </p:cNvPicPr>
              <p:nvPr/>
            </p:nvPicPr>
            <p:blipFill>
              <a:blip r:embed="rId3" cstate="print"/>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14" name="Freeform: Shape 13">
                <a:extLst>
                  <a:ext uri="{FF2B5EF4-FFF2-40B4-BE49-F238E27FC236}">
                    <a16:creationId xmlns:a16="http://schemas.microsoft.com/office/drawing/2014/main" id="{F0771D1E-5CEE-4921-BA95-9891A1385A7D}"/>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117D22E8-3520-4870-84F1-54E4B74D3575}"/>
                  </a:ext>
                </a:extLst>
              </p:cNvPr>
              <p:cNvPicPr>
                <a:picLocks noChangeAspect="1"/>
              </p:cNvPicPr>
              <p:nvPr/>
            </p:nvPicPr>
            <p:blipFill rotWithShape="1">
              <a:blip r:embed="rId4" cstate="print"/>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6" name="Freeform: Shape 15">
                <a:extLst>
                  <a:ext uri="{FF2B5EF4-FFF2-40B4-BE49-F238E27FC236}">
                    <a16:creationId xmlns:a16="http://schemas.microsoft.com/office/drawing/2014/main" id="{37640564-A37B-4C0F-B64B-C62D9CC94C28}"/>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E2A5A795-BF02-483D-8252-8AA5B48D85AB}"/>
                  </a:ext>
                </a:extLst>
              </p:cNvPr>
              <p:cNvPicPr>
                <a:picLocks noChangeAspect="1"/>
              </p:cNvPicPr>
              <p:nvPr/>
            </p:nvPicPr>
            <p:blipFill>
              <a:blip r:embed="rId5" cstate="print"/>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8" name="Freeform: Shape 17">
                <a:extLst>
                  <a:ext uri="{FF2B5EF4-FFF2-40B4-BE49-F238E27FC236}">
                    <a16:creationId xmlns:a16="http://schemas.microsoft.com/office/drawing/2014/main" id="{820565E4-4566-435A-BF35-25AF381F2D4D}"/>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76047461-F4BA-4FA5-9C8E-85EFA9135003}"/>
                  </a:ext>
                </a:extLst>
              </p:cNvPr>
              <p:cNvPicPr>
                <a:picLocks noChangeAspect="1"/>
              </p:cNvPicPr>
              <p:nvPr/>
            </p:nvPicPr>
            <p:blipFill>
              <a:blip r:embed="rId6" cstate="print"/>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9F5031A0-9858-44DB-969F-A30B93B078CD}"/>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88615012-B3E4-4105-AA3A-84A67C0B91E6}"/>
                  </a:ext>
                </a:extLst>
              </p:cNvPr>
              <p:cNvPicPr>
                <a:picLocks noChangeAspect="1"/>
              </p:cNvPicPr>
              <p:nvPr/>
            </p:nvPicPr>
            <p:blipFill>
              <a:blip r:embed="rId7" cstate="print"/>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2" name="Freeform: Shape 21">
                <a:extLst>
                  <a:ext uri="{FF2B5EF4-FFF2-40B4-BE49-F238E27FC236}">
                    <a16:creationId xmlns:a16="http://schemas.microsoft.com/office/drawing/2014/main" id="{BC0BE95B-E78B-4C09-B3C3-B1C9434B4192}"/>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DB32E085-41D6-4095-9995-F3A907CA0195}"/>
                  </a:ext>
                </a:extLst>
              </p:cNvPr>
              <p:cNvPicPr>
                <a:picLocks noChangeAspect="1"/>
              </p:cNvPicPr>
              <p:nvPr/>
            </p:nvPicPr>
            <p:blipFill>
              <a:blip r:embed="rId8" cstate="print"/>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4" name="Freeform: Shape 23">
                <a:extLst>
                  <a:ext uri="{FF2B5EF4-FFF2-40B4-BE49-F238E27FC236}">
                    <a16:creationId xmlns:a16="http://schemas.microsoft.com/office/drawing/2014/main" id="{E8887DCA-C8B4-4247-B251-55A428BC5319}"/>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8BEF9D94-18B5-41F5-841E-0C0FF5713EFB}"/>
                  </a:ext>
                </a:extLst>
              </p:cNvPr>
              <p:cNvPicPr>
                <a:picLocks noChangeAspect="1"/>
              </p:cNvPicPr>
              <p:nvPr/>
            </p:nvPicPr>
            <p:blipFill>
              <a:blip r:embed="rId9" cstate="print"/>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6" name="Freeform: Shape 25">
                <a:extLst>
                  <a:ext uri="{FF2B5EF4-FFF2-40B4-BE49-F238E27FC236}">
                    <a16:creationId xmlns:a16="http://schemas.microsoft.com/office/drawing/2014/main" id="{5E3DC56C-EC47-4605-A917-50E51EFBCCAC}"/>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82170D81-9F3D-45F7-9B52-EDBDF1907567}"/>
                  </a:ext>
                </a:extLst>
              </p:cNvPr>
              <p:cNvPicPr>
                <a:picLocks noChangeAspect="1"/>
              </p:cNvPicPr>
              <p:nvPr/>
            </p:nvPicPr>
            <p:blipFill>
              <a:blip r:embed="rId10" cstate="print"/>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8" name="Freeform: Shape 27">
                <a:extLst>
                  <a:ext uri="{FF2B5EF4-FFF2-40B4-BE49-F238E27FC236}">
                    <a16:creationId xmlns:a16="http://schemas.microsoft.com/office/drawing/2014/main" id="{B0DE3015-0CF8-4A93-9833-0D2EECAD88C8}"/>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A2B26C73-2926-4035-A912-CF099FF89CA7}"/>
                  </a:ext>
                </a:extLst>
              </p:cNvPr>
              <p:cNvPicPr>
                <a:picLocks noChangeAspect="1"/>
              </p:cNvPicPr>
              <p:nvPr/>
            </p:nvPicPr>
            <p:blipFill>
              <a:blip r:embed="rId11" cstate="print"/>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30" name="Freeform: Shape 29">
                <a:extLst>
                  <a:ext uri="{FF2B5EF4-FFF2-40B4-BE49-F238E27FC236}">
                    <a16:creationId xmlns:a16="http://schemas.microsoft.com/office/drawing/2014/main" id="{4FD46E60-0FAC-401D-8F22-DDE4B98C78E3}"/>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C9631BE7-6FF1-43D9-8A4B-0F0560B7AA41}"/>
                  </a:ext>
                </a:extLst>
              </p:cNvPr>
              <p:cNvPicPr>
                <a:picLocks noChangeAspect="1"/>
              </p:cNvPicPr>
              <p:nvPr/>
            </p:nvPicPr>
            <p:blipFill>
              <a:blip r:embed="rId12" cstate="print"/>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32" name="Freeform: Shape 31">
                <a:extLst>
                  <a:ext uri="{FF2B5EF4-FFF2-40B4-BE49-F238E27FC236}">
                    <a16:creationId xmlns:a16="http://schemas.microsoft.com/office/drawing/2014/main" id="{69F0BA07-5475-4883-A30E-963570132721}"/>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2259CF87-DD1B-44EE-AE5C-B04689E73060}"/>
                  </a:ext>
                </a:extLst>
              </p:cNvPr>
              <p:cNvPicPr>
                <a:picLocks noChangeAspect="1"/>
              </p:cNvPicPr>
              <p:nvPr/>
            </p:nvPicPr>
            <p:blipFill>
              <a:blip r:embed="rId13" cstate="print"/>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34" name="Freeform: Shape 33">
                <a:extLst>
                  <a:ext uri="{FF2B5EF4-FFF2-40B4-BE49-F238E27FC236}">
                    <a16:creationId xmlns:a16="http://schemas.microsoft.com/office/drawing/2014/main" id="{6A0BFD6B-8922-44BB-972E-40EEB795C875}"/>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90209BB4-6C49-44AA-A05D-858A2D6DA1A6}"/>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7C26D71C-5187-4801-9D12-D00B7132D8DB}"/>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4768F6BE-B3E0-4CAA-9AA9-8BD5C3A53707}"/>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01BE05CF-C408-4097-AF53-4A7A9F9A57D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B57E39ED-F596-4437-90F2-E6ECE9CE363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D003685A-0495-4F68-A40D-43F0E5460484}"/>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A723A2F0-8193-4E53-98DA-21F3F6AF1D02}"/>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 name="Freeform: Shape 41">
                <a:extLst>
                  <a:ext uri="{FF2B5EF4-FFF2-40B4-BE49-F238E27FC236}">
                    <a16:creationId xmlns:a16="http://schemas.microsoft.com/office/drawing/2014/main" id="{DDEF0D10-1DFA-41E4-BD67-514C1D0D8E37}"/>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A2419C58-8D42-46FD-8033-3384BE57A27E}"/>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ED26B3C5-9B7A-447B-918E-5F24697359E6}"/>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06EDB316-2EB6-4730-987F-2E92F8585958}"/>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6" name="Freeform: Shape 45">
                <a:extLst>
                  <a:ext uri="{FF2B5EF4-FFF2-40B4-BE49-F238E27FC236}">
                    <a16:creationId xmlns:a16="http://schemas.microsoft.com/office/drawing/2014/main" id="{92865C28-A983-4075-AFE5-3FF953F8FB4A}"/>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43910CC9-DCE7-4180-B890-4258E734D00B}"/>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8" name="Freeform: Shape 47">
                <a:extLst>
                  <a:ext uri="{FF2B5EF4-FFF2-40B4-BE49-F238E27FC236}">
                    <a16:creationId xmlns:a16="http://schemas.microsoft.com/office/drawing/2014/main" id="{3F9A32F8-6DB4-47CE-BDBB-93A36A2AD248}"/>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9" name="Freeform: Shape 48">
                <a:extLst>
                  <a:ext uri="{FF2B5EF4-FFF2-40B4-BE49-F238E27FC236}">
                    <a16:creationId xmlns:a16="http://schemas.microsoft.com/office/drawing/2014/main" id="{A7BDC0EC-9571-4A87-9C83-AE3639A993C8}"/>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0" name="Freeform: Shape 49">
                <a:extLst>
                  <a:ext uri="{FF2B5EF4-FFF2-40B4-BE49-F238E27FC236}">
                    <a16:creationId xmlns:a16="http://schemas.microsoft.com/office/drawing/2014/main" id="{6AD1A35A-F6F2-4B72-9370-BDC020A5F468}"/>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F114E66A-00B0-4DF2-8D00-A2E05C20FFD8}"/>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B9B47D1D-9740-43BF-827A-DA2B181EE1E7}"/>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3" name="Freeform: Shape 52">
                <a:extLst>
                  <a:ext uri="{FF2B5EF4-FFF2-40B4-BE49-F238E27FC236}">
                    <a16:creationId xmlns:a16="http://schemas.microsoft.com/office/drawing/2014/main" id="{3168D022-7C6F-4D53-9CD7-1D360E74F34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4" name="Freeform: Shape 53">
                <a:extLst>
                  <a:ext uri="{FF2B5EF4-FFF2-40B4-BE49-F238E27FC236}">
                    <a16:creationId xmlns:a16="http://schemas.microsoft.com/office/drawing/2014/main" id="{5636EA7E-0C87-49FD-8DDB-1883A633EB10}"/>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AA815F92-8121-4DA8-B953-A2EA1F069195}"/>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id="{CD743693-B17E-4EEC-8FC4-9D63C7C8B6E1}"/>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06E40BEC-5682-4C4E-B4EF-0A6E1B7160C9}"/>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8" name="Freeform: Shape 57">
                <a:extLst>
                  <a:ext uri="{FF2B5EF4-FFF2-40B4-BE49-F238E27FC236}">
                    <a16:creationId xmlns:a16="http://schemas.microsoft.com/office/drawing/2014/main" id="{74DAF371-509F-4A83-AF71-80E0F24EBF4F}"/>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9" name="Freeform: Shape 58">
                <a:extLst>
                  <a:ext uri="{FF2B5EF4-FFF2-40B4-BE49-F238E27FC236}">
                    <a16:creationId xmlns:a16="http://schemas.microsoft.com/office/drawing/2014/main" id="{D6C680F6-535D-4FED-A1A5-B9DD5E69310D}"/>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0" name="Freeform: Shape 59">
                <a:extLst>
                  <a:ext uri="{FF2B5EF4-FFF2-40B4-BE49-F238E27FC236}">
                    <a16:creationId xmlns:a16="http://schemas.microsoft.com/office/drawing/2014/main" id="{428C677A-6B74-47CC-BFB9-664F91F2BA36}"/>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563E1AAE-27BB-4A48-95C9-451AE1AC5BCD}"/>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AD186ED9-CAD7-478A-A9E6-C7BE7CCD839D}"/>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3" name="Freeform: Shape 62">
                <a:extLst>
                  <a:ext uri="{FF2B5EF4-FFF2-40B4-BE49-F238E27FC236}">
                    <a16:creationId xmlns:a16="http://schemas.microsoft.com/office/drawing/2014/main" id="{C2793373-8264-434B-AAED-30D8481E3C9D}"/>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4" name="Oval 50">
              <a:extLst>
                <a:ext uri="{FF2B5EF4-FFF2-40B4-BE49-F238E27FC236}">
                  <a16:creationId xmlns:a16="http://schemas.microsoft.com/office/drawing/2014/main" id="{6C707D2C-4102-490C-BAD3-250759E5E3F8}"/>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5" name="Heart 17">
              <a:extLst>
                <a:ext uri="{FF2B5EF4-FFF2-40B4-BE49-F238E27FC236}">
                  <a16:creationId xmlns:a16="http://schemas.microsoft.com/office/drawing/2014/main" id="{23F4C4DE-4713-4E6F-B54A-91CAB89942AA}"/>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 name="Rounded Rectangle 25">
              <a:extLst>
                <a:ext uri="{FF2B5EF4-FFF2-40B4-BE49-F238E27FC236}">
                  <a16:creationId xmlns:a16="http://schemas.microsoft.com/office/drawing/2014/main" id="{E10A88EE-4539-45CE-BCBF-7F8AA6619DE8}"/>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7" name="Chord 32">
              <a:extLst>
                <a:ext uri="{FF2B5EF4-FFF2-40B4-BE49-F238E27FC236}">
                  <a16:creationId xmlns:a16="http://schemas.microsoft.com/office/drawing/2014/main" id="{6602D2E0-9798-4F14-9F42-B1383921A8D2}"/>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8" name="Rounded Rectangle 40">
              <a:extLst>
                <a:ext uri="{FF2B5EF4-FFF2-40B4-BE49-F238E27FC236}">
                  <a16:creationId xmlns:a16="http://schemas.microsoft.com/office/drawing/2014/main" id="{F6E44DC1-FDBD-4D30-8696-F21181B5DCB4}"/>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9" name="Rounded Rectangle 17">
              <a:extLst>
                <a:ext uri="{FF2B5EF4-FFF2-40B4-BE49-F238E27FC236}">
                  <a16:creationId xmlns:a16="http://schemas.microsoft.com/office/drawing/2014/main" id="{9212D1C9-8209-4FC9-81DA-6D0B0F7AA710}"/>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0" name="Oval 25">
              <a:extLst>
                <a:ext uri="{FF2B5EF4-FFF2-40B4-BE49-F238E27FC236}">
                  <a16:creationId xmlns:a16="http://schemas.microsoft.com/office/drawing/2014/main" id="{611F4FBC-240A-4113-BAB2-105CAE87D48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1" name="Block Arc 20">
              <a:extLst>
                <a:ext uri="{FF2B5EF4-FFF2-40B4-BE49-F238E27FC236}">
                  <a16:creationId xmlns:a16="http://schemas.microsoft.com/office/drawing/2014/main" id="{6E2E191C-55F7-44C1-89DF-1E1A6AA5D8DC}"/>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12" name="Trapezoid 28">
              <a:extLst>
                <a:ext uri="{FF2B5EF4-FFF2-40B4-BE49-F238E27FC236}">
                  <a16:creationId xmlns:a16="http://schemas.microsoft.com/office/drawing/2014/main" id="{A54693EE-F5B3-4919-B88E-B018DB6C4208}"/>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64" name="TextBox 63">
            <a:extLst>
              <a:ext uri="{FF2B5EF4-FFF2-40B4-BE49-F238E27FC236}">
                <a16:creationId xmlns:a16="http://schemas.microsoft.com/office/drawing/2014/main" id="{48B1F043-5FF5-4D64-8517-2D7B47E1B4DA}"/>
              </a:ext>
            </a:extLst>
          </p:cNvPr>
          <p:cNvSpPr txBox="1"/>
          <p:nvPr/>
        </p:nvSpPr>
        <p:spPr>
          <a:xfrm>
            <a:off x="8438533" y="895658"/>
            <a:ext cx="3803664" cy="1077218"/>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Research Questions</a:t>
            </a:r>
          </a:p>
          <a:p>
            <a:r>
              <a:rPr lang="en-US" sz="3200" b="1" dirty="0">
                <a:solidFill>
                  <a:schemeClr val="bg1"/>
                </a:solidFill>
                <a:latin typeface="Times New Roman" panose="02020603050405020304" pitchFamily="18" charset="0"/>
                <a:cs typeface="Times New Roman" panose="02020603050405020304" pitchFamily="18" charset="0"/>
              </a:rPr>
              <a:t>for using AI</a:t>
            </a:r>
          </a:p>
        </p:txBody>
      </p:sp>
      <p:sp>
        <p:nvSpPr>
          <p:cNvPr id="65" name="TextBox 64">
            <a:extLst>
              <a:ext uri="{FF2B5EF4-FFF2-40B4-BE49-F238E27FC236}">
                <a16:creationId xmlns:a16="http://schemas.microsoft.com/office/drawing/2014/main" id="{55B51A6D-144F-4267-9849-08D5687B616A}"/>
              </a:ext>
            </a:extLst>
          </p:cNvPr>
          <p:cNvSpPr txBox="1"/>
          <p:nvPr/>
        </p:nvSpPr>
        <p:spPr>
          <a:xfrm>
            <a:off x="4649917" y="2774731"/>
            <a:ext cx="7542083" cy="3785652"/>
          </a:xfrm>
          <a:prstGeom prst="rect">
            <a:avLst/>
          </a:prstGeom>
          <a:noFill/>
        </p:spPr>
        <p:txBody>
          <a:bodyPr wrap="square" rtlCol="0">
            <a:spAutoFit/>
          </a:bodyPr>
          <a:lstStyle/>
          <a:p>
            <a:pPr marL="342900" indent="-342900">
              <a:buAutoNum type="arabicParenR"/>
            </a:pPr>
            <a:r>
              <a:rPr lang="en-US" sz="2000" dirty="0">
                <a:solidFill>
                  <a:schemeClr val="bg1"/>
                </a:solidFill>
                <a:latin typeface="Times New Roman" panose="02020603050405020304" pitchFamily="18" charset="0"/>
                <a:cs typeface="Times New Roman" panose="02020603050405020304" pitchFamily="18" charset="0"/>
              </a:rPr>
              <a:t>How can we create a useful application which can automate the segmentation process by integrating an AI component?</a:t>
            </a:r>
          </a:p>
          <a:p>
            <a:pPr marL="342900" indent="-342900">
              <a:buAutoNum type="arabicParen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AutoNum type="arabicParen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AutoNum type="arabicParenR"/>
            </a:pPr>
            <a:r>
              <a:rPr lang="en-US" sz="2000" dirty="0">
                <a:solidFill>
                  <a:schemeClr val="bg1"/>
                </a:solidFill>
                <a:latin typeface="Times New Roman" panose="02020603050405020304" pitchFamily="18" charset="0"/>
                <a:cs typeface="Times New Roman" panose="02020603050405020304" pitchFamily="18" charset="0"/>
              </a:rPr>
              <a:t>How can we obtain a reliable and performant model (during the training process) in the context of having access to only a few MRIs?</a:t>
            </a:r>
          </a:p>
          <a:p>
            <a:pPr marL="342900" indent="-342900">
              <a:buAutoNum type="arabicParen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AutoNum type="arabicParen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AutoNum type="arabicParenR"/>
            </a:pPr>
            <a:r>
              <a:rPr lang="en-US" sz="2000" dirty="0">
                <a:solidFill>
                  <a:schemeClr val="bg1"/>
                </a:solidFill>
                <a:latin typeface="Times New Roman" panose="02020603050405020304" pitchFamily="18" charset="0"/>
                <a:cs typeface="Times New Roman" panose="02020603050405020304" pitchFamily="18" charset="0"/>
              </a:rPr>
              <a:t>Is the final product accurate enough to be used by the end user (e.g. medicine student) ? </a:t>
            </a:r>
          </a:p>
          <a:p>
            <a:pPr marL="342900" indent="-342900">
              <a:buAutoNum type="arabicParenR"/>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50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Proposed Approach</a:t>
            </a:r>
          </a:p>
        </p:txBody>
      </p:sp>
      <p:sp>
        <p:nvSpPr>
          <p:cNvPr id="54" name="TextBox 53">
            <a:extLst>
              <a:ext uri="{FF2B5EF4-FFF2-40B4-BE49-F238E27FC236}">
                <a16:creationId xmlns:a16="http://schemas.microsoft.com/office/drawing/2014/main" id="{105D1702-47A7-48BC-A24F-F10A17BD2ABB}"/>
              </a:ext>
            </a:extLst>
          </p:cNvPr>
          <p:cNvSpPr txBox="1"/>
          <p:nvPr/>
        </p:nvSpPr>
        <p:spPr>
          <a:xfrm>
            <a:off x="7992416" y="3554491"/>
            <a:ext cx="2548407" cy="338554"/>
          </a:xfrm>
          <a:prstGeom prst="rect">
            <a:avLst/>
          </a:prstGeom>
          <a:noFill/>
        </p:spPr>
        <p:txBody>
          <a:bodyPr wrap="square" rtlCol="0">
            <a:spAutoFit/>
          </a:bodyPr>
          <a:lstStyle/>
          <a:p>
            <a:r>
              <a:rPr lang="en-US" altLang="ko-KR" sz="1600" b="1" dirty="0">
                <a:solidFill>
                  <a:schemeClr val="bg1"/>
                </a:solidFill>
                <a:latin typeface="Times New Roman" panose="02020603050405020304" pitchFamily="18" charset="0"/>
                <a:cs typeface="Times New Roman" panose="02020603050405020304" pitchFamily="18" charset="0"/>
              </a:rPr>
              <a:t>Your Txt Here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1EA77F38-EB74-4857-84DA-450203B29595}"/>
              </a:ext>
            </a:extLst>
          </p:cNvPr>
          <p:cNvSpPr txBox="1"/>
          <p:nvPr/>
        </p:nvSpPr>
        <p:spPr>
          <a:xfrm>
            <a:off x="1623803" y="3554491"/>
            <a:ext cx="2584839" cy="338554"/>
          </a:xfrm>
          <a:prstGeom prst="rect">
            <a:avLst/>
          </a:prstGeom>
          <a:noFill/>
        </p:spPr>
        <p:txBody>
          <a:bodyPr wrap="square" rtlCol="0">
            <a:spAutoFit/>
          </a:bodyPr>
          <a:lstStyle/>
          <a:p>
            <a:pPr algn="r"/>
            <a:r>
              <a:rPr lang="en-US" altLang="ko-KR" sz="1600" b="1" dirty="0">
                <a:solidFill>
                  <a:schemeClr val="bg1"/>
                </a:solidFill>
                <a:latin typeface="Times New Roman" panose="02020603050405020304" pitchFamily="18" charset="0"/>
                <a:cs typeface="Times New Roman" panose="02020603050405020304" pitchFamily="18" charset="0"/>
              </a:rPr>
              <a:t>Your Text Here</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58" name="Freeform 55">
            <a:extLst>
              <a:ext uri="{FF2B5EF4-FFF2-40B4-BE49-F238E27FC236}">
                <a16:creationId xmlns:a16="http://schemas.microsoft.com/office/drawing/2014/main" id="{4BF66E3F-6AF2-4346-B798-CDFBA59121BF}"/>
              </a:ext>
            </a:extLst>
          </p:cNvPr>
          <p:cNvSpPr/>
          <p:nvPr/>
        </p:nvSpPr>
        <p:spPr>
          <a:xfrm rot="2700000">
            <a:off x="5922840" y="3310061"/>
            <a:ext cx="346320" cy="84860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AC7050-E334-45BA-8210-9AF8F50203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8642" y="1228724"/>
            <a:ext cx="7823203" cy="4400551"/>
          </a:xfrm>
          <a:prstGeom prst="rect">
            <a:avLst/>
          </a:prstGeom>
        </p:spPr>
      </p:pic>
      <p:sp>
        <p:nvSpPr>
          <p:cNvPr id="3" name="TextBox 2">
            <a:extLst>
              <a:ext uri="{FF2B5EF4-FFF2-40B4-BE49-F238E27FC236}">
                <a16:creationId xmlns:a16="http://schemas.microsoft.com/office/drawing/2014/main" id="{45369DA9-86D8-437D-8134-38C4412E77FD}"/>
              </a:ext>
            </a:extLst>
          </p:cNvPr>
          <p:cNvSpPr txBox="1"/>
          <p:nvPr/>
        </p:nvSpPr>
        <p:spPr>
          <a:xfrm>
            <a:off x="317642" y="1492388"/>
            <a:ext cx="5197161"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Intelligent Component (Neural Network)</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DenseVnet</a:t>
            </a:r>
            <a:r>
              <a:rPr lang="en-US" dirty="0">
                <a:latin typeface="Times New Roman" panose="02020603050405020304" pitchFamily="18" charset="0"/>
                <a:cs typeface="Times New Roman" panose="02020603050405020304" pitchFamily="18" charset="0"/>
              </a:rPr>
              <a:t> architecture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HVSMR 2016</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data-set (axial full-volume)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Web Component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CRUD operations on MRIs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Download MRI segment / whole image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Online Visualization for MRIs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5E69C2-AFFC-402C-A6B4-3D826D561FEF}"/>
              </a:ext>
            </a:extLst>
          </p:cNvPr>
          <p:cNvSpPr txBox="1"/>
          <p:nvPr/>
        </p:nvSpPr>
        <p:spPr>
          <a:xfrm>
            <a:off x="0" y="6482597"/>
            <a:ext cx="8192499"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1. MICCAI Workshop on Whole-Heart and Great Vessel Segmentation from 3D Cardiovascular MRI in Congenital Heart Disease</a:t>
            </a:r>
          </a:p>
        </p:txBody>
      </p:sp>
    </p:spTree>
    <p:extLst>
      <p:ext uri="{BB962C8B-B14F-4D97-AF65-F5344CB8AC3E}">
        <p14:creationId xmlns:p14="http://schemas.microsoft.com/office/powerpoint/2010/main" val="311352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Related Work / State of the Art</a:t>
            </a:r>
          </a:p>
        </p:txBody>
      </p:sp>
      <p:sp>
        <p:nvSpPr>
          <p:cNvPr id="45" name="Rectangle 44">
            <a:extLst>
              <a:ext uri="{FF2B5EF4-FFF2-40B4-BE49-F238E27FC236}">
                <a16:creationId xmlns:a16="http://schemas.microsoft.com/office/drawing/2014/main" id="{6012DE67-6C1E-4B4B-92A4-1F4C2DEDF208}"/>
              </a:ext>
            </a:extLst>
          </p:cNvPr>
          <p:cNvSpPr/>
          <p:nvPr/>
        </p:nvSpPr>
        <p:spPr>
          <a:xfrm>
            <a:off x="1546" y="3461346"/>
            <a:ext cx="4956934"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351F7D41-3C42-4B85-9CCF-92E470111DE0}"/>
              </a:ext>
            </a:extLst>
          </p:cNvPr>
          <p:cNvSpPr/>
          <p:nvPr/>
        </p:nvSpPr>
        <p:spPr>
          <a:xfrm rot="10800000">
            <a:off x="7233522" y="3461346"/>
            <a:ext cx="4958478"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nvGrpSpPr>
          <p:cNvPr id="47" name="그룹 4">
            <a:extLst>
              <a:ext uri="{FF2B5EF4-FFF2-40B4-BE49-F238E27FC236}">
                <a16:creationId xmlns:a16="http://schemas.microsoft.com/office/drawing/2014/main" id="{CC90342D-3B26-474E-8BA9-AFC81C30999E}"/>
              </a:ext>
            </a:extLst>
          </p:cNvPr>
          <p:cNvGrpSpPr/>
          <p:nvPr/>
        </p:nvGrpSpPr>
        <p:grpSpPr>
          <a:xfrm>
            <a:off x="4368416" y="1769262"/>
            <a:ext cx="3455171" cy="3900889"/>
            <a:chOff x="4613536" y="2164199"/>
            <a:chExt cx="2956435" cy="3337816"/>
          </a:xfrm>
        </p:grpSpPr>
        <p:sp>
          <p:nvSpPr>
            <p:cNvPr id="48" name="Pie 14">
              <a:extLst>
                <a:ext uri="{FF2B5EF4-FFF2-40B4-BE49-F238E27FC236}">
                  <a16:creationId xmlns:a16="http://schemas.microsoft.com/office/drawing/2014/main" id="{4A303D82-4AD0-47EB-A952-88440AB147B8}"/>
                </a:ext>
              </a:extLst>
            </p:cNvPr>
            <p:cNvSpPr/>
            <p:nvPr/>
          </p:nvSpPr>
          <p:spPr>
            <a:xfrm>
              <a:off x="4613536" y="2363855"/>
              <a:ext cx="2920588" cy="2920588"/>
            </a:xfrm>
            <a:prstGeom prst="pie">
              <a:avLst>
                <a:gd name="adj1" fmla="val 10775528"/>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49" name="Pie 22">
              <a:extLst>
                <a:ext uri="{FF2B5EF4-FFF2-40B4-BE49-F238E27FC236}">
                  <a16:creationId xmlns:a16="http://schemas.microsoft.com/office/drawing/2014/main" id="{3711BEB3-379E-4F1F-905B-A982C2FCF04A}"/>
                </a:ext>
              </a:extLst>
            </p:cNvPr>
            <p:cNvSpPr/>
            <p:nvPr/>
          </p:nvSpPr>
          <p:spPr>
            <a:xfrm rot="10800000">
              <a:off x="4649383" y="2381767"/>
              <a:ext cx="2920588" cy="2920588"/>
            </a:xfrm>
            <a:prstGeom prst="pie">
              <a:avLst>
                <a:gd name="adj1" fmla="val 10775528"/>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3A1DA3CD-8333-4FC1-ABC5-235D871E8D42}"/>
                </a:ext>
              </a:extLst>
            </p:cNvPr>
            <p:cNvSpPr/>
            <p:nvPr/>
          </p:nvSpPr>
          <p:spPr>
            <a:xfrm>
              <a:off x="5118427" y="2853991"/>
              <a:ext cx="1946652" cy="1946652"/>
            </a:xfrm>
            <a:prstGeom prst="ellipse">
              <a:avLst/>
            </a:prstGeom>
            <a:solidFill>
              <a:schemeClr val="bg1"/>
            </a:solid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51" name="Isosceles Triangle 50">
              <a:extLst>
                <a:ext uri="{FF2B5EF4-FFF2-40B4-BE49-F238E27FC236}">
                  <a16:creationId xmlns:a16="http://schemas.microsoft.com/office/drawing/2014/main" id="{D344692D-CC5B-4069-9725-4E11FC4B799E}"/>
                </a:ext>
              </a:extLst>
            </p:cNvPr>
            <p:cNvSpPr/>
            <p:nvPr/>
          </p:nvSpPr>
          <p:spPr>
            <a:xfrm rot="5400000">
              <a:off x="5911556" y="2299861"/>
              <a:ext cx="847738" cy="5764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52" name="Isosceles Triangle 51">
              <a:extLst>
                <a:ext uri="{FF2B5EF4-FFF2-40B4-BE49-F238E27FC236}">
                  <a16:creationId xmlns:a16="http://schemas.microsoft.com/office/drawing/2014/main" id="{4EC06A36-9B13-434A-BE79-66F301E7DBFA}"/>
                </a:ext>
              </a:extLst>
            </p:cNvPr>
            <p:cNvSpPr/>
            <p:nvPr/>
          </p:nvSpPr>
          <p:spPr>
            <a:xfrm rot="16200000">
              <a:off x="5424212" y="4789939"/>
              <a:ext cx="847738" cy="57641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53" name="Oval 52">
            <a:extLst>
              <a:ext uri="{FF2B5EF4-FFF2-40B4-BE49-F238E27FC236}">
                <a16:creationId xmlns:a16="http://schemas.microsoft.com/office/drawing/2014/main" id="{87029278-59D0-4A7E-89DC-561D7A85624A}"/>
              </a:ext>
            </a:extLst>
          </p:cNvPr>
          <p:cNvSpPr/>
          <p:nvPr/>
        </p:nvSpPr>
        <p:spPr>
          <a:xfrm>
            <a:off x="5466882" y="3090587"/>
            <a:ext cx="1258239" cy="12582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1EA77F38-EB74-4857-84DA-450203B29595}"/>
              </a:ext>
            </a:extLst>
          </p:cNvPr>
          <p:cNvSpPr txBox="1"/>
          <p:nvPr/>
        </p:nvSpPr>
        <p:spPr>
          <a:xfrm>
            <a:off x="41896" y="3396654"/>
            <a:ext cx="5123233"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3D FractalNet: Dense Volumetric Segmentation for Cardiovascular MRI Volumes</a:t>
            </a:r>
          </a:p>
        </p:txBody>
      </p:sp>
      <p:sp>
        <p:nvSpPr>
          <p:cNvPr id="58" name="Freeform 55">
            <a:extLst>
              <a:ext uri="{FF2B5EF4-FFF2-40B4-BE49-F238E27FC236}">
                <a16:creationId xmlns:a16="http://schemas.microsoft.com/office/drawing/2014/main" id="{4BF66E3F-6AF2-4346-B798-CDFBA59121BF}"/>
              </a:ext>
            </a:extLst>
          </p:cNvPr>
          <p:cNvSpPr/>
          <p:nvPr/>
        </p:nvSpPr>
        <p:spPr>
          <a:xfrm rot="2700000">
            <a:off x="5922840" y="3310061"/>
            <a:ext cx="346320" cy="84860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A865CF-9FBE-48F2-9C7E-A7143DB59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 y="4046530"/>
            <a:ext cx="4954763" cy="2293165"/>
          </a:xfrm>
          <a:prstGeom prst="rect">
            <a:avLst/>
          </a:prstGeom>
        </p:spPr>
      </p:pic>
      <p:pic>
        <p:nvPicPr>
          <p:cNvPr id="6" name="Picture 5">
            <a:extLst>
              <a:ext uri="{FF2B5EF4-FFF2-40B4-BE49-F238E27FC236}">
                <a16:creationId xmlns:a16="http://schemas.microsoft.com/office/drawing/2014/main" id="{8D16828C-87BE-4290-8F11-6E3E9CEBE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807" y="2321535"/>
            <a:ext cx="4958478" cy="1129343"/>
          </a:xfrm>
          <a:prstGeom prst="rect">
            <a:avLst/>
          </a:prstGeom>
        </p:spPr>
      </p:pic>
      <p:sp>
        <p:nvSpPr>
          <p:cNvPr id="7" name="Rectangle 6">
            <a:extLst>
              <a:ext uri="{FF2B5EF4-FFF2-40B4-BE49-F238E27FC236}">
                <a16:creationId xmlns:a16="http://schemas.microsoft.com/office/drawing/2014/main" id="{B25AC42F-1D70-4BC8-8746-355AE5669439}"/>
              </a:ext>
            </a:extLst>
          </p:cNvPr>
          <p:cNvSpPr/>
          <p:nvPr/>
        </p:nvSpPr>
        <p:spPr>
          <a:xfrm>
            <a:off x="7290771" y="3410028"/>
            <a:ext cx="6659754" cy="646331"/>
          </a:xfrm>
          <a:prstGeom prst="rect">
            <a:avLst/>
          </a:prstGeom>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Dilated Convolutional Neural Networks for</a:t>
            </a:r>
          </a:p>
          <a:p>
            <a:r>
              <a:rPr lang="en-US" b="1" dirty="0">
                <a:solidFill>
                  <a:schemeClr val="bg1"/>
                </a:solidFill>
                <a:latin typeface="Times New Roman" panose="02020603050405020304" pitchFamily="18" charset="0"/>
                <a:cs typeface="Times New Roman" panose="02020603050405020304" pitchFamily="18" charset="0"/>
              </a:rPr>
              <a:t>Cardiovascular MR Segmentation</a:t>
            </a:r>
            <a:endParaRPr lang="en-US" b="1"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21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BA546F8C-5144-41F4-A25C-EE4B70D0C25A}"/>
              </a:ext>
            </a:extLst>
          </p:cNvPr>
          <p:cNvSpPr/>
          <p:nvPr/>
        </p:nvSpPr>
        <p:spPr>
          <a:xfrm>
            <a:off x="3613637" y="0"/>
            <a:ext cx="8578363" cy="6858000"/>
          </a:xfrm>
          <a:custGeom>
            <a:avLst/>
            <a:gdLst>
              <a:gd name="connsiteX0" fmla="*/ 3173866 w 8630635"/>
              <a:gd name="connsiteY0" fmla="*/ 0 h 6858000"/>
              <a:gd name="connsiteX1" fmla="*/ 8630635 w 8630635"/>
              <a:gd name="connsiteY1" fmla="*/ 0 h 6858000"/>
              <a:gd name="connsiteX2" fmla="*/ 8630635 w 8630635"/>
              <a:gd name="connsiteY2" fmla="*/ 6858000 h 6858000"/>
              <a:gd name="connsiteX3" fmla="*/ 0 w 8630635"/>
              <a:gd name="connsiteY3" fmla="*/ 6858000 h 6858000"/>
              <a:gd name="connsiteX0" fmla="*/ 2958674 w 8630635"/>
              <a:gd name="connsiteY0" fmla="*/ 0 h 6858000"/>
              <a:gd name="connsiteX1" fmla="*/ 8630635 w 8630635"/>
              <a:gd name="connsiteY1" fmla="*/ 0 h 6858000"/>
              <a:gd name="connsiteX2" fmla="*/ 8630635 w 8630635"/>
              <a:gd name="connsiteY2" fmla="*/ 6858000 h 6858000"/>
              <a:gd name="connsiteX3" fmla="*/ 0 w 8630635"/>
              <a:gd name="connsiteY3" fmla="*/ 6858000 h 6858000"/>
              <a:gd name="connsiteX4" fmla="*/ 2958674 w 8630635"/>
              <a:gd name="connsiteY4" fmla="*/ 0 h 6858000"/>
              <a:gd name="connsiteX0" fmla="*/ 2872597 w 8630635"/>
              <a:gd name="connsiteY0" fmla="*/ 0 h 6858000"/>
              <a:gd name="connsiteX1" fmla="*/ 8630635 w 8630635"/>
              <a:gd name="connsiteY1" fmla="*/ 0 h 6858000"/>
              <a:gd name="connsiteX2" fmla="*/ 8630635 w 8630635"/>
              <a:gd name="connsiteY2" fmla="*/ 6858000 h 6858000"/>
              <a:gd name="connsiteX3" fmla="*/ 0 w 8630635"/>
              <a:gd name="connsiteY3" fmla="*/ 6858000 h 6858000"/>
              <a:gd name="connsiteX4" fmla="*/ 2872597 w 8630635"/>
              <a:gd name="connsiteY4" fmla="*/ 0 h 6858000"/>
              <a:gd name="connsiteX0" fmla="*/ 2640190 w 8398228"/>
              <a:gd name="connsiteY0" fmla="*/ 0 h 6858000"/>
              <a:gd name="connsiteX1" fmla="*/ 8398228 w 8398228"/>
              <a:gd name="connsiteY1" fmla="*/ 0 h 6858000"/>
              <a:gd name="connsiteX2" fmla="*/ 8398228 w 8398228"/>
              <a:gd name="connsiteY2" fmla="*/ 6858000 h 6858000"/>
              <a:gd name="connsiteX3" fmla="*/ 0 w 8398228"/>
              <a:gd name="connsiteY3" fmla="*/ 6849208 h 6858000"/>
              <a:gd name="connsiteX4" fmla="*/ 2640190 w 8398228"/>
              <a:gd name="connsiteY4" fmla="*/ 0 h 6858000"/>
              <a:gd name="connsiteX0" fmla="*/ 2640190 w 8398228"/>
              <a:gd name="connsiteY0" fmla="*/ 0 h 6858000"/>
              <a:gd name="connsiteX1" fmla="*/ 8398228 w 8398228"/>
              <a:gd name="connsiteY1" fmla="*/ 0 h 6858000"/>
              <a:gd name="connsiteX2" fmla="*/ 8398228 w 8398228"/>
              <a:gd name="connsiteY2" fmla="*/ 6858000 h 6858000"/>
              <a:gd name="connsiteX3" fmla="*/ 0 w 8398228"/>
              <a:gd name="connsiteY3" fmla="*/ 6849208 h 6858000"/>
              <a:gd name="connsiteX4" fmla="*/ 2640190 w 8398228"/>
              <a:gd name="connsiteY4" fmla="*/ 0 h 6858000"/>
              <a:gd name="connsiteX0" fmla="*/ 2640190 w 8398228"/>
              <a:gd name="connsiteY0" fmla="*/ 0 h 6858000"/>
              <a:gd name="connsiteX1" fmla="*/ 8398228 w 8398228"/>
              <a:gd name="connsiteY1" fmla="*/ 0 h 6858000"/>
              <a:gd name="connsiteX2" fmla="*/ 8398228 w 8398228"/>
              <a:gd name="connsiteY2" fmla="*/ 6858000 h 6858000"/>
              <a:gd name="connsiteX3" fmla="*/ 0 w 8398228"/>
              <a:gd name="connsiteY3" fmla="*/ 6849208 h 6858000"/>
              <a:gd name="connsiteX4" fmla="*/ 2640190 w 8398228"/>
              <a:gd name="connsiteY4" fmla="*/ 0 h 6858000"/>
              <a:gd name="connsiteX0" fmla="*/ 2640190 w 8398228"/>
              <a:gd name="connsiteY0" fmla="*/ 0 h 6858000"/>
              <a:gd name="connsiteX1" fmla="*/ 8398228 w 8398228"/>
              <a:gd name="connsiteY1" fmla="*/ 0 h 6858000"/>
              <a:gd name="connsiteX2" fmla="*/ 8398228 w 8398228"/>
              <a:gd name="connsiteY2" fmla="*/ 6858000 h 6858000"/>
              <a:gd name="connsiteX3" fmla="*/ 0 w 8398228"/>
              <a:gd name="connsiteY3" fmla="*/ 6849208 h 6858000"/>
              <a:gd name="connsiteX4" fmla="*/ 2640190 w 839822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8228" h="6858000">
                <a:moveTo>
                  <a:pt x="2640190" y="0"/>
                </a:moveTo>
                <a:lnTo>
                  <a:pt x="8398228" y="0"/>
                </a:lnTo>
                <a:lnTo>
                  <a:pt x="8398228" y="6858000"/>
                </a:lnTo>
                <a:lnTo>
                  <a:pt x="0" y="6849208"/>
                </a:lnTo>
                <a:cubicBezTo>
                  <a:pt x="894408" y="4475285"/>
                  <a:pt x="1676920" y="2479430"/>
                  <a:pt x="2640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8" name="Oval 47">
            <a:extLst>
              <a:ext uri="{FF2B5EF4-FFF2-40B4-BE49-F238E27FC236}">
                <a16:creationId xmlns:a16="http://schemas.microsoft.com/office/drawing/2014/main" id="{A3090339-C1AA-4975-90A5-A4953259C7E5}"/>
              </a:ext>
            </a:extLst>
          </p:cNvPr>
          <p:cNvSpPr/>
          <p:nvPr/>
        </p:nvSpPr>
        <p:spPr>
          <a:xfrm>
            <a:off x="7469977" y="2294161"/>
            <a:ext cx="1995678" cy="1995678"/>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9" name="Oval 48">
            <a:extLst>
              <a:ext uri="{FF2B5EF4-FFF2-40B4-BE49-F238E27FC236}">
                <a16:creationId xmlns:a16="http://schemas.microsoft.com/office/drawing/2014/main" id="{A944F83B-3485-445F-86E9-57F8DCA1CC2B}"/>
              </a:ext>
            </a:extLst>
          </p:cNvPr>
          <p:cNvSpPr/>
          <p:nvPr/>
        </p:nvSpPr>
        <p:spPr>
          <a:xfrm>
            <a:off x="9642657" y="2289717"/>
            <a:ext cx="1995678" cy="1995678"/>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E442CD5-E887-4BC0-A447-2C9BD87CCF6D}"/>
              </a:ext>
            </a:extLst>
          </p:cNvPr>
          <p:cNvSpPr txBox="1"/>
          <p:nvPr/>
        </p:nvSpPr>
        <p:spPr>
          <a:xfrm>
            <a:off x="0" y="516365"/>
            <a:ext cx="12021793" cy="1446550"/>
          </a:xfrm>
          <a:prstGeom prst="rect">
            <a:avLst/>
          </a:prstGeom>
          <a:noFill/>
        </p:spPr>
        <p:txBody>
          <a:bodyPr wrap="square" rtlCol="0" anchor="ctr">
            <a:spAutoFit/>
          </a:bodyPr>
          <a:lstStyle/>
          <a:p>
            <a:pPr algn="r"/>
            <a:r>
              <a:rPr lang="en-US" altLang="ko-KR" sz="4400" dirty="0">
                <a:solidFill>
                  <a:schemeClr val="tx1">
                    <a:lumMod val="85000"/>
                    <a:lumOff val="15000"/>
                  </a:schemeClr>
                </a:solidFill>
                <a:latin typeface="Times New Roman" panose="02020603050405020304" pitchFamily="18" charset="0"/>
                <a:cs typeface="Times New Roman" panose="02020603050405020304" pitchFamily="18" charset="0"/>
              </a:rPr>
              <a:t>Proposed Approach for</a:t>
            </a:r>
          </a:p>
          <a:p>
            <a:pPr algn="r"/>
            <a:r>
              <a:rPr lang="en-US" altLang="ko-KR" sz="4400" dirty="0">
                <a:solidFill>
                  <a:schemeClr val="tx1">
                    <a:lumMod val="85000"/>
                    <a:lumOff val="15000"/>
                  </a:schemeClr>
                </a:solidFill>
                <a:latin typeface="Times New Roman" panose="02020603050405020304" pitchFamily="18" charset="0"/>
                <a:cs typeface="Times New Roman" panose="02020603050405020304" pitchFamily="18" charset="0"/>
              </a:rPr>
              <a:t>Data Augmentation</a:t>
            </a:r>
            <a:endParaRPr lang="ko-KR" altLang="en-US" sz="4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9427D5F4-FE97-41E9-A2E1-D0241151FFF0}"/>
              </a:ext>
            </a:extLst>
          </p:cNvPr>
          <p:cNvSpPr/>
          <p:nvPr/>
        </p:nvSpPr>
        <p:spPr>
          <a:xfrm>
            <a:off x="5297297" y="2298605"/>
            <a:ext cx="1995678" cy="199567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 Placeholder 3">
            <a:extLst>
              <a:ext uri="{FF2B5EF4-FFF2-40B4-BE49-F238E27FC236}">
                <a16:creationId xmlns:a16="http://schemas.microsoft.com/office/drawing/2014/main" id="{B8DAF5C0-51EF-40F9-A02B-31BF7822BCE5}"/>
              </a:ext>
            </a:extLst>
          </p:cNvPr>
          <p:cNvSpPr txBox="1">
            <a:spLocks/>
          </p:cNvSpPr>
          <p:nvPr/>
        </p:nvSpPr>
        <p:spPr>
          <a:xfrm>
            <a:off x="5409007" y="4908866"/>
            <a:ext cx="1811449" cy="3726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latin typeface="Times New Roman" panose="02020603050405020304" pitchFamily="18" charset="0"/>
                <a:cs typeface="Times New Roman" panose="02020603050405020304" pitchFamily="18" charset="0"/>
              </a:rPr>
              <a:t>Rotating on different Axes</a:t>
            </a:r>
          </a:p>
        </p:txBody>
      </p:sp>
      <p:sp>
        <p:nvSpPr>
          <p:cNvPr id="13" name="Text Placeholder 3">
            <a:extLst>
              <a:ext uri="{FF2B5EF4-FFF2-40B4-BE49-F238E27FC236}">
                <a16:creationId xmlns:a16="http://schemas.microsoft.com/office/drawing/2014/main" id="{996A59D2-DDD7-4C6E-ABB7-E3486AAA9BE9}"/>
              </a:ext>
            </a:extLst>
          </p:cNvPr>
          <p:cNvSpPr txBox="1">
            <a:spLocks/>
          </p:cNvSpPr>
          <p:nvPr/>
        </p:nvSpPr>
        <p:spPr>
          <a:xfrm>
            <a:off x="7579363" y="4898422"/>
            <a:ext cx="1811449" cy="3726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latin typeface="Times New Roman" panose="02020603050405020304" pitchFamily="18" charset="0"/>
                <a:cs typeface="Times New Roman" panose="02020603050405020304" pitchFamily="18" charset="0"/>
              </a:rPr>
              <a:t>Flipping the Volume </a:t>
            </a:r>
          </a:p>
        </p:txBody>
      </p:sp>
      <p:sp>
        <p:nvSpPr>
          <p:cNvPr id="17" name="Text Placeholder 3">
            <a:extLst>
              <a:ext uri="{FF2B5EF4-FFF2-40B4-BE49-F238E27FC236}">
                <a16:creationId xmlns:a16="http://schemas.microsoft.com/office/drawing/2014/main" id="{443F05B2-F4D9-4754-97CC-CC7BAF6E8DEA}"/>
              </a:ext>
            </a:extLst>
          </p:cNvPr>
          <p:cNvSpPr txBox="1">
            <a:spLocks/>
          </p:cNvSpPr>
          <p:nvPr/>
        </p:nvSpPr>
        <p:spPr>
          <a:xfrm>
            <a:off x="9762309" y="4893978"/>
            <a:ext cx="1811449" cy="3726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latin typeface="Times New Roman" panose="02020603050405020304" pitchFamily="18" charset="0"/>
                <a:cs typeface="Times New Roman" panose="02020603050405020304" pitchFamily="18" charset="0"/>
              </a:rPr>
              <a:t>Random Scaling</a:t>
            </a:r>
          </a:p>
        </p:txBody>
      </p:sp>
      <p:sp>
        <p:nvSpPr>
          <p:cNvPr id="22" name="Freeform 49">
            <a:extLst>
              <a:ext uri="{FF2B5EF4-FFF2-40B4-BE49-F238E27FC236}">
                <a16:creationId xmlns:a16="http://schemas.microsoft.com/office/drawing/2014/main" id="{4439DA6A-92D3-4381-B9A8-97854233E7DB}"/>
              </a:ext>
            </a:extLst>
          </p:cNvPr>
          <p:cNvSpPr>
            <a:spLocks noChangeAspect="1"/>
          </p:cNvSpPr>
          <p:nvPr/>
        </p:nvSpPr>
        <p:spPr>
          <a:xfrm>
            <a:off x="6981779" y="3802057"/>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3" name="Freeform 99">
            <a:extLst>
              <a:ext uri="{FF2B5EF4-FFF2-40B4-BE49-F238E27FC236}">
                <a16:creationId xmlns:a16="http://schemas.microsoft.com/office/drawing/2014/main" id="{48988A8D-B398-4147-B648-599BB20E3619}"/>
              </a:ext>
            </a:extLst>
          </p:cNvPr>
          <p:cNvSpPr>
            <a:spLocks noChangeAspect="1"/>
          </p:cNvSpPr>
          <p:nvPr/>
        </p:nvSpPr>
        <p:spPr>
          <a:xfrm>
            <a:off x="9070527" y="3790779"/>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25" name="Freeform 97">
            <a:extLst>
              <a:ext uri="{FF2B5EF4-FFF2-40B4-BE49-F238E27FC236}">
                <a16:creationId xmlns:a16="http://schemas.microsoft.com/office/drawing/2014/main" id="{80DB50DB-B121-491D-8D44-B6ED3696AADE}"/>
              </a:ext>
            </a:extLst>
          </p:cNvPr>
          <p:cNvSpPr>
            <a:spLocks noChangeAspect="1"/>
          </p:cNvSpPr>
          <p:nvPr/>
        </p:nvSpPr>
        <p:spPr>
          <a:xfrm>
            <a:off x="11340885" y="3798867"/>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pic>
        <p:nvPicPr>
          <p:cNvPr id="28" name="Picture Placeholder 27">
            <a:extLst>
              <a:ext uri="{FF2B5EF4-FFF2-40B4-BE49-F238E27FC236}">
                <a16:creationId xmlns:a16="http://schemas.microsoft.com/office/drawing/2014/main" id="{129CD6EF-7BBA-4E95-86BE-090D59D4126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44" r="44"/>
          <a:stretch>
            <a:fillRect/>
          </a:stretch>
        </p:blipFill>
        <p:spPr/>
      </p:pic>
      <p:pic>
        <p:nvPicPr>
          <p:cNvPr id="42" name="Picture Placeholder 41">
            <a:extLst>
              <a:ext uri="{FF2B5EF4-FFF2-40B4-BE49-F238E27FC236}">
                <a16:creationId xmlns:a16="http://schemas.microsoft.com/office/drawing/2014/main" id="{4A58007F-A7AD-4D49-B717-FB2840E0F8AC}"/>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a:stretch>
            <a:fillRect/>
          </a:stretch>
        </p:blipFill>
        <p:spPr/>
      </p:pic>
      <p:sp>
        <p:nvSpPr>
          <p:cNvPr id="43" name="TextBox 42">
            <a:extLst>
              <a:ext uri="{FF2B5EF4-FFF2-40B4-BE49-F238E27FC236}">
                <a16:creationId xmlns:a16="http://schemas.microsoft.com/office/drawing/2014/main" id="{AECD7101-F732-43DE-92EA-A0936F121DBC}"/>
              </a:ext>
            </a:extLst>
          </p:cNvPr>
          <p:cNvSpPr txBox="1"/>
          <p:nvPr/>
        </p:nvSpPr>
        <p:spPr>
          <a:xfrm>
            <a:off x="6703723" y="5920269"/>
            <a:ext cx="456945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HVSMR 2016 challenge dataset</a:t>
            </a:r>
            <a:endParaRPr lang="en-US" dirty="0">
              <a:latin typeface="Times New Roman" panose="02020603050405020304" pitchFamily="18"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F2F9A390-7C38-490E-9C4C-E579B8DA235F}"/>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11799" r="11799"/>
          <a:stretch>
            <a:fillRect/>
          </a:stretch>
        </p:blipFill>
        <p:spPr>
          <a:xfrm>
            <a:off x="5501860" y="2578730"/>
            <a:ext cx="1421770" cy="1421770"/>
          </a:xfrm>
        </p:spPr>
      </p:pic>
    </p:spTree>
    <p:extLst>
      <p:ext uri="{BB962C8B-B14F-4D97-AF65-F5344CB8AC3E}">
        <p14:creationId xmlns:p14="http://schemas.microsoft.com/office/powerpoint/2010/main" val="367452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98901086-44B5-45A2-9B39-A1DF9B0B1948}"/>
              </a:ext>
            </a:extLst>
          </p:cNvPr>
          <p:cNvSpPr/>
          <p:nvPr/>
        </p:nvSpPr>
        <p:spPr>
          <a:xfrm>
            <a:off x="0" y="313402"/>
            <a:ext cx="4286250" cy="523220"/>
          </a:xfrm>
          <a:prstGeom prst="rect">
            <a:avLst/>
          </a:prstGeom>
        </p:spPr>
        <p:txBody>
          <a:bodyPr wrap="square">
            <a:spAutoFit/>
          </a:bodyPr>
          <a:lstStyle/>
          <a:p>
            <a:pPr algn="ctr"/>
            <a:r>
              <a:rPr lang="en-US" altLang="ko-KR" sz="2800" dirty="0">
                <a:latin typeface="Times New Roman" panose="02020603050405020304" pitchFamily="18" charset="0"/>
                <a:cs typeface="Times New Roman" panose="02020603050405020304" pitchFamily="18" charset="0"/>
              </a:rPr>
              <a:t>Initial Configuration</a:t>
            </a:r>
          </a:p>
        </p:txBody>
      </p:sp>
      <p:pic>
        <p:nvPicPr>
          <p:cNvPr id="9" name="Picture Placeholder 8">
            <a:extLst>
              <a:ext uri="{FF2B5EF4-FFF2-40B4-BE49-F238E27FC236}">
                <a16:creationId xmlns:a16="http://schemas.microsoft.com/office/drawing/2014/main" id="{57F8C62D-C4F3-47E7-AECC-BA757DBB59B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469" b="4469"/>
          <a:stretch>
            <a:fillRect/>
          </a:stretch>
        </p:blipFill>
        <p:spPr>
          <a:xfrm>
            <a:off x="5011255" y="1397359"/>
            <a:ext cx="3035465" cy="2764013"/>
          </a:xfrm>
        </p:spPr>
      </p:pic>
      <p:pic>
        <p:nvPicPr>
          <p:cNvPr id="13" name="Picture Placeholder 12">
            <a:extLst>
              <a:ext uri="{FF2B5EF4-FFF2-40B4-BE49-F238E27FC236}">
                <a16:creationId xmlns:a16="http://schemas.microsoft.com/office/drawing/2014/main" id="{7273FDBC-9303-4BCF-951D-382F99DFD9A5}"/>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t="11218" b="11218"/>
          <a:stretch>
            <a:fillRect/>
          </a:stretch>
        </p:blipFill>
        <p:spPr>
          <a:xfrm>
            <a:off x="8999928" y="2779365"/>
            <a:ext cx="2628000" cy="2052000"/>
          </a:xfrm>
        </p:spPr>
      </p:pic>
      <p:pic>
        <p:nvPicPr>
          <p:cNvPr id="17" name="Picture Placeholder 16">
            <a:extLst>
              <a:ext uri="{FF2B5EF4-FFF2-40B4-BE49-F238E27FC236}">
                <a16:creationId xmlns:a16="http://schemas.microsoft.com/office/drawing/2014/main" id="{B2F93B80-0773-47A7-82DB-0958D763096A}"/>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t="11464" b="11464"/>
          <a:stretch>
            <a:fillRect/>
          </a:stretch>
        </p:blipFill>
        <p:spPr>
          <a:xfrm>
            <a:off x="5812029" y="4489314"/>
            <a:ext cx="2628000" cy="2052000"/>
          </a:xfrm>
        </p:spPr>
      </p:pic>
      <p:sp>
        <p:nvSpPr>
          <p:cNvPr id="10" name="직사각형 2">
            <a:extLst>
              <a:ext uri="{FF2B5EF4-FFF2-40B4-BE49-F238E27FC236}">
                <a16:creationId xmlns:a16="http://schemas.microsoft.com/office/drawing/2014/main" id="{DE6CB68C-92E5-4542-9A3D-6AA7816966B7}"/>
              </a:ext>
            </a:extLst>
          </p:cNvPr>
          <p:cNvSpPr/>
          <p:nvPr/>
        </p:nvSpPr>
        <p:spPr>
          <a:xfrm>
            <a:off x="5653966" y="267235"/>
            <a:ext cx="5572125" cy="523220"/>
          </a:xfrm>
          <a:prstGeom prst="rect">
            <a:avLst/>
          </a:prstGeom>
        </p:spPr>
        <p:txBody>
          <a:bodyPr wrap="square">
            <a:spAutoFit/>
          </a:bodyPr>
          <a:lstStyle/>
          <a:p>
            <a:pPr algn="ctr"/>
            <a:r>
              <a:rPr lang="en-US" altLang="ko-KR" sz="2800" dirty="0">
                <a:solidFill>
                  <a:schemeClr val="tx1">
                    <a:lumMod val="75000"/>
                    <a:lumOff val="25000"/>
                  </a:schemeClr>
                </a:solidFill>
                <a:latin typeface="Times New Roman" panose="02020603050405020304" pitchFamily="18" charset="0"/>
                <a:cs typeface="Times New Roman" panose="02020603050405020304" pitchFamily="18" charset="0"/>
              </a:rPr>
              <a:t>First Results after Segmentation</a:t>
            </a:r>
            <a:endParaRPr lang="en-US" altLang="ko-KR" sz="2800"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2F80CC-5F96-4862-ACC8-AFC82EC08265}"/>
              </a:ext>
            </a:extLst>
          </p:cNvPr>
          <p:cNvSpPr txBox="1"/>
          <p:nvPr/>
        </p:nvSpPr>
        <p:spPr>
          <a:xfrm>
            <a:off x="0" y="1680210"/>
            <a:ext cx="4183380"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Training - </a:t>
            </a:r>
            <a:r>
              <a:rPr lang="en-US" dirty="0">
                <a:latin typeface="Times New Roman" panose="02020603050405020304" pitchFamily="18" charset="0"/>
                <a:cs typeface="Times New Roman" panose="02020603050405020304" pitchFamily="18" charset="0"/>
              </a:rPr>
              <a:t>10 original axial full-volume MRIs + augmentation </a:t>
            </a:r>
          </a:p>
          <a:p>
            <a:r>
              <a:rPr lang="en-US" dirty="0">
                <a:latin typeface="Times New Roman" panose="02020603050405020304" pitchFamily="18" charset="0"/>
                <a:cs typeface="Times New Roman" panose="02020603050405020304" pitchFamily="18" charset="0"/>
              </a:rPr>
              <a:t>(80% training, 20% validation)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Testing - </a:t>
            </a:r>
            <a:r>
              <a:rPr lang="en-US" dirty="0">
                <a:latin typeface="Times New Roman" panose="02020603050405020304" pitchFamily="18" charset="0"/>
                <a:cs typeface="Times New Roman" panose="02020603050405020304" pitchFamily="18" charset="0"/>
              </a:rPr>
              <a:t>10 original axial full-volume MRIs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Configuration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Batch Size : 2 Samples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re-sizable window sampling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Rate: 0.001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Queue Length : 15</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Interpolation Level: Linear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iterations: 100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Loss function : Dice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classes: 3 (heart, blood vessels and background)</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05189"/>
      </p:ext>
    </p:extLst>
  </p:cSld>
  <p:clrMapOvr>
    <a:masterClrMapping/>
  </p:clrMapOvr>
</p:sld>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4974</TotalTime>
  <Words>1623</Words>
  <Application>Microsoft Office PowerPoint</Application>
  <PresentationFormat>Widescreen</PresentationFormat>
  <Paragraphs>203</Paragraphs>
  <Slides>15</Slides>
  <Notes>13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Real 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Silviu Ivanov</cp:lastModifiedBy>
  <cp:revision>217</cp:revision>
  <dcterms:created xsi:type="dcterms:W3CDTF">2018-04-24T17:14:44Z</dcterms:created>
  <dcterms:modified xsi:type="dcterms:W3CDTF">2020-06-25T06:28:52Z</dcterms:modified>
</cp:coreProperties>
</file>