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335" r:id="rId5"/>
    <p:sldId id="405" r:id="rId6"/>
    <p:sldId id="397" r:id="rId7"/>
    <p:sldId id="403" r:id="rId8"/>
    <p:sldId id="404" r:id="rId9"/>
    <p:sldId id="271" r:id="rId10"/>
    <p:sldId id="407" r:id="rId11"/>
    <p:sldId id="392" r:id="rId12"/>
    <p:sldId id="406" r:id="rId13"/>
    <p:sldId id="28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1" autoAdjust="0"/>
    <p:restoredTop sz="96196" autoAdjust="0"/>
  </p:normalViewPr>
  <p:slideViewPr>
    <p:cSldViewPr snapToGrid="0">
      <p:cViewPr varScale="1">
        <p:scale>
          <a:sx n="114" d="100"/>
          <a:sy n="114" d="100"/>
        </p:scale>
        <p:origin x="654" y="11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6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06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7" r:id="rId5"/>
    <p:sldLayoutId id="2147483740" r:id="rId6"/>
    <p:sldLayoutId id="2147483739" r:id="rId7"/>
    <p:sldLayoutId id="2147483736" r:id="rId8"/>
    <p:sldLayoutId id="2147483741" r:id="rId9"/>
    <p:sldLayoutId id="2147483744" r:id="rId10"/>
    <p:sldLayoutId id="2147483746" r:id="rId11"/>
    <p:sldLayoutId id="2147483749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5" y="1200654"/>
            <a:ext cx="10267188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8B3F4E3-A21A-42A5-BBAC-8E92556AD3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39" y="266434"/>
            <a:ext cx="3964435" cy="6591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91396" y="2284123"/>
            <a:ext cx="615510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Autonomous</a:t>
            </a:r>
          </a:p>
          <a:p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Assistant for </a:t>
            </a:r>
          </a:p>
          <a:p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Medical Student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3E22A-5D49-4588-8B39-D5EEE9F2AD4D}"/>
              </a:ext>
            </a:extLst>
          </p:cNvPr>
          <p:cNvSpPr txBox="1"/>
          <p:nvPr/>
        </p:nvSpPr>
        <p:spPr>
          <a:xfrm>
            <a:off x="4893985" y="5325876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Ivanov Silviu - Gabriel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Crisan Camelia - Daniela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37306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Evaluation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D1702-47A7-48BC-A24F-F10A17BD2ABB}"/>
              </a:ext>
            </a:extLst>
          </p:cNvPr>
          <p:cNvSpPr txBox="1"/>
          <p:nvPr/>
        </p:nvSpPr>
        <p:spPr>
          <a:xfrm>
            <a:off x="7992416" y="3554491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77F38-EB74-4857-84DA-450203B29595}"/>
              </a:ext>
            </a:extLst>
          </p:cNvPr>
          <p:cNvSpPr txBox="1"/>
          <p:nvPr/>
        </p:nvSpPr>
        <p:spPr>
          <a:xfrm>
            <a:off x="1623803" y="3554491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4BF66E3F-6AF2-4346-B798-CDFBA59121BF}"/>
              </a:ext>
            </a:extLst>
          </p:cNvPr>
          <p:cNvSpPr/>
          <p:nvPr/>
        </p:nvSpPr>
        <p:spPr>
          <a:xfrm rot="2700000">
            <a:off x="5922840" y="3310061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A9F1D-61E8-4147-B690-B35776FBC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1" y="1934701"/>
            <a:ext cx="6687483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15533-6785-4E32-8672-61C31536E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22" y="1444713"/>
            <a:ext cx="7299058" cy="34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Challenges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65BD61-BC17-4BE9-9DE3-8EABD3BEAFD2}"/>
              </a:ext>
            </a:extLst>
          </p:cNvPr>
          <p:cNvGrpSpPr/>
          <p:nvPr/>
        </p:nvGrpSpPr>
        <p:grpSpPr>
          <a:xfrm rot="20618438">
            <a:off x="4391068" y="2315208"/>
            <a:ext cx="3409869" cy="3231342"/>
            <a:chOff x="-116760" y="950876"/>
            <a:chExt cx="6261875" cy="59340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07A6D2-FA32-436F-A956-6FABDD55057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25" name="Rounded Rectangle 41">
                <a:extLst>
                  <a:ext uri="{FF2B5EF4-FFF2-40B4-BE49-F238E27FC236}">
                    <a16:creationId xmlns:a16="http://schemas.microsoft.com/office/drawing/2014/main" id="{90F3E05B-8290-47D4-8559-724C65AD22FE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62">
                <a:extLst>
                  <a:ext uri="{FF2B5EF4-FFF2-40B4-BE49-F238E27FC236}">
                    <a16:creationId xmlns:a16="http://schemas.microsoft.com/office/drawing/2014/main" id="{D8F8E051-C0E9-4604-8AC8-A1E81EA9733C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63">
                <a:extLst>
                  <a:ext uri="{FF2B5EF4-FFF2-40B4-BE49-F238E27FC236}">
                    <a16:creationId xmlns:a16="http://schemas.microsoft.com/office/drawing/2014/main" id="{9F419162-DB5E-4AB6-BA29-43608E0BC7C5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4">
                <a:extLst>
                  <a:ext uri="{FF2B5EF4-FFF2-40B4-BE49-F238E27FC236}">
                    <a16:creationId xmlns:a16="http://schemas.microsoft.com/office/drawing/2014/main" id="{15DE4F1D-EB23-48C9-B066-8AB903CCD6DA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5">
                <a:extLst>
                  <a:ext uri="{FF2B5EF4-FFF2-40B4-BE49-F238E27FC236}">
                    <a16:creationId xmlns:a16="http://schemas.microsoft.com/office/drawing/2014/main" id="{603E82B0-1D53-41A7-B36D-A7F03833B746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66">
                <a:extLst>
                  <a:ext uri="{FF2B5EF4-FFF2-40B4-BE49-F238E27FC236}">
                    <a16:creationId xmlns:a16="http://schemas.microsoft.com/office/drawing/2014/main" id="{EDF29EB8-71DC-4A7A-8F91-64F5952BA6F1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7">
                <a:extLst>
                  <a:ext uri="{FF2B5EF4-FFF2-40B4-BE49-F238E27FC236}">
                    <a16:creationId xmlns:a16="http://schemas.microsoft.com/office/drawing/2014/main" id="{CF206FC9-44B9-475E-96F9-66B7AEA3D78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8">
                <a:extLst>
                  <a:ext uri="{FF2B5EF4-FFF2-40B4-BE49-F238E27FC236}">
                    <a16:creationId xmlns:a16="http://schemas.microsoft.com/office/drawing/2014/main" id="{3659BC47-A7AA-4045-8D7D-78FC5FA74138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9">
                <a:extLst>
                  <a:ext uri="{FF2B5EF4-FFF2-40B4-BE49-F238E27FC236}">
                    <a16:creationId xmlns:a16="http://schemas.microsoft.com/office/drawing/2014/main" id="{5270DCE5-2CC8-47A1-A1D3-524D1262F10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39">
                <a:extLst>
                  <a:ext uri="{FF2B5EF4-FFF2-40B4-BE49-F238E27FC236}">
                    <a16:creationId xmlns:a16="http://schemas.microsoft.com/office/drawing/2014/main" id="{4A8B032C-34B0-4ABB-B5DB-F936837F2AC1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9">
                <a:extLst>
                  <a:ext uri="{FF2B5EF4-FFF2-40B4-BE49-F238E27FC236}">
                    <a16:creationId xmlns:a16="http://schemas.microsoft.com/office/drawing/2014/main" id="{08C0A577-8A7A-4D3A-ADAA-F7350ABFB4F5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B54B28-9E55-4BFD-83B5-961C33D159B4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3" name="Rounded Rectangle 16">
                <a:extLst>
                  <a:ext uri="{FF2B5EF4-FFF2-40B4-BE49-F238E27FC236}">
                    <a16:creationId xmlns:a16="http://schemas.microsoft.com/office/drawing/2014/main" id="{AFCE442C-EA2F-4BD1-A6D8-64781E226658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7">
                <a:extLst>
                  <a:ext uri="{FF2B5EF4-FFF2-40B4-BE49-F238E27FC236}">
                    <a16:creationId xmlns:a16="http://schemas.microsoft.com/office/drawing/2014/main" id="{4E15B7BA-F5C9-4FED-8767-2A867AD98B79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D9CFEEB6-D739-4864-A4CD-EA6B6C2375D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B361D4FE-7387-4BF3-8D11-A6D1DFB0447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20">
                <a:extLst>
                  <a:ext uri="{FF2B5EF4-FFF2-40B4-BE49-F238E27FC236}">
                    <a16:creationId xmlns:a16="http://schemas.microsoft.com/office/drawing/2014/main" id="{E9F38B96-AD04-4636-B547-7A036F72754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5E20016C-2127-4A00-90B7-5863966C762E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Rounded Rectangle 22">
                <a:extLst>
                  <a:ext uri="{FF2B5EF4-FFF2-40B4-BE49-F238E27FC236}">
                    <a16:creationId xmlns:a16="http://schemas.microsoft.com/office/drawing/2014/main" id="{D50821E4-CEDD-451C-9B84-F8B105BF1CC1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23">
                <a:extLst>
                  <a:ext uri="{FF2B5EF4-FFF2-40B4-BE49-F238E27FC236}">
                    <a16:creationId xmlns:a16="http://schemas.microsoft.com/office/drawing/2014/main" id="{739AE10A-ACDB-4574-B898-D643DD4E8163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24">
                <a:extLst>
                  <a:ext uri="{FF2B5EF4-FFF2-40B4-BE49-F238E27FC236}">
                    <a16:creationId xmlns:a16="http://schemas.microsoft.com/office/drawing/2014/main" id="{1158B5C1-6374-4E85-8842-5E72973A78DF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39">
                <a:extLst>
                  <a:ext uri="{FF2B5EF4-FFF2-40B4-BE49-F238E27FC236}">
                    <a16:creationId xmlns:a16="http://schemas.microsoft.com/office/drawing/2014/main" id="{A89BF971-67D7-4F1B-AA35-7AB2147C04C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39">
                <a:extLst>
                  <a:ext uri="{FF2B5EF4-FFF2-40B4-BE49-F238E27FC236}">
                    <a16:creationId xmlns:a16="http://schemas.microsoft.com/office/drawing/2014/main" id="{7B3A4C72-05BF-4208-A9E4-70CCBCE45114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ounded Rectangle 21">
                <a:extLst>
                  <a:ext uri="{FF2B5EF4-FFF2-40B4-BE49-F238E27FC236}">
                    <a16:creationId xmlns:a16="http://schemas.microsoft.com/office/drawing/2014/main" id="{4330962B-51C2-4813-95AD-8B1BB7066BE7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643A4A1-6242-4048-B407-4899AF601810}"/>
              </a:ext>
            </a:extLst>
          </p:cNvPr>
          <p:cNvSpPr txBox="1"/>
          <p:nvPr/>
        </p:nvSpPr>
        <p:spPr>
          <a:xfrm>
            <a:off x="8493487" y="2132590"/>
            <a:ext cx="27253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Lack of Data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13DB3F-69A2-427A-8C8C-DE0955138D2A}"/>
              </a:ext>
            </a:extLst>
          </p:cNvPr>
          <p:cNvGrpSpPr/>
          <p:nvPr/>
        </p:nvGrpSpPr>
        <p:grpSpPr>
          <a:xfrm>
            <a:off x="7691544" y="2016064"/>
            <a:ext cx="684000" cy="684000"/>
            <a:chOff x="6078081" y="1847059"/>
            <a:chExt cx="684000" cy="684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60EE885-71E4-47BE-8253-2F2ABFEB546E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F73458E-E827-4916-AA18-23257CB66BF5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7785745" y="2132593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6D73C-BA7B-47C6-99D0-AB486580601C}"/>
              </a:ext>
            </a:extLst>
          </p:cNvPr>
          <p:cNvSpPr txBox="1"/>
          <p:nvPr/>
        </p:nvSpPr>
        <p:spPr>
          <a:xfrm>
            <a:off x="7834735" y="3674726"/>
            <a:ext cx="274322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Terminology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0C2371-1038-4683-8B06-719C62CC23AB}"/>
              </a:ext>
            </a:extLst>
          </p:cNvPr>
          <p:cNvGrpSpPr/>
          <p:nvPr/>
        </p:nvGrpSpPr>
        <p:grpSpPr>
          <a:xfrm>
            <a:off x="7004056" y="3553106"/>
            <a:ext cx="684000" cy="684000"/>
            <a:chOff x="6078081" y="1847059"/>
            <a:chExt cx="684000" cy="684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A3D1A6-D22C-46A9-A029-B845F3110DC7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D54133-1AFF-4374-BA6E-D729D123F3F1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4156F5-1FD2-4951-8C69-04EB609111D0}"/>
              </a:ext>
            </a:extLst>
          </p:cNvPr>
          <p:cNvSpPr txBox="1"/>
          <p:nvPr/>
        </p:nvSpPr>
        <p:spPr>
          <a:xfrm>
            <a:off x="7095241" y="5274851"/>
            <a:ext cx="27253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Train time required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096C91-73BE-4A0F-9F03-A3B29F5DFC54}"/>
              </a:ext>
            </a:extLst>
          </p:cNvPr>
          <p:cNvGrpSpPr/>
          <p:nvPr/>
        </p:nvGrpSpPr>
        <p:grpSpPr>
          <a:xfrm>
            <a:off x="6272829" y="5090147"/>
            <a:ext cx="684000" cy="684000"/>
            <a:chOff x="6078081" y="1847059"/>
            <a:chExt cx="684000" cy="684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18B204-3370-4E6B-9AB8-24F8C5BECC59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3CF1E15-9CC5-4D4B-BA88-8696C421D520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87C8D-281A-4A9C-82E4-FD889EA5EF61}"/>
              </a:ext>
            </a:extLst>
          </p:cNvPr>
          <p:cNvSpPr txBox="1"/>
          <p:nvPr/>
        </p:nvSpPr>
        <p:spPr>
          <a:xfrm>
            <a:off x="2711219" y="2182811"/>
            <a:ext cx="269466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Data Visualization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8C5284-43D4-4207-AFC5-18CF85BB77E1}"/>
              </a:ext>
            </a:extLst>
          </p:cNvPr>
          <p:cNvGrpSpPr/>
          <p:nvPr/>
        </p:nvGrpSpPr>
        <p:grpSpPr>
          <a:xfrm>
            <a:off x="5575273" y="2016062"/>
            <a:ext cx="684000" cy="684000"/>
            <a:chOff x="3754587" y="1709861"/>
            <a:chExt cx="684000" cy="684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9FA658-F31E-4DD7-AC02-37433C393414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AD3A45-FEEB-4BC7-91CF-AAEFA1B53283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Text Placeholder 14">
              <a:extLst>
                <a:ext uri="{FF2B5EF4-FFF2-40B4-BE49-F238E27FC236}">
                  <a16:creationId xmlns:a16="http://schemas.microsoft.com/office/drawing/2014/main" id="{1E53ABAC-A530-4EB4-A562-C96D30C8C46D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9559871-DC71-4EAE-B7EF-9230ABD49421}"/>
              </a:ext>
            </a:extLst>
          </p:cNvPr>
          <p:cNvSpPr txBox="1"/>
          <p:nvPr/>
        </p:nvSpPr>
        <p:spPr>
          <a:xfrm>
            <a:off x="1765735" y="3702057"/>
            <a:ext cx="269466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Results Evaluation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43D5AC-5E1D-438B-8418-32CE7A52A2A8}"/>
              </a:ext>
            </a:extLst>
          </p:cNvPr>
          <p:cNvGrpSpPr/>
          <p:nvPr/>
        </p:nvGrpSpPr>
        <p:grpSpPr>
          <a:xfrm>
            <a:off x="4639169" y="3553104"/>
            <a:ext cx="684000" cy="684000"/>
            <a:chOff x="3754587" y="1709861"/>
            <a:chExt cx="684000" cy="684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CCBA64-939C-4378-B9EC-ED0B251ECE71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8B65B16-A6AE-404A-B003-6DDBC9F2BDF0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Text Placeholder 14">
              <a:extLst>
                <a:ext uri="{FF2B5EF4-FFF2-40B4-BE49-F238E27FC236}">
                  <a16:creationId xmlns:a16="http://schemas.microsoft.com/office/drawing/2014/main" id="{63CE7CD5-0ACC-4664-86D1-E132A4CB4041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54E042A-8B68-4529-8B75-3244F4F89B01}"/>
              </a:ext>
            </a:extLst>
          </p:cNvPr>
          <p:cNvSpPr txBox="1"/>
          <p:nvPr/>
        </p:nvSpPr>
        <p:spPr>
          <a:xfrm>
            <a:off x="1025566" y="5259858"/>
            <a:ext cx="269466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Computational power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E8A0AA-85AE-444C-9658-A5BD6432A1F8}"/>
              </a:ext>
            </a:extLst>
          </p:cNvPr>
          <p:cNvGrpSpPr/>
          <p:nvPr/>
        </p:nvGrpSpPr>
        <p:grpSpPr>
          <a:xfrm>
            <a:off x="3847081" y="5090147"/>
            <a:ext cx="684000" cy="684000"/>
            <a:chOff x="3754587" y="1709861"/>
            <a:chExt cx="684000" cy="684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B3869E1-1074-4AB4-82B5-BF4B9A949A2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302D9EF-E672-45A0-80D4-0BCAB69F1F48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Text Placeholder 14">
              <a:extLst>
                <a:ext uri="{FF2B5EF4-FFF2-40B4-BE49-F238E27FC236}">
                  <a16:creationId xmlns:a16="http://schemas.microsoft.com/office/drawing/2014/main" id="{128694B0-2413-4FB4-B9E8-A8E0E6CD2EF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462818" y="1261884"/>
            <a:ext cx="772918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C91C44E-C33F-4769-9FF7-0DB270EAA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18" y="765886"/>
            <a:ext cx="3675239" cy="61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Real Use Case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6402" y="2151152"/>
            <a:ext cx="591972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Analyze the full body MRI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20648" y="2737004"/>
            <a:ext cx="4786046" cy="958708"/>
            <a:chOff x="1325181" y="1461697"/>
            <a:chExt cx="3340203" cy="958708"/>
          </a:xfrm>
        </p:grpSpPr>
        <p:sp>
          <p:nvSpPr>
            <p:cNvPr id="12" name="TextBox 11"/>
            <p:cNvSpPr txBox="1"/>
            <p:nvPr/>
          </p:nvSpPr>
          <p:spPr>
            <a:xfrm>
              <a:off x="1364065" y="1835630"/>
              <a:ext cx="3301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cs typeface="Arial" pitchFamily="34" charset="0"/>
                </a:rPr>
                <a:t>Being able to detect possible malfunctions based on the shape of the heart </a:t>
              </a:r>
              <a:endParaRPr lang="ko-KR" altLang="en-US" sz="1600" dirty="0"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5181" y="1461697"/>
              <a:ext cx="33188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Malfunction Detection</a:t>
              </a:r>
              <a:endPara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20648" y="3856524"/>
            <a:ext cx="4770214" cy="973613"/>
            <a:chOff x="1325181" y="1477581"/>
            <a:chExt cx="3329154" cy="973613"/>
          </a:xfrm>
        </p:grpSpPr>
        <p:sp>
          <p:nvSpPr>
            <p:cNvPr id="18" name="TextBox 17"/>
            <p:cNvSpPr txBox="1"/>
            <p:nvPr/>
          </p:nvSpPr>
          <p:spPr>
            <a:xfrm>
              <a:off x="1353016" y="1866419"/>
              <a:ext cx="3301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cs typeface="Arial" pitchFamily="34" charset="0"/>
                </a:rPr>
                <a:t>Being able to predict and also to argument possible diseases </a:t>
              </a:r>
              <a:endParaRPr lang="ko-KR" altLang="en-US" sz="1600" dirty="0"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5181" y="1477581"/>
              <a:ext cx="33188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Heart Disease Observation</a:t>
              </a:r>
              <a:endPara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60532" y="5077832"/>
            <a:ext cx="4755476" cy="988453"/>
            <a:chOff x="1353016" y="1654773"/>
            <a:chExt cx="3318868" cy="988453"/>
          </a:xfrm>
        </p:grpSpPr>
        <p:sp>
          <p:nvSpPr>
            <p:cNvPr id="23" name="TextBox 22"/>
            <p:cNvSpPr txBox="1"/>
            <p:nvPr/>
          </p:nvSpPr>
          <p:spPr>
            <a:xfrm>
              <a:off x="1364065" y="2058451"/>
              <a:ext cx="3301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cs typeface="Arial" pitchFamily="34" charset="0"/>
                </a:rPr>
                <a:t>Simplifying the learning process and offering valuable information </a:t>
              </a:r>
              <a:endParaRPr lang="ko-KR" altLang="en-US" sz="1600" dirty="0"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53016" y="1654773"/>
              <a:ext cx="331886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Learning Improvement</a:t>
              </a:r>
              <a:endPara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0F2FDF3F-4591-4B91-A6FF-F5DFA2DEE115}"/>
              </a:ext>
            </a:extLst>
          </p:cNvPr>
          <p:cNvSpPr/>
          <p:nvPr/>
        </p:nvSpPr>
        <p:spPr>
          <a:xfrm>
            <a:off x="6015267" y="3335495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CD36FE-7703-40B4-975D-C7F4B8E16F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 b="4970"/>
          <a:stretch>
            <a:fillRect/>
          </a:stretch>
        </p:blipFill>
        <p:spPr/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BB44A4-2D79-4342-AB85-3FCC7F7A0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53" y="2674372"/>
            <a:ext cx="1234295" cy="12342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9CA584-5487-47D0-9482-0985427C76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19" y="3814739"/>
            <a:ext cx="1234295" cy="12342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E54516-4D8E-4987-B062-839CE794B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80" y="5160951"/>
            <a:ext cx="905334" cy="9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9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Six Lenses of Human Ethical Problems</a:t>
            </a:r>
            <a:endParaRPr lang="en-US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D1702-47A7-48BC-A24F-F10A17BD2ABB}"/>
              </a:ext>
            </a:extLst>
          </p:cNvPr>
          <p:cNvSpPr txBox="1"/>
          <p:nvPr/>
        </p:nvSpPr>
        <p:spPr>
          <a:xfrm>
            <a:off x="7992416" y="3554491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77F38-EB74-4857-84DA-450203B29595}"/>
              </a:ext>
            </a:extLst>
          </p:cNvPr>
          <p:cNvSpPr txBox="1"/>
          <p:nvPr/>
        </p:nvSpPr>
        <p:spPr>
          <a:xfrm>
            <a:off x="1623803" y="3554491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4BF66E3F-6AF2-4346-B798-CDFBA59121BF}"/>
              </a:ext>
            </a:extLst>
          </p:cNvPr>
          <p:cNvSpPr/>
          <p:nvPr/>
        </p:nvSpPr>
        <p:spPr>
          <a:xfrm rot="2700000">
            <a:off x="5922840" y="3310061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1F649-F677-4A29-B94D-FD85B6745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23" y="995784"/>
            <a:ext cx="9447353" cy="46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8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Related Work / State of the Art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2DE67-6C1E-4B4B-92A4-1F4C2DEDF208}"/>
              </a:ext>
            </a:extLst>
          </p:cNvPr>
          <p:cNvSpPr/>
          <p:nvPr/>
        </p:nvSpPr>
        <p:spPr>
          <a:xfrm>
            <a:off x="1546" y="3461346"/>
            <a:ext cx="4956934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1F7D41-3C42-4B85-9CCF-92E470111DE0}"/>
              </a:ext>
            </a:extLst>
          </p:cNvPr>
          <p:cNvSpPr/>
          <p:nvPr/>
        </p:nvSpPr>
        <p:spPr>
          <a:xfrm rot="10800000">
            <a:off x="7233522" y="3461346"/>
            <a:ext cx="4958478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7" name="그룹 4">
            <a:extLst>
              <a:ext uri="{FF2B5EF4-FFF2-40B4-BE49-F238E27FC236}">
                <a16:creationId xmlns:a16="http://schemas.microsoft.com/office/drawing/2014/main" id="{CC90342D-3B26-474E-8BA9-AFC81C30999E}"/>
              </a:ext>
            </a:extLst>
          </p:cNvPr>
          <p:cNvGrpSpPr/>
          <p:nvPr/>
        </p:nvGrpSpPr>
        <p:grpSpPr>
          <a:xfrm>
            <a:off x="4368416" y="1769262"/>
            <a:ext cx="3455171" cy="3900889"/>
            <a:chOff x="4613536" y="2164199"/>
            <a:chExt cx="2956435" cy="3337816"/>
          </a:xfrm>
        </p:grpSpPr>
        <p:sp>
          <p:nvSpPr>
            <p:cNvPr id="48" name="Pie 14">
              <a:extLst>
                <a:ext uri="{FF2B5EF4-FFF2-40B4-BE49-F238E27FC236}">
                  <a16:creationId xmlns:a16="http://schemas.microsoft.com/office/drawing/2014/main" id="{4A303D82-4AD0-47EB-A952-88440AB147B8}"/>
                </a:ext>
              </a:extLst>
            </p:cNvPr>
            <p:cNvSpPr/>
            <p:nvPr/>
          </p:nvSpPr>
          <p:spPr>
            <a:xfrm>
              <a:off x="4613536" y="2363855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9" name="Pie 22">
              <a:extLst>
                <a:ext uri="{FF2B5EF4-FFF2-40B4-BE49-F238E27FC236}">
                  <a16:creationId xmlns:a16="http://schemas.microsoft.com/office/drawing/2014/main" id="{3711BEB3-379E-4F1F-905B-A982C2FCF04A}"/>
                </a:ext>
              </a:extLst>
            </p:cNvPr>
            <p:cNvSpPr/>
            <p:nvPr/>
          </p:nvSpPr>
          <p:spPr>
            <a:xfrm rot="10800000">
              <a:off x="4649383" y="2381767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1DA3CD-8333-4FC1-ABC5-235D871E8D42}"/>
                </a:ext>
              </a:extLst>
            </p:cNvPr>
            <p:cNvSpPr/>
            <p:nvPr/>
          </p:nvSpPr>
          <p:spPr>
            <a:xfrm>
              <a:off x="5118427" y="2853991"/>
              <a:ext cx="1946652" cy="194665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344692D-CC5B-4069-9725-4E11FC4B799E}"/>
                </a:ext>
              </a:extLst>
            </p:cNvPr>
            <p:cNvSpPr/>
            <p:nvPr/>
          </p:nvSpPr>
          <p:spPr>
            <a:xfrm rot="5400000">
              <a:off x="5911556" y="2299861"/>
              <a:ext cx="847738" cy="5764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4EC06A36-9B13-434A-BE79-66F301E7DBFA}"/>
                </a:ext>
              </a:extLst>
            </p:cNvPr>
            <p:cNvSpPr/>
            <p:nvPr/>
          </p:nvSpPr>
          <p:spPr>
            <a:xfrm rot="16200000">
              <a:off x="5424212" y="4789939"/>
              <a:ext cx="847738" cy="5764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7029278-59D0-4A7E-89DC-561D7A85624A}"/>
              </a:ext>
            </a:extLst>
          </p:cNvPr>
          <p:cNvSpPr/>
          <p:nvPr/>
        </p:nvSpPr>
        <p:spPr>
          <a:xfrm>
            <a:off x="5466882" y="3090587"/>
            <a:ext cx="1258239" cy="12582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77F38-EB74-4857-84DA-450203B29595}"/>
              </a:ext>
            </a:extLst>
          </p:cNvPr>
          <p:cNvSpPr txBox="1"/>
          <p:nvPr/>
        </p:nvSpPr>
        <p:spPr>
          <a:xfrm>
            <a:off x="41896" y="3396654"/>
            <a:ext cx="5123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3D FractalNet: Dense Volumetric Segmentation for Cardiovascular MRI Volumes</a:t>
            </a: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4BF66E3F-6AF2-4346-B798-CDFBA59121BF}"/>
              </a:ext>
            </a:extLst>
          </p:cNvPr>
          <p:cNvSpPr/>
          <p:nvPr/>
        </p:nvSpPr>
        <p:spPr>
          <a:xfrm rot="2700000">
            <a:off x="5922840" y="3310061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865CF-9FBE-48F2-9C7E-A7143DB5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" y="4046530"/>
            <a:ext cx="4954763" cy="229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6828C-87BE-4290-8F11-6E3E9CEB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07" y="2321535"/>
            <a:ext cx="4958478" cy="11293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5AC42F-1D70-4BC8-8746-355AE5669439}"/>
              </a:ext>
            </a:extLst>
          </p:cNvPr>
          <p:cNvSpPr/>
          <p:nvPr/>
        </p:nvSpPr>
        <p:spPr>
          <a:xfrm>
            <a:off x="7290771" y="3410028"/>
            <a:ext cx="6659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Dilated Convolutional Neural Networks for</a:t>
            </a:r>
          </a:p>
          <a:p>
            <a:r>
              <a:rPr lang="en-US" b="1" dirty="0">
                <a:solidFill>
                  <a:schemeClr val="bg1"/>
                </a:solidFill>
              </a:rPr>
              <a:t>Cardiovascular MR Segmentation</a:t>
            </a:r>
            <a:endParaRPr lang="en-US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521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Application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D1702-47A7-48BC-A24F-F10A17BD2ABB}"/>
              </a:ext>
            </a:extLst>
          </p:cNvPr>
          <p:cNvSpPr txBox="1"/>
          <p:nvPr/>
        </p:nvSpPr>
        <p:spPr>
          <a:xfrm>
            <a:off x="7992416" y="3554491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77F38-EB74-4857-84DA-450203B29595}"/>
              </a:ext>
            </a:extLst>
          </p:cNvPr>
          <p:cNvSpPr txBox="1"/>
          <p:nvPr/>
        </p:nvSpPr>
        <p:spPr>
          <a:xfrm>
            <a:off x="1623803" y="3554491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4BF66E3F-6AF2-4346-B798-CDFBA59121BF}"/>
              </a:ext>
            </a:extLst>
          </p:cNvPr>
          <p:cNvSpPr/>
          <p:nvPr/>
        </p:nvSpPr>
        <p:spPr>
          <a:xfrm rot="2700000">
            <a:off x="5922840" y="3310061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C7050-E334-45BA-8210-9AF8F5020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94" y="1228724"/>
            <a:ext cx="7823203" cy="4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Dense V-network</a:t>
            </a:r>
            <a:endParaRPr lang="en-US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D1702-47A7-48BC-A24F-F10A17BD2ABB}"/>
              </a:ext>
            </a:extLst>
          </p:cNvPr>
          <p:cNvSpPr txBox="1"/>
          <p:nvPr/>
        </p:nvSpPr>
        <p:spPr>
          <a:xfrm>
            <a:off x="7992416" y="3554491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77F38-EB74-4857-84DA-450203B29595}"/>
              </a:ext>
            </a:extLst>
          </p:cNvPr>
          <p:cNvSpPr txBox="1"/>
          <p:nvPr/>
        </p:nvSpPr>
        <p:spPr>
          <a:xfrm>
            <a:off x="1623803" y="3554491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4BF66E3F-6AF2-4346-B798-CDFBA59121BF}"/>
              </a:ext>
            </a:extLst>
          </p:cNvPr>
          <p:cNvSpPr/>
          <p:nvPr/>
        </p:nvSpPr>
        <p:spPr>
          <a:xfrm rot="2700000">
            <a:off x="5922840" y="3310061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DC6F-79C3-4876-ADBE-61EA2087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40" y="941428"/>
            <a:ext cx="6669973" cy="49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613637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090339-C1AA-4975-90A5-A4953259C7E5}"/>
              </a:ext>
            </a:extLst>
          </p:cNvPr>
          <p:cNvSpPr/>
          <p:nvPr/>
        </p:nvSpPr>
        <p:spPr>
          <a:xfrm>
            <a:off x="7469977" y="2294161"/>
            <a:ext cx="1995678" cy="199567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44F83B-3485-445F-86E9-57F8DCA1CC2B}"/>
              </a:ext>
            </a:extLst>
          </p:cNvPr>
          <p:cNvSpPr/>
          <p:nvPr/>
        </p:nvSpPr>
        <p:spPr>
          <a:xfrm>
            <a:off x="9642657" y="2289717"/>
            <a:ext cx="1995678" cy="199567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703723" y="142076"/>
            <a:ext cx="493461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Data Augmentation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27D5F4-FE97-41E9-A2E1-D0241151FFF0}"/>
              </a:ext>
            </a:extLst>
          </p:cNvPr>
          <p:cNvSpPr/>
          <p:nvPr/>
        </p:nvSpPr>
        <p:spPr>
          <a:xfrm>
            <a:off x="5297297" y="2298605"/>
            <a:ext cx="1995678" cy="199567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DAF5C0-51EF-40F9-A02B-31BF7822BCE5}"/>
              </a:ext>
            </a:extLst>
          </p:cNvPr>
          <p:cNvSpPr txBox="1">
            <a:spLocks/>
          </p:cNvSpPr>
          <p:nvPr/>
        </p:nvSpPr>
        <p:spPr>
          <a:xfrm>
            <a:off x="5409007" y="4908866"/>
            <a:ext cx="1811449" cy="3726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Loading different Axes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96A59D2-DDD7-4C6E-ABB7-E3486AAA9BE9}"/>
              </a:ext>
            </a:extLst>
          </p:cNvPr>
          <p:cNvSpPr txBox="1">
            <a:spLocks/>
          </p:cNvSpPr>
          <p:nvPr/>
        </p:nvSpPr>
        <p:spPr>
          <a:xfrm>
            <a:off x="7579363" y="4898422"/>
            <a:ext cx="1811449" cy="3726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Flipping the Volume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43F05B2-F4D9-4754-97CC-CC7BAF6E8DEA}"/>
              </a:ext>
            </a:extLst>
          </p:cNvPr>
          <p:cNvSpPr txBox="1">
            <a:spLocks/>
          </p:cNvSpPr>
          <p:nvPr/>
        </p:nvSpPr>
        <p:spPr>
          <a:xfrm>
            <a:off x="9762309" y="4893978"/>
            <a:ext cx="1811449" cy="3726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Random Scaling</a:t>
            </a: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4439DA6A-92D3-4381-B9A8-97854233E7DB}"/>
              </a:ext>
            </a:extLst>
          </p:cNvPr>
          <p:cNvSpPr>
            <a:spLocks noChangeAspect="1"/>
          </p:cNvSpPr>
          <p:nvPr/>
        </p:nvSpPr>
        <p:spPr>
          <a:xfrm>
            <a:off x="6981779" y="3802057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Freeform 99">
            <a:extLst>
              <a:ext uri="{FF2B5EF4-FFF2-40B4-BE49-F238E27FC236}">
                <a16:creationId xmlns:a16="http://schemas.microsoft.com/office/drawing/2014/main" id="{48988A8D-B398-4147-B648-599BB20E3619}"/>
              </a:ext>
            </a:extLst>
          </p:cNvPr>
          <p:cNvSpPr>
            <a:spLocks noChangeAspect="1"/>
          </p:cNvSpPr>
          <p:nvPr/>
        </p:nvSpPr>
        <p:spPr>
          <a:xfrm>
            <a:off x="9070527" y="3790779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Freeform 97">
            <a:extLst>
              <a:ext uri="{FF2B5EF4-FFF2-40B4-BE49-F238E27FC236}">
                <a16:creationId xmlns:a16="http://schemas.microsoft.com/office/drawing/2014/main" id="{80DB50DB-B121-491D-8D44-B6ED3696AADE}"/>
              </a:ext>
            </a:extLst>
          </p:cNvPr>
          <p:cNvSpPr>
            <a:spLocks noChangeAspect="1"/>
          </p:cNvSpPr>
          <p:nvPr/>
        </p:nvSpPr>
        <p:spPr>
          <a:xfrm>
            <a:off x="11340885" y="3798867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2F9A390-7C38-490E-9C4C-E579B8DA23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9" r="11799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129CD6EF-7BBA-4E95-86BE-090D59D412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4A58007F-A7AD-4D49-B717-FB2840E0F8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CD7101-F732-43DE-92EA-A0936F121DBC}"/>
              </a:ext>
            </a:extLst>
          </p:cNvPr>
          <p:cNvSpPr txBox="1"/>
          <p:nvPr/>
        </p:nvSpPr>
        <p:spPr>
          <a:xfrm>
            <a:off x="6703723" y="5920269"/>
            <a:ext cx="456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HVSMR 2016 challenge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2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253039" y="546197"/>
            <a:ext cx="356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First Try</a:t>
            </a:r>
            <a:endParaRPr lang="en-US" altLang="ko-KR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7F8C62D-C4F3-47E7-AECC-BA757DBB59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 b="4469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273FDBC-9303-4BCF-951D-382F99DFD9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8" b="1121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2F93B80-0773-47A7-82DB-0958D76309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114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30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253039" y="546197"/>
            <a:ext cx="356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Best Results so Far</a:t>
            </a:r>
            <a:endParaRPr lang="en-US" altLang="ko-KR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CCA781A-06BC-4593-8552-976697BCAF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814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742CAA0-B1B9-463D-9669-942D25EFD9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3" b="9733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DF7B215-FD53-44FB-8FED-67D322A3C5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1" b="11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165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Real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Silviu Ivanov</cp:lastModifiedBy>
  <cp:revision>113</cp:revision>
  <dcterms:created xsi:type="dcterms:W3CDTF">2018-04-24T17:14:44Z</dcterms:created>
  <dcterms:modified xsi:type="dcterms:W3CDTF">2020-01-16T07:22:19Z</dcterms:modified>
</cp:coreProperties>
</file>