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51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1EEAEA"/>
    <a:srgbClr val="0EFA8A"/>
    <a:srgbClr val="F6A512"/>
    <a:srgbClr val="F711E7"/>
    <a:srgbClr val="FFFFCC"/>
    <a:srgbClr val="FA0E46"/>
    <a:srgbClr val="55F216"/>
    <a:srgbClr val="66FF33"/>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9278" autoAdjust="0"/>
  </p:normalViewPr>
  <p:slideViewPr>
    <p:cSldViewPr snapToGrid="0">
      <p:cViewPr>
        <p:scale>
          <a:sx n="50" d="100"/>
          <a:sy n="50" d="100"/>
        </p:scale>
        <p:origin x="1718" y="-4392"/>
      </p:cViewPr>
      <p:guideLst>
        <p:guide orient="horz" pos="10368"/>
        <p:guide pos="51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2CF45-CD72-4577-99F0-ECDADF6D3D9E}" type="datetimeFigureOut">
              <a:rPr lang="en-IN" smtClean="0"/>
              <a:t>09-04-2024</a:t>
            </a:fld>
            <a:endParaRPr lang="en-IN"/>
          </a:p>
        </p:txBody>
      </p:sp>
      <p:sp>
        <p:nvSpPr>
          <p:cNvPr id="4" name="Slide Image Placeholder 3"/>
          <p:cNvSpPr>
            <a:spLocks noGrp="1" noRot="1" noChangeAspect="1"/>
          </p:cNvSpPr>
          <p:nvPr>
            <p:ph type="sldImg" idx="2"/>
          </p:nvPr>
        </p:nvSpPr>
        <p:spPr>
          <a:xfrm>
            <a:off x="2657475" y="1143000"/>
            <a:ext cx="15430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B006E-6E66-442B-8EA3-91F53B0CC749}" type="slidenum">
              <a:rPr lang="en-IN" smtClean="0"/>
              <a:t>‹#›</a:t>
            </a:fld>
            <a:endParaRPr lang="en-IN"/>
          </a:p>
        </p:txBody>
      </p:sp>
    </p:spTree>
    <p:extLst>
      <p:ext uri="{BB962C8B-B14F-4D97-AF65-F5344CB8AC3E}">
        <p14:creationId xmlns:p14="http://schemas.microsoft.com/office/powerpoint/2010/main" val="16074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5387342"/>
            <a:ext cx="13990320" cy="11460480"/>
          </a:xfrm>
        </p:spPr>
        <p:txBody>
          <a:bodyPr anchor="b"/>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057400" y="17289782"/>
            <a:ext cx="12344400" cy="7947658"/>
          </a:xfrm>
        </p:spPr>
        <p:txBody>
          <a:bodyPr/>
          <a:lstStyle>
            <a:lvl1pPr marL="0" indent="0" algn="ctr">
              <a:buNone/>
              <a:defRPr sz="4320"/>
            </a:lvl1pPr>
            <a:lvl2pPr marL="822960" indent="0" algn="ctr">
              <a:buNone/>
              <a:defRPr sz="3600"/>
            </a:lvl2pPr>
            <a:lvl3pPr marL="1645920" indent="0" algn="ctr">
              <a:buNone/>
              <a:defRPr sz="3240"/>
            </a:lvl3pPr>
            <a:lvl4pPr marL="2468880" indent="0" algn="ctr">
              <a:buNone/>
              <a:defRPr sz="2880"/>
            </a:lvl4pPr>
            <a:lvl5pPr marL="3291840" indent="0" algn="ctr">
              <a:buNone/>
              <a:defRPr sz="2880"/>
            </a:lvl5pPr>
            <a:lvl6pPr marL="4114800" indent="0" algn="ctr">
              <a:buNone/>
              <a:defRPr sz="2880"/>
            </a:lvl6pPr>
            <a:lvl7pPr marL="4937760" indent="0" algn="ctr">
              <a:buNone/>
              <a:defRPr sz="2880"/>
            </a:lvl7pPr>
            <a:lvl8pPr marL="5760720" indent="0" algn="ctr">
              <a:buNone/>
              <a:defRPr sz="2880"/>
            </a:lvl8pPr>
            <a:lvl9pPr marL="6583680"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00"/>
            <a:ext cx="354901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1" y="1752600"/>
            <a:ext cx="10441305"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49"/>
            <a:ext cx="14196060" cy="13693138"/>
          </a:xfrm>
        </p:spPr>
        <p:txBody>
          <a:bodyPr anchor="b"/>
          <a:lstStyle>
            <a:lvl1pPr>
              <a:defRPr sz="1080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8"/>
          </a:xfrm>
        </p:spPr>
        <p:txBody>
          <a:bodyPr/>
          <a:lstStyle>
            <a:lvl1pPr marL="0" indent="0">
              <a:buNone/>
              <a:defRPr sz="4320">
                <a:solidFill>
                  <a:schemeClr val="tx1"/>
                </a:solidFill>
              </a:defRPr>
            </a:lvl1pPr>
            <a:lvl2pPr marL="822960" indent="0">
              <a:buNone/>
              <a:defRPr sz="3600">
                <a:solidFill>
                  <a:schemeClr val="tx1">
                    <a:tint val="75000"/>
                  </a:schemeClr>
                </a:solidFill>
              </a:defRPr>
            </a:lvl2pPr>
            <a:lvl3pPr marL="1645920" indent="0">
              <a:buNone/>
              <a:defRPr sz="3240">
                <a:solidFill>
                  <a:schemeClr val="tx1">
                    <a:tint val="75000"/>
                  </a:schemeClr>
                </a:solidFill>
              </a:defRPr>
            </a:lvl3pPr>
            <a:lvl4pPr marL="2468880" indent="0">
              <a:buNone/>
              <a:defRPr sz="2880">
                <a:solidFill>
                  <a:schemeClr val="tx1">
                    <a:tint val="75000"/>
                  </a:schemeClr>
                </a:solidFill>
              </a:defRPr>
            </a:lvl4pPr>
            <a:lvl5pPr marL="3291840" indent="0">
              <a:buNone/>
              <a:defRPr sz="2880">
                <a:solidFill>
                  <a:schemeClr val="tx1">
                    <a:tint val="75000"/>
                  </a:schemeClr>
                </a:solidFill>
              </a:defRPr>
            </a:lvl5pPr>
            <a:lvl6pPr marL="4114800" indent="0">
              <a:buNone/>
              <a:defRPr sz="2880">
                <a:solidFill>
                  <a:schemeClr val="tx1">
                    <a:tint val="75000"/>
                  </a:schemeClr>
                </a:solidFill>
              </a:defRPr>
            </a:lvl6pPr>
            <a:lvl7pPr marL="4937760" indent="0">
              <a:buNone/>
              <a:defRPr sz="2880">
                <a:solidFill>
                  <a:schemeClr val="tx1">
                    <a:tint val="75000"/>
                  </a:schemeClr>
                </a:solidFill>
              </a:defRPr>
            </a:lvl7pPr>
            <a:lvl8pPr marL="5760720" indent="0">
              <a:buNone/>
              <a:defRPr sz="2880">
                <a:solidFill>
                  <a:schemeClr val="tx1">
                    <a:tint val="75000"/>
                  </a:schemeClr>
                </a:solidFill>
              </a:defRPr>
            </a:lvl8pPr>
            <a:lvl9pPr marL="6583680"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00"/>
            <a:ext cx="69951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7"/>
            <a:ext cx="141960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2"/>
            <a:ext cx="6963012"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2"/>
            <a:ext cx="6997304" cy="3954778"/>
          </a:xfrm>
        </p:spPr>
        <p:txBody>
          <a:bodyPr anchor="b"/>
          <a:lstStyle>
            <a:lvl1pPr marL="0" indent="0">
              <a:buNone/>
              <a:defRPr sz="4320" b="1"/>
            </a:lvl1pPr>
            <a:lvl2pPr marL="822960" indent="0">
              <a:buNone/>
              <a:defRPr sz="3600" b="1"/>
            </a:lvl2pPr>
            <a:lvl3pPr marL="1645920" indent="0">
              <a:buNone/>
              <a:defRPr sz="3240" b="1"/>
            </a:lvl3pPr>
            <a:lvl4pPr marL="2468880" indent="0">
              <a:buNone/>
              <a:defRPr sz="2880" b="1"/>
            </a:lvl4pPr>
            <a:lvl5pPr marL="3291840" indent="0">
              <a:buNone/>
              <a:defRPr sz="2880" b="1"/>
            </a:lvl5pPr>
            <a:lvl6pPr marL="4114800" indent="0">
              <a:buNone/>
              <a:defRPr sz="2880" b="1"/>
            </a:lvl6pPr>
            <a:lvl7pPr marL="4937760" indent="0">
              <a:buNone/>
              <a:defRPr sz="2880" b="1"/>
            </a:lvl7pPr>
            <a:lvl8pPr marL="5760720" indent="0">
              <a:buNone/>
              <a:defRPr sz="2880" b="1"/>
            </a:lvl8pPr>
            <a:lvl9pPr marL="6583680"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Content Placeholder 2"/>
          <p:cNvSpPr>
            <a:spLocks noGrp="1"/>
          </p:cNvSpPr>
          <p:nvPr>
            <p:ph idx="1"/>
          </p:nvPr>
        </p:nvSpPr>
        <p:spPr>
          <a:xfrm>
            <a:off x="6997304" y="4739647"/>
            <a:ext cx="8332470" cy="23393400"/>
          </a:xfrm>
        </p:spPr>
        <p:txBody>
          <a:bodyPr/>
          <a:lstStyle>
            <a:lvl1pPr>
              <a:defRPr sz="5760"/>
            </a:lvl1pPr>
            <a:lvl2pPr>
              <a:defRPr sz="5040"/>
            </a:lvl2pPr>
            <a:lvl3pPr>
              <a:defRPr sz="432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60"/>
            <a:ext cx="5308520" cy="7680960"/>
          </a:xfrm>
        </p:spPr>
        <p:txBody>
          <a:bodyPr anchor="b"/>
          <a:lstStyle>
            <a:lvl1pPr>
              <a:defRPr sz="576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7"/>
            <a:ext cx="8332470" cy="23393400"/>
          </a:xfrm>
        </p:spPr>
        <p:txBody>
          <a:bodyPr anchor="t"/>
          <a:lstStyle>
            <a:lvl1pPr marL="0" indent="0">
              <a:buNone/>
              <a:defRPr sz="5760"/>
            </a:lvl1pPr>
            <a:lvl2pPr marL="822960" indent="0">
              <a:buNone/>
              <a:defRPr sz="5040"/>
            </a:lvl2pPr>
            <a:lvl3pPr marL="1645920" indent="0">
              <a:buNone/>
              <a:defRPr sz="4320"/>
            </a:lvl3pPr>
            <a:lvl4pPr marL="2468880" indent="0">
              <a:buNone/>
              <a:defRPr sz="3600"/>
            </a:lvl4pPr>
            <a:lvl5pPr marL="3291840" indent="0">
              <a:buNone/>
              <a:defRPr sz="3600"/>
            </a:lvl5pPr>
            <a:lvl6pPr marL="4114800" indent="0">
              <a:buNone/>
              <a:defRPr sz="3600"/>
            </a:lvl6pPr>
            <a:lvl7pPr marL="4937760" indent="0">
              <a:buNone/>
              <a:defRPr sz="3600"/>
            </a:lvl7pPr>
            <a:lvl8pPr marL="5760720" indent="0">
              <a:buNone/>
              <a:defRPr sz="3600"/>
            </a:lvl8pPr>
            <a:lvl9pPr marL="6583680" indent="0">
              <a:buNone/>
              <a:defRPr sz="3600"/>
            </a:lvl9pPr>
          </a:lstStyle>
          <a:p>
            <a:r>
              <a:rPr lang="en-US"/>
              <a:t>Click icon to add picture</a:t>
            </a:r>
            <a:endParaRPr lang="en-US" dirty="0"/>
          </a:p>
        </p:txBody>
      </p:sp>
      <p:sp>
        <p:nvSpPr>
          <p:cNvPr id="4" name="Text Placeholder 3"/>
          <p:cNvSpPr>
            <a:spLocks noGrp="1"/>
          </p:cNvSpPr>
          <p:nvPr>
            <p:ph type="body" sz="half" idx="2"/>
          </p:nvPr>
        </p:nvSpPr>
        <p:spPr>
          <a:xfrm>
            <a:off x="1133714" y="9875520"/>
            <a:ext cx="5308520" cy="18295622"/>
          </a:xfrm>
        </p:spPr>
        <p:txBody>
          <a:bodyPr/>
          <a:lstStyle>
            <a:lvl1pPr marL="0" indent="0">
              <a:buNone/>
              <a:defRPr sz="2880"/>
            </a:lvl1pPr>
            <a:lvl2pPr marL="822960" indent="0">
              <a:buNone/>
              <a:defRPr sz="2520"/>
            </a:lvl2pPr>
            <a:lvl3pPr marL="1645920" indent="0">
              <a:buNone/>
              <a:defRPr sz="2160"/>
            </a:lvl3pPr>
            <a:lvl4pPr marL="2468880" indent="0">
              <a:buNone/>
              <a:defRPr sz="1800"/>
            </a:lvl4pPr>
            <a:lvl5pPr marL="3291840" indent="0">
              <a:buNone/>
              <a:defRPr sz="1800"/>
            </a:lvl5pPr>
            <a:lvl6pPr marL="4114800" indent="0">
              <a:buNone/>
              <a:defRPr sz="1800"/>
            </a:lvl6pPr>
            <a:lvl7pPr marL="4937760" indent="0">
              <a:buNone/>
              <a:defRPr sz="1800"/>
            </a:lvl7pPr>
            <a:lvl8pPr marL="5760720" indent="0">
              <a:buNone/>
              <a:defRPr sz="1800"/>
            </a:lvl8pPr>
            <a:lvl9pPr marL="658368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7"/>
            <a:ext cx="141960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00"/>
            <a:ext cx="141960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487"/>
            <a:ext cx="3703320" cy="1752600"/>
          </a:xfrm>
          <a:prstGeom prst="rect">
            <a:avLst/>
          </a:prstGeom>
        </p:spPr>
        <p:txBody>
          <a:bodyPr vert="horz" lIns="91440" tIns="45720" rIns="91440" bIns="45720" rtlCol="0" anchor="ctr"/>
          <a:lstStyle>
            <a:lvl1pPr algn="l">
              <a:defRPr sz="2160">
                <a:solidFill>
                  <a:schemeClr val="tx1">
                    <a:tint val="75000"/>
                  </a:schemeClr>
                </a:solidFill>
              </a:defRPr>
            </a:lvl1pPr>
          </a:lstStyle>
          <a:p>
            <a:fld id="{3E22DA87-17A3-43A0-B86E-2FCFB6EFBC32}" type="datetimeFigureOut">
              <a:rPr lang="en-IN" smtClean="0"/>
              <a:t>09-04-2024</a:t>
            </a:fld>
            <a:endParaRPr lang="en-IN"/>
          </a:p>
        </p:txBody>
      </p:sp>
      <p:sp>
        <p:nvSpPr>
          <p:cNvPr id="5" name="Footer Placeholder 4"/>
          <p:cNvSpPr>
            <a:spLocks noGrp="1"/>
          </p:cNvSpPr>
          <p:nvPr>
            <p:ph type="ftr" sz="quarter" idx="3"/>
          </p:nvPr>
        </p:nvSpPr>
        <p:spPr>
          <a:xfrm>
            <a:off x="5452110" y="30510487"/>
            <a:ext cx="5554980" cy="1752600"/>
          </a:xfrm>
          <a:prstGeom prst="rect">
            <a:avLst/>
          </a:prstGeom>
        </p:spPr>
        <p:txBody>
          <a:bodyPr vert="horz" lIns="91440" tIns="45720" rIns="91440" bIns="45720" rtlCol="0" anchor="ctr"/>
          <a:lstStyle>
            <a:lvl1pPr algn="ctr">
              <a:defRPr sz="216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487"/>
            <a:ext cx="3703320" cy="1752600"/>
          </a:xfrm>
          <a:prstGeom prst="rect">
            <a:avLst/>
          </a:prstGeom>
        </p:spPr>
        <p:txBody>
          <a:bodyPr vert="horz" lIns="91440" tIns="45720" rIns="91440" bIns="45720" rtlCol="0" anchor="ctr"/>
          <a:lstStyle>
            <a:lvl1pPr algn="r">
              <a:defRPr sz="2160">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5920"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480" indent="-411480" algn="l" defTabSz="1645920" rtl="0" eaLnBrk="1" latinLnBrk="0" hangingPunct="1">
        <a:lnSpc>
          <a:spcPct val="90000"/>
        </a:lnSpc>
        <a:spcBef>
          <a:spcPts val="1800"/>
        </a:spcBef>
        <a:buFont typeface="Arial" panose="020B0604020202020204" pitchFamily="34" charset="0"/>
        <a:buChar char="•"/>
        <a:defRPr sz="5040" kern="1200">
          <a:solidFill>
            <a:schemeClr val="tx1"/>
          </a:solidFill>
          <a:latin typeface="+mn-lt"/>
          <a:ea typeface="+mn-ea"/>
          <a:cs typeface="+mn-cs"/>
        </a:defRPr>
      </a:lvl1pPr>
      <a:lvl2pPr marL="1234440" indent="-411480" algn="l" defTabSz="1645920" rtl="0" eaLnBrk="1" latinLnBrk="0" hangingPunct="1">
        <a:lnSpc>
          <a:spcPct val="90000"/>
        </a:lnSpc>
        <a:spcBef>
          <a:spcPts val="900"/>
        </a:spcBef>
        <a:buFont typeface="Arial" panose="020B0604020202020204" pitchFamily="34" charset="0"/>
        <a:buChar char="•"/>
        <a:defRPr sz="4320" kern="1200">
          <a:solidFill>
            <a:schemeClr val="tx1"/>
          </a:solidFill>
          <a:latin typeface="+mn-lt"/>
          <a:ea typeface="+mn-ea"/>
          <a:cs typeface="+mn-cs"/>
        </a:defRPr>
      </a:lvl2pPr>
      <a:lvl3pPr marL="2057400" indent="-411480" algn="l" defTabSz="1645920" rtl="0" eaLnBrk="1" latinLnBrk="0" hangingPunct="1">
        <a:lnSpc>
          <a:spcPct val="90000"/>
        </a:lnSpc>
        <a:spcBef>
          <a:spcPts val="900"/>
        </a:spcBef>
        <a:buFont typeface="Arial" panose="020B0604020202020204" pitchFamily="34" charset="0"/>
        <a:buChar char="•"/>
        <a:defRPr sz="3600" kern="1200">
          <a:solidFill>
            <a:schemeClr val="tx1"/>
          </a:solidFill>
          <a:latin typeface="+mn-lt"/>
          <a:ea typeface="+mn-ea"/>
          <a:cs typeface="+mn-cs"/>
        </a:defRPr>
      </a:lvl3pPr>
      <a:lvl4pPr marL="28803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4pPr>
      <a:lvl5pPr marL="370332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5pPr>
      <a:lvl6pPr marL="452628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6pPr>
      <a:lvl7pPr marL="534924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7pPr>
      <a:lvl8pPr marL="617220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8pPr>
      <a:lvl9pPr marL="6995160" indent="-411480" algn="l" defTabSz="1645920" rtl="0" eaLnBrk="1" latinLnBrk="0" hangingPunct="1">
        <a:lnSpc>
          <a:spcPct val="90000"/>
        </a:lnSpc>
        <a:spcBef>
          <a:spcPts val="900"/>
        </a:spcBef>
        <a:buFont typeface="Arial" panose="020B0604020202020204" pitchFamily="34" charset="0"/>
        <a:buChar char="•"/>
        <a:defRPr sz="3240" kern="1200">
          <a:solidFill>
            <a:schemeClr val="tx1"/>
          </a:solidFill>
          <a:latin typeface="+mn-lt"/>
          <a:ea typeface="+mn-ea"/>
          <a:cs typeface="+mn-cs"/>
        </a:defRPr>
      </a:lvl9pPr>
    </p:bodyStyle>
    <p:otherStyle>
      <a:defPPr>
        <a:defRPr lang="en-US"/>
      </a:defPPr>
      <a:lvl1pPr marL="0" algn="l" defTabSz="1645920" rtl="0" eaLnBrk="1" latinLnBrk="0" hangingPunct="1">
        <a:defRPr sz="3240" kern="1200">
          <a:solidFill>
            <a:schemeClr val="tx1"/>
          </a:solidFill>
          <a:latin typeface="+mn-lt"/>
          <a:ea typeface="+mn-ea"/>
          <a:cs typeface="+mn-cs"/>
        </a:defRPr>
      </a:lvl1pPr>
      <a:lvl2pPr marL="822960" algn="l" defTabSz="1645920" rtl="0" eaLnBrk="1" latinLnBrk="0" hangingPunct="1">
        <a:defRPr sz="3240" kern="1200">
          <a:solidFill>
            <a:schemeClr val="tx1"/>
          </a:solidFill>
          <a:latin typeface="+mn-lt"/>
          <a:ea typeface="+mn-ea"/>
          <a:cs typeface="+mn-cs"/>
        </a:defRPr>
      </a:lvl2pPr>
      <a:lvl3pPr marL="1645920" algn="l" defTabSz="1645920" rtl="0" eaLnBrk="1" latinLnBrk="0" hangingPunct="1">
        <a:defRPr sz="3240" kern="1200">
          <a:solidFill>
            <a:schemeClr val="tx1"/>
          </a:solidFill>
          <a:latin typeface="+mn-lt"/>
          <a:ea typeface="+mn-ea"/>
          <a:cs typeface="+mn-cs"/>
        </a:defRPr>
      </a:lvl3pPr>
      <a:lvl4pPr marL="2468880" algn="l" defTabSz="1645920" rtl="0" eaLnBrk="1" latinLnBrk="0" hangingPunct="1">
        <a:defRPr sz="3240" kern="1200">
          <a:solidFill>
            <a:schemeClr val="tx1"/>
          </a:solidFill>
          <a:latin typeface="+mn-lt"/>
          <a:ea typeface="+mn-ea"/>
          <a:cs typeface="+mn-cs"/>
        </a:defRPr>
      </a:lvl4pPr>
      <a:lvl5pPr marL="3291840" algn="l" defTabSz="1645920" rtl="0" eaLnBrk="1" latinLnBrk="0" hangingPunct="1">
        <a:defRPr sz="3240" kern="1200">
          <a:solidFill>
            <a:schemeClr val="tx1"/>
          </a:solidFill>
          <a:latin typeface="+mn-lt"/>
          <a:ea typeface="+mn-ea"/>
          <a:cs typeface="+mn-cs"/>
        </a:defRPr>
      </a:lvl5pPr>
      <a:lvl6pPr marL="4114800" algn="l" defTabSz="1645920" rtl="0" eaLnBrk="1" latinLnBrk="0" hangingPunct="1">
        <a:defRPr sz="3240" kern="1200">
          <a:solidFill>
            <a:schemeClr val="tx1"/>
          </a:solidFill>
          <a:latin typeface="+mn-lt"/>
          <a:ea typeface="+mn-ea"/>
          <a:cs typeface="+mn-cs"/>
        </a:defRPr>
      </a:lvl6pPr>
      <a:lvl7pPr marL="4937760" algn="l" defTabSz="1645920" rtl="0" eaLnBrk="1" latinLnBrk="0" hangingPunct="1">
        <a:defRPr sz="3240" kern="1200">
          <a:solidFill>
            <a:schemeClr val="tx1"/>
          </a:solidFill>
          <a:latin typeface="+mn-lt"/>
          <a:ea typeface="+mn-ea"/>
          <a:cs typeface="+mn-cs"/>
        </a:defRPr>
      </a:lvl7pPr>
      <a:lvl8pPr marL="5760720" algn="l" defTabSz="1645920" rtl="0" eaLnBrk="1" latinLnBrk="0" hangingPunct="1">
        <a:defRPr sz="3240" kern="1200">
          <a:solidFill>
            <a:schemeClr val="tx1"/>
          </a:solidFill>
          <a:latin typeface="+mn-lt"/>
          <a:ea typeface="+mn-ea"/>
          <a:cs typeface="+mn-cs"/>
        </a:defRPr>
      </a:lvl8pPr>
      <a:lvl9pPr marL="6583680" algn="l" defTabSz="1645920" rtl="0" eaLnBrk="1" latinLnBrk="0" hangingPunct="1">
        <a:defRPr sz="32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827C5-EB36-36D8-57E4-E142A1A8C67D}"/>
              </a:ext>
            </a:extLst>
          </p:cNvPr>
          <p:cNvSpPr/>
          <p:nvPr/>
        </p:nvSpPr>
        <p:spPr>
          <a:xfrm>
            <a:off x="0" y="4066595"/>
            <a:ext cx="16459200" cy="6033369"/>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BEE37FD5-5EF1-EDB2-8DF3-A5AA932536BE}"/>
              </a:ext>
            </a:extLst>
          </p:cNvPr>
          <p:cNvSpPr/>
          <p:nvPr/>
        </p:nvSpPr>
        <p:spPr>
          <a:xfrm>
            <a:off x="-56920" y="9456284"/>
            <a:ext cx="16459200" cy="6617059"/>
          </a:xfrm>
          <a:prstGeom prst="rect">
            <a:avLst/>
          </a:prstGeom>
          <a:solidFill>
            <a:srgbClr val="BFE7FF"/>
          </a:solidFill>
          <a:ln>
            <a:solidFill>
              <a:schemeClr val="accent5">
                <a:lumMod val="40000"/>
                <a:lumOff val="60000"/>
              </a:schemeClr>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A021296-65E9-56EE-2F9B-01E9D7D98AE3}"/>
              </a:ext>
            </a:extLst>
          </p:cNvPr>
          <p:cNvSpPr/>
          <p:nvPr/>
        </p:nvSpPr>
        <p:spPr>
          <a:xfrm>
            <a:off x="0" y="16148668"/>
            <a:ext cx="16459200" cy="603684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8CC73F69-4CF5-AB24-E8A8-73DEEF223A8F}"/>
              </a:ext>
            </a:extLst>
          </p:cNvPr>
          <p:cNvSpPr/>
          <p:nvPr/>
        </p:nvSpPr>
        <p:spPr>
          <a:xfrm>
            <a:off x="0" y="22179493"/>
            <a:ext cx="16459200" cy="5360433"/>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a:p>
            <a:pPr marL="457200" indent="-457200" algn="just">
              <a:buFont typeface="Wingdings" panose="05000000000000000000" pitchFamily="2" charset="2"/>
              <a:buChar char="Ø"/>
            </a:pPr>
            <a:endParaRPr lang="en-US" sz="2700" dirty="0">
              <a:solidFill>
                <a:schemeClr val="tx1"/>
              </a:solidFill>
              <a:latin typeface="Arial Narrow" panose="020B0606020202030204" pitchFamily="34" charset="0"/>
              <a:cs typeface="Times New Roman" panose="02020603050405020304" pitchFamily="18" charset="0"/>
            </a:endParaRP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This research investigates the implementation of the Hummingbird Algorithm (HA) for tuning a Fractional-Order Proportional Integral Derivative (FO-PID) controller in an Automatic Voltage Regulator (AVR) system. The primary objective is to achieve a reduction in peak voltage compared to the Differential Evolutionary PID (DEPID) approach. This work considered the clinical grade endoscopy images collected from the Kvasir benchmark image database.</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peak voltage.</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Traditionally, Differential Evolutionary PID (DEPID) is used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main goal is to demonstrate that HA-FO-PID can effectively lower peak voltage compared to DEPID.</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By adjusting the FO-PID parameters, HA aims to achieve significant reductions in peak voltage.</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Implementing HA offers a novel and potentially superior method for AVR control.</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The SPSS statistical analysis confirms that the proposed study achieves a peak voltage of 13.3 </a:t>
            </a:r>
            <a:r>
              <a:rPr lang="en-IN" sz="2190" dirty="0">
                <a:solidFill>
                  <a:schemeClr val="tx1"/>
                </a:solidFill>
                <a:latin typeface="Times New Roman" panose="02020603050405020304" pitchFamily="18" charset="0"/>
                <a:cs typeface="Times New Roman" panose="02020603050405020304" pitchFamily="18" charset="0"/>
              </a:rPr>
              <a:t>and it is </a:t>
            </a:r>
            <a:r>
              <a:rPr lang="en-US" sz="2190" dirty="0">
                <a:solidFill>
                  <a:schemeClr val="tx1"/>
                </a:solidFill>
                <a:latin typeface="Times New Roman" panose="02020603050405020304" pitchFamily="18" charset="0"/>
                <a:cs typeface="Times New Roman" panose="02020603050405020304" pitchFamily="18" charset="0"/>
              </a:rPr>
              <a:t>less than our chosen significance level (p&lt;16.2). This authenticates that there exists a statistical significant difference between group 1 and group 2 considered in each study.</a:t>
            </a:r>
          </a:p>
          <a:p>
            <a:pPr marL="342900" indent="-342900" algn="just">
              <a:buFont typeface="Wingdings" panose="05000000000000000000" pitchFamily="2" charset="2"/>
              <a:buChar char="Ø"/>
            </a:pPr>
            <a:r>
              <a:rPr lang="en-US" sz="2190" dirty="0">
                <a:solidFill>
                  <a:schemeClr val="tx1"/>
                </a:solidFill>
                <a:latin typeface="Times New Roman" panose="02020603050405020304" pitchFamily="18" charset="0"/>
                <a:cs typeface="Times New Roman" panose="02020603050405020304" pitchFamily="18" charset="0"/>
              </a:rPr>
              <a:t>Further investigations can explore the robustness and real-world applicability of HA-FO-PID in AVR systems</a:t>
            </a:r>
            <a:r>
              <a:rPr lang="en-US" sz="2450" dirty="0">
                <a:solidFill>
                  <a:schemeClr val="tx1"/>
                </a:solidFill>
                <a:latin typeface="Arial Narrow" panose="020B0606020202030204" pitchFamily="34" charset="0"/>
                <a:cs typeface="Times New Roman" panose="02020603050405020304" pitchFamily="18" charset="0"/>
              </a:rPr>
              <a:t>.</a:t>
            </a:r>
            <a:endParaRPr lang="en-IN" sz="2450" dirty="0">
              <a:solidFill>
                <a:schemeClr val="tx1"/>
              </a:solidFill>
              <a:latin typeface="Arial Narrow" panose="020B0606020202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6BB6150E-B6D9-0477-CF16-6A98BF9C825F}"/>
              </a:ext>
            </a:extLst>
          </p:cNvPr>
          <p:cNvSpPr/>
          <p:nvPr/>
        </p:nvSpPr>
        <p:spPr>
          <a:xfrm>
            <a:off x="-1" y="27539926"/>
            <a:ext cx="16460259" cy="5378473"/>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endParaRPr lang="en-IN" sz="2600" dirty="0">
              <a:solidFill>
                <a:schemeClr val="tx1"/>
              </a:solidFill>
              <a:latin typeface="Arial Narrow" panose="020B0606020202030204" pitchFamily="34"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281789"/>
            <a:ext cx="16460259" cy="1809399"/>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dirty="0"/>
          </a:p>
        </p:txBody>
      </p:sp>
      <p:pic>
        <p:nvPicPr>
          <p:cNvPr id="11" name="Picture 10">
            <a:extLst>
              <a:ext uri="{FF2B5EF4-FFF2-40B4-BE49-F238E27FC236}">
                <a16:creationId xmlns:a16="http://schemas.microsoft.com/office/drawing/2014/main" id="{2EED712E-19B3-F26C-6B75-88E1A5F59B0C}"/>
              </a:ext>
            </a:extLst>
          </p:cNvPr>
          <p:cNvPicPr>
            <a:picLocks noChangeAspect="1"/>
          </p:cNvPicPr>
          <p:nvPr/>
        </p:nvPicPr>
        <p:blipFill>
          <a:blip r:embed="rId2"/>
          <a:stretch>
            <a:fillRect/>
          </a:stretch>
        </p:blipFill>
        <p:spPr>
          <a:xfrm>
            <a:off x="-1878" y="550"/>
            <a:ext cx="16459201" cy="2235519"/>
          </a:xfrm>
          <a:prstGeom prst="rect">
            <a:avLst/>
          </a:prstGeom>
        </p:spPr>
      </p:pic>
      <p:sp>
        <p:nvSpPr>
          <p:cNvPr id="2" name="TextBox 1">
            <a:extLst>
              <a:ext uri="{FF2B5EF4-FFF2-40B4-BE49-F238E27FC236}">
                <a16:creationId xmlns:a16="http://schemas.microsoft.com/office/drawing/2014/main" id="{A362008D-D9AE-CC4A-00C7-D2C269A08BF0}"/>
              </a:ext>
            </a:extLst>
          </p:cNvPr>
          <p:cNvSpPr txBox="1"/>
          <p:nvPr/>
        </p:nvSpPr>
        <p:spPr>
          <a:xfrm>
            <a:off x="-57935" y="3499096"/>
            <a:ext cx="16723611" cy="6512695"/>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3200" b="1" dirty="0">
              <a:latin typeface="Times New Roman" panose="02020603050405020304" pitchFamily="18" charset="0"/>
              <a:cs typeface="Times New Roman" panose="02020603050405020304" pitchFamily="18" charset="0"/>
            </a:endParaRPr>
          </a:p>
          <a:p>
            <a:pPr algn="just"/>
            <a:r>
              <a:rPr lang="en-US" sz="3200" b="1" dirty="0">
                <a:latin typeface="Arial Narrow" panose="020B0606020202030204" pitchFamily="34" charset="0"/>
                <a:cs typeface="Arial" panose="020B0604020202020204" pitchFamily="34" charset="0"/>
              </a:rPr>
              <a:t>INTRODUCTION</a:t>
            </a: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Ø"/>
            </a:pPr>
            <a:endParaRPr lang="en-US" sz="3200" b="1" dirty="0">
              <a:latin typeface="Arial Narrow" panose="020B0606020202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D926963-C998-8C99-8FCC-08ABBEF0B79F}"/>
              </a:ext>
            </a:extLst>
          </p:cNvPr>
          <p:cNvSpPr txBox="1"/>
          <p:nvPr/>
        </p:nvSpPr>
        <p:spPr>
          <a:xfrm>
            <a:off x="113157" y="16073343"/>
            <a:ext cx="2084353"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RESULTS</a:t>
            </a:r>
            <a:endParaRPr lang="en-IN" sz="279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F32B32C-48F1-86E7-7599-73BFEFA45DF2}"/>
              </a:ext>
            </a:extLst>
          </p:cNvPr>
          <p:cNvSpPr txBox="1"/>
          <p:nvPr/>
        </p:nvSpPr>
        <p:spPr>
          <a:xfrm>
            <a:off x="0" y="22185344"/>
            <a:ext cx="6762563"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DISCUSSION AND CONCLUSION</a:t>
            </a:r>
            <a:endParaRPr lang="en-IN" sz="279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E7B046B-B152-8473-31E3-641D0578F31B}"/>
              </a:ext>
            </a:extLst>
          </p:cNvPr>
          <p:cNvSpPr txBox="1"/>
          <p:nvPr/>
        </p:nvSpPr>
        <p:spPr>
          <a:xfrm>
            <a:off x="1" y="27557966"/>
            <a:ext cx="3228964"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BIBLIOGRAPHY</a:t>
            </a:r>
            <a:endParaRPr lang="en-IN" sz="279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162062" y="2336552"/>
            <a:ext cx="160782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Implementing Humming bird Algorithm base FO-PID tunning for AVR system with reduced Peak value compared to DEPID</a:t>
            </a:r>
            <a:endParaRPr lang="en-US" sz="44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52E4F68-C21F-6F29-E569-62DE104A2369}"/>
              </a:ext>
            </a:extLst>
          </p:cNvPr>
          <p:cNvSpPr txBox="1"/>
          <p:nvPr/>
        </p:nvSpPr>
        <p:spPr>
          <a:xfrm>
            <a:off x="1" y="10048703"/>
            <a:ext cx="5324168"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MATERIALS AND METHODS</a:t>
            </a:r>
            <a:endParaRPr lang="en-IN" sz="2790" b="1"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DAF757CC-C832-3EB9-8642-C2DADE82A7D6}"/>
              </a:ext>
            </a:extLst>
          </p:cNvPr>
          <p:cNvSpPr/>
          <p:nvPr/>
        </p:nvSpPr>
        <p:spPr>
          <a:xfrm>
            <a:off x="7950200" y="1333500"/>
            <a:ext cx="8290062" cy="8001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52E4F68-C21F-6F29-E569-62DE104A2369}"/>
              </a:ext>
            </a:extLst>
          </p:cNvPr>
          <p:cNvSpPr txBox="1"/>
          <p:nvPr/>
        </p:nvSpPr>
        <p:spPr>
          <a:xfrm>
            <a:off x="-56876" y="4658023"/>
            <a:ext cx="16516076" cy="4810548"/>
          </a:xfrm>
          <a:prstGeom prst="rect">
            <a:avLst/>
          </a:prstGeom>
          <a:noFill/>
        </p:spPr>
        <p:txBody>
          <a:bodyPr wrap="square" rtlCol="0">
            <a:spAutoFit/>
          </a:bodyPr>
          <a:lstStyle/>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AVRs are crucial for maintaining the stability and reliability of electrical power systems by ensuring a consistent voltage output despite changes in load or input conditions. Nevertheless, the conventional Proportional-Integral-Derivative (PID) control strategy</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Traditional PID control techniques in AVR systems frequently experience overshoots and elevated peak values when there are changes in load or disturbances .These peaks may cause instability, fluctuations in voltage, and potential damage to equipment, creating operational difficulties.</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Minimizing peak values  usage boosts system efficiency, saves energy, extends equipment life, and ultimately enhances reliability for smooth voltage control and prevents breakdowns.</a:t>
            </a:r>
            <a:endParaRPr lang="en-US" sz="2190" b="1" dirty="0">
              <a:solidFill>
                <a:srgbClr val="000000"/>
              </a:solidFill>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By the Reduction of Peak values in AVR Systems and consumes Electrical Energy and reduce over Voltage </a:t>
            </a:r>
            <a:endParaRPr lang="en-US" sz="2190" b="1" kern="1200" dirty="0">
              <a:solidFill>
                <a:srgbClr val="000000"/>
              </a:solidFill>
              <a:effectLst/>
              <a:latin typeface="Times New Roman" panose="02020603050405020304" pitchFamily="18" charset="0"/>
              <a:cs typeface="Times New Roman" panose="02020603050405020304" pitchFamily="18" charset="0"/>
            </a:endParaRP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kern="1200" dirty="0">
                <a:solidFill>
                  <a:srgbClr val="000000"/>
                </a:solidFill>
                <a:effectLst/>
                <a:latin typeface="Times New Roman" panose="02020603050405020304" pitchFamily="18" charset="0"/>
                <a:cs typeface="Times New Roman" panose="02020603050405020304" pitchFamily="18" charset="0"/>
              </a:rPr>
              <a:t>This study focuses on methods to reduce peak values in AVR systems through the use of novel algorithms and tuning techniques to demonstrate improvements in stability, efficiency, and reliability. Lowering peak levels might cause delays in system response since the system requires more time to achieve the desired output level. Careful consideration is required for this trade-off, depending on the specific needs of the application.</a:t>
            </a:r>
          </a:p>
          <a:p>
            <a:pPr marL="457200" indent="-457200" algn="just" rtl="0" eaLnBrk="1" latinLnBrk="0" hangingPunct="1">
              <a:spcBef>
                <a:spcPts val="0"/>
              </a:spcBef>
              <a:spcAft>
                <a:spcPts val="0"/>
              </a:spcAft>
              <a:buClrTx/>
              <a:buSzPts val="28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SPSS statistical analysis confirmed the superiority of FO-PID over IO-DMRAC-PPSO, with the obtained p-value confirming its statistical significance against p&lt;0.05</a:t>
            </a:r>
            <a:endParaRPr lang="en-US" sz="2190" b="1" kern="1200" dirty="0">
              <a:solidFill>
                <a:srgbClr val="000000"/>
              </a:solidFill>
              <a:effectLst/>
              <a:latin typeface="Times New Roman" panose="02020603050405020304" pitchFamily="18" charset="0"/>
              <a:cs typeface="Times New Roman" panose="02020603050405020304" pitchFamily="18" charset="0"/>
            </a:endParaRPr>
          </a:p>
        </p:txBody>
      </p:sp>
      <p:sp>
        <p:nvSpPr>
          <p:cNvPr id="1034" name="Rectangle 1033"/>
          <p:cNvSpPr/>
          <p:nvPr/>
        </p:nvSpPr>
        <p:spPr>
          <a:xfrm>
            <a:off x="10695066" y="16320813"/>
            <a:ext cx="5636162" cy="5819368"/>
          </a:xfrm>
          <a:prstGeom prst="rect">
            <a:avLst/>
          </a:prstGeom>
          <a:solidFill>
            <a:srgbClr val="FFCFE7"/>
          </a:solidFill>
          <a:ln>
            <a:solidFill>
              <a:srgbClr val="F711E7"/>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2400" b="1" dirty="0">
              <a:solidFill>
                <a:schemeClr val="tx1"/>
              </a:solidFill>
              <a:latin typeface="Arial Narrow" panose="020B0606020202030204" pitchFamily="34" charset="0"/>
            </a:endParaRPr>
          </a:p>
          <a:p>
            <a:pPr algn="ctr"/>
            <a:endParaRPr lang="en-IN" sz="2400" b="1" dirty="0">
              <a:solidFill>
                <a:schemeClr val="tx1"/>
              </a:solidFill>
              <a:latin typeface="Arial Narrow" panose="020B0606020202030204" pitchFamily="34" charset="0"/>
            </a:endParaRPr>
          </a:p>
          <a:p>
            <a:pPr algn="ctr"/>
            <a:r>
              <a:rPr lang="en-IN" sz="2400" b="1" dirty="0">
                <a:solidFill>
                  <a:schemeClr val="tx1"/>
                </a:solidFill>
                <a:latin typeface="Arial Narrow" panose="020B0606020202030204" pitchFamily="34" charset="0"/>
              </a:rPr>
              <a:t>Experimental results</a:t>
            </a:r>
          </a:p>
          <a:p>
            <a:pPr algn="ctr"/>
            <a:endParaRPr lang="en-IN" sz="2400" b="1" dirty="0">
              <a:solidFill>
                <a:schemeClr val="tx1"/>
              </a:solidFill>
              <a:latin typeface="Arial Narrow" panose="020B0606020202030204" pitchFamily="34" charset="0"/>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82" name="TextBox 81">
            <a:extLst>
              <a:ext uri="{FF2B5EF4-FFF2-40B4-BE49-F238E27FC236}">
                <a16:creationId xmlns:a16="http://schemas.microsoft.com/office/drawing/2014/main" id="{9CAB5520-C8DC-B3E7-DE96-B74651C1305D}"/>
              </a:ext>
            </a:extLst>
          </p:cNvPr>
          <p:cNvSpPr txBox="1"/>
          <p:nvPr/>
        </p:nvSpPr>
        <p:spPr>
          <a:xfrm>
            <a:off x="30219" y="16550563"/>
            <a:ext cx="10523252" cy="5493812"/>
          </a:xfrm>
          <a:prstGeom prst="rect">
            <a:avLst/>
          </a:prstGeom>
          <a:noFill/>
        </p:spPr>
        <p:txBody>
          <a:bodyPr wrap="square" rtlCol="0">
            <a:spAutoFit/>
          </a:bodyPr>
          <a:lstStyle/>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This study explores the use of the Hummingbird Algorithm (HA) for tuning a Fractional-Order Proportional Integral Derivative (FO-PID) controller in an Automatic Voltage Regulator (AVR) system. </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main goal is to lower the peak voltage as compared to the standard Differential Evolutionary PID (DEPID) method used in MATLAB 2022.</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SPSS software will be utilized to assess the effectiveness of FO-PID compared to IO-DMRAC-PPSO. This comparison will assess whether FO-PID brings a substantial enhancement to airplane pitch control.</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expected result is to show how the HA-FO-PID tuner outperforms DEPID in significantly reducing peak voltage. This results in a more reliable and effective functioning of the AVR system.</a:t>
            </a:r>
          </a:p>
          <a:p>
            <a:pPr marL="342900" indent="-342900" algn="just">
              <a:buFont typeface="Wingdings" panose="05000000000000000000" pitchFamily="2" charset="2"/>
              <a:buChar char="Ø"/>
            </a:pPr>
            <a:r>
              <a:rPr lang="en-US" sz="2700" dirty="0">
                <a:latin typeface="Arial Narrow" panose="020B0606020202030204" pitchFamily="34" charset="0"/>
                <a:cs typeface="Times New Roman" panose="02020603050405020304" pitchFamily="18" charset="0"/>
              </a:rPr>
              <a:t>The goal is to achieve a substantial decrease in peak voltage when compared to the traditional DEPID method.</a:t>
            </a:r>
            <a:endParaRPr lang="en-IN" sz="2700" dirty="0">
              <a:latin typeface="Arial Narrow" panose="020B0606020202030204" pitchFamily="34" charset="0"/>
              <a:cs typeface="Times New Roman" panose="02020603050405020304" pitchFamily="18" charset="0"/>
            </a:endParaRPr>
          </a:p>
        </p:txBody>
      </p:sp>
      <p:sp>
        <p:nvSpPr>
          <p:cNvPr id="61" name="Rectangle 60"/>
          <p:cNvSpPr/>
          <p:nvPr/>
        </p:nvSpPr>
        <p:spPr>
          <a:xfrm>
            <a:off x="357088" y="10781720"/>
            <a:ext cx="5599211" cy="5072415"/>
          </a:xfrm>
          <a:prstGeom prst="rect">
            <a:avLst/>
          </a:prstGeom>
          <a:solidFill>
            <a:schemeClr val="accent5">
              <a:lumMod val="40000"/>
              <a:lumOff val="60000"/>
            </a:schemeClr>
          </a:solidFill>
          <a:ln>
            <a:solidFill>
              <a:schemeClr val="tx1"/>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Arial Narrow" panose="020B0606020202030204" pitchFamily="34"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a:p>
            <a:pPr algn="ct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32" name="AutoShape 10" descr="C:\Users\Welcome\Desktop\MANI_PROJECT_2-4\GAWTHAM\LS_1.jpg"/>
          <p:cNvSpPr>
            <a:spLocks noChangeAspect="1" noChangeArrowheads="1"/>
          </p:cNvSpPr>
          <p:nvPr/>
        </p:nvSpPr>
        <p:spPr bwMode="auto">
          <a:xfrm>
            <a:off x="130175" y="-5937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AutoShape 12" descr="C:\Users\Welcome\Desktop\MANI_PROJECT_2-4\GAWTHAM\LS_1.jpg"/>
          <p:cNvSpPr>
            <a:spLocks noChangeAspect="1" noChangeArrowheads="1"/>
          </p:cNvSpPr>
          <p:nvPr/>
        </p:nvSpPr>
        <p:spPr bwMode="auto">
          <a:xfrm>
            <a:off x="282575" y="-441325"/>
            <a:ext cx="1695450" cy="1724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TextBox 95"/>
          <p:cNvSpPr txBox="1"/>
          <p:nvPr/>
        </p:nvSpPr>
        <p:spPr>
          <a:xfrm>
            <a:off x="12787124" y="7624514"/>
            <a:ext cx="492443" cy="92397"/>
          </a:xfrm>
          <a:prstGeom prst="rect">
            <a:avLst/>
          </a:prstGeom>
          <a:noFill/>
        </p:spPr>
        <p:txBody>
          <a:bodyPr vert="vert270" wrap="none" rtlCol="0">
            <a:spAutoFit/>
          </a:bodyPr>
          <a:lstStyle/>
          <a:p>
            <a:pPr algn="ctr"/>
            <a:endParaRPr lang="en-IN" sz="2000" b="1" dirty="0">
              <a:solidFill>
                <a:srgbClr val="0099CC"/>
              </a:solidFill>
              <a:latin typeface="Arial Narrow" panose="020B0606020202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6140241A-1B2F-40CE-BC72-082115AB2F91}"/>
              </a:ext>
            </a:extLst>
          </p:cNvPr>
          <p:cNvSpPr/>
          <p:nvPr/>
        </p:nvSpPr>
        <p:spPr>
          <a:xfrm>
            <a:off x="1841500" y="11916710"/>
            <a:ext cx="1943100" cy="639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Regulator</a:t>
            </a:r>
            <a:endParaRPr lang="en-IN"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sp>
        <p:nvSpPr>
          <p:cNvPr id="27" name="Rectangle 26">
            <a:extLst>
              <a:ext uri="{FF2B5EF4-FFF2-40B4-BE49-F238E27FC236}">
                <a16:creationId xmlns:a16="http://schemas.microsoft.com/office/drawing/2014/main" id="{C1760C10-ECD7-167D-E01F-C8BCA5FA0E64}"/>
              </a:ext>
            </a:extLst>
          </p:cNvPr>
          <p:cNvSpPr/>
          <p:nvPr/>
        </p:nvSpPr>
        <p:spPr>
          <a:xfrm>
            <a:off x="1825625" y="12966532"/>
            <a:ext cx="1958975" cy="6373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atin typeface="Arial Black" panose="020B0A04020102020204" pitchFamily="34" charset="0"/>
              </a:rPr>
              <a:t>Amplifier</a:t>
            </a:r>
            <a:endParaRPr lang="en-IN" sz="2400" b="1" dirty="0">
              <a:latin typeface="Arial Black" panose="020B0A04020102020204" pitchFamily="34" charset="0"/>
            </a:endParaRPr>
          </a:p>
        </p:txBody>
      </p:sp>
      <p:sp>
        <p:nvSpPr>
          <p:cNvPr id="28" name="Rectangle 27">
            <a:extLst>
              <a:ext uri="{FF2B5EF4-FFF2-40B4-BE49-F238E27FC236}">
                <a16:creationId xmlns:a16="http://schemas.microsoft.com/office/drawing/2014/main" id="{C9E45E7E-EBED-6EB5-FA50-1A15EA9D45DF}"/>
              </a:ext>
            </a:extLst>
          </p:cNvPr>
          <p:cNvSpPr/>
          <p:nvPr/>
        </p:nvSpPr>
        <p:spPr>
          <a:xfrm>
            <a:off x="1825625" y="14062044"/>
            <a:ext cx="1958975" cy="551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atin typeface="Arial Black" panose="020B0A04020102020204" pitchFamily="34" charset="0"/>
              </a:rPr>
              <a:t>Exciter</a:t>
            </a:r>
            <a:endParaRPr lang="en-IN" sz="2400" dirty="0">
              <a:latin typeface="Arial Black" panose="020B0A04020102020204" pitchFamily="34" charset="0"/>
            </a:endParaRPr>
          </a:p>
        </p:txBody>
      </p:sp>
      <p:sp>
        <p:nvSpPr>
          <p:cNvPr id="30" name="Rectangle 29">
            <a:extLst>
              <a:ext uri="{FF2B5EF4-FFF2-40B4-BE49-F238E27FC236}">
                <a16:creationId xmlns:a16="http://schemas.microsoft.com/office/drawing/2014/main" id="{B3C8460B-B6F8-732F-924D-82D48A296763}"/>
              </a:ext>
            </a:extLst>
          </p:cNvPr>
          <p:cNvSpPr/>
          <p:nvPr/>
        </p:nvSpPr>
        <p:spPr>
          <a:xfrm>
            <a:off x="1841500" y="14919843"/>
            <a:ext cx="1943100" cy="473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Generator</a:t>
            </a:r>
            <a:endParaRPr lang="en-IN" dirty="0">
              <a:latin typeface="Arial Black" panose="020B0A04020102020204" pitchFamily="34" charset="0"/>
            </a:endParaRPr>
          </a:p>
        </p:txBody>
      </p:sp>
      <p:sp>
        <p:nvSpPr>
          <p:cNvPr id="38" name="Oval 37">
            <a:extLst>
              <a:ext uri="{FF2B5EF4-FFF2-40B4-BE49-F238E27FC236}">
                <a16:creationId xmlns:a16="http://schemas.microsoft.com/office/drawing/2014/main" id="{00A7C9FF-F88F-F681-F01A-3C2C6F2FC298}"/>
              </a:ext>
            </a:extLst>
          </p:cNvPr>
          <p:cNvSpPr/>
          <p:nvPr/>
        </p:nvSpPr>
        <p:spPr>
          <a:xfrm>
            <a:off x="2451100" y="11152349"/>
            <a:ext cx="850900" cy="4581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172A6A95-FFA2-1F01-6008-AF3DB242BB2E}"/>
              </a:ext>
            </a:extLst>
          </p:cNvPr>
          <p:cNvSpPr/>
          <p:nvPr/>
        </p:nvSpPr>
        <p:spPr>
          <a:xfrm>
            <a:off x="2813050" y="10877404"/>
            <a:ext cx="107950" cy="25088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532157AE-E456-95E0-0455-BF9484C86E52}"/>
              </a:ext>
            </a:extLst>
          </p:cNvPr>
          <p:cNvSpPr/>
          <p:nvPr/>
        </p:nvSpPr>
        <p:spPr>
          <a:xfrm>
            <a:off x="2813050" y="11621888"/>
            <a:ext cx="107950" cy="294821"/>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EF9708C9-4184-E3E9-9081-197661AC68F2}"/>
              </a:ext>
            </a:extLst>
          </p:cNvPr>
          <p:cNvSpPr/>
          <p:nvPr/>
        </p:nvSpPr>
        <p:spPr>
          <a:xfrm>
            <a:off x="582123" y="12267577"/>
            <a:ext cx="667315" cy="18556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Black" panose="020B0A04020102020204" pitchFamily="34" charset="0"/>
              </a:rPr>
              <a:t>S</a:t>
            </a:r>
          </a:p>
          <a:p>
            <a:pPr algn="ctr"/>
            <a:r>
              <a:rPr lang="en-US" sz="1600" dirty="0">
                <a:latin typeface="Arial Black" panose="020B0A04020102020204" pitchFamily="34" charset="0"/>
              </a:rPr>
              <a:t>E</a:t>
            </a:r>
          </a:p>
          <a:p>
            <a:pPr algn="ctr"/>
            <a:r>
              <a:rPr lang="en-US" sz="1600" dirty="0">
                <a:latin typeface="Arial Black" panose="020B0A04020102020204" pitchFamily="34" charset="0"/>
              </a:rPr>
              <a:t>N</a:t>
            </a:r>
          </a:p>
          <a:p>
            <a:pPr algn="ctr"/>
            <a:r>
              <a:rPr lang="en-US" sz="1600" dirty="0">
                <a:latin typeface="Arial Black" panose="020B0A04020102020204" pitchFamily="34" charset="0"/>
              </a:rPr>
              <a:t>S</a:t>
            </a:r>
          </a:p>
          <a:p>
            <a:pPr algn="ctr"/>
            <a:r>
              <a:rPr lang="en-US" sz="1600" dirty="0">
                <a:latin typeface="Arial Black" panose="020B0A04020102020204" pitchFamily="34" charset="0"/>
              </a:rPr>
              <a:t>O</a:t>
            </a:r>
          </a:p>
          <a:p>
            <a:pPr algn="ctr"/>
            <a:r>
              <a:rPr lang="en-US" sz="1600" dirty="0">
                <a:latin typeface="Arial Black" panose="020B0A04020102020204" pitchFamily="34" charset="0"/>
              </a:rPr>
              <a:t>R</a:t>
            </a:r>
          </a:p>
          <a:p>
            <a:pPr algn="ctr"/>
            <a:endParaRPr lang="en-US" dirty="0"/>
          </a:p>
        </p:txBody>
      </p:sp>
      <p:sp>
        <p:nvSpPr>
          <p:cNvPr id="46" name="Plus Sign 45">
            <a:extLst>
              <a:ext uri="{FF2B5EF4-FFF2-40B4-BE49-F238E27FC236}">
                <a16:creationId xmlns:a16="http://schemas.microsoft.com/office/drawing/2014/main" id="{6928A6EB-4308-8E01-D9A6-69649FBB30A6}"/>
              </a:ext>
            </a:extLst>
          </p:cNvPr>
          <p:cNvSpPr/>
          <p:nvPr/>
        </p:nvSpPr>
        <p:spPr>
          <a:xfrm>
            <a:off x="3228965" y="11014759"/>
            <a:ext cx="914400" cy="551604"/>
          </a:xfrm>
          <a:prstGeom prst="mathPlus">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Down 47">
            <a:extLst>
              <a:ext uri="{FF2B5EF4-FFF2-40B4-BE49-F238E27FC236}">
                <a16:creationId xmlns:a16="http://schemas.microsoft.com/office/drawing/2014/main" id="{44457244-3968-2C7B-2829-7F61DE553150}"/>
              </a:ext>
            </a:extLst>
          </p:cNvPr>
          <p:cNvSpPr/>
          <p:nvPr/>
        </p:nvSpPr>
        <p:spPr>
          <a:xfrm>
            <a:off x="2562796" y="12579940"/>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Down 48">
            <a:extLst>
              <a:ext uri="{FF2B5EF4-FFF2-40B4-BE49-F238E27FC236}">
                <a16:creationId xmlns:a16="http://schemas.microsoft.com/office/drawing/2014/main" id="{808B23BF-895B-4264-56B2-93A8EF88DB0D}"/>
              </a:ext>
            </a:extLst>
          </p:cNvPr>
          <p:cNvSpPr/>
          <p:nvPr/>
        </p:nvSpPr>
        <p:spPr>
          <a:xfrm>
            <a:off x="2570734" y="13609729"/>
            <a:ext cx="484632" cy="462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Down 49">
            <a:extLst>
              <a:ext uri="{FF2B5EF4-FFF2-40B4-BE49-F238E27FC236}">
                <a16:creationId xmlns:a16="http://schemas.microsoft.com/office/drawing/2014/main" id="{C0E92D7E-E808-9F3B-1E47-AA3E384AE66B}"/>
              </a:ext>
            </a:extLst>
          </p:cNvPr>
          <p:cNvSpPr/>
          <p:nvPr/>
        </p:nvSpPr>
        <p:spPr>
          <a:xfrm>
            <a:off x="2529214" y="14583459"/>
            <a:ext cx="484632" cy="38659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3" name="Straight Arrow Connector 62">
            <a:extLst>
              <a:ext uri="{FF2B5EF4-FFF2-40B4-BE49-F238E27FC236}">
                <a16:creationId xmlns:a16="http://schemas.microsoft.com/office/drawing/2014/main" id="{93FD65B2-A850-057B-5F54-75AFBF346AE7}"/>
              </a:ext>
            </a:extLst>
          </p:cNvPr>
          <p:cNvCxnSpPr>
            <a:cxnSpLocks/>
          </p:cNvCxnSpPr>
          <p:nvPr/>
        </p:nvCxnSpPr>
        <p:spPr>
          <a:xfrm>
            <a:off x="2867025" y="15393186"/>
            <a:ext cx="0" cy="3005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3378CE7-A314-28C4-FD8A-D5807EAB6B7A}"/>
              </a:ext>
            </a:extLst>
          </p:cNvPr>
          <p:cNvCxnSpPr>
            <a:cxnSpLocks/>
          </p:cNvCxnSpPr>
          <p:nvPr/>
        </p:nvCxnSpPr>
        <p:spPr>
          <a:xfrm flipH="1">
            <a:off x="876023" y="14086113"/>
            <a:ext cx="1" cy="142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8E2E90-3C13-B18C-8388-A08EEB01242B}"/>
              </a:ext>
            </a:extLst>
          </p:cNvPr>
          <p:cNvCxnSpPr/>
          <p:nvPr/>
        </p:nvCxnSpPr>
        <p:spPr>
          <a:xfrm flipV="1">
            <a:off x="876023" y="15488740"/>
            <a:ext cx="2077500" cy="175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BBE03EF-B7AE-02FC-204D-01DD06E3DE47}"/>
              </a:ext>
            </a:extLst>
          </p:cNvPr>
          <p:cNvCxnSpPr>
            <a:cxnSpLocks/>
            <a:endCxn id="38" idx="2"/>
          </p:cNvCxnSpPr>
          <p:nvPr/>
        </p:nvCxnSpPr>
        <p:spPr>
          <a:xfrm>
            <a:off x="875417" y="11381432"/>
            <a:ext cx="1575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A6022F2-3921-75BC-3BA6-704AD1D1639B}"/>
              </a:ext>
            </a:extLst>
          </p:cNvPr>
          <p:cNvCxnSpPr>
            <a:cxnSpLocks/>
          </p:cNvCxnSpPr>
          <p:nvPr/>
        </p:nvCxnSpPr>
        <p:spPr>
          <a:xfrm>
            <a:off x="874061" y="11352010"/>
            <a:ext cx="1" cy="86632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Minus Sign 107">
            <a:extLst>
              <a:ext uri="{FF2B5EF4-FFF2-40B4-BE49-F238E27FC236}">
                <a16:creationId xmlns:a16="http://schemas.microsoft.com/office/drawing/2014/main" id="{CBA41935-3299-08C8-7D43-B926F3A79928}"/>
              </a:ext>
            </a:extLst>
          </p:cNvPr>
          <p:cNvSpPr/>
          <p:nvPr/>
        </p:nvSpPr>
        <p:spPr>
          <a:xfrm>
            <a:off x="1624786" y="10841100"/>
            <a:ext cx="914400" cy="792174"/>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3" name="Picture 2">
            <a:extLst>
              <a:ext uri="{FF2B5EF4-FFF2-40B4-BE49-F238E27FC236}">
                <a16:creationId xmlns:a16="http://schemas.microsoft.com/office/drawing/2014/main" id="{FC829727-C656-01CC-368B-71A0CE94C78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25558" y="16751623"/>
            <a:ext cx="5194301" cy="2427214"/>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6">
            <a:extLst>
              <a:ext uri="{FF2B5EF4-FFF2-40B4-BE49-F238E27FC236}">
                <a16:creationId xmlns:a16="http://schemas.microsoft.com/office/drawing/2014/main" id="{49F4DE7E-ED86-B132-385A-4C0E9B09DB9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956384" y="19198493"/>
            <a:ext cx="5374844" cy="296575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17B91D9-6A43-30F6-CFCA-2BAF013CB4C6}"/>
              </a:ext>
            </a:extLst>
          </p:cNvPr>
          <p:cNvSpPr txBox="1"/>
          <p:nvPr/>
        </p:nvSpPr>
        <p:spPr>
          <a:xfrm>
            <a:off x="28439" y="28073440"/>
            <a:ext cx="16402324" cy="6432530"/>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AFŞAR, M. A., &amp; ARSLAN, H. (2023). Optimizing PID Gains of a Vehicle using the state-of-the-art Metaheuristic Methods. Academic Platform Journal of Engineering and Smart Systems, 11(3), 107-117. DOI:10.21541/apjess.1266949</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Saha, A., Bhaskar, M. S., Almakhles, D. J., &amp; Elmorshedy, M. F. (2024). Employment of renewable based sources in amalgamated frequency-voltage control restructured system with TSA trained IPD (1+ I) controller. Renewable Energy, 222, 119879.</a:t>
            </a:r>
            <a:r>
              <a:rPr lang="nb-NO" sz="2400" dirty="0">
                <a:latin typeface="Times New Roman" panose="02020603050405020304" pitchFamily="18" charset="0"/>
                <a:cs typeface="Times New Roman" panose="02020603050405020304" pitchFamily="18" charset="0"/>
              </a:rPr>
              <a:t> DOI:10.1016/j.renene.2023.119879</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 DOI:10.3390/pr11020498</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El-D </a:t>
            </a:r>
            <a:r>
              <a:rPr lang="en-IN" sz="2400" dirty="0" err="1">
                <a:latin typeface="Times New Roman" panose="02020603050405020304" pitchFamily="18" charset="0"/>
                <a:cs typeface="Times New Roman" panose="02020603050405020304" pitchFamily="18" charset="0"/>
              </a:rPr>
              <a:t>abah</a:t>
            </a:r>
            <a:r>
              <a:rPr lang="en-IN" sz="2400" dirty="0">
                <a:latin typeface="Times New Roman" panose="02020603050405020304" pitchFamily="18" charset="0"/>
                <a:cs typeface="Times New Roman" panose="02020603050405020304" pitchFamily="18" charset="0"/>
              </a:rPr>
              <a:t>, M. A., Hassan, M. H., Kamel, S., &amp; Zawbaa, H. M. (2022). Robust parameters tuning of different power system stabilizers using a quantum artificial gorilla troops optimizer. IEEE Access, 10, 82560-82579.DOI:10.1109/ACCESS.2022.3195892.</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Shaheen, A. M., Elattar, E. E., Nagem, N. A., &amp; Nasef, A. F. (2023). Allocation of PV Systems with Volt/Var Control Based on Automatic Voltage Regulators in Active Distribution Networks. Sustainability, 15(21), 15634. DOI:10.3390/su152115634</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Altbawi, S. M. A., Khalid, S. B. A., Mokhtar, A. S. B., Shareef, H., Husain, N., Yahya, A., ... &amp; Alsisi, R. H. (2023). An improved gradient-based optimization algorithm for solving complex optimization problems. Processes, 11(2), 498.</a:t>
            </a:r>
          </a:p>
          <a:p>
            <a:pPr marL="285750" indent="-285750">
              <a:buFont typeface="Wingdings" panose="05000000000000000000" pitchFamily="2" charset="2"/>
              <a:buChar char="Ø"/>
            </a:pPr>
            <a:r>
              <a:rPr lang="en-IN" sz="2800" dirty="0"/>
              <a:t>DOI:10.3390/pr11020498</a:t>
            </a:r>
          </a:p>
          <a:p>
            <a:pPr marL="285750" indent="-285750">
              <a:buFont typeface="Wingdings" panose="05000000000000000000" pitchFamily="2" charset="2"/>
              <a:buChar char="Ø"/>
            </a:pPr>
            <a:endParaRPr lang="en-IN" sz="2400" dirty="0"/>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110B8DC-134E-38CA-CB2E-46D1E2CF60C2}"/>
                  </a:ext>
                </a:extLst>
              </p:cNvPr>
              <p:cNvSpPr/>
              <p:nvPr/>
            </p:nvSpPr>
            <p:spPr>
              <a:xfrm>
                <a:off x="7573518" y="11320911"/>
                <a:ext cx="2034544" cy="946666"/>
              </a:xfrm>
              <a:prstGeom prst="rect">
                <a:avLst/>
              </a:prstGeom>
              <a:solidFill>
                <a:schemeClr val="bg1">
                  <a:lumMod val="9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cs typeface="Times New Roman" panose="02020603050405020304" pitchFamily="18" charset="0"/>
                  </a:rPr>
                  <a:t>Kp</a:t>
                </a:r>
                <a14:m>
                  <m:oMath xmlns:m="http://schemas.openxmlformats.org/officeDocument/2006/math">
                    <m:r>
                      <a:rPr lang="en-US" i="1">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𝑘𝑖</m:t>
                        </m:r>
                      </m:num>
                      <m:den>
                        <m:r>
                          <a:rPr lang="en-US" b="0" i="1" smtClean="0">
                            <a:latin typeface="Cambria Math" panose="02040503050406030204" pitchFamily="18" charset="0"/>
                            <a:cs typeface="Times New Roman" panose="02020603050405020304" pitchFamily="18" charset="0"/>
                          </a:rPr>
                          <m:t>𝑠</m:t>
                        </m:r>
                      </m:den>
                    </m:f>
                  </m:oMath>
                </a14:m>
                <a:r>
                  <a:rPr lang="en-IN" dirty="0">
                    <a:latin typeface="Times New Roman" panose="02020603050405020304" pitchFamily="18" charset="0"/>
                    <a:cs typeface="Times New Roman" panose="02020603050405020304" pitchFamily="18" charset="0"/>
                  </a:rPr>
                  <a:t>+KdS</a:t>
                </a:r>
              </a:p>
            </p:txBody>
          </p:sp>
        </mc:Choice>
        <mc:Fallback xmlns="">
          <p:sp>
            <p:nvSpPr>
              <p:cNvPr id="36" name="Rectangle 35">
                <a:extLst>
                  <a:ext uri="{FF2B5EF4-FFF2-40B4-BE49-F238E27FC236}">
                    <a16:creationId xmlns:a16="http://schemas.microsoft.com/office/drawing/2014/main" id="{B110B8DC-134E-38CA-CB2E-46D1E2CF60C2}"/>
                  </a:ext>
                </a:extLst>
              </p:cNvPr>
              <p:cNvSpPr>
                <a:spLocks noRot="1" noChangeAspect="1" noMove="1" noResize="1" noEditPoints="1" noAdjustHandles="1" noChangeArrowheads="1" noChangeShapeType="1" noTextEdit="1"/>
              </p:cNvSpPr>
              <p:nvPr/>
            </p:nvSpPr>
            <p:spPr>
              <a:xfrm>
                <a:off x="7573518" y="11320911"/>
                <a:ext cx="2034544" cy="94666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18B68907-4AAD-250B-0922-F08A9084FC71}"/>
                  </a:ext>
                </a:extLst>
              </p:cNvPr>
              <p:cNvSpPr/>
              <p:nvPr/>
            </p:nvSpPr>
            <p:spPr>
              <a:xfrm>
                <a:off x="10008284" y="11343830"/>
                <a:ext cx="1846823" cy="91440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lumMod val="95000"/>
                                  <a:lumOff val="5000"/>
                                </a:schemeClr>
                              </a:solidFill>
                              <a:latin typeface="Cambria Math" panose="02040503050406030204" pitchFamily="18" charset="0"/>
                            </a:rPr>
                          </m:ctrlPr>
                        </m:fPr>
                        <m:num>
                          <m:r>
                            <a:rPr lang="en-US" b="0" i="1" smtClean="0">
                              <a:solidFill>
                                <a:schemeClr val="tx1">
                                  <a:lumMod val="95000"/>
                                  <a:lumOff val="5000"/>
                                </a:schemeClr>
                              </a:solidFill>
                              <a:latin typeface="Cambria Math" panose="02040503050406030204" pitchFamily="18" charset="0"/>
                            </a:rPr>
                            <m:t>𝐾𝑎</m:t>
                          </m:r>
                        </m:num>
                        <m:den>
                          <m:r>
                            <a:rPr lang="en-US" i="1" smtClean="0">
                              <a:solidFill>
                                <a:schemeClr val="tx1">
                                  <a:lumMod val="95000"/>
                                  <a:lumOff val="5000"/>
                                </a:schemeClr>
                              </a:solidFill>
                              <a:latin typeface="Cambria Math" panose="02040503050406030204" pitchFamily="18" charset="0"/>
                            </a:rPr>
                            <m:t>1</m:t>
                          </m:r>
                          <m:r>
                            <a:rPr lang="en-US" b="0" i="1" smtClean="0">
                              <a:solidFill>
                                <a:schemeClr val="tx1">
                                  <a:lumMod val="95000"/>
                                  <a:lumOff val="5000"/>
                                </a:schemeClr>
                              </a:solidFill>
                              <a:latin typeface="Cambria Math" panose="02040503050406030204" pitchFamily="18" charset="0"/>
                            </a:rPr>
                            <m:t>+</m:t>
                          </m:r>
                          <m:r>
                            <a:rPr lang="en-US" b="0" i="1" smtClean="0">
                              <a:solidFill>
                                <a:schemeClr val="tx1">
                                  <a:lumMod val="95000"/>
                                  <a:lumOff val="5000"/>
                                </a:schemeClr>
                              </a:solidFill>
                              <a:latin typeface="Cambria Math" panose="02040503050406030204" pitchFamily="18" charset="0"/>
                            </a:rPr>
                            <m:t>𝑡𝑑𝑆</m:t>
                          </m:r>
                        </m:den>
                      </m:f>
                    </m:oMath>
                  </m:oMathPara>
                </a14:m>
                <a:endParaRPr lang="en-IN" dirty="0">
                  <a:solidFill>
                    <a:schemeClr val="tx1">
                      <a:lumMod val="95000"/>
                      <a:lumOff val="5000"/>
                    </a:schemeClr>
                  </a:solidFill>
                </a:endParaRPr>
              </a:p>
            </p:txBody>
          </p:sp>
        </mc:Choice>
        <mc:Fallback xmlns="">
          <p:sp>
            <p:nvSpPr>
              <p:cNvPr id="39" name="Rectangle 38">
                <a:extLst>
                  <a:ext uri="{FF2B5EF4-FFF2-40B4-BE49-F238E27FC236}">
                    <a16:creationId xmlns:a16="http://schemas.microsoft.com/office/drawing/2014/main" id="{18B68907-4AAD-250B-0922-F08A9084FC71}"/>
                  </a:ext>
                </a:extLst>
              </p:cNvPr>
              <p:cNvSpPr>
                <a:spLocks noRot="1" noChangeAspect="1" noMove="1" noResize="1" noEditPoints="1" noAdjustHandles="1" noChangeArrowheads="1" noChangeShapeType="1" noTextEdit="1"/>
              </p:cNvSpPr>
              <p:nvPr/>
            </p:nvSpPr>
            <p:spPr>
              <a:xfrm>
                <a:off x="10008284" y="11343830"/>
                <a:ext cx="1846823" cy="9144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E181CDBC-EC92-7EC4-0407-4D02DDAA521D}"/>
                  </a:ext>
                </a:extLst>
              </p:cNvPr>
              <p:cNvSpPr/>
              <p:nvPr/>
            </p:nvSpPr>
            <p:spPr>
              <a:xfrm>
                <a:off x="12442075" y="11343218"/>
                <a:ext cx="1701077" cy="87511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lumMod val="95000"/>
                                  <a:lumOff val="5000"/>
                                </a:schemeClr>
                              </a:solidFill>
                              <a:latin typeface="Cambria Math" panose="02040503050406030204" pitchFamily="18" charset="0"/>
                            </a:rPr>
                          </m:ctrlPr>
                        </m:fPr>
                        <m:num>
                          <m:r>
                            <a:rPr lang="en-US" b="0" i="1" smtClean="0">
                              <a:solidFill>
                                <a:schemeClr val="tx1">
                                  <a:lumMod val="95000"/>
                                  <a:lumOff val="5000"/>
                                </a:schemeClr>
                              </a:solidFill>
                              <a:latin typeface="Cambria Math" panose="02040503050406030204" pitchFamily="18" charset="0"/>
                            </a:rPr>
                            <m:t>𝐾𝑒</m:t>
                          </m:r>
                        </m:num>
                        <m:den>
                          <m:r>
                            <a:rPr lang="en-US" b="0" i="1" smtClean="0">
                              <a:solidFill>
                                <a:schemeClr val="tx1">
                                  <a:lumMod val="95000"/>
                                  <a:lumOff val="5000"/>
                                </a:schemeClr>
                              </a:solidFill>
                              <a:latin typeface="Cambria Math" panose="02040503050406030204" pitchFamily="18" charset="0"/>
                            </a:rPr>
                            <m:t>1+</m:t>
                          </m:r>
                          <m:r>
                            <a:rPr lang="en-US" b="0" i="1" smtClean="0">
                              <a:solidFill>
                                <a:schemeClr val="tx1">
                                  <a:lumMod val="95000"/>
                                  <a:lumOff val="5000"/>
                                </a:schemeClr>
                              </a:solidFill>
                              <a:latin typeface="Cambria Math" panose="02040503050406030204" pitchFamily="18" charset="0"/>
                            </a:rPr>
                            <m:t>𝑡𝐴𝑠</m:t>
                          </m:r>
                        </m:den>
                      </m:f>
                    </m:oMath>
                  </m:oMathPara>
                </a14:m>
                <a:endParaRPr lang="en-IN" dirty="0">
                  <a:solidFill>
                    <a:schemeClr val="tx1">
                      <a:lumMod val="95000"/>
                      <a:lumOff val="5000"/>
                    </a:schemeClr>
                  </a:solidFill>
                </a:endParaRPr>
              </a:p>
            </p:txBody>
          </p:sp>
        </mc:Choice>
        <mc:Fallback xmlns="">
          <p:sp>
            <p:nvSpPr>
              <p:cNvPr id="44" name="Rectangle 43">
                <a:extLst>
                  <a:ext uri="{FF2B5EF4-FFF2-40B4-BE49-F238E27FC236}">
                    <a16:creationId xmlns:a16="http://schemas.microsoft.com/office/drawing/2014/main" id="{E181CDBC-EC92-7EC4-0407-4D02DDAA521D}"/>
                  </a:ext>
                </a:extLst>
              </p:cNvPr>
              <p:cNvSpPr>
                <a:spLocks noRot="1" noChangeAspect="1" noMove="1" noResize="1" noEditPoints="1" noAdjustHandles="1" noChangeArrowheads="1" noChangeShapeType="1" noTextEdit="1"/>
              </p:cNvSpPr>
              <p:nvPr/>
            </p:nvSpPr>
            <p:spPr>
              <a:xfrm>
                <a:off x="12442075" y="11343218"/>
                <a:ext cx="1701077" cy="875115"/>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742D621A-26B0-1870-CB2C-DE34C51D3329}"/>
                  </a:ext>
                </a:extLst>
              </p:cNvPr>
              <p:cNvSpPr/>
              <p:nvPr/>
            </p:nvSpPr>
            <p:spPr>
              <a:xfrm>
                <a:off x="14691124" y="11357789"/>
                <a:ext cx="1251047" cy="83557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solidFill>
                                <a:schemeClr val="tx1">
                                  <a:lumMod val="95000"/>
                                  <a:lumOff val="5000"/>
                                </a:schemeClr>
                              </a:solidFill>
                              <a:latin typeface="Cambria Math" panose="02040503050406030204" pitchFamily="18" charset="0"/>
                            </a:rPr>
                          </m:ctrlPr>
                        </m:fPr>
                        <m:num>
                          <m:r>
                            <a:rPr lang="en-US" b="0" i="1" smtClean="0">
                              <a:solidFill>
                                <a:schemeClr val="tx1">
                                  <a:lumMod val="95000"/>
                                  <a:lumOff val="5000"/>
                                </a:schemeClr>
                              </a:solidFill>
                              <a:latin typeface="Cambria Math" panose="02040503050406030204" pitchFamily="18" charset="0"/>
                            </a:rPr>
                            <m:t>𝐾𝑔</m:t>
                          </m:r>
                        </m:num>
                        <m:den>
                          <m:r>
                            <a:rPr lang="en-US" b="0" i="1" smtClean="0">
                              <a:solidFill>
                                <a:schemeClr val="tx1">
                                  <a:lumMod val="95000"/>
                                  <a:lumOff val="5000"/>
                                </a:schemeClr>
                              </a:solidFill>
                              <a:latin typeface="Cambria Math" panose="02040503050406030204" pitchFamily="18" charset="0"/>
                            </a:rPr>
                            <m:t>1+</m:t>
                          </m:r>
                          <m:r>
                            <a:rPr lang="en-US" b="0" i="1" smtClean="0">
                              <a:solidFill>
                                <a:schemeClr val="tx1">
                                  <a:lumMod val="95000"/>
                                  <a:lumOff val="5000"/>
                                </a:schemeClr>
                              </a:solidFill>
                              <a:latin typeface="Cambria Math" panose="02040503050406030204" pitchFamily="18" charset="0"/>
                            </a:rPr>
                            <m:t>𝑡𝑔𝑆</m:t>
                          </m:r>
                        </m:den>
                      </m:f>
                    </m:oMath>
                  </m:oMathPara>
                </a14:m>
                <a:endParaRPr lang="en-IN" dirty="0">
                  <a:solidFill>
                    <a:schemeClr val="tx1">
                      <a:lumMod val="95000"/>
                      <a:lumOff val="5000"/>
                    </a:schemeClr>
                  </a:solidFill>
                </a:endParaRPr>
              </a:p>
            </p:txBody>
          </p:sp>
        </mc:Choice>
        <mc:Fallback xmlns="">
          <p:sp>
            <p:nvSpPr>
              <p:cNvPr id="45" name="Rectangle 44">
                <a:extLst>
                  <a:ext uri="{FF2B5EF4-FFF2-40B4-BE49-F238E27FC236}">
                    <a16:creationId xmlns:a16="http://schemas.microsoft.com/office/drawing/2014/main" id="{742D621A-26B0-1870-CB2C-DE34C51D3329}"/>
                  </a:ext>
                </a:extLst>
              </p:cNvPr>
              <p:cNvSpPr>
                <a:spLocks noRot="1" noChangeAspect="1" noMove="1" noResize="1" noEditPoints="1" noAdjustHandles="1" noChangeArrowheads="1" noChangeShapeType="1" noTextEdit="1"/>
              </p:cNvSpPr>
              <p:nvPr/>
            </p:nvSpPr>
            <p:spPr>
              <a:xfrm>
                <a:off x="14691124" y="11357789"/>
                <a:ext cx="1251047" cy="83557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9813A143-2616-6D30-E193-68A58913562F}"/>
                  </a:ext>
                </a:extLst>
              </p:cNvPr>
              <p:cNvSpPr/>
              <p:nvPr/>
            </p:nvSpPr>
            <p:spPr>
              <a:xfrm>
                <a:off x="9778700" y="13359469"/>
                <a:ext cx="3376515" cy="135912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solidFill>
                                <a:schemeClr val="tx1">
                                  <a:lumMod val="95000"/>
                                  <a:lumOff val="5000"/>
                                </a:schemeClr>
                              </a:solidFill>
                              <a:latin typeface="Cambria Math" panose="02040503050406030204" pitchFamily="18" charset="0"/>
                            </a:rPr>
                          </m:ctrlPr>
                        </m:fPr>
                        <m:num>
                          <m:r>
                            <a:rPr lang="en-US" sz="2400" b="0" i="1" smtClean="0">
                              <a:solidFill>
                                <a:schemeClr val="tx1">
                                  <a:lumMod val="95000"/>
                                  <a:lumOff val="5000"/>
                                </a:schemeClr>
                              </a:solidFill>
                              <a:latin typeface="Cambria Math" panose="02040503050406030204" pitchFamily="18" charset="0"/>
                            </a:rPr>
                            <m:t>𝐾𝑟</m:t>
                          </m:r>
                        </m:num>
                        <m:den>
                          <m:r>
                            <a:rPr lang="en-US" sz="2400" i="1" smtClean="0">
                              <a:solidFill>
                                <a:schemeClr val="tx1">
                                  <a:lumMod val="95000"/>
                                  <a:lumOff val="5000"/>
                                </a:schemeClr>
                              </a:solidFill>
                              <a:latin typeface="Cambria Math" panose="02040503050406030204" pitchFamily="18" charset="0"/>
                            </a:rPr>
                            <m:t>1</m:t>
                          </m:r>
                          <m:r>
                            <a:rPr lang="en-US" sz="2400" b="0" i="1" smtClean="0">
                              <a:solidFill>
                                <a:schemeClr val="tx1">
                                  <a:lumMod val="95000"/>
                                  <a:lumOff val="5000"/>
                                </a:schemeClr>
                              </a:solidFill>
                              <a:latin typeface="Cambria Math" panose="02040503050406030204" pitchFamily="18" charset="0"/>
                            </a:rPr>
                            <m:t>+</m:t>
                          </m:r>
                          <m:r>
                            <a:rPr lang="en-US" sz="2400" b="0" i="1" smtClean="0">
                              <a:solidFill>
                                <a:schemeClr val="tx1">
                                  <a:lumMod val="95000"/>
                                  <a:lumOff val="5000"/>
                                </a:schemeClr>
                              </a:solidFill>
                              <a:latin typeface="Cambria Math" panose="02040503050406030204" pitchFamily="18" charset="0"/>
                            </a:rPr>
                            <m:t>𝑡𝑟𝑆</m:t>
                          </m:r>
                        </m:den>
                      </m:f>
                    </m:oMath>
                  </m:oMathPara>
                </a14:m>
                <a:endParaRPr lang="en-IN" sz="2400" dirty="0"/>
              </a:p>
            </p:txBody>
          </p:sp>
        </mc:Choice>
        <mc:Fallback xmlns="">
          <p:sp>
            <p:nvSpPr>
              <p:cNvPr id="47" name="Rectangle 46">
                <a:extLst>
                  <a:ext uri="{FF2B5EF4-FFF2-40B4-BE49-F238E27FC236}">
                    <a16:creationId xmlns:a16="http://schemas.microsoft.com/office/drawing/2014/main" id="{9813A143-2616-6D30-E193-68A58913562F}"/>
                  </a:ext>
                </a:extLst>
              </p:cNvPr>
              <p:cNvSpPr>
                <a:spLocks noRot="1" noChangeAspect="1" noMove="1" noResize="1" noEditPoints="1" noAdjustHandles="1" noChangeArrowheads="1" noChangeShapeType="1" noTextEdit="1"/>
              </p:cNvSpPr>
              <p:nvPr/>
            </p:nvSpPr>
            <p:spPr>
              <a:xfrm>
                <a:off x="9778700" y="13359469"/>
                <a:ext cx="3376515" cy="1359126"/>
              </a:xfrm>
              <a:prstGeom prst="rect">
                <a:avLst/>
              </a:prstGeom>
              <a:blipFill>
                <a:blip r:embed="rId9"/>
                <a:stretch>
                  <a:fillRect/>
                </a:stretch>
              </a:blipFill>
            </p:spPr>
            <p:txBody>
              <a:bodyPr/>
              <a:lstStyle/>
              <a:p>
                <a:r>
                  <a:rPr lang="en-IN">
                    <a:noFill/>
                  </a:rPr>
                  <a:t> </a:t>
                </a:r>
              </a:p>
            </p:txBody>
          </p:sp>
        </mc:Fallback>
      </mc:AlternateContent>
      <p:sp>
        <p:nvSpPr>
          <p:cNvPr id="51" name="Oval 50">
            <a:extLst>
              <a:ext uri="{FF2B5EF4-FFF2-40B4-BE49-F238E27FC236}">
                <a16:creationId xmlns:a16="http://schemas.microsoft.com/office/drawing/2014/main" id="{628E5E28-A8BD-0415-4F40-A6AF7111879F}"/>
              </a:ext>
            </a:extLst>
          </p:cNvPr>
          <p:cNvSpPr/>
          <p:nvPr/>
        </p:nvSpPr>
        <p:spPr>
          <a:xfrm>
            <a:off x="6440202" y="11439698"/>
            <a:ext cx="644725" cy="707183"/>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Arrow: Right 51">
            <a:extLst>
              <a:ext uri="{FF2B5EF4-FFF2-40B4-BE49-F238E27FC236}">
                <a16:creationId xmlns:a16="http://schemas.microsoft.com/office/drawing/2014/main" id="{2CB51F67-6729-AC98-F99D-FC64F6E95107}"/>
              </a:ext>
            </a:extLst>
          </p:cNvPr>
          <p:cNvSpPr/>
          <p:nvPr/>
        </p:nvSpPr>
        <p:spPr>
          <a:xfrm flipV="1">
            <a:off x="7084927" y="11747937"/>
            <a:ext cx="483903" cy="45719"/>
          </a:xfrm>
          <a:prstGeom prst="rightArrow">
            <a:avLst/>
          </a:prstGeom>
          <a:solidFill>
            <a:srgbClr val="0099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Arrow: Right 52">
            <a:extLst>
              <a:ext uri="{FF2B5EF4-FFF2-40B4-BE49-F238E27FC236}">
                <a16:creationId xmlns:a16="http://schemas.microsoft.com/office/drawing/2014/main" id="{D20A14CD-AEA1-015D-3E0C-BD49BB0B9AD2}"/>
              </a:ext>
            </a:extLst>
          </p:cNvPr>
          <p:cNvSpPr/>
          <p:nvPr/>
        </p:nvSpPr>
        <p:spPr>
          <a:xfrm>
            <a:off x="5956299" y="11740692"/>
            <a:ext cx="516973" cy="90789"/>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22CE7BF4-BBD8-9AC8-EA2C-B1431045144D}"/>
              </a:ext>
            </a:extLst>
          </p:cNvPr>
          <p:cNvSpPr/>
          <p:nvPr/>
        </p:nvSpPr>
        <p:spPr>
          <a:xfrm>
            <a:off x="9608062" y="11758884"/>
            <a:ext cx="400222" cy="129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CF99A6AD-CACE-73E4-DCB5-9C73A9B6E798}"/>
              </a:ext>
            </a:extLst>
          </p:cNvPr>
          <p:cNvSpPr/>
          <p:nvPr/>
        </p:nvSpPr>
        <p:spPr>
          <a:xfrm>
            <a:off x="11855107" y="11774905"/>
            <a:ext cx="586968" cy="113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Arrow: Right 55">
            <a:extLst>
              <a:ext uri="{FF2B5EF4-FFF2-40B4-BE49-F238E27FC236}">
                <a16:creationId xmlns:a16="http://schemas.microsoft.com/office/drawing/2014/main" id="{08126157-22B3-0FB2-9D86-E6A4F54C1382}"/>
              </a:ext>
            </a:extLst>
          </p:cNvPr>
          <p:cNvSpPr/>
          <p:nvPr/>
        </p:nvSpPr>
        <p:spPr>
          <a:xfrm>
            <a:off x="14143152" y="11740651"/>
            <a:ext cx="586968" cy="147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Arrow: Right 57">
            <a:extLst>
              <a:ext uri="{FF2B5EF4-FFF2-40B4-BE49-F238E27FC236}">
                <a16:creationId xmlns:a16="http://schemas.microsoft.com/office/drawing/2014/main" id="{116B9AEA-71F1-A533-B7F5-51DB6B6DD6EB}"/>
              </a:ext>
            </a:extLst>
          </p:cNvPr>
          <p:cNvSpPr/>
          <p:nvPr/>
        </p:nvSpPr>
        <p:spPr>
          <a:xfrm>
            <a:off x="15942171" y="11747937"/>
            <a:ext cx="488591" cy="1474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6" name="Connector: Elbow 75">
            <a:extLst>
              <a:ext uri="{FF2B5EF4-FFF2-40B4-BE49-F238E27FC236}">
                <a16:creationId xmlns:a16="http://schemas.microsoft.com/office/drawing/2014/main" id="{26CEB141-70B9-E36B-3C76-748BE1620EAC}"/>
              </a:ext>
            </a:extLst>
          </p:cNvPr>
          <p:cNvCxnSpPr>
            <a:cxnSpLocks/>
          </p:cNvCxnSpPr>
          <p:nvPr/>
        </p:nvCxnSpPr>
        <p:spPr>
          <a:xfrm>
            <a:off x="6762564" y="12665685"/>
            <a:ext cx="3045609" cy="1437324"/>
          </a:xfrm>
          <a:prstGeom prst="bentConnector3">
            <a:avLst>
              <a:gd name="adj1" fmla="val 309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E597185-A908-656F-3E2B-3655C59D5FA8}"/>
              </a:ext>
            </a:extLst>
          </p:cNvPr>
          <p:cNvCxnSpPr>
            <a:cxnSpLocks/>
            <a:endCxn id="51" idx="4"/>
          </p:cNvCxnSpPr>
          <p:nvPr/>
        </p:nvCxnSpPr>
        <p:spPr>
          <a:xfrm flipV="1">
            <a:off x="6762565" y="12146881"/>
            <a:ext cx="0" cy="515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C00300E-AEC8-B06E-963C-C46AC7AB59CB}"/>
              </a:ext>
            </a:extLst>
          </p:cNvPr>
          <p:cNvCxnSpPr>
            <a:cxnSpLocks/>
          </p:cNvCxnSpPr>
          <p:nvPr/>
        </p:nvCxnSpPr>
        <p:spPr>
          <a:xfrm rot="10800000" flipV="1">
            <a:off x="13155218" y="13346316"/>
            <a:ext cx="3001893" cy="7157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1B166FF9-7390-FAF7-F511-B07306A45BC8}"/>
              </a:ext>
            </a:extLst>
          </p:cNvPr>
          <p:cNvCxnSpPr>
            <a:cxnSpLocks/>
          </p:cNvCxnSpPr>
          <p:nvPr/>
        </p:nvCxnSpPr>
        <p:spPr>
          <a:xfrm>
            <a:off x="16157110" y="11888057"/>
            <a:ext cx="14241" cy="1531187"/>
          </a:xfrm>
          <a:prstGeom prst="line">
            <a:avLst/>
          </a:prstGeom>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0265B910-7699-3C84-3462-07E7A18722F3}"/>
              </a:ext>
            </a:extLst>
          </p:cNvPr>
          <p:cNvSpPr txBox="1"/>
          <p:nvPr/>
        </p:nvSpPr>
        <p:spPr>
          <a:xfrm>
            <a:off x="10502903" y="14776755"/>
            <a:ext cx="228422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Sensor </a:t>
            </a:r>
            <a:endParaRPr lang="en-IN" sz="2400" dirty="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9B2672F6-50C4-1265-7153-F06D9C4FCD83}"/>
              </a:ext>
            </a:extLst>
          </p:cNvPr>
          <p:cNvSpPr txBox="1"/>
          <p:nvPr/>
        </p:nvSpPr>
        <p:spPr>
          <a:xfrm>
            <a:off x="10614438" y="12371211"/>
            <a:ext cx="1152691" cy="369332"/>
          </a:xfrm>
          <a:prstGeom prst="rect">
            <a:avLst/>
          </a:prstGeom>
          <a:noFill/>
        </p:spPr>
        <p:txBody>
          <a:bodyPr wrap="square" rtlCol="0">
            <a:spAutoFit/>
          </a:bodyPr>
          <a:lstStyle/>
          <a:p>
            <a:r>
              <a:rPr lang="en-US" dirty="0"/>
              <a:t>Amplifier</a:t>
            </a:r>
            <a:endParaRPr lang="en-IN" dirty="0"/>
          </a:p>
        </p:txBody>
      </p:sp>
      <p:sp>
        <p:nvSpPr>
          <p:cNvPr id="111" name="TextBox 110">
            <a:extLst>
              <a:ext uri="{FF2B5EF4-FFF2-40B4-BE49-F238E27FC236}">
                <a16:creationId xmlns:a16="http://schemas.microsoft.com/office/drawing/2014/main" id="{BCD8A34B-3B2D-26AA-A9C4-898262A5ECA6}"/>
              </a:ext>
            </a:extLst>
          </p:cNvPr>
          <p:cNvSpPr txBox="1"/>
          <p:nvPr/>
        </p:nvSpPr>
        <p:spPr>
          <a:xfrm>
            <a:off x="12871048" y="12390478"/>
            <a:ext cx="1272104" cy="369332"/>
          </a:xfrm>
          <a:prstGeom prst="rect">
            <a:avLst/>
          </a:prstGeom>
          <a:noFill/>
        </p:spPr>
        <p:txBody>
          <a:bodyPr wrap="square" rtlCol="0">
            <a:spAutoFit/>
          </a:bodyPr>
          <a:lstStyle/>
          <a:p>
            <a:r>
              <a:rPr lang="en-US" dirty="0"/>
              <a:t>   Exciter</a:t>
            </a:r>
            <a:endParaRPr lang="en-IN" dirty="0"/>
          </a:p>
        </p:txBody>
      </p:sp>
      <p:sp>
        <p:nvSpPr>
          <p:cNvPr id="112" name="TextBox 111">
            <a:extLst>
              <a:ext uri="{FF2B5EF4-FFF2-40B4-BE49-F238E27FC236}">
                <a16:creationId xmlns:a16="http://schemas.microsoft.com/office/drawing/2014/main" id="{74325C58-D364-1F65-CF5A-9546BE14C75A}"/>
              </a:ext>
            </a:extLst>
          </p:cNvPr>
          <p:cNvSpPr txBox="1"/>
          <p:nvPr/>
        </p:nvSpPr>
        <p:spPr>
          <a:xfrm>
            <a:off x="14834414" y="12286868"/>
            <a:ext cx="1179720" cy="369332"/>
          </a:xfrm>
          <a:prstGeom prst="rect">
            <a:avLst/>
          </a:prstGeom>
          <a:noFill/>
        </p:spPr>
        <p:txBody>
          <a:bodyPr wrap="square" rtlCol="0">
            <a:spAutoFit/>
          </a:bodyPr>
          <a:lstStyle/>
          <a:p>
            <a:r>
              <a:rPr lang="en-US" dirty="0"/>
              <a:t>Generator</a:t>
            </a:r>
            <a:endParaRPr lang="en-IN" dirty="0"/>
          </a:p>
        </p:txBody>
      </p:sp>
      <p:sp>
        <p:nvSpPr>
          <p:cNvPr id="116" name="TextBox 115">
            <a:extLst>
              <a:ext uri="{FF2B5EF4-FFF2-40B4-BE49-F238E27FC236}">
                <a16:creationId xmlns:a16="http://schemas.microsoft.com/office/drawing/2014/main" id="{1BAC9B0C-D71C-6359-F313-D67E747D22EB}"/>
              </a:ext>
            </a:extLst>
          </p:cNvPr>
          <p:cNvSpPr txBox="1"/>
          <p:nvPr/>
        </p:nvSpPr>
        <p:spPr>
          <a:xfrm>
            <a:off x="7950200" y="12402393"/>
            <a:ext cx="1391158" cy="646331"/>
          </a:xfrm>
          <a:prstGeom prst="rect">
            <a:avLst/>
          </a:prstGeom>
          <a:noFill/>
        </p:spPr>
        <p:txBody>
          <a:bodyPr wrap="square" rtlCol="0">
            <a:spAutoFit/>
          </a:bodyPr>
          <a:lstStyle/>
          <a:p>
            <a:r>
              <a:rPr lang="en-US" dirty="0"/>
              <a:t>PID Controller</a:t>
            </a:r>
            <a:endParaRPr lang="en-IN" dirty="0"/>
          </a:p>
        </p:txBody>
      </p:sp>
      <p:sp>
        <p:nvSpPr>
          <p:cNvPr id="117" name="TextBox 116">
            <a:extLst>
              <a:ext uri="{FF2B5EF4-FFF2-40B4-BE49-F238E27FC236}">
                <a16:creationId xmlns:a16="http://schemas.microsoft.com/office/drawing/2014/main" id="{A4B4228F-DC6D-0ADE-BC83-BEB111AAEC0B}"/>
              </a:ext>
            </a:extLst>
          </p:cNvPr>
          <p:cNvSpPr txBox="1"/>
          <p:nvPr/>
        </p:nvSpPr>
        <p:spPr>
          <a:xfrm>
            <a:off x="6889582" y="11986559"/>
            <a:ext cx="209564" cy="369332"/>
          </a:xfrm>
          <a:prstGeom prst="rect">
            <a:avLst/>
          </a:prstGeom>
          <a:noFill/>
        </p:spPr>
        <p:txBody>
          <a:bodyPr wrap="square" rtlCol="0">
            <a:spAutoFit/>
          </a:bodyPr>
          <a:lstStyle/>
          <a:p>
            <a:r>
              <a:rPr lang="en-US" dirty="0"/>
              <a:t>-</a:t>
            </a:r>
            <a:endParaRPr lang="en-IN" dirty="0"/>
          </a:p>
        </p:txBody>
      </p:sp>
      <p:sp>
        <p:nvSpPr>
          <p:cNvPr id="123" name="TextBox 122">
            <a:extLst>
              <a:ext uri="{FF2B5EF4-FFF2-40B4-BE49-F238E27FC236}">
                <a16:creationId xmlns:a16="http://schemas.microsoft.com/office/drawing/2014/main" id="{2E74EF10-9BBB-3C13-D17C-AF0FA6EC0546}"/>
              </a:ext>
            </a:extLst>
          </p:cNvPr>
          <p:cNvSpPr txBox="1"/>
          <p:nvPr/>
        </p:nvSpPr>
        <p:spPr>
          <a:xfrm>
            <a:off x="6053559" y="11014759"/>
            <a:ext cx="87429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Vref(s)</a:t>
            </a:r>
            <a:endParaRPr lang="en-IN" dirty="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9184F4C6-B87A-F931-45F5-55F9C6D0D007}"/>
              </a:ext>
            </a:extLst>
          </p:cNvPr>
          <p:cNvSpPr txBox="1"/>
          <p:nvPr/>
        </p:nvSpPr>
        <p:spPr>
          <a:xfrm>
            <a:off x="6889582" y="12256120"/>
            <a:ext cx="53688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Vs</a:t>
            </a:r>
            <a:endParaRPr lang="en-IN" dirty="0">
              <a:latin typeface="Times New Roman" panose="02020603050405020304" pitchFamily="18" charset="0"/>
              <a:cs typeface="Times New Roman" panose="02020603050405020304" pitchFamily="18" charset="0"/>
            </a:endParaRPr>
          </a:p>
        </p:txBody>
      </p:sp>
      <p:sp>
        <p:nvSpPr>
          <p:cNvPr id="125" name="TextBox 124">
            <a:extLst>
              <a:ext uri="{FF2B5EF4-FFF2-40B4-BE49-F238E27FC236}">
                <a16:creationId xmlns:a16="http://schemas.microsoft.com/office/drawing/2014/main" id="{55AF3E1F-11BA-DE2B-1C1C-772A588FA287}"/>
              </a:ext>
            </a:extLst>
          </p:cNvPr>
          <p:cNvSpPr txBox="1"/>
          <p:nvPr/>
        </p:nvSpPr>
        <p:spPr>
          <a:xfrm>
            <a:off x="15942171" y="11360141"/>
            <a:ext cx="46010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Vt</a:t>
            </a:r>
            <a:endParaRPr lang="en-IN" dirty="0">
              <a:latin typeface="Times New Roman" panose="02020603050405020304" pitchFamily="18" charset="0"/>
              <a:cs typeface="Times New Roman" panose="02020603050405020304" pitchFamily="18" charset="0"/>
            </a:endParaRPr>
          </a:p>
        </p:txBody>
      </p:sp>
      <p:sp>
        <p:nvSpPr>
          <p:cNvPr id="126" name="TextBox 125">
            <a:extLst>
              <a:ext uri="{FF2B5EF4-FFF2-40B4-BE49-F238E27FC236}">
                <a16:creationId xmlns:a16="http://schemas.microsoft.com/office/drawing/2014/main" id="{72BDF812-3B8F-EB30-9502-29832E458987}"/>
              </a:ext>
            </a:extLst>
          </p:cNvPr>
          <p:cNvSpPr txBox="1"/>
          <p:nvPr/>
        </p:nvSpPr>
        <p:spPr>
          <a:xfrm flipH="1">
            <a:off x="9608061" y="11243196"/>
            <a:ext cx="400221" cy="369332"/>
          </a:xfrm>
          <a:prstGeom prst="rect">
            <a:avLst/>
          </a:prstGeom>
          <a:noFill/>
        </p:spPr>
        <p:txBody>
          <a:bodyPr wrap="square" rtlCol="0">
            <a:spAutoFit/>
          </a:bodyPr>
          <a:lstStyle/>
          <a:p>
            <a:r>
              <a:rPr lang="en-US" dirty="0"/>
              <a:t>ve</a:t>
            </a:r>
            <a:endParaRPr lang="en-IN" dirty="0"/>
          </a:p>
        </p:txBody>
      </p:sp>
      <p:sp>
        <p:nvSpPr>
          <p:cNvPr id="127" name="TextBox 126">
            <a:extLst>
              <a:ext uri="{FF2B5EF4-FFF2-40B4-BE49-F238E27FC236}">
                <a16:creationId xmlns:a16="http://schemas.microsoft.com/office/drawing/2014/main" id="{B47E1C02-09AA-2796-38F8-977815002C9C}"/>
              </a:ext>
            </a:extLst>
          </p:cNvPr>
          <p:cNvSpPr txBox="1"/>
          <p:nvPr/>
        </p:nvSpPr>
        <p:spPr>
          <a:xfrm>
            <a:off x="11968223" y="11475420"/>
            <a:ext cx="434856" cy="369332"/>
          </a:xfrm>
          <a:prstGeom prst="rect">
            <a:avLst/>
          </a:prstGeom>
          <a:noFill/>
        </p:spPr>
        <p:txBody>
          <a:bodyPr wrap="square" rtlCol="0">
            <a:spAutoFit/>
          </a:bodyPr>
          <a:lstStyle/>
          <a:p>
            <a:r>
              <a:rPr lang="en-US" dirty="0"/>
              <a:t>Vr</a:t>
            </a:r>
            <a:endParaRPr lang="en-IN" dirty="0"/>
          </a:p>
        </p:txBody>
      </p:sp>
      <p:sp>
        <p:nvSpPr>
          <p:cNvPr id="1024" name="TextBox 1023">
            <a:extLst>
              <a:ext uri="{FF2B5EF4-FFF2-40B4-BE49-F238E27FC236}">
                <a16:creationId xmlns:a16="http://schemas.microsoft.com/office/drawing/2014/main" id="{8AAD2513-C62B-EFB3-502E-C5D20ED1C768}"/>
              </a:ext>
            </a:extLst>
          </p:cNvPr>
          <p:cNvSpPr txBox="1"/>
          <p:nvPr/>
        </p:nvSpPr>
        <p:spPr>
          <a:xfrm>
            <a:off x="14143152" y="11454712"/>
            <a:ext cx="440949" cy="369332"/>
          </a:xfrm>
          <a:prstGeom prst="rect">
            <a:avLst/>
          </a:prstGeom>
          <a:noFill/>
        </p:spPr>
        <p:txBody>
          <a:bodyPr wrap="square" rtlCol="0">
            <a:spAutoFit/>
          </a:bodyPr>
          <a:lstStyle/>
          <a:p>
            <a:r>
              <a:rPr lang="en-US" dirty="0"/>
              <a:t>V f</a:t>
            </a:r>
            <a:endParaRPr lang="en-IN" dirty="0"/>
          </a:p>
        </p:txBody>
      </p:sp>
      <p:sp>
        <p:nvSpPr>
          <p:cNvPr id="19" name="TextBox 18">
            <a:extLst>
              <a:ext uri="{FF2B5EF4-FFF2-40B4-BE49-F238E27FC236}">
                <a16:creationId xmlns:a16="http://schemas.microsoft.com/office/drawing/2014/main" id="{F2A23CD9-D3E3-B285-18CB-875FB44DEB0C}"/>
              </a:ext>
            </a:extLst>
          </p:cNvPr>
          <p:cNvSpPr txBox="1"/>
          <p:nvPr/>
        </p:nvSpPr>
        <p:spPr>
          <a:xfrm>
            <a:off x="7257209" y="1161500"/>
            <a:ext cx="8756925" cy="1107996"/>
          </a:xfrm>
          <a:prstGeom prst="rect">
            <a:avLst/>
          </a:prstGeom>
          <a:noFill/>
        </p:spPr>
        <p:txBody>
          <a:bodyPr wrap="square" rtlCol="0">
            <a:spAutoFit/>
          </a:bodyPr>
          <a:lstStyle/>
          <a:p>
            <a:pPr algn="r"/>
            <a:r>
              <a:rPr lang="en-US" sz="2200" b="1" dirty="0">
                <a:solidFill>
                  <a:schemeClr val="bg1"/>
                </a:solidFill>
                <a:latin typeface="Times New Roman" panose="02020603050405020304" pitchFamily="18" charset="0"/>
                <a:cs typeface="Times New Roman" panose="02020603050405020304" pitchFamily="18" charset="0"/>
              </a:rPr>
              <a:t>Name: Mr. S.G.M.Hussain</a:t>
            </a:r>
            <a:br>
              <a:rPr lang="en-US" sz="2200" b="1" dirty="0">
                <a:solidFill>
                  <a:schemeClr val="bg1"/>
                </a:solidFill>
                <a:latin typeface="Times New Roman" panose="02020603050405020304" pitchFamily="18" charset="0"/>
                <a:cs typeface="Times New Roman" panose="02020603050405020304" pitchFamily="18" charset="0"/>
              </a:rPr>
            </a:br>
            <a:r>
              <a:rPr lang="en-US" sz="2200" b="1" dirty="0">
                <a:solidFill>
                  <a:schemeClr val="bg1"/>
                </a:solidFill>
                <a:latin typeface="Times New Roman" panose="02020603050405020304" pitchFamily="18" charset="0"/>
                <a:cs typeface="Times New Roman" panose="02020603050405020304" pitchFamily="18" charset="0"/>
              </a:rPr>
              <a:t>Register Number: 192212236</a:t>
            </a:r>
          </a:p>
          <a:p>
            <a:pPr algn="r"/>
            <a:r>
              <a:rPr lang="en-US" sz="2200" b="1" dirty="0">
                <a:solidFill>
                  <a:schemeClr val="bg1"/>
                </a:solidFill>
                <a:latin typeface="Times New Roman" panose="02020603050405020304" pitchFamily="18" charset="0"/>
                <a:cs typeface="Times New Roman" panose="02020603050405020304" pitchFamily="18" charset="0"/>
              </a:rPr>
              <a:t>Guided by Dr. V Rajinikanth</a:t>
            </a:r>
          </a:p>
        </p:txBody>
      </p:sp>
      <p:sp>
        <p:nvSpPr>
          <p:cNvPr id="25" name="TextBox 24">
            <a:extLst>
              <a:ext uri="{FF2B5EF4-FFF2-40B4-BE49-F238E27FC236}">
                <a16:creationId xmlns:a16="http://schemas.microsoft.com/office/drawing/2014/main" id="{7D3D4913-47DA-A378-7545-D0108FBC7528}"/>
              </a:ext>
            </a:extLst>
          </p:cNvPr>
          <p:cNvSpPr txBox="1"/>
          <p:nvPr/>
        </p:nvSpPr>
        <p:spPr>
          <a:xfrm>
            <a:off x="28439" y="4110844"/>
            <a:ext cx="3273561" cy="521681"/>
          </a:xfrm>
          <a:prstGeom prst="rect">
            <a:avLst/>
          </a:prstGeom>
          <a:solidFill>
            <a:srgbClr val="FFFF00"/>
          </a:solidFill>
        </p:spPr>
        <p:txBody>
          <a:bodyPr wrap="square" rtlCol="0">
            <a:spAutoFit/>
          </a:bodyPr>
          <a:lstStyle/>
          <a:p>
            <a:r>
              <a:rPr lang="en-US" sz="2790" b="1" dirty="0">
                <a:latin typeface="Times New Roman" panose="02020603050405020304" pitchFamily="18" charset="0"/>
                <a:cs typeface="Times New Roman" panose="02020603050405020304" pitchFamily="18" charset="0"/>
              </a:rPr>
              <a:t>INTRODUCTION</a:t>
            </a:r>
            <a:endParaRPr lang="en-IN" sz="279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1699</TotalTime>
  <Words>1022</Words>
  <Application>Microsoft Office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Arial Black</vt:lpstr>
      <vt:lpstr>Arial Narrow</vt:lpstr>
      <vt:lpstr>Calibri</vt:lpstr>
      <vt:lpstr>Calibri Light</vt:lpstr>
      <vt:lpstr>Cambria Math</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Dinesh S</cp:lastModifiedBy>
  <cp:revision>75</cp:revision>
  <dcterms:created xsi:type="dcterms:W3CDTF">2023-04-19T08:35:46Z</dcterms:created>
  <dcterms:modified xsi:type="dcterms:W3CDTF">2024-04-09T16:57:32Z</dcterms:modified>
</cp:coreProperties>
</file>