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16459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FA8A"/>
    <a:srgbClr val="0099CC"/>
    <a:srgbClr val="1EEAEA"/>
    <a:srgbClr val="F6A512"/>
    <a:srgbClr val="F711E7"/>
    <a:srgbClr val="FFFFCC"/>
    <a:srgbClr val="FA0E46"/>
    <a:srgbClr val="55F216"/>
    <a:srgbClr val="66FF33"/>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87" autoAdjust="0"/>
    <p:restoredTop sz="99278" autoAdjust="0"/>
  </p:normalViewPr>
  <p:slideViewPr>
    <p:cSldViewPr snapToGrid="0">
      <p:cViewPr>
        <p:scale>
          <a:sx n="62" d="100"/>
          <a:sy n="62" d="100"/>
        </p:scale>
        <p:origin x="1114" y="-1205"/>
      </p:cViewPr>
      <p:guideLst>
        <p:guide orient="horz" pos="10368"/>
        <p:guide pos="51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2CF45-CD72-4577-99F0-ECDADF6D3D9E}" type="datetimeFigureOut">
              <a:rPr lang="en-IN" smtClean="0"/>
              <a:t>09-04-2024</a:t>
            </a:fld>
            <a:endParaRPr lang="en-IN"/>
          </a:p>
        </p:txBody>
      </p:sp>
      <p:sp>
        <p:nvSpPr>
          <p:cNvPr id="4" name="Slide Image Placeholder 3"/>
          <p:cNvSpPr>
            <a:spLocks noGrp="1" noRot="1" noChangeAspect="1"/>
          </p:cNvSpPr>
          <p:nvPr>
            <p:ph type="sldImg" idx="2"/>
          </p:nvPr>
        </p:nvSpPr>
        <p:spPr>
          <a:xfrm>
            <a:off x="2657475" y="1143000"/>
            <a:ext cx="154305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B006E-6E66-442B-8EA3-91F53B0CC749}" type="slidenum">
              <a:rPr lang="en-IN" smtClean="0"/>
              <a:t>‹#›</a:t>
            </a:fld>
            <a:endParaRPr lang="en-IN"/>
          </a:p>
        </p:txBody>
      </p:sp>
    </p:spTree>
    <p:extLst>
      <p:ext uri="{BB962C8B-B14F-4D97-AF65-F5344CB8AC3E}">
        <p14:creationId xmlns:p14="http://schemas.microsoft.com/office/powerpoint/2010/main" val="160743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5387342"/>
            <a:ext cx="13990320" cy="11460480"/>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17289782"/>
            <a:ext cx="12344400" cy="794765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66889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76497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752600"/>
            <a:ext cx="354901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1" y="1752600"/>
            <a:ext cx="1044130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38014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1211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8206749"/>
            <a:ext cx="14196060" cy="13693138"/>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22029429"/>
            <a:ext cx="14196060" cy="7200898"/>
          </a:xfrm>
        </p:spPr>
        <p:txBody>
          <a:bodyPr/>
          <a:lstStyle>
            <a:lvl1pPr marL="0" indent="0">
              <a:buNone/>
              <a:defRPr sz="4320">
                <a:solidFill>
                  <a:schemeClr val="tx1"/>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37466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8763000"/>
            <a:ext cx="69951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8763000"/>
            <a:ext cx="69951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6699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752607"/>
            <a:ext cx="141960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8069582"/>
            <a:ext cx="6963012"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12024360"/>
            <a:ext cx="696301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8069582"/>
            <a:ext cx="6997304"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12024360"/>
            <a:ext cx="6997304"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220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91747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74877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60"/>
            <a:ext cx="5308520" cy="7680960"/>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4739647"/>
            <a:ext cx="8332470" cy="233934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9875520"/>
            <a:ext cx="5308520"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1998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60"/>
            <a:ext cx="5308520" cy="7680960"/>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4739647"/>
            <a:ext cx="8332470" cy="23393400"/>
          </a:xfrm>
        </p:spPr>
        <p:txBody>
          <a:bodyPr anchor="t"/>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Click icon to add picture</a:t>
            </a:r>
            <a:endParaRPr lang="en-US" dirty="0"/>
          </a:p>
        </p:txBody>
      </p:sp>
      <p:sp>
        <p:nvSpPr>
          <p:cNvPr id="4" name="Text Placeholder 3"/>
          <p:cNvSpPr>
            <a:spLocks noGrp="1"/>
          </p:cNvSpPr>
          <p:nvPr>
            <p:ph type="body" sz="half" idx="2"/>
          </p:nvPr>
        </p:nvSpPr>
        <p:spPr>
          <a:xfrm>
            <a:off x="1133714" y="9875520"/>
            <a:ext cx="5308520"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98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752607"/>
            <a:ext cx="141960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8763000"/>
            <a:ext cx="141960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30510487"/>
            <a:ext cx="3703320" cy="1752600"/>
          </a:xfrm>
          <a:prstGeom prst="rect">
            <a:avLst/>
          </a:prstGeom>
        </p:spPr>
        <p:txBody>
          <a:bodyPr vert="horz" lIns="91440" tIns="45720" rIns="91440" bIns="45720" rtlCol="0" anchor="ctr"/>
          <a:lstStyle>
            <a:lvl1pPr algn="l">
              <a:defRPr sz="2160">
                <a:solidFill>
                  <a:schemeClr val="tx1">
                    <a:tint val="75000"/>
                  </a:schemeClr>
                </a:solidFill>
              </a:defRPr>
            </a:lvl1pPr>
          </a:lstStyle>
          <a:p>
            <a:fld id="{3E22DA87-17A3-43A0-B86E-2FCFB6EFBC32}" type="datetimeFigureOut">
              <a:rPr lang="en-IN" smtClean="0"/>
              <a:t>09-04-2024</a:t>
            </a:fld>
            <a:endParaRPr lang="en-IN"/>
          </a:p>
        </p:txBody>
      </p:sp>
      <p:sp>
        <p:nvSpPr>
          <p:cNvPr id="5" name="Footer Placeholder 4"/>
          <p:cNvSpPr>
            <a:spLocks noGrp="1"/>
          </p:cNvSpPr>
          <p:nvPr>
            <p:ph type="ftr" sz="quarter" idx="3"/>
          </p:nvPr>
        </p:nvSpPr>
        <p:spPr>
          <a:xfrm>
            <a:off x="5452110" y="30510487"/>
            <a:ext cx="5554980" cy="1752600"/>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1624310" y="30510487"/>
            <a:ext cx="3703320" cy="1752600"/>
          </a:xfrm>
          <a:prstGeom prst="rect">
            <a:avLst/>
          </a:prstGeom>
        </p:spPr>
        <p:txBody>
          <a:bodyPr vert="horz" lIns="91440" tIns="45720" rIns="91440" bIns="45720" rtlCol="0" anchor="ctr"/>
          <a:lstStyle>
            <a:lvl1pPr algn="r">
              <a:defRPr sz="2160">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35967978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827C5-EB36-36D8-57E4-E142A1A8C67D}"/>
              </a:ext>
            </a:extLst>
          </p:cNvPr>
          <p:cNvSpPr/>
          <p:nvPr/>
        </p:nvSpPr>
        <p:spPr>
          <a:xfrm>
            <a:off x="0" y="4066595"/>
            <a:ext cx="16459200" cy="6033369"/>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BEE37FD5-5EF1-EDB2-8DF3-A5AA932536BE}"/>
              </a:ext>
            </a:extLst>
          </p:cNvPr>
          <p:cNvSpPr/>
          <p:nvPr/>
        </p:nvSpPr>
        <p:spPr>
          <a:xfrm>
            <a:off x="-28438" y="9998937"/>
            <a:ext cx="16459200" cy="6617059"/>
          </a:xfrm>
          <a:prstGeom prst="rect">
            <a:avLst/>
          </a:prstGeom>
          <a:solidFill>
            <a:srgbClr val="BFE7FF"/>
          </a:solidFill>
          <a:ln>
            <a:solidFill>
              <a:schemeClr val="accent5">
                <a:lumMod val="40000"/>
                <a:lumOff val="6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A021296-65E9-56EE-2F9B-01E9D7D98AE3}"/>
              </a:ext>
            </a:extLst>
          </p:cNvPr>
          <p:cNvSpPr/>
          <p:nvPr/>
        </p:nvSpPr>
        <p:spPr>
          <a:xfrm>
            <a:off x="0" y="16148668"/>
            <a:ext cx="16459200" cy="603684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8CC73F69-4CF5-AB24-E8A8-73DEEF223A8F}"/>
              </a:ext>
            </a:extLst>
          </p:cNvPr>
          <p:cNvSpPr/>
          <p:nvPr/>
        </p:nvSpPr>
        <p:spPr>
          <a:xfrm>
            <a:off x="0" y="22179493"/>
            <a:ext cx="16459200" cy="5360433"/>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US" sz="2700" dirty="0">
              <a:solidFill>
                <a:schemeClr val="tx1"/>
              </a:solidFill>
              <a:latin typeface="Arial Narrow" panose="020B0606020202030204" pitchFamily="34" charset="0"/>
              <a:cs typeface="Times New Roman" panose="02020603050405020304" pitchFamily="18" charset="0"/>
            </a:endParaRPr>
          </a:p>
          <a:p>
            <a:pPr marL="342900" indent="-342900" algn="just">
              <a:buFont typeface="Wingdings" panose="05000000000000000000" pitchFamily="2" charset="2"/>
              <a:buChar char="Ø"/>
            </a:pPr>
            <a:endParaRPr lang="en-US" sz="2450" dirty="0">
              <a:solidFill>
                <a:schemeClr val="tx1"/>
              </a:solidFill>
              <a:latin typeface="Arial Narrow" panose="020B0606020202030204" pitchFamily="34" charset="0"/>
              <a:cs typeface="Times New Roman" panose="02020603050405020304" pitchFamily="18" charset="0"/>
            </a:endParaRP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This research investigates the Design of the Hummingbird Algorithm (HA) for tuning a Fractional-Order Proportional Integral Derivative (FO-PID) controller in an Automatic Voltage Regulator (AVR) system. The primary objective is to achieve a reduction of Overshoot compared to the Particle Swarm Optimization PID (PSO-PID) approach. This work considered the reduction of Overshoot voltage In AVR Systems by simulation of overshoot values by representing Graph </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By adjusting the FO-PID parameters, HA aims to achieve significant reductions in Overshoot .</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Traditionally, Particle swarm optimization Algorithm PID (PSO-PID) is used for AVR control.</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The main goal is to demonstrate that HA-FO-PID can effectively lower overshoot  voltage compared to PSO-PID .</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By adjusting the FO-PID parameters, HA aims to achieve significant reductions in Overshoot .</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Implementing HA offers a novel and potentially superior method for AVR control.</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The SPSS statistical analysis confirms that the proposed study achieves a overshoot voltage of 13.08 </a:t>
            </a:r>
            <a:r>
              <a:rPr lang="en-IN" sz="2190" dirty="0">
                <a:solidFill>
                  <a:schemeClr val="tx1"/>
                </a:solidFill>
                <a:latin typeface="Times New Roman" panose="02020603050405020304" pitchFamily="18" charset="0"/>
                <a:cs typeface="Times New Roman" panose="02020603050405020304" pitchFamily="18" charset="0"/>
              </a:rPr>
              <a:t>and it is </a:t>
            </a:r>
            <a:r>
              <a:rPr lang="en-US" sz="2190" dirty="0">
                <a:solidFill>
                  <a:schemeClr val="tx1"/>
                </a:solidFill>
                <a:latin typeface="Times New Roman" panose="02020603050405020304" pitchFamily="18" charset="0"/>
                <a:cs typeface="Times New Roman" panose="02020603050405020304" pitchFamily="18" charset="0"/>
              </a:rPr>
              <a:t>less than our chosen significance level (p&lt;18.81). This authenticates that there exists a statistical significant difference between group 1 and group 2 considered in each study</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Further investigations can explore the robustness and real-world applicability of HA-FO-PID in AVR systems</a:t>
            </a:r>
            <a:r>
              <a:rPr lang="en-US" sz="2450" dirty="0">
                <a:solidFill>
                  <a:schemeClr val="tx1"/>
                </a:solidFill>
                <a:latin typeface="Arial Narrow" panose="020B0606020202030204" pitchFamily="34" charset="0"/>
                <a:cs typeface="Times New Roman" panose="02020603050405020304" pitchFamily="18" charset="0"/>
              </a:rPr>
              <a:t>.</a:t>
            </a:r>
            <a:endParaRPr lang="en-IN" sz="2450" dirty="0">
              <a:solidFill>
                <a:schemeClr val="tx1"/>
              </a:solidFill>
              <a:latin typeface="Arial Narrow" panose="020B0606020202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6BB6150E-B6D9-0477-CF16-6A98BF9C825F}"/>
              </a:ext>
            </a:extLst>
          </p:cNvPr>
          <p:cNvSpPr/>
          <p:nvPr/>
        </p:nvSpPr>
        <p:spPr>
          <a:xfrm>
            <a:off x="-1" y="27539926"/>
            <a:ext cx="16460259" cy="5378473"/>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IN" sz="2600" dirty="0">
              <a:solidFill>
                <a:schemeClr val="tx1"/>
              </a:solidFill>
              <a:latin typeface="Arial Narrow" panose="020B0606020202030204" pitchFamily="34" charset="0"/>
            </a:endParaRPr>
          </a:p>
        </p:txBody>
      </p:sp>
      <p:sp>
        <p:nvSpPr>
          <p:cNvPr id="10" name="Rectangle 9">
            <a:extLst>
              <a:ext uri="{FF2B5EF4-FFF2-40B4-BE49-F238E27FC236}">
                <a16:creationId xmlns:a16="http://schemas.microsoft.com/office/drawing/2014/main" id="{BA700850-254E-CEFB-BC41-4AE4951B636A}"/>
              </a:ext>
            </a:extLst>
          </p:cNvPr>
          <p:cNvSpPr/>
          <p:nvPr/>
        </p:nvSpPr>
        <p:spPr>
          <a:xfrm>
            <a:off x="-1" y="2281789"/>
            <a:ext cx="16460259" cy="1809399"/>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2EED712E-19B3-F26C-6B75-88E1A5F59B0C}"/>
              </a:ext>
            </a:extLst>
          </p:cNvPr>
          <p:cNvPicPr>
            <a:picLocks noChangeAspect="1"/>
          </p:cNvPicPr>
          <p:nvPr/>
        </p:nvPicPr>
        <p:blipFill>
          <a:blip r:embed="rId2"/>
          <a:stretch>
            <a:fillRect/>
          </a:stretch>
        </p:blipFill>
        <p:spPr>
          <a:xfrm>
            <a:off x="-1878" y="550"/>
            <a:ext cx="16459201" cy="2235519"/>
          </a:xfrm>
          <a:prstGeom prst="rect">
            <a:avLst/>
          </a:prstGeom>
        </p:spPr>
      </p:pic>
      <p:sp>
        <p:nvSpPr>
          <p:cNvPr id="2" name="TextBox 1">
            <a:extLst>
              <a:ext uri="{FF2B5EF4-FFF2-40B4-BE49-F238E27FC236}">
                <a16:creationId xmlns:a16="http://schemas.microsoft.com/office/drawing/2014/main" id="{A362008D-D9AE-CC4A-00C7-D2C269A08BF0}"/>
              </a:ext>
            </a:extLst>
          </p:cNvPr>
          <p:cNvSpPr txBox="1"/>
          <p:nvPr/>
        </p:nvSpPr>
        <p:spPr>
          <a:xfrm>
            <a:off x="-57935" y="3499096"/>
            <a:ext cx="16723611" cy="6512695"/>
          </a:xfrm>
          <a:prstGeom prst="rect">
            <a:avLst/>
          </a:prstGeom>
          <a:noFill/>
        </p:spPr>
        <p:txBody>
          <a:bodyPr wrap="square" rtlCol="0">
            <a:spAutoFit/>
          </a:bodyPr>
          <a:lstStyle/>
          <a:p>
            <a:pPr marL="342900" indent="-342900" algn="just">
              <a:buFont typeface="Wingdings" panose="05000000000000000000" pitchFamily="2" charset="2"/>
              <a:buChar char="Ø"/>
            </a:pPr>
            <a:endParaRPr lang="en-US" sz="3200" b="1" dirty="0">
              <a:latin typeface="Times New Roman" panose="02020603050405020304" pitchFamily="18" charset="0"/>
              <a:cs typeface="Times New Roman" panose="02020603050405020304" pitchFamily="18" charset="0"/>
            </a:endParaRPr>
          </a:p>
          <a:p>
            <a:pPr algn="just"/>
            <a:endParaRPr lang="en-US" sz="3200" b="1" dirty="0">
              <a:latin typeface="Arial Narrow" panose="020B0606020202030204" pitchFamily="34" charset="0"/>
              <a:cs typeface="Arial" panose="020B0604020202020204" pitchFamily="34" charset="0"/>
            </a:endParaRPr>
          </a:p>
          <a:p>
            <a:pPr algn="just"/>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8D926963-C998-8C99-8FCC-08ABBEF0B79F}"/>
              </a:ext>
            </a:extLst>
          </p:cNvPr>
          <p:cNvSpPr txBox="1"/>
          <p:nvPr/>
        </p:nvSpPr>
        <p:spPr>
          <a:xfrm>
            <a:off x="113157" y="16073343"/>
            <a:ext cx="15505043" cy="584775"/>
          </a:xfrm>
          <a:prstGeom prst="rect">
            <a:avLst/>
          </a:prstGeom>
          <a:solidFill>
            <a:srgbClr val="FFFF00"/>
          </a:solidFill>
        </p:spPr>
        <p:txBody>
          <a:bodyPr wrap="square" rtlCol="0">
            <a:spAutoFit/>
          </a:bodyPr>
          <a:lstStyle/>
          <a:p>
            <a:r>
              <a:rPr lang="en-US" sz="3200" b="1" dirty="0">
                <a:latin typeface="Arial Narrow" panose="020B0606020202030204" pitchFamily="34" charset="0"/>
                <a:cs typeface="Times New Roman" panose="02020603050405020304" pitchFamily="18" charset="0"/>
              </a:rPr>
              <a:t>RESULTS</a:t>
            </a:r>
            <a:endParaRPr lang="en-IN" sz="3200" b="1" dirty="0">
              <a:latin typeface="Arial Narrow" panose="020B0606020202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0F32B32C-48F1-86E7-7599-73BFEFA45DF2}"/>
              </a:ext>
            </a:extLst>
          </p:cNvPr>
          <p:cNvSpPr txBox="1"/>
          <p:nvPr/>
        </p:nvSpPr>
        <p:spPr>
          <a:xfrm>
            <a:off x="0" y="22185344"/>
            <a:ext cx="6118167" cy="584775"/>
          </a:xfrm>
          <a:prstGeom prst="rect">
            <a:avLst/>
          </a:prstGeom>
          <a:solidFill>
            <a:srgbClr val="FFFF00"/>
          </a:solidFill>
        </p:spPr>
        <p:txBody>
          <a:bodyPr wrap="square" rtlCol="0">
            <a:spAutoFit/>
          </a:bodyPr>
          <a:lstStyle/>
          <a:p>
            <a:r>
              <a:rPr lang="en-US" sz="3200" b="1" dirty="0">
                <a:latin typeface="Arial Narrow" panose="020B0606020202030204" pitchFamily="34" charset="0"/>
                <a:cs typeface="Times New Roman" panose="02020603050405020304" pitchFamily="18" charset="0"/>
              </a:rPr>
              <a:t>DISCUSSION AND CONCLUSION</a:t>
            </a:r>
            <a:endParaRPr lang="en-IN" sz="3200" b="1" dirty="0">
              <a:latin typeface="Arial Narrow" panose="020B0606020202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8E7B046B-B152-8473-31E3-641D0578F31B}"/>
              </a:ext>
            </a:extLst>
          </p:cNvPr>
          <p:cNvSpPr txBox="1"/>
          <p:nvPr/>
        </p:nvSpPr>
        <p:spPr>
          <a:xfrm>
            <a:off x="0" y="27557966"/>
            <a:ext cx="15505043" cy="584775"/>
          </a:xfrm>
          <a:prstGeom prst="rect">
            <a:avLst/>
          </a:prstGeom>
          <a:solidFill>
            <a:srgbClr val="FFFF00"/>
          </a:solidFill>
        </p:spPr>
        <p:txBody>
          <a:bodyPr wrap="square" rtlCol="0">
            <a:spAutoFit/>
          </a:bodyPr>
          <a:lstStyle/>
          <a:p>
            <a:r>
              <a:rPr lang="en-US" sz="3200" b="1" dirty="0">
                <a:latin typeface="Arial Narrow" panose="020B0606020202030204" pitchFamily="34" charset="0"/>
                <a:cs typeface="Times New Roman" panose="02020603050405020304" pitchFamily="18" charset="0"/>
              </a:rPr>
              <a:t>BIBLIOGRAPHY</a:t>
            </a:r>
            <a:endParaRPr lang="en-IN" sz="3200" b="1" dirty="0">
              <a:latin typeface="Arial Narrow" panose="020B0606020202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937EBDFB-488C-7F01-6765-9DA15C34FC9B}"/>
              </a:ext>
            </a:extLst>
          </p:cNvPr>
          <p:cNvSpPr txBox="1"/>
          <p:nvPr/>
        </p:nvSpPr>
        <p:spPr>
          <a:xfrm>
            <a:off x="162062" y="2336552"/>
            <a:ext cx="16078200" cy="1194173"/>
          </a:xfrm>
          <a:prstGeom prst="rect">
            <a:avLst/>
          </a:prstGeom>
          <a:noFill/>
        </p:spPr>
        <p:txBody>
          <a:bodyPr wrap="square" rtlCol="0">
            <a:spAutoFit/>
          </a:bodyPr>
          <a:lstStyle/>
          <a:p>
            <a:pPr algn="ctr"/>
            <a:r>
              <a:rPr lang="en-US" sz="3580" dirty="0">
                <a:latin typeface="Times New Roman" panose="02020603050405020304" pitchFamily="18" charset="0"/>
                <a:cs typeface="Times New Roman" panose="02020603050405020304" pitchFamily="18" charset="0"/>
              </a:rPr>
              <a:t>FO-PID Design with Humming Bird Algorithm for AVR system to reduce overshoot than  with PSO-PID</a:t>
            </a:r>
            <a:endParaRPr lang="en-US" sz="358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52E4F68-C21F-6F29-E569-62DE104A2369}"/>
              </a:ext>
            </a:extLst>
          </p:cNvPr>
          <p:cNvSpPr txBox="1"/>
          <p:nvPr/>
        </p:nvSpPr>
        <p:spPr>
          <a:xfrm>
            <a:off x="0" y="10048703"/>
            <a:ext cx="4954385" cy="584775"/>
          </a:xfrm>
          <a:prstGeom prst="rect">
            <a:avLst/>
          </a:prstGeom>
          <a:solidFill>
            <a:srgbClr val="FFFF00"/>
          </a:solidFill>
        </p:spPr>
        <p:txBody>
          <a:bodyPr wrap="square" rtlCol="0">
            <a:spAutoFit/>
          </a:bodyPr>
          <a:lstStyle/>
          <a:p>
            <a:r>
              <a:rPr lang="en-US" sz="3200" b="1" dirty="0">
                <a:latin typeface="Arial Narrow" panose="020B0606020202030204" pitchFamily="34" charset="0"/>
                <a:cs typeface="Times New Roman" panose="02020603050405020304" pitchFamily="18" charset="0"/>
              </a:rPr>
              <a:t>MATERIALS AND METHODS</a:t>
            </a:r>
            <a:endParaRPr lang="en-IN" sz="3200" b="1" dirty="0">
              <a:latin typeface="Arial Narrow" panose="020B0606020202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DAF757CC-C832-3EB9-8642-C2DADE82A7D6}"/>
              </a:ext>
            </a:extLst>
          </p:cNvPr>
          <p:cNvSpPr/>
          <p:nvPr/>
        </p:nvSpPr>
        <p:spPr>
          <a:xfrm>
            <a:off x="7950200" y="1333500"/>
            <a:ext cx="8290062" cy="8001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2C70C69D-E356-94D3-988E-D3E99B4033C3}"/>
              </a:ext>
            </a:extLst>
          </p:cNvPr>
          <p:cNvSpPr txBox="1"/>
          <p:nvPr/>
        </p:nvSpPr>
        <p:spPr>
          <a:xfrm>
            <a:off x="7352973" y="1179552"/>
            <a:ext cx="8756925" cy="1107996"/>
          </a:xfrm>
          <a:prstGeom prst="rect">
            <a:avLst/>
          </a:prstGeom>
          <a:noFill/>
        </p:spPr>
        <p:txBody>
          <a:bodyPr wrap="square" rtlCol="0">
            <a:spAutoFit/>
          </a:bodyPr>
          <a:lstStyle/>
          <a:p>
            <a:pPr algn="r"/>
            <a:r>
              <a:rPr lang="en-US" sz="2200" b="1" dirty="0">
                <a:solidFill>
                  <a:schemeClr val="bg1"/>
                </a:solidFill>
                <a:latin typeface="Times New Roman" panose="02020603050405020304" pitchFamily="18" charset="0"/>
                <a:cs typeface="Times New Roman" panose="02020603050405020304" pitchFamily="18" charset="0"/>
              </a:rPr>
              <a:t>Name: Mr. S..M.Hussain</a:t>
            </a:r>
            <a:br>
              <a:rPr lang="en-US" sz="2200" b="1" dirty="0">
                <a:solidFill>
                  <a:schemeClr val="bg1"/>
                </a:solidFill>
                <a:latin typeface="Times New Roman" panose="02020603050405020304" pitchFamily="18" charset="0"/>
                <a:cs typeface="Times New Roman" panose="02020603050405020304" pitchFamily="18" charset="0"/>
              </a:rPr>
            </a:br>
            <a:r>
              <a:rPr lang="en-US" sz="2200" b="1" dirty="0">
                <a:solidFill>
                  <a:schemeClr val="bg1"/>
                </a:solidFill>
                <a:latin typeface="Times New Roman" panose="02020603050405020304" pitchFamily="18" charset="0"/>
                <a:cs typeface="Times New Roman" panose="02020603050405020304" pitchFamily="18" charset="0"/>
              </a:rPr>
              <a:t>Register Number: 192212236</a:t>
            </a:r>
          </a:p>
          <a:p>
            <a:pPr algn="r"/>
            <a:r>
              <a:rPr lang="en-US" sz="2200" b="1" dirty="0">
                <a:solidFill>
                  <a:schemeClr val="bg1"/>
                </a:solidFill>
                <a:latin typeface="Times New Roman" panose="02020603050405020304" pitchFamily="18" charset="0"/>
                <a:cs typeface="Times New Roman" panose="02020603050405020304" pitchFamily="18" charset="0"/>
              </a:rPr>
              <a:t>Guided by Dr. V Rajinikanth</a:t>
            </a:r>
          </a:p>
        </p:txBody>
      </p:sp>
      <p:sp>
        <p:nvSpPr>
          <p:cNvPr id="18" name="TextBox 17">
            <a:extLst>
              <a:ext uri="{FF2B5EF4-FFF2-40B4-BE49-F238E27FC236}">
                <a16:creationId xmlns:a16="http://schemas.microsoft.com/office/drawing/2014/main" id="{252E4F68-C21F-6F29-E569-62DE104A2369}"/>
              </a:ext>
            </a:extLst>
          </p:cNvPr>
          <p:cNvSpPr txBox="1"/>
          <p:nvPr/>
        </p:nvSpPr>
        <p:spPr>
          <a:xfrm>
            <a:off x="-56876" y="4658023"/>
            <a:ext cx="16487637" cy="5578450"/>
          </a:xfrm>
          <a:prstGeom prst="rect">
            <a:avLst/>
          </a:prstGeom>
          <a:noFill/>
        </p:spPr>
        <p:txBody>
          <a:bodyPr wrap="square" rtlCol="0">
            <a:spAutoFit/>
          </a:bodyPr>
          <a:lstStyle/>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PID controllers provide an effective and commonly utilized method to achieve precise control and it analyze the difference error and measure actual point.</a:t>
            </a: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In AVR-based control systems, overshoot can appear in different forms, like temperature fluctuations exceeding the target range or motor speed oscillations prior to reaching the setpoint.</a:t>
            </a: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Decreasing Overshoot can result in advantages as it enhances the stability of the system and reduce  strain on system elements by avoiding excessive voltage, and improves life span of system while also managing system parameters and balancing reduced overshoot with system response time.</a:t>
            </a:r>
            <a:endParaRPr lang="en-US" sz="2190" b="1" dirty="0">
              <a:solidFill>
                <a:srgbClr val="000000"/>
              </a:solidFill>
              <a:latin typeface="Times New Roman" panose="02020603050405020304" pitchFamily="18" charset="0"/>
              <a:cs typeface="Times New Roman" panose="02020603050405020304" pitchFamily="18" charset="0"/>
            </a:endParaRP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Overshoot in AVR systems can show in a variety of ways, including temperature changes that exceed the target range and motor speed oscillations before reaching the setpoint.by utilizing control algorithm for to reducing </a:t>
            </a:r>
            <a:r>
              <a:rPr lang="en-US" sz="2190" b="1" dirty="0">
                <a:solidFill>
                  <a:srgbClr val="000000"/>
                </a:solidFill>
                <a:latin typeface="Times New Roman" panose="02020603050405020304" pitchFamily="18" charset="0"/>
                <a:cs typeface="Times New Roman" panose="02020603050405020304" pitchFamily="18" charset="0"/>
              </a:rPr>
              <a:t>overshoot can be explored</a:t>
            </a:r>
            <a:endParaRPr lang="en-US" sz="2190" b="1" kern="1200" dirty="0">
              <a:solidFill>
                <a:srgbClr val="000000"/>
              </a:solidFill>
              <a:effectLst/>
              <a:latin typeface="Times New Roman" panose="02020603050405020304" pitchFamily="18" charset="0"/>
              <a:cs typeface="Times New Roman" panose="02020603050405020304" pitchFamily="18" charset="0"/>
            </a:endParaRP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This study focuses on methods to reduce overshoot  in AVR systems through the use of novel algorithms and tuning techniques to demonstrate improvements in stability, efficiency, and reliability</a:t>
            </a: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SPSS Statistical analysis confirmed the Superiority of FO-PID Over PSO-PID with the obtained p-value confirming its statistical significance against p&lt;0.05</a:t>
            </a:r>
            <a:endParaRPr lang="en-US" sz="2190" b="1" kern="1200" dirty="0">
              <a:solidFill>
                <a:srgbClr val="000000"/>
              </a:solidFill>
              <a:effectLst/>
              <a:latin typeface="Times New Roman" panose="02020603050405020304" pitchFamily="18" charset="0"/>
              <a:cs typeface="Times New Roman" panose="02020603050405020304" pitchFamily="18" charset="0"/>
            </a:endParaRPr>
          </a:p>
          <a:p>
            <a:pPr marL="457200" indent="-457200" algn="just" rtl="0" eaLnBrk="1" latinLnBrk="0" hangingPunct="1">
              <a:spcBef>
                <a:spcPts val="0"/>
              </a:spcBef>
              <a:spcAft>
                <a:spcPts val="0"/>
              </a:spcAft>
              <a:buClrTx/>
              <a:buSzPts val="2800"/>
              <a:buFont typeface="Wingdings" panose="05000000000000000000" pitchFamily="2" charset="2"/>
              <a:buChar char="Ø"/>
            </a:pPr>
            <a:endParaRPr lang="en-US" sz="2190" b="1" kern="1200" dirty="0">
              <a:solidFill>
                <a:srgbClr val="000000"/>
              </a:solidFill>
              <a:effectLst/>
              <a:latin typeface="Times New Roman" panose="02020603050405020304" pitchFamily="18" charset="0"/>
              <a:cs typeface="Times New Roman" panose="02020603050405020304" pitchFamily="18" charset="0"/>
            </a:endParaRPr>
          </a:p>
          <a:p>
            <a:pPr algn="just" rtl="0" eaLnBrk="1" latinLnBrk="0" hangingPunct="1">
              <a:spcBef>
                <a:spcPts val="0"/>
              </a:spcBef>
              <a:spcAft>
                <a:spcPts val="0"/>
              </a:spcAft>
              <a:buClrTx/>
              <a:buSzPts val="2800"/>
            </a:pPr>
            <a:endParaRPr lang="en-US" sz="2190" b="1" kern="1200" dirty="0">
              <a:solidFill>
                <a:srgbClr val="000000"/>
              </a:solidFill>
              <a:effectLst/>
              <a:latin typeface="Times New Roman" panose="02020603050405020304" pitchFamily="18" charset="0"/>
              <a:cs typeface="Times New Roman" panose="02020603050405020304" pitchFamily="18" charset="0"/>
            </a:endParaRPr>
          </a:p>
          <a:p>
            <a:pPr marL="457200" indent="-457200" algn="just" rtl="0" eaLnBrk="1" latinLnBrk="0" hangingPunct="1">
              <a:spcBef>
                <a:spcPts val="0"/>
              </a:spcBef>
              <a:spcAft>
                <a:spcPts val="0"/>
              </a:spcAft>
              <a:buClrTx/>
              <a:buSzPts val="2800"/>
              <a:buFont typeface="Wingdings" panose="05000000000000000000" pitchFamily="2" charset="2"/>
              <a:buChar char="Ø"/>
            </a:pPr>
            <a:endParaRPr lang="en-US" sz="2800" b="1" kern="1200" dirty="0">
              <a:solidFill>
                <a:srgbClr val="000000"/>
              </a:solidFill>
              <a:effectLst/>
              <a:latin typeface="Arial Narrow" panose="020B0606020202030204" pitchFamily="34" charset="0"/>
              <a:ea typeface="+mn-ea"/>
              <a:cs typeface="Times New Roman" panose="02020603050405020304" pitchFamily="18" charset="0"/>
            </a:endParaRPr>
          </a:p>
        </p:txBody>
      </p:sp>
      <p:sp>
        <p:nvSpPr>
          <p:cNvPr id="1034" name="Rectangle 1033"/>
          <p:cNvSpPr/>
          <p:nvPr/>
        </p:nvSpPr>
        <p:spPr>
          <a:xfrm>
            <a:off x="10695066" y="16675271"/>
            <a:ext cx="5636162" cy="5464910"/>
          </a:xfrm>
          <a:prstGeom prst="rect">
            <a:avLst/>
          </a:prstGeom>
          <a:solidFill>
            <a:srgbClr val="FFCFE7"/>
          </a:solidFill>
          <a:ln>
            <a:solidFill>
              <a:srgbClr val="F711E7"/>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400" b="1" dirty="0">
              <a:solidFill>
                <a:schemeClr val="tx1"/>
              </a:solidFill>
              <a:latin typeface="Arial Narrow" panose="020B0606020202030204" pitchFamily="34" charset="0"/>
            </a:endParaRPr>
          </a:p>
          <a:p>
            <a:pPr algn="ctr"/>
            <a:endParaRPr lang="en-IN" sz="2400" b="1" dirty="0">
              <a:solidFill>
                <a:schemeClr val="tx1"/>
              </a:solidFill>
              <a:latin typeface="Arial Narrow" panose="020B0606020202030204" pitchFamily="34" charset="0"/>
            </a:endParaRPr>
          </a:p>
          <a:p>
            <a:pPr algn="ctr"/>
            <a:r>
              <a:rPr lang="en-IN" sz="2400" b="1" dirty="0">
                <a:solidFill>
                  <a:schemeClr val="tx1"/>
                </a:solidFill>
                <a:latin typeface="Arial Narrow" panose="020B0606020202030204" pitchFamily="34" charset="0"/>
              </a:rPr>
              <a:t>Experimental results</a:t>
            </a:r>
          </a:p>
          <a:p>
            <a:pPr algn="ctr"/>
            <a:endParaRPr lang="en-IN" sz="2400" b="1" dirty="0">
              <a:solidFill>
                <a:schemeClr val="tx1"/>
              </a:solidFill>
              <a:latin typeface="Arial Narrow" panose="020B0606020202030204" pitchFamily="34" charset="0"/>
            </a:endParaRP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82" name="TextBox 81">
            <a:extLst>
              <a:ext uri="{FF2B5EF4-FFF2-40B4-BE49-F238E27FC236}">
                <a16:creationId xmlns:a16="http://schemas.microsoft.com/office/drawing/2014/main" id="{9CAB5520-C8DC-B3E7-DE96-B74651C1305D}"/>
              </a:ext>
            </a:extLst>
          </p:cNvPr>
          <p:cNvSpPr txBox="1"/>
          <p:nvPr/>
        </p:nvSpPr>
        <p:spPr>
          <a:xfrm>
            <a:off x="30219" y="16550563"/>
            <a:ext cx="10523252" cy="4967514"/>
          </a:xfrm>
          <a:prstGeom prst="rect">
            <a:avLst/>
          </a:prstGeom>
          <a:noFill/>
        </p:spPr>
        <p:txBody>
          <a:bodyPr wrap="square" rtlCol="0">
            <a:spAutoFit/>
          </a:bodyPr>
          <a:lstStyle/>
          <a:p>
            <a:pPr marL="342900" indent="-342900" algn="just">
              <a:buFont typeface="Wingdings" panose="05000000000000000000" pitchFamily="2" charset="2"/>
              <a:buChar char="Ø"/>
            </a:pPr>
            <a:r>
              <a:rPr lang="en-US" sz="2700" dirty="0">
                <a:latin typeface="Arial Narrow" panose="020B0606020202030204" pitchFamily="34" charset="0"/>
                <a:cs typeface="Times New Roman" panose="02020603050405020304" pitchFamily="18" charset="0"/>
              </a:rPr>
              <a:t> </a:t>
            </a:r>
            <a:r>
              <a:rPr lang="en-US" sz="2190" dirty="0">
                <a:latin typeface="Times New Roman" panose="02020603050405020304" pitchFamily="18" charset="0"/>
                <a:cs typeface="Times New Roman" panose="02020603050405020304" pitchFamily="18" charset="0"/>
              </a:rPr>
              <a:t>This study explores the use of the Hummingbird Algorithm (HA) for tuning a Fractional-Order Proportional Integral Derivative (FO-PID) controller in an Automatic Voltage Regulator (AVR) system. </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main goal is to reduce the overshoot  as compared to the standard Particle swarm optimization Algorithm PID (PSO-PID) method used in MATLAB 2022.</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SPSS software will be utilized to assess the effectiveness of FO-PID compared to PSO-PID . This comparison will assess whether FO-PID brings a substantial enhancement for to reduce Overshoot voltage values.</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expected result is to show how the HA-FO-PID tuner outperforms PSO-PID  in significantly reducing Overshoot voltage . This results in a more reliable and effective functioning of the AVR system.</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goal is to achieve a substantial for to decrease  Overshoot when compared to the traditional PSO Algorithm By PSO-PID  method.</a:t>
            </a:r>
            <a:endParaRPr lang="en-IN" sz="219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700" dirty="0">
              <a:latin typeface="Arial Narrow" panose="020B0606020202030204" pitchFamily="34" charset="0"/>
              <a:cs typeface="Times New Roman" panose="02020603050405020304" pitchFamily="18" charset="0"/>
            </a:endParaRPr>
          </a:p>
        </p:txBody>
      </p:sp>
      <p:sp>
        <p:nvSpPr>
          <p:cNvPr id="61" name="Rectangle 60"/>
          <p:cNvSpPr/>
          <p:nvPr/>
        </p:nvSpPr>
        <p:spPr>
          <a:xfrm>
            <a:off x="357088" y="10781720"/>
            <a:ext cx="5599211" cy="5072415"/>
          </a:xfrm>
          <a:prstGeom prst="rect">
            <a:avLst/>
          </a:prstGeom>
          <a:solidFill>
            <a:schemeClr val="accent5">
              <a:lumMod val="40000"/>
              <a:lumOff val="6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2" name="AutoShape 10" descr="C:\Users\Welcome\Desktop\MANI_PROJECT_2-4\GAWTHAM\LS_1.jpg"/>
          <p:cNvSpPr>
            <a:spLocks noChangeAspect="1" noChangeArrowheads="1"/>
          </p:cNvSpPr>
          <p:nvPr/>
        </p:nvSpPr>
        <p:spPr bwMode="auto">
          <a:xfrm>
            <a:off x="130175" y="-593725"/>
            <a:ext cx="16954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AutoShape 12" descr="C:\Users\Welcome\Desktop\MANI_PROJECT_2-4\GAWTHAM\LS_1.jpg"/>
          <p:cNvSpPr>
            <a:spLocks noChangeAspect="1" noChangeArrowheads="1"/>
          </p:cNvSpPr>
          <p:nvPr/>
        </p:nvSpPr>
        <p:spPr bwMode="auto">
          <a:xfrm>
            <a:off x="282575" y="-441325"/>
            <a:ext cx="16954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6" name="TextBox 95"/>
          <p:cNvSpPr txBox="1"/>
          <p:nvPr/>
        </p:nvSpPr>
        <p:spPr>
          <a:xfrm>
            <a:off x="12787124" y="7624514"/>
            <a:ext cx="492443" cy="92397"/>
          </a:xfrm>
          <a:prstGeom prst="rect">
            <a:avLst/>
          </a:prstGeom>
          <a:noFill/>
        </p:spPr>
        <p:txBody>
          <a:bodyPr vert="vert270" wrap="none" rtlCol="0">
            <a:spAutoFit/>
          </a:bodyPr>
          <a:lstStyle/>
          <a:p>
            <a:pPr algn="ctr"/>
            <a:endParaRPr lang="en-IN" sz="2000" b="1" dirty="0">
              <a:solidFill>
                <a:srgbClr val="0099CC"/>
              </a:solidFill>
              <a:latin typeface="Arial Narrow" panose="020B0606020202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6140241A-1B2F-40CE-BC72-082115AB2F91}"/>
              </a:ext>
            </a:extLst>
          </p:cNvPr>
          <p:cNvSpPr/>
          <p:nvPr/>
        </p:nvSpPr>
        <p:spPr>
          <a:xfrm>
            <a:off x="1841500" y="11916710"/>
            <a:ext cx="1943100" cy="639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Regulator</a:t>
            </a:r>
            <a:endParaRPr lang="en-IN"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27" name="Rectangle 26">
            <a:extLst>
              <a:ext uri="{FF2B5EF4-FFF2-40B4-BE49-F238E27FC236}">
                <a16:creationId xmlns:a16="http://schemas.microsoft.com/office/drawing/2014/main" id="{C1760C10-ECD7-167D-E01F-C8BCA5FA0E64}"/>
              </a:ext>
            </a:extLst>
          </p:cNvPr>
          <p:cNvSpPr/>
          <p:nvPr/>
        </p:nvSpPr>
        <p:spPr>
          <a:xfrm>
            <a:off x="1825625" y="12966532"/>
            <a:ext cx="1958975" cy="6373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Arial Black" panose="020B0A04020102020204" pitchFamily="34" charset="0"/>
              </a:rPr>
              <a:t>Amplifier</a:t>
            </a:r>
            <a:endParaRPr lang="en-IN" sz="2400" b="1" dirty="0">
              <a:latin typeface="Arial Black" panose="020B0A04020102020204" pitchFamily="34" charset="0"/>
            </a:endParaRPr>
          </a:p>
        </p:txBody>
      </p:sp>
      <p:sp>
        <p:nvSpPr>
          <p:cNvPr id="28" name="Rectangle 27">
            <a:extLst>
              <a:ext uri="{FF2B5EF4-FFF2-40B4-BE49-F238E27FC236}">
                <a16:creationId xmlns:a16="http://schemas.microsoft.com/office/drawing/2014/main" id="{C9E45E7E-EBED-6EB5-FA50-1A15EA9D45DF}"/>
              </a:ext>
            </a:extLst>
          </p:cNvPr>
          <p:cNvSpPr/>
          <p:nvPr/>
        </p:nvSpPr>
        <p:spPr>
          <a:xfrm>
            <a:off x="1825625" y="14062044"/>
            <a:ext cx="1958975" cy="551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Black" panose="020B0A04020102020204" pitchFamily="34" charset="0"/>
              </a:rPr>
              <a:t>Exciter</a:t>
            </a:r>
            <a:endParaRPr lang="en-IN" sz="2400" dirty="0">
              <a:latin typeface="Arial Black" panose="020B0A04020102020204" pitchFamily="34" charset="0"/>
            </a:endParaRPr>
          </a:p>
        </p:txBody>
      </p:sp>
      <p:sp>
        <p:nvSpPr>
          <p:cNvPr id="30" name="Rectangle 29">
            <a:extLst>
              <a:ext uri="{FF2B5EF4-FFF2-40B4-BE49-F238E27FC236}">
                <a16:creationId xmlns:a16="http://schemas.microsoft.com/office/drawing/2014/main" id="{B3C8460B-B6F8-732F-924D-82D48A296763}"/>
              </a:ext>
            </a:extLst>
          </p:cNvPr>
          <p:cNvSpPr/>
          <p:nvPr/>
        </p:nvSpPr>
        <p:spPr>
          <a:xfrm>
            <a:off x="1841500" y="14919843"/>
            <a:ext cx="1943100" cy="473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Black" panose="020B0A04020102020204" pitchFamily="34" charset="0"/>
              </a:rPr>
              <a:t>Generator</a:t>
            </a:r>
            <a:endParaRPr lang="en-IN" dirty="0">
              <a:latin typeface="Arial Black" panose="020B0A04020102020204" pitchFamily="34" charset="0"/>
            </a:endParaRPr>
          </a:p>
        </p:txBody>
      </p:sp>
      <p:sp>
        <p:nvSpPr>
          <p:cNvPr id="38" name="Oval 37">
            <a:extLst>
              <a:ext uri="{FF2B5EF4-FFF2-40B4-BE49-F238E27FC236}">
                <a16:creationId xmlns:a16="http://schemas.microsoft.com/office/drawing/2014/main" id="{00A7C9FF-F88F-F681-F01A-3C2C6F2FC298}"/>
              </a:ext>
            </a:extLst>
          </p:cNvPr>
          <p:cNvSpPr/>
          <p:nvPr/>
        </p:nvSpPr>
        <p:spPr>
          <a:xfrm>
            <a:off x="2451100" y="11152349"/>
            <a:ext cx="850900" cy="4581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172A6A95-FFA2-1F01-6008-AF3DB242BB2E}"/>
              </a:ext>
            </a:extLst>
          </p:cNvPr>
          <p:cNvSpPr/>
          <p:nvPr/>
        </p:nvSpPr>
        <p:spPr>
          <a:xfrm>
            <a:off x="2813050" y="10877404"/>
            <a:ext cx="107950" cy="25088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532157AE-E456-95E0-0455-BF9484C86E52}"/>
              </a:ext>
            </a:extLst>
          </p:cNvPr>
          <p:cNvSpPr/>
          <p:nvPr/>
        </p:nvSpPr>
        <p:spPr>
          <a:xfrm>
            <a:off x="2813050" y="11621888"/>
            <a:ext cx="107950" cy="29482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EF9708C9-4184-E3E9-9081-197661AC68F2}"/>
              </a:ext>
            </a:extLst>
          </p:cNvPr>
          <p:cNvSpPr/>
          <p:nvPr/>
        </p:nvSpPr>
        <p:spPr>
          <a:xfrm>
            <a:off x="582123" y="12267577"/>
            <a:ext cx="667315" cy="18556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Black" panose="020B0A04020102020204" pitchFamily="34" charset="0"/>
              </a:rPr>
              <a:t>S</a:t>
            </a:r>
          </a:p>
          <a:p>
            <a:pPr algn="ctr"/>
            <a:r>
              <a:rPr lang="en-US" sz="1600" dirty="0">
                <a:latin typeface="Arial Black" panose="020B0A04020102020204" pitchFamily="34" charset="0"/>
              </a:rPr>
              <a:t>E</a:t>
            </a:r>
          </a:p>
          <a:p>
            <a:pPr algn="ctr"/>
            <a:r>
              <a:rPr lang="en-US" sz="1600" dirty="0">
                <a:latin typeface="Arial Black" panose="020B0A04020102020204" pitchFamily="34" charset="0"/>
              </a:rPr>
              <a:t>N</a:t>
            </a:r>
          </a:p>
          <a:p>
            <a:pPr algn="ctr"/>
            <a:r>
              <a:rPr lang="en-US" sz="1600" dirty="0">
                <a:latin typeface="Arial Black" panose="020B0A04020102020204" pitchFamily="34" charset="0"/>
              </a:rPr>
              <a:t>S</a:t>
            </a:r>
          </a:p>
          <a:p>
            <a:pPr algn="ctr"/>
            <a:r>
              <a:rPr lang="en-US" sz="1600" dirty="0">
                <a:latin typeface="Arial Black" panose="020B0A04020102020204" pitchFamily="34" charset="0"/>
              </a:rPr>
              <a:t>O</a:t>
            </a:r>
          </a:p>
          <a:p>
            <a:pPr algn="ctr"/>
            <a:r>
              <a:rPr lang="en-US" sz="1600" dirty="0">
                <a:latin typeface="Arial Black" panose="020B0A04020102020204" pitchFamily="34" charset="0"/>
              </a:rPr>
              <a:t>R</a:t>
            </a:r>
          </a:p>
          <a:p>
            <a:pPr algn="ctr"/>
            <a:endParaRPr lang="en-US" dirty="0"/>
          </a:p>
        </p:txBody>
      </p:sp>
      <p:sp>
        <p:nvSpPr>
          <p:cNvPr id="46" name="Plus Sign 45">
            <a:extLst>
              <a:ext uri="{FF2B5EF4-FFF2-40B4-BE49-F238E27FC236}">
                <a16:creationId xmlns:a16="http://schemas.microsoft.com/office/drawing/2014/main" id="{6928A6EB-4308-8E01-D9A6-69649FBB30A6}"/>
              </a:ext>
            </a:extLst>
          </p:cNvPr>
          <p:cNvSpPr/>
          <p:nvPr/>
        </p:nvSpPr>
        <p:spPr>
          <a:xfrm>
            <a:off x="3228965" y="11014759"/>
            <a:ext cx="914400" cy="551604"/>
          </a:xfrm>
          <a:prstGeom prst="mathPlus">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Down 47">
            <a:extLst>
              <a:ext uri="{FF2B5EF4-FFF2-40B4-BE49-F238E27FC236}">
                <a16:creationId xmlns:a16="http://schemas.microsoft.com/office/drawing/2014/main" id="{44457244-3968-2C7B-2829-7F61DE553150}"/>
              </a:ext>
            </a:extLst>
          </p:cNvPr>
          <p:cNvSpPr/>
          <p:nvPr/>
        </p:nvSpPr>
        <p:spPr>
          <a:xfrm>
            <a:off x="2562796" y="12579940"/>
            <a:ext cx="484632" cy="3865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Down 48">
            <a:extLst>
              <a:ext uri="{FF2B5EF4-FFF2-40B4-BE49-F238E27FC236}">
                <a16:creationId xmlns:a16="http://schemas.microsoft.com/office/drawing/2014/main" id="{808B23BF-895B-4264-56B2-93A8EF88DB0D}"/>
              </a:ext>
            </a:extLst>
          </p:cNvPr>
          <p:cNvSpPr/>
          <p:nvPr/>
        </p:nvSpPr>
        <p:spPr>
          <a:xfrm>
            <a:off x="2570734" y="13609729"/>
            <a:ext cx="484632" cy="4622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Down 49">
            <a:extLst>
              <a:ext uri="{FF2B5EF4-FFF2-40B4-BE49-F238E27FC236}">
                <a16:creationId xmlns:a16="http://schemas.microsoft.com/office/drawing/2014/main" id="{C0E92D7E-E808-9F3B-1E47-AA3E384AE66B}"/>
              </a:ext>
            </a:extLst>
          </p:cNvPr>
          <p:cNvSpPr/>
          <p:nvPr/>
        </p:nvSpPr>
        <p:spPr>
          <a:xfrm>
            <a:off x="2529214" y="14583459"/>
            <a:ext cx="484632" cy="3865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3" name="Straight Arrow Connector 62">
            <a:extLst>
              <a:ext uri="{FF2B5EF4-FFF2-40B4-BE49-F238E27FC236}">
                <a16:creationId xmlns:a16="http://schemas.microsoft.com/office/drawing/2014/main" id="{93FD65B2-A850-057B-5F54-75AFBF346AE7}"/>
              </a:ext>
            </a:extLst>
          </p:cNvPr>
          <p:cNvCxnSpPr>
            <a:cxnSpLocks/>
          </p:cNvCxnSpPr>
          <p:nvPr/>
        </p:nvCxnSpPr>
        <p:spPr>
          <a:xfrm>
            <a:off x="2867025" y="15393186"/>
            <a:ext cx="0" cy="3005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3378CE7-A314-28C4-FD8A-D5807EAB6B7A}"/>
              </a:ext>
            </a:extLst>
          </p:cNvPr>
          <p:cNvCxnSpPr>
            <a:cxnSpLocks/>
          </p:cNvCxnSpPr>
          <p:nvPr/>
        </p:nvCxnSpPr>
        <p:spPr>
          <a:xfrm flipH="1">
            <a:off x="876023" y="14086113"/>
            <a:ext cx="1" cy="1420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F8E2E90-3C13-B18C-8388-A08EEB01242B}"/>
              </a:ext>
            </a:extLst>
          </p:cNvPr>
          <p:cNvCxnSpPr/>
          <p:nvPr/>
        </p:nvCxnSpPr>
        <p:spPr>
          <a:xfrm flipV="1">
            <a:off x="876023" y="15488740"/>
            <a:ext cx="2077500" cy="17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BBE03EF-B7AE-02FC-204D-01DD06E3DE47}"/>
              </a:ext>
            </a:extLst>
          </p:cNvPr>
          <p:cNvCxnSpPr>
            <a:cxnSpLocks/>
            <a:endCxn id="38" idx="2"/>
          </p:cNvCxnSpPr>
          <p:nvPr/>
        </p:nvCxnSpPr>
        <p:spPr>
          <a:xfrm>
            <a:off x="875417" y="11381432"/>
            <a:ext cx="1575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A6022F2-3921-75BC-3BA6-704AD1D1639B}"/>
              </a:ext>
            </a:extLst>
          </p:cNvPr>
          <p:cNvCxnSpPr>
            <a:cxnSpLocks/>
          </p:cNvCxnSpPr>
          <p:nvPr/>
        </p:nvCxnSpPr>
        <p:spPr>
          <a:xfrm>
            <a:off x="874061" y="11352010"/>
            <a:ext cx="1" cy="86632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Minus Sign 107">
            <a:extLst>
              <a:ext uri="{FF2B5EF4-FFF2-40B4-BE49-F238E27FC236}">
                <a16:creationId xmlns:a16="http://schemas.microsoft.com/office/drawing/2014/main" id="{CBA41935-3299-08C8-7D43-B926F3A79928}"/>
              </a:ext>
            </a:extLst>
          </p:cNvPr>
          <p:cNvSpPr/>
          <p:nvPr/>
        </p:nvSpPr>
        <p:spPr>
          <a:xfrm>
            <a:off x="1624786" y="10841100"/>
            <a:ext cx="914400" cy="792174"/>
          </a:xfrm>
          <a:prstGeom prst="mathMin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3" name="Picture 2">
            <a:extLst>
              <a:ext uri="{FF2B5EF4-FFF2-40B4-BE49-F238E27FC236}">
                <a16:creationId xmlns:a16="http://schemas.microsoft.com/office/drawing/2014/main" id="{FC829727-C656-01CC-368B-71A0CE94C78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25558" y="16751623"/>
            <a:ext cx="5194301" cy="24272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17B91D9-6A43-30F6-CFCA-2BAF013CB4C6}"/>
              </a:ext>
            </a:extLst>
          </p:cNvPr>
          <p:cNvSpPr txBox="1"/>
          <p:nvPr/>
        </p:nvSpPr>
        <p:spPr>
          <a:xfrm>
            <a:off x="28439" y="28073440"/>
            <a:ext cx="16402324" cy="4842864"/>
          </a:xfrm>
          <a:prstGeom prst="rect">
            <a:avLst/>
          </a:prstGeom>
          <a:noFill/>
        </p:spPr>
        <p:txBody>
          <a:bodyPr wrap="square" rtlCol="0">
            <a:spAutoFit/>
          </a:bodyPr>
          <a:lstStyle/>
          <a:p>
            <a:pPr marL="285750" indent="-285750">
              <a:buFont typeface="Wingdings" panose="05000000000000000000" pitchFamily="2" charset="2"/>
              <a:buChar char="Ø"/>
            </a:pPr>
            <a:r>
              <a:rPr lang="en-IN" sz="2190" dirty="0">
                <a:latin typeface="Times New Roman" panose="02020603050405020304" pitchFamily="18" charset="0"/>
                <a:cs typeface="Times New Roman" panose="02020603050405020304" pitchFamily="18" charset="0"/>
              </a:rPr>
              <a:t>AFŞAR, M. A., &amp; ARSLAN, H. (2023). Optimizing PID Gains of a Vehicle using the state-of-the-art Metaheuristic Methods. Academic Platform Journal of Engineering and Smart Systems, 11(3), 107-117. DOI:10.21541/apjess.1266949</a:t>
            </a:r>
          </a:p>
          <a:p>
            <a:pPr marL="285750" indent="-285750">
              <a:buFont typeface="Wingdings" panose="05000000000000000000" pitchFamily="2" charset="2"/>
              <a:buChar char="Ø"/>
            </a:pPr>
            <a:r>
              <a:rPr lang="en-IN" sz="2190" dirty="0">
                <a:latin typeface="Times New Roman" panose="02020603050405020304" pitchFamily="18" charset="0"/>
                <a:cs typeface="Times New Roman" panose="02020603050405020304" pitchFamily="18" charset="0"/>
              </a:rPr>
              <a:t>Saha, A., Bhaskar, M. S., Almakhles, D. J., &amp; Elmorshedy, M. F. (2024). Employment of renewable based sources in amalgamated frequency-voltage control restructured system with TSA trained IPD (1+ I) controller. Renewable Energy, 222, 119879.</a:t>
            </a:r>
            <a:r>
              <a:rPr lang="nb-NO" sz="2190" dirty="0">
                <a:latin typeface="Times New Roman" panose="02020603050405020304" pitchFamily="18" charset="0"/>
                <a:cs typeface="Times New Roman" panose="02020603050405020304" pitchFamily="18" charset="0"/>
              </a:rPr>
              <a:t> DOI:10.1016/j.renene.2023.119879</a:t>
            </a:r>
            <a:endParaRPr lang="en-IN" sz="219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190" dirty="0">
                <a:latin typeface="Times New Roman" panose="02020603050405020304" pitchFamily="18" charset="0"/>
                <a:cs typeface="Times New Roman" panose="02020603050405020304" pitchFamily="18" charset="0"/>
              </a:rPr>
              <a:t>Altbawi, S. M. A., Khalid, S. B. A., Mokhtar, A. S. B., Shareef, H., Husain, N., Yahya, A., ... &amp; Alsisi, R. H. (2023). An improved gradient-based optimization algorithm for solving complex optimization problems. Processes, 11(2), 498. DOI:10.3390/pr11020498</a:t>
            </a:r>
          </a:p>
          <a:p>
            <a:pPr marL="285750" indent="-285750">
              <a:buFont typeface="Wingdings" panose="05000000000000000000" pitchFamily="2" charset="2"/>
              <a:buChar char="Ø"/>
            </a:pPr>
            <a:r>
              <a:rPr lang="en-IN" sz="2190" dirty="0">
                <a:latin typeface="Times New Roman" panose="02020603050405020304" pitchFamily="18" charset="0"/>
                <a:cs typeface="Times New Roman" panose="02020603050405020304" pitchFamily="18" charset="0"/>
              </a:rPr>
              <a:t>El-</a:t>
            </a:r>
            <a:r>
              <a:rPr lang="en-IN" sz="2190" dirty="0" err="1">
                <a:latin typeface="Times New Roman" panose="02020603050405020304" pitchFamily="18" charset="0"/>
                <a:cs typeface="Times New Roman" panose="02020603050405020304" pitchFamily="18" charset="0"/>
              </a:rPr>
              <a:t>Dabah</a:t>
            </a:r>
            <a:r>
              <a:rPr lang="en-IN" sz="2190" dirty="0">
                <a:latin typeface="Times New Roman" panose="02020603050405020304" pitchFamily="18" charset="0"/>
                <a:cs typeface="Times New Roman" panose="02020603050405020304" pitchFamily="18" charset="0"/>
              </a:rPr>
              <a:t>, M. A., Hassan, M. H., Kamel, S., &amp; Zawbaa, H. M. (2022). Robust parameters tuning of different power system stabilizers using a quantum artificial gorilla troops optimizer. IEEE Access, 10, 82560-82579.DOI:10.1109/ACCESS.2022.3195892.</a:t>
            </a:r>
          </a:p>
          <a:p>
            <a:pPr marL="285750" indent="-285750">
              <a:buFont typeface="Wingdings" panose="05000000000000000000" pitchFamily="2" charset="2"/>
              <a:buChar char="Ø"/>
            </a:pPr>
            <a:r>
              <a:rPr lang="en-IN" sz="2190" dirty="0">
                <a:latin typeface="Times New Roman" panose="02020603050405020304" pitchFamily="18" charset="0"/>
                <a:cs typeface="Times New Roman" panose="02020603050405020304" pitchFamily="18" charset="0"/>
              </a:rPr>
              <a:t>Shaheen, A. M., Elattar, E. E., Nagem, N. A., &amp; Nasef, A. F. (2023). Allocation of PV Systems with Volt/Var Control Based on Automatic Voltage Regulators in Active Distribution Networks. Sustainability, 15(21), 15634. DOI:10.3390/su152115634</a:t>
            </a:r>
          </a:p>
          <a:p>
            <a:pPr marL="285750" indent="-285750">
              <a:buFont typeface="Wingdings" panose="05000000000000000000" pitchFamily="2" charset="2"/>
              <a:buChar char="Ø"/>
            </a:pPr>
            <a:r>
              <a:rPr lang="en-IN" sz="2190" dirty="0">
                <a:latin typeface="Times New Roman" panose="02020603050405020304" pitchFamily="18" charset="0"/>
                <a:cs typeface="Times New Roman" panose="02020603050405020304" pitchFamily="18" charset="0"/>
              </a:rPr>
              <a:t>Altbawi, S. M. A., Khalid, S. B. A., Mokhtar, A. S. B., Shareef, H., Husain, N., Yahya, A., ... &amp; Alsisi, R. H. (2023). An improved gradient-based optimization algorithm for solving complex optimization problems. Processes, 11(2), 498.</a:t>
            </a:r>
          </a:p>
          <a:p>
            <a:pPr marL="285750" indent="-285750">
              <a:buFont typeface="Wingdings" panose="05000000000000000000" pitchFamily="2" charset="2"/>
              <a:buChar char="Ø"/>
            </a:pPr>
            <a:r>
              <a:rPr lang="en-IN" sz="2400" dirty="0"/>
              <a:t>DOI:10.3390/pr11020498</a:t>
            </a:r>
          </a:p>
        </p:txBody>
      </p:sp>
      <p:sp>
        <p:nvSpPr>
          <p:cNvPr id="105" name="TextBox 104">
            <a:extLst>
              <a:ext uri="{FF2B5EF4-FFF2-40B4-BE49-F238E27FC236}">
                <a16:creationId xmlns:a16="http://schemas.microsoft.com/office/drawing/2014/main" id="{0265B910-7699-3C84-3462-07E7A18722F3}"/>
              </a:ext>
            </a:extLst>
          </p:cNvPr>
          <p:cNvSpPr txBox="1"/>
          <p:nvPr/>
        </p:nvSpPr>
        <p:spPr>
          <a:xfrm>
            <a:off x="10502903" y="14776755"/>
            <a:ext cx="228422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11" name="TextBox 110">
            <a:extLst>
              <a:ext uri="{FF2B5EF4-FFF2-40B4-BE49-F238E27FC236}">
                <a16:creationId xmlns:a16="http://schemas.microsoft.com/office/drawing/2014/main" id="{BCD8A34B-3B2D-26AA-A9C4-898262A5ECA6}"/>
              </a:ext>
            </a:extLst>
          </p:cNvPr>
          <p:cNvSpPr txBox="1"/>
          <p:nvPr/>
        </p:nvSpPr>
        <p:spPr>
          <a:xfrm>
            <a:off x="12871048" y="12390478"/>
            <a:ext cx="1272104" cy="369332"/>
          </a:xfrm>
          <a:prstGeom prst="rect">
            <a:avLst/>
          </a:prstGeom>
          <a:noFill/>
        </p:spPr>
        <p:txBody>
          <a:bodyPr wrap="square" rtlCol="0">
            <a:spAutoFit/>
          </a:bodyPr>
          <a:lstStyle/>
          <a:p>
            <a:r>
              <a:rPr lang="en-US" dirty="0"/>
              <a:t>   </a:t>
            </a:r>
            <a:endParaRPr lang="en-IN" dirty="0"/>
          </a:p>
        </p:txBody>
      </p:sp>
      <p:sp>
        <p:nvSpPr>
          <p:cNvPr id="117" name="TextBox 116">
            <a:extLst>
              <a:ext uri="{FF2B5EF4-FFF2-40B4-BE49-F238E27FC236}">
                <a16:creationId xmlns:a16="http://schemas.microsoft.com/office/drawing/2014/main" id="{A4B4228F-DC6D-0ADE-BC83-BEB111AAEC0B}"/>
              </a:ext>
            </a:extLst>
          </p:cNvPr>
          <p:cNvSpPr txBox="1"/>
          <p:nvPr/>
        </p:nvSpPr>
        <p:spPr>
          <a:xfrm>
            <a:off x="6889582" y="11986559"/>
            <a:ext cx="209564" cy="369332"/>
          </a:xfrm>
          <a:prstGeom prst="rect">
            <a:avLst/>
          </a:prstGeom>
          <a:noFill/>
        </p:spPr>
        <p:txBody>
          <a:bodyPr wrap="square" rtlCol="0">
            <a:spAutoFit/>
          </a:bodyPr>
          <a:lstStyle/>
          <a:p>
            <a:r>
              <a:rPr lang="en-US" dirty="0"/>
              <a:t>-</a:t>
            </a:r>
            <a:endParaRPr lang="en-IN" dirty="0"/>
          </a:p>
        </p:txBody>
      </p:sp>
      <p:sp>
        <p:nvSpPr>
          <p:cNvPr id="90" name="TextBox 89">
            <a:extLst>
              <a:ext uri="{FF2B5EF4-FFF2-40B4-BE49-F238E27FC236}">
                <a16:creationId xmlns:a16="http://schemas.microsoft.com/office/drawing/2014/main" id="{C235FABD-FEBF-831D-0D4B-81E85A33E2B6}"/>
              </a:ext>
            </a:extLst>
          </p:cNvPr>
          <p:cNvSpPr txBox="1"/>
          <p:nvPr/>
        </p:nvSpPr>
        <p:spPr>
          <a:xfrm>
            <a:off x="14143152" y="11036550"/>
            <a:ext cx="1783613" cy="369332"/>
          </a:xfrm>
          <a:prstGeom prst="rect">
            <a:avLst/>
          </a:prstGeom>
          <a:noFill/>
        </p:spPr>
        <p:txBody>
          <a:bodyPr wrap="square" rtlCol="0">
            <a:spAutoFit/>
          </a:bodyPr>
          <a:lstStyle/>
          <a:p>
            <a:endParaRPr lang="en-IN" dirty="0"/>
          </a:p>
        </p:txBody>
      </p:sp>
      <p:sp>
        <p:nvSpPr>
          <p:cNvPr id="91" name="TextBox 90">
            <a:extLst>
              <a:ext uri="{FF2B5EF4-FFF2-40B4-BE49-F238E27FC236}">
                <a16:creationId xmlns:a16="http://schemas.microsoft.com/office/drawing/2014/main" id="{C81BE21F-522F-B58C-4B1E-FEAB652A7224}"/>
              </a:ext>
            </a:extLst>
          </p:cNvPr>
          <p:cNvSpPr txBox="1"/>
          <p:nvPr/>
        </p:nvSpPr>
        <p:spPr>
          <a:xfrm>
            <a:off x="14861893" y="11326867"/>
            <a:ext cx="1157965" cy="461665"/>
          </a:xfrm>
          <a:prstGeom prst="rect">
            <a:avLst/>
          </a:prstGeom>
          <a:noFill/>
        </p:spPr>
        <p:txBody>
          <a:bodyPr wrap="square" rtlCol="0">
            <a:spAutoFit/>
          </a:bodyPr>
          <a:lstStyle/>
          <a:p>
            <a:endParaRPr lang="en-US" sz="2400" dirty="0"/>
          </a:p>
        </p:txBody>
      </p:sp>
      <p:pic>
        <p:nvPicPr>
          <p:cNvPr id="114" name="Picture 113">
            <a:extLst>
              <a:ext uri="{FF2B5EF4-FFF2-40B4-BE49-F238E27FC236}">
                <a16:creationId xmlns:a16="http://schemas.microsoft.com/office/drawing/2014/main" id="{3DB1E0C3-6F04-70A8-C0F7-91F129D4C9C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683964" y="19038060"/>
            <a:ext cx="5556298" cy="3153308"/>
          </a:xfrm>
          <a:prstGeom prst="rect">
            <a:avLst/>
          </a:prstGeom>
        </p:spPr>
      </p:pic>
      <p:sp>
        <p:nvSpPr>
          <p:cNvPr id="80" name="Rectangle 79">
            <a:extLst>
              <a:ext uri="{FF2B5EF4-FFF2-40B4-BE49-F238E27FC236}">
                <a16:creationId xmlns:a16="http://schemas.microsoft.com/office/drawing/2014/main" id="{3EB226BC-0349-862E-0DA2-F79F5527DFF8}"/>
              </a:ext>
            </a:extLst>
          </p:cNvPr>
          <p:cNvSpPr/>
          <p:nvPr/>
        </p:nvSpPr>
        <p:spPr>
          <a:xfrm>
            <a:off x="7187095" y="12668752"/>
            <a:ext cx="2558005" cy="707650"/>
          </a:xfrm>
          <a:prstGeom prst="rect">
            <a:avLst/>
          </a:prstGeom>
          <a:solidFill>
            <a:srgbClr val="C0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bg2">
                    <a:lumMod val="10000"/>
                  </a:schemeClr>
                </a:solidFill>
              </a:rPr>
              <a:t>PID CONTROLLER</a:t>
            </a:r>
            <a:endParaRPr lang="en-IN" sz="2000" dirty="0">
              <a:solidFill>
                <a:schemeClr val="bg2">
                  <a:lumMod val="10000"/>
                </a:schemeClr>
              </a:solidFill>
            </a:endParaRPr>
          </a:p>
        </p:txBody>
      </p:sp>
      <p:sp>
        <p:nvSpPr>
          <p:cNvPr id="89" name="Rectangle 88">
            <a:extLst>
              <a:ext uri="{FF2B5EF4-FFF2-40B4-BE49-F238E27FC236}">
                <a16:creationId xmlns:a16="http://schemas.microsoft.com/office/drawing/2014/main" id="{CF26689C-281D-FB41-B0F6-71293319271B}"/>
              </a:ext>
            </a:extLst>
          </p:cNvPr>
          <p:cNvSpPr/>
          <p:nvPr/>
        </p:nvSpPr>
        <p:spPr>
          <a:xfrm>
            <a:off x="10192896" y="12796715"/>
            <a:ext cx="1902335" cy="491991"/>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chemeClr val="bg2">
                    <a:lumMod val="10000"/>
                  </a:schemeClr>
                </a:solidFill>
              </a:rPr>
              <a:t>Amplifier</a:t>
            </a:r>
            <a:endParaRPr lang="en-IN" sz="2800" dirty="0">
              <a:solidFill>
                <a:schemeClr val="bg2">
                  <a:lumMod val="10000"/>
                </a:schemeClr>
              </a:solidFill>
            </a:endParaRPr>
          </a:p>
        </p:txBody>
      </p:sp>
      <p:sp>
        <p:nvSpPr>
          <p:cNvPr id="95" name="Rectangle: Rounded Corners 94">
            <a:extLst>
              <a:ext uri="{FF2B5EF4-FFF2-40B4-BE49-F238E27FC236}">
                <a16:creationId xmlns:a16="http://schemas.microsoft.com/office/drawing/2014/main" id="{D619584E-C472-698A-9384-1AFDE29BF7BA}"/>
              </a:ext>
            </a:extLst>
          </p:cNvPr>
          <p:cNvSpPr/>
          <p:nvPr/>
        </p:nvSpPr>
        <p:spPr>
          <a:xfrm>
            <a:off x="9942653" y="15526981"/>
            <a:ext cx="2844471" cy="4976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chemeClr val="tx1">
                    <a:lumMod val="95000"/>
                    <a:lumOff val="5000"/>
                  </a:schemeClr>
                </a:solidFill>
              </a:rPr>
              <a:t>SENSOR</a:t>
            </a:r>
            <a:endParaRPr lang="en-IN" sz="2800" dirty="0">
              <a:solidFill>
                <a:schemeClr val="tx1">
                  <a:lumMod val="95000"/>
                  <a:lumOff val="5000"/>
                </a:schemeClr>
              </a:solidFill>
            </a:endParaRPr>
          </a:p>
        </p:txBody>
      </p:sp>
      <p:sp>
        <p:nvSpPr>
          <p:cNvPr id="103" name="Rectangle 102">
            <a:extLst>
              <a:ext uri="{FF2B5EF4-FFF2-40B4-BE49-F238E27FC236}">
                <a16:creationId xmlns:a16="http://schemas.microsoft.com/office/drawing/2014/main" id="{31B8CBD9-2314-A27B-F33C-72659B364B1A}"/>
              </a:ext>
            </a:extLst>
          </p:cNvPr>
          <p:cNvSpPr/>
          <p:nvPr/>
        </p:nvSpPr>
        <p:spPr>
          <a:xfrm>
            <a:off x="14401799" y="12761204"/>
            <a:ext cx="1868324" cy="426120"/>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chemeClr val="tx1">
                    <a:lumMod val="95000"/>
                    <a:lumOff val="5000"/>
                  </a:schemeClr>
                </a:solidFill>
              </a:rPr>
              <a:t>Generator</a:t>
            </a:r>
            <a:endParaRPr lang="en-IN" sz="2800" dirty="0">
              <a:solidFill>
                <a:schemeClr val="tx1">
                  <a:lumMod val="95000"/>
                  <a:lumOff val="5000"/>
                </a:schemeClr>
              </a:solidFill>
            </a:endParaRPr>
          </a:p>
        </p:txBody>
      </p:sp>
      <p:cxnSp>
        <p:nvCxnSpPr>
          <p:cNvPr id="109" name="Straight Connector 108">
            <a:extLst>
              <a:ext uri="{FF2B5EF4-FFF2-40B4-BE49-F238E27FC236}">
                <a16:creationId xmlns:a16="http://schemas.microsoft.com/office/drawing/2014/main" id="{CE422D32-AF7A-D43B-DB2A-D7A02A6549AC}"/>
              </a:ext>
            </a:extLst>
          </p:cNvPr>
          <p:cNvCxnSpPr>
            <a:cxnSpLocks/>
          </p:cNvCxnSpPr>
          <p:nvPr/>
        </p:nvCxnSpPr>
        <p:spPr>
          <a:xfrm>
            <a:off x="11512677" y="14520176"/>
            <a:ext cx="104908" cy="3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F2EB4A5-718F-DB21-49F7-10DCBDC67CAD}"/>
              </a:ext>
            </a:extLst>
          </p:cNvPr>
          <p:cNvCxnSpPr>
            <a:cxnSpLocks/>
            <a:endCxn id="103" idx="0"/>
          </p:cNvCxnSpPr>
          <p:nvPr/>
        </p:nvCxnSpPr>
        <p:spPr>
          <a:xfrm flipH="1">
            <a:off x="15335961" y="12001190"/>
            <a:ext cx="80319" cy="76001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33" name="Rectangle 1032">
                <a:extLst>
                  <a:ext uri="{FF2B5EF4-FFF2-40B4-BE49-F238E27FC236}">
                    <a16:creationId xmlns:a16="http://schemas.microsoft.com/office/drawing/2014/main" id="{412DA5F0-1944-3E16-5A39-05001D3E19EC}"/>
                  </a:ext>
                </a:extLst>
              </p:cNvPr>
              <p:cNvSpPr/>
              <p:nvPr/>
            </p:nvSpPr>
            <p:spPr>
              <a:xfrm>
                <a:off x="7759687" y="11445863"/>
                <a:ext cx="1789083" cy="1110013"/>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cs typeface="Times New Roman" panose="02020603050405020304" pitchFamily="18" charset="0"/>
                  </a:rPr>
                  <a:t>Kp</a:t>
                </a:r>
                <a14:m>
                  <m:oMath xmlns:m="http://schemas.openxmlformats.org/officeDocument/2006/math">
                    <m:r>
                      <a:rPr lang="en-US" sz="2400" i="1">
                        <a:latin typeface="Cambria Math" panose="02040503050406030204" pitchFamily="18" charset="0"/>
                        <a:cs typeface="Times New Roman" panose="02020603050405020304" pitchFamily="18" charset="0"/>
                      </a:rPr>
                      <m:t>+</m:t>
                    </m:r>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𝑘𝑖</m:t>
                        </m:r>
                      </m:num>
                      <m:den>
                        <m:r>
                          <a:rPr lang="en-US" sz="2400" b="0" i="1" smtClean="0">
                            <a:latin typeface="Cambria Math" panose="02040503050406030204" pitchFamily="18" charset="0"/>
                            <a:cs typeface="Times New Roman" panose="02020603050405020304" pitchFamily="18" charset="0"/>
                          </a:rPr>
                          <m:t>𝑠</m:t>
                        </m:r>
                      </m:den>
                    </m:f>
                  </m:oMath>
                </a14:m>
                <a:r>
                  <a:rPr lang="en-IN" sz="2400" dirty="0">
                    <a:latin typeface="Times New Roman" panose="02020603050405020304" pitchFamily="18" charset="0"/>
                    <a:cs typeface="Times New Roman" panose="02020603050405020304" pitchFamily="18" charset="0"/>
                  </a:rPr>
                  <a:t>+KdS</a:t>
                </a:r>
              </a:p>
            </p:txBody>
          </p:sp>
        </mc:Choice>
        <mc:Fallback>
          <p:sp>
            <p:nvSpPr>
              <p:cNvPr id="1033" name="Rectangle 1032">
                <a:extLst>
                  <a:ext uri="{FF2B5EF4-FFF2-40B4-BE49-F238E27FC236}">
                    <a16:creationId xmlns:a16="http://schemas.microsoft.com/office/drawing/2014/main" id="{412DA5F0-1944-3E16-5A39-05001D3E19EC}"/>
                  </a:ext>
                </a:extLst>
              </p:cNvPr>
              <p:cNvSpPr>
                <a:spLocks noRot="1" noChangeAspect="1" noMove="1" noResize="1" noEditPoints="1" noAdjustHandles="1" noChangeArrowheads="1" noChangeShapeType="1" noTextEdit="1"/>
              </p:cNvSpPr>
              <p:nvPr/>
            </p:nvSpPr>
            <p:spPr>
              <a:xfrm>
                <a:off x="7759687" y="11445863"/>
                <a:ext cx="1789083" cy="1110013"/>
              </a:xfrm>
              <a:prstGeom prst="rect">
                <a:avLst/>
              </a:prstGeom>
              <a:blipFill>
                <a:blip r:embed="rId5"/>
                <a:stretch>
                  <a:fillRect l="-2373" r="-271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35" name="Rectangle 1034">
                <a:extLst>
                  <a:ext uri="{FF2B5EF4-FFF2-40B4-BE49-F238E27FC236}">
                    <a16:creationId xmlns:a16="http://schemas.microsoft.com/office/drawing/2014/main" id="{ED2103DE-45E3-5872-5FBB-6CE68BD56C19}"/>
                  </a:ext>
                </a:extLst>
              </p:cNvPr>
              <p:cNvSpPr/>
              <p:nvPr/>
            </p:nvSpPr>
            <p:spPr>
              <a:xfrm>
                <a:off x="10155032" y="11436918"/>
                <a:ext cx="1739794" cy="108527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𝐾𝑎</m:t>
                          </m:r>
                        </m:num>
                        <m:den>
                          <m:r>
                            <a:rPr lang="en-US" sz="240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rPr>
                            <m:t>𝑡𝑑𝑆</m:t>
                          </m:r>
                        </m:den>
                      </m:f>
                    </m:oMath>
                  </m:oMathPara>
                </a14:m>
                <a:endParaRPr lang="en-IN" sz="2400" dirty="0">
                  <a:solidFill>
                    <a:schemeClr val="tx1">
                      <a:lumMod val="95000"/>
                      <a:lumOff val="5000"/>
                    </a:schemeClr>
                  </a:solidFill>
                </a:endParaRPr>
              </a:p>
            </p:txBody>
          </p:sp>
        </mc:Choice>
        <mc:Fallback>
          <p:sp>
            <p:nvSpPr>
              <p:cNvPr id="1035" name="Rectangle 1034">
                <a:extLst>
                  <a:ext uri="{FF2B5EF4-FFF2-40B4-BE49-F238E27FC236}">
                    <a16:creationId xmlns:a16="http://schemas.microsoft.com/office/drawing/2014/main" id="{ED2103DE-45E3-5872-5FBB-6CE68BD56C19}"/>
                  </a:ext>
                </a:extLst>
              </p:cNvPr>
              <p:cNvSpPr>
                <a:spLocks noRot="1" noChangeAspect="1" noMove="1" noResize="1" noEditPoints="1" noAdjustHandles="1" noChangeArrowheads="1" noChangeShapeType="1" noTextEdit="1"/>
              </p:cNvSpPr>
              <p:nvPr/>
            </p:nvSpPr>
            <p:spPr>
              <a:xfrm>
                <a:off x="10155032" y="11436918"/>
                <a:ext cx="1739794" cy="108527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36" name="Rectangle 1035">
                <a:extLst>
                  <a:ext uri="{FF2B5EF4-FFF2-40B4-BE49-F238E27FC236}">
                    <a16:creationId xmlns:a16="http://schemas.microsoft.com/office/drawing/2014/main" id="{36DEB2E8-55DB-509C-C6E9-2E91AAEC237D}"/>
                  </a:ext>
                </a:extLst>
              </p:cNvPr>
              <p:cNvSpPr/>
              <p:nvPr/>
            </p:nvSpPr>
            <p:spPr>
              <a:xfrm>
                <a:off x="12613567" y="11464339"/>
                <a:ext cx="1529585" cy="1052189"/>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𝐾𝑒</m:t>
                          </m:r>
                        </m:num>
                        <m:den>
                          <m:r>
                            <a:rPr lang="en-US" sz="2400" b="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𝑡𝐴𝑠</m:t>
                          </m:r>
                        </m:den>
                      </m:f>
                    </m:oMath>
                  </m:oMathPara>
                </a14:m>
                <a:endParaRPr lang="en-IN" sz="2400" dirty="0">
                  <a:solidFill>
                    <a:schemeClr val="tx1">
                      <a:lumMod val="95000"/>
                      <a:lumOff val="5000"/>
                    </a:schemeClr>
                  </a:solidFill>
                </a:endParaRPr>
              </a:p>
            </p:txBody>
          </p:sp>
        </mc:Choice>
        <mc:Fallback>
          <p:sp>
            <p:nvSpPr>
              <p:cNvPr id="1036" name="Rectangle 1035">
                <a:extLst>
                  <a:ext uri="{FF2B5EF4-FFF2-40B4-BE49-F238E27FC236}">
                    <a16:creationId xmlns:a16="http://schemas.microsoft.com/office/drawing/2014/main" id="{36DEB2E8-55DB-509C-C6E9-2E91AAEC237D}"/>
                  </a:ext>
                </a:extLst>
              </p:cNvPr>
              <p:cNvSpPr>
                <a:spLocks noRot="1" noChangeAspect="1" noMove="1" noResize="1" noEditPoints="1" noAdjustHandles="1" noChangeArrowheads="1" noChangeShapeType="1" noTextEdit="1"/>
              </p:cNvSpPr>
              <p:nvPr/>
            </p:nvSpPr>
            <p:spPr>
              <a:xfrm>
                <a:off x="12613567" y="11464339"/>
                <a:ext cx="1529585" cy="1052189"/>
              </a:xfrm>
              <a:prstGeom prst="rect">
                <a:avLst/>
              </a:prstGeom>
              <a:blipFill>
                <a:blip r:embed="rId7"/>
                <a:stretch>
                  <a:fillRect/>
                </a:stretch>
              </a:blipFill>
            </p:spPr>
            <p:txBody>
              <a:bodyPr/>
              <a:lstStyle/>
              <a:p>
                <a:r>
                  <a:rPr lang="en-IN">
                    <a:noFill/>
                  </a:rPr>
                  <a:t> </a:t>
                </a:r>
              </a:p>
            </p:txBody>
          </p:sp>
        </mc:Fallback>
      </mc:AlternateContent>
      <p:sp>
        <p:nvSpPr>
          <p:cNvPr id="1037" name="Oval 1036">
            <a:extLst>
              <a:ext uri="{FF2B5EF4-FFF2-40B4-BE49-F238E27FC236}">
                <a16:creationId xmlns:a16="http://schemas.microsoft.com/office/drawing/2014/main" id="{D6036F50-9E58-C6D3-7B4C-2B2F7D5A0C5E}"/>
              </a:ext>
            </a:extLst>
          </p:cNvPr>
          <p:cNvSpPr/>
          <p:nvPr/>
        </p:nvSpPr>
        <p:spPr>
          <a:xfrm flipH="1">
            <a:off x="6473272" y="11519858"/>
            <a:ext cx="863600" cy="933401"/>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1038" name="Rectangle 1037">
                <a:extLst>
                  <a:ext uri="{FF2B5EF4-FFF2-40B4-BE49-F238E27FC236}">
                    <a16:creationId xmlns:a16="http://schemas.microsoft.com/office/drawing/2014/main" id="{8C69831D-29C8-6175-1C61-43BDD2695449}"/>
                  </a:ext>
                </a:extLst>
              </p:cNvPr>
              <p:cNvSpPr/>
              <p:nvPr/>
            </p:nvSpPr>
            <p:spPr>
              <a:xfrm>
                <a:off x="14614165" y="11499460"/>
                <a:ext cx="1487105" cy="101706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𝐾𝑔</m:t>
                          </m:r>
                        </m:num>
                        <m:den>
                          <m:r>
                            <a:rPr lang="en-US" sz="2400" b="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𝑡𝑔𝑆</m:t>
                          </m:r>
                        </m:den>
                      </m:f>
                    </m:oMath>
                  </m:oMathPara>
                </a14:m>
                <a:endParaRPr lang="en-IN" sz="2400" dirty="0">
                  <a:solidFill>
                    <a:schemeClr val="tx1">
                      <a:lumMod val="95000"/>
                      <a:lumOff val="5000"/>
                    </a:schemeClr>
                  </a:solidFill>
                </a:endParaRPr>
              </a:p>
            </p:txBody>
          </p:sp>
        </mc:Choice>
        <mc:Fallback>
          <p:sp>
            <p:nvSpPr>
              <p:cNvPr id="1038" name="Rectangle 1037">
                <a:extLst>
                  <a:ext uri="{FF2B5EF4-FFF2-40B4-BE49-F238E27FC236}">
                    <a16:creationId xmlns:a16="http://schemas.microsoft.com/office/drawing/2014/main" id="{8C69831D-29C8-6175-1C61-43BDD2695449}"/>
                  </a:ext>
                </a:extLst>
              </p:cNvPr>
              <p:cNvSpPr>
                <a:spLocks noRot="1" noChangeAspect="1" noMove="1" noResize="1" noEditPoints="1" noAdjustHandles="1" noChangeArrowheads="1" noChangeShapeType="1" noTextEdit="1"/>
              </p:cNvSpPr>
              <p:nvPr/>
            </p:nvSpPr>
            <p:spPr>
              <a:xfrm>
                <a:off x="14614165" y="11499460"/>
                <a:ext cx="1487105" cy="101706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39" name="Rectangle 1038">
                <a:extLst>
                  <a:ext uri="{FF2B5EF4-FFF2-40B4-BE49-F238E27FC236}">
                    <a16:creationId xmlns:a16="http://schemas.microsoft.com/office/drawing/2014/main" id="{D75C49A4-0F89-CC5E-02AD-6C71326563ED}"/>
                  </a:ext>
                </a:extLst>
              </p:cNvPr>
              <p:cNvSpPr/>
              <p:nvPr/>
            </p:nvSpPr>
            <p:spPr>
              <a:xfrm>
                <a:off x="9942653" y="14228170"/>
                <a:ext cx="3108329" cy="914400"/>
              </a:xfrm>
              <a:prstGeom prst="rect">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𝐾𝑟</m:t>
                          </m:r>
                        </m:num>
                        <m:den>
                          <m:r>
                            <a:rPr lang="en-US" sz="240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rPr>
                            <m:t>𝑡𝑟𝑆</m:t>
                          </m:r>
                        </m:den>
                      </m:f>
                    </m:oMath>
                  </m:oMathPara>
                </a14:m>
                <a:endParaRPr lang="en-IN" sz="2400" dirty="0"/>
              </a:p>
            </p:txBody>
          </p:sp>
        </mc:Choice>
        <mc:Fallback>
          <p:sp>
            <p:nvSpPr>
              <p:cNvPr id="1039" name="Rectangle 1038">
                <a:extLst>
                  <a:ext uri="{FF2B5EF4-FFF2-40B4-BE49-F238E27FC236}">
                    <a16:creationId xmlns:a16="http://schemas.microsoft.com/office/drawing/2014/main" id="{D75C49A4-0F89-CC5E-02AD-6C71326563ED}"/>
                  </a:ext>
                </a:extLst>
              </p:cNvPr>
              <p:cNvSpPr>
                <a:spLocks noRot="1" noChangeAspect="1" noMove="1" noResize="1" noEditPoints="1" noAdjustHandles="1" noChangeArrowheads="1" noChangeShapeType="1" noTextEdit="1"/>
              </p:cNvSpPr>
              <p:nvPr/>
            </p:nvSpPr>
            <p:spPr>
              <a:xfrm>
                <a:off x="9942653" y="14228170"/>
                <a:ext cx="3108329" cy="914400"/>
              </a:xfrm>
              <a:prstGeom prst="rect">
                <a:avLst/>
              </a:prstGeom>
              <a:blipFill>
                <a:blip r:embed="rId9"/>
                <a:stretch>
                  <a:fillRect/>
                </a:stretch>
              </a:blipFill>
            </p:spPr>
            <p:txBody>
              <a:bodyPr/>
              <a:lstStyle/>
              <a:p>
                <a:r>
                  <a:rPr lang="en-IN">
                    <a:noFill/>
                  </a:rPr>
                  <a:t> </a:t>
                </a:r>
              </a:p>
            </p:txBody>
          </p:sp>
        </mc:Fallback>
      </mc:AlternateContent>
      <p:sp>
        <p:nvSpPr>
          <p:cNvPr id="1040" name="Arrow: Right 1039">
            <a:extLst>
              <a:ext uri="{FF2B5EF4-FFF2-40B4-BE49-F238E27FC236}">
                <a16:creationId xmlns:a16="http://schemas.microsoft.com/office/drawing/2014/main" id="{36BA543A-6998-2617-D0E5-B5A6AF67B3C3}"/>
              </a:ext>
            </a:extLst>
          </p:cNvPr>
          <p:cNvSpPr/>
          <p:nvPr/>
        </p:nvSpPr>
        <p:spPr>
          <a:xfrm>
            <a:off x="7336872" y="11986559"/>
            <a:ext cx="481015" cy="476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1" name="Arrow: Right 1040">
            <a:extLst>
              <a:ext uri="{FF2B5EF4-FFF2-40B4-BE49-F238E27FC236}">
                <a16:creationId xmlns:a16="http://schemas.microsoft.com/office/drawing/2014/main" id="{3B1DB8ED-DBAA-AC7F-DD76-3615DABF191A}"/>
              </a:ext>
            </a:extLst>
          </p:cNvPr>
          <p:cNvSpPr/>
          <p:nvPr/>
        </p:nvSpPr>
        <p:spPr>
          <a:xfrm>
            <a:off x="9548770" y="11953520"/>
            <a:ext cx="644126" cy="1043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2" name="Arrow: Right 1041">
            <a:extLst>
              <a:ext uri="{FF2B5EF4-FFF2-40B4-BE49-F238E27FC236}">
                <a16:creationId xmlns:a16="http://schemas.microsoft.com/office/drawing/2014/main" id="{5641555B-7D93-B1F1-5D94-09A22AEF8518}"/>
              </a:ext>
            </a:extLst>
          </p:cNvPr>
          <p:cNvSpPr/>
          <p:nvPr/>
        </p:nvSpPr>
        <p:spPr>
          <a:xfrm>
            <a:off x="11894826" y="11899613"/>
            <a:ext cx="718741" cy="1639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3" name="Arrow: Right 1042">
            <a:extLst>
              <a:ext uri="{FF2B5EF4-FFF2-40B4-BE49-F238E27FC236}">
                <a16:creationId xmlns:a16="http://schemas.microsoft.com/office/drawing/2014/main" id="{9B75FC56-8D68-3A19-055A-AA7A8DEE0E7D}"/>
              </a:ext>
            </a:extLst>
          </p:cNvPr>
          <p:cNvSpPr/>
          <p:nvPr/>
        </p:nvSpPr>
        <p:spPr>
          <a:xfrm>
            <a:off x="14143152" y="11953520"/>
            <a:ext cx="471013" cy="1267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55" name="Connector: Elbow 1054">
            <a:extLst>
              <a:ext uri="{FF2B5EF4-FFF2-40B4-BE49-F238E27FC236}">
                <a16:creationId xmlns:a16="http://schemas.microsoft.com/office/drawing/2014/main" id="{06F449BC-AAA2-6359-B52E-67528F1012B1}"/>
              </a:ext>
            </a:extLst>
          </p:cNvPr>
          <p:cNvCxnSpPr>
            <a:stCxn id="1037" idx="4"/>
            <a:endCxn id="1039" idx="1"/>
          </p:cNvCxnSpPr>
          <p:nvPr/>
        </p:nvCxnSpPr>
        <p:spPr>
          <a:xfrm rot="16200000" flipH="1">
            <a:off x="7307807" y="12050523"/>
            <a:ext cx="2232111" cy="30375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56" name="Arrow: Right 1055">
            <a:extLst>
              <a:ext uri="{FF2B5EF4-FFF2-40B4-BE49-F238E27FC236}">
                <a16:creationId xmlns:a16="http://schemas.microsoft.com/office/drawing/2014/main" id="{5CFFAEB9-0265-7D35-4A97-70389CADF285}"/>
              </a:ext>
            </a:extLst>
          </p:cNvPr>
          <p:cNvSpPr/>
          <p:nvPr/>
        </p:nvSpPr>
        <p:spPr>
          <a:xfrm>
            <a:off x="16101270" y="11916709"/>
            <a:ext cx="471013" cy="1636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58" name="Connector: Elbow 1057">
            <a:extLst>
              <a:ext uri="{FF2B5EF4-FFF2-40B4-BE49-F238E27FC236}">
                <a16:creationId xmlns:a16="http://schemas.microsoft.com/office/drawing/2014/main" id="{0B161CF4-C187-785B-F99A-D7DB271EC5B6}"/>
              </a:ext>
            </a:extLst>
          </p:cNvPr>
          <p:cNvCxnSpPr>
            <a:cxnSpLocks/>
          </p:cNvCxnSpPr>
          <p:nvPr/>
        </p:nvCxnSpPr>
        <p:spPr>
          <a:xfrm rot="10800000" flipV="1">
            <a:off x="12908836" y="13345840"/>
            <a:ext cx="3422392" cy="15464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6479320D-3F75-DE59-8B0B-46A455A13861}"/>
              </a:ext>
            </a:extLst>
          </p:cNvPr>
          <p:cNvCxnSpPr>
            <a:cxnSpLocks/>
          </p:cNvCxnSpPr>
          <p:nvPr/>
        </p:nvCxnSpPr>
        <p:spPr>
          <a:xfrm flipV="1">
            <a:off x="16270122" y="11986558"/>
            <a:ext cx="18804" cy="1426834"/>
          </a:xfrm>
          <a:prstGeom prst="line">
            <a:avLst/>
          </a:prstGeom>
        </p:spPr>
        <p:style>
          <a:lnRef idx="1">
            <a:schemeClr val="accent1"/>
          </a:lnRef>
          <a:fillRef idx="0">
            <a:schemeClr val="accent1"/>
          </a:fillRef>
          <a:effectRef idx="0">
            <a:schemeClr val="accent1"/>
          </a:effectRef>
          <a:fontRef idx="minor">
            <a:schemeClr val="tx1"/>
          </a:fontRef>
        </p:style>
      </p:cxnSp>
      <p:sp>
        <p:nvSpPr>
          <p:cNvPr id="1068" name="TextBox 1067">
            <a:extLst>
              <a:ext uri="{FF2B5EF4-FFF2-40B4-BE49-F238E27FC236}">
                <a16:creationId xmlns:a16="http://schemas.microsoft.com/office/drawing/2014/main" id="{3BC26B49-7F82-09AC-5A43-828816918749}"/>
              </a:ext>
            </a:extLst>
          </p:cNvPr>
          <p:cNvSpPr txBox="1"/>
          <p:nvPr/>
        </p:nvSpPr>
        <p:spPr>
          <a:xfrm>
            <a:off x="12587959" y="12767089"/>
            <a:ext cx="1529585" cy="461665"/>
          </a:xfrm>
          <a:prstGeom prst="rect">
            <a:avLst/>
          </a:prstGeom>
          <a:solidFill>
            <a:srgbClr val="0EFA8A"/>
          </a:solidFill>
        </p:spPr>
        <p:txBody>
          <a:bodyPr wrap="square" rtlCol="0">
            <a:spAutoFit/>
          </a:bodyPr>
          <a:lstStyle/>
          <a:p>
            <a:r>
              <a:rPr lang="en-US" sz="2400" dirty="0"/>
              <a:t>Exciter</a:t>
            </a:r>
            <a:endParaRPr lang="en-IN" sz="2400" dirty="0"/>
          </a:p>
        </p:txBody>
      </p:sp>
      <p:sp>
        <p:nvSpPr>
          <p:cNvPr id="1069" name="TextBox 1068">
            <a:extLst>
              <a:ext uri="{FF2B5EF4-FFF2-40B4-BE49-F238E27FC236}">
                <a16:creationId xmlns:a16="http://schemas.microsoft.com/office/drawing/2014/main" id="{963C7F8A-F984-9BB8-72E0-83B1C6E1E0C4}"/>
              </a:ext>
            </a:extLst>
          </p:cNvPr>
          <p:cNvSpPr txBox="1"/>
          <p:nvPr/>
        </p:nvSpPr>
        <p:spPr>
          <a:xfrm>
            <a:off x="6198622" y="11004778"/>
            <a:ext cx="1068928" cy="369332"/>
          </a:xfrm>
          <a:prstGeom prst="rect">
            <a:avLst/>
          </a:prstGeom>
          <a:noFill/>
        </p:spPr>
        <p:txBody>
          <a:bodyPr wrap="square" rtlCol="0">
            <a:spAutoFit/>
          </a:bodyPr>
          <a:lstStyle/>
          <a:p>
            <a:r>
              <a:rPr lang="en-US" dirty="0"/>
              <a:t>Vref(s)</a:t>
            </a:r>
            <a:endParaRPr lang="en-IN" dirty="0"/>
          </a:p>
        </p:txBody>
      </p:sp>
      <p:sp>
        <p:nvSpPr>
          <p:cNvPr id="1070" name="Arrow: Right 1069">
            <a:extLst>
              <a:ext uri="{FF2B5EF4-FFF2-40B4-BE49-F238E27FC236}">
                <a16:creationId xmlns:a16="http://schemas.microsoft.com/office/drawing/2014/main" id="{BD676B8A-3864-5CC9-5B1B-BC0006FE1CE0}"/>
              </a:ext>
            </a:extLst>
          </p:cNvPr>
          <p:cNvSpPr/>
          <p:nvPr/>
        </p:nvSpPr>
        <p:spPr>
          <a:xfrm>
            <a:off x="5939976" y="11937040"/>
            <a:ext cx="490709" cy="85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1" name="TextBox 1070">
            <a:extLst>
              <a:ext uri="{FF2B5EF4-FFF2-40B4-BE49-F238E27FC236}">
                <a16:creationId xmlns:a16="http://schemas.microsoft.com/office/drawing/2014/main" id="{94903CED-220B-A65B-14D3-CCB10DB1611F}"/>
              </a:ext>
            </a:extLst>
          </p:cNvPr>
          <p:cNvSpPr txBox="1"/>
          <p:nvPr/>
        </p:nvSpPr>
        <p:spPr>
          <a:xfrm>
            <a:off x="7128118" y="12390478"/>
            <a:ext cx="589267" cy="369332"/>
          </a:xfrm>
          <a:prstGeom prst="rect">
            <a:avLst/>
          </a:prstGeom>
          <a:noFill/>
        </p:spPr>
        <p:txBody>
          <a:bodyPr wrap="square" rtlCol="0">
            <a:spAutoFit/>
          </a:bodyPr>
          <a:lstStyle/>
          <a:p>
            <a:r>
              <a:rPr lang="en-US" dirty="0"/>
              <a:t>Vs</a:t>
            </a:r>
            <a:endParaRPr lang="en-IN" dirty="0"/>
          </a:p>
        </p:txBody>
      </p:sp>
      <p:sp>
        <p:nvSpPr>
          <p:cNvPr id="1073" name="TextBox 1072">
            <a:extLst>
              <a:ext uri="{FF2B5EF4-FFF2-40B4-BE49-F238E27FC236}">
                <a16:creationId xmlns:a16="http://schemas.microsoft.com/office/drawing/2014/main" id="{BDD0289C-6B00-F527-4123-91D5A92E58D8}"/>
              </a:ext>
            </a:extLst>
          </p:cNvPr>
          <p:cNvSpPr txBox="1"/>
          <p:nvPr/>
        </p:nvSpPr>
        <p:spPr>
          <a:xfrm>
            <a:off x="9591072" y="11608243"/>
            <a:ext cx="482548" cy="369332"/>
          </a:xfrm>
          <a:prstGeom prst="rect">
            <a:avLst/>
          </a:prstGeom>
          <a:solidFill>
            <a:schemeClr val="accent6">
              <a:lumMod val="60000"/>
              <a:lumOff val="40000"/>
            </a:schemeClr>
          </a:solidFill>
        </p:spPr>
        <p:txBody>
          <a:bodyPr wrap="square" rtlCol="0">
            <a:spAutoFit/>
          </a:bodyPr>
          <a:lstStyle/>
          <a:p>
            <a:r>
              <a:rPr lang="en-US" dirty="0"/>
              <a:t>ve</a:t>
            </a:r>
            <a:endParaRPr lang="en-IN" dirty="0"/>
          </a:p>
        </p:txBody>
      </p:sp>
      <p:sp>
        <p:nvSpPr>
          <p:cNvPr id="1074" name="TextBox 1073">
            <a:extLst>
              <a:ext uri="{FF2B5EF4-FFF2-40B4-BE49-F238E27FC236}">
                <a16:creationId xmlns:a16="http://schemas.microsoft.com/office/drawing/2014/main" id="{8465C19F-965F-519D-0AE9-D6DE729AECC6}"/>
              </a:ext>
            </a:extLst>
          </p:cNvPr>
          <p:cNvSpPr txBox="1"/>
          <p:nvPr/>
        </p:nvSpPr>
        <p:spPr>
          <a:xfrm>
            <a:off x="11998375" y="11554837"/>
            <a:ext cx="517462" cy="369332"/>
          </a:xfrm>
          <a:prstGeom prst="rect">
            <a:avLst/>
          </a:prstGeom>
          <a:solidFill>
            <a:schemeClr val="accent5">
              <a:lumMod val="40000"/>
              <a:lumOff val="60000"/>
            </a:schemeClr>
          </a:solidFill>
        </p:spPr>
        <p:txBody>
          <a:bodyPr wrap="square" rtlCol="0">
            <a:spAutoFit/>
          </a:bodyPr>
          <a:lstStyle/>
          <a:p>
            <a:r>
              <a:rPr lang="en-US" dirty="0"/>
              <a:t>vr</a:t>
            </a:r>
            <a:endParaRPr lang="en-IN" dirty="0"/>
          </a:p>
        </p:txBody>
      </p:sp>
      <p:sp>
        <p:nvSpPr>
          <p:cNvPr id="1075" name="TextBox 1074">
            <a:extLst>
              <a:ext uri="{FF2B5EF4-FFF2-40B4-BE49-F238E27FC236}">
                <a16:creationId xmlns:a16="http://schemas.microsoft.com/office/drawing/2014/main" id="{9E49C547-5032-9820-94A5-393CCD9B29EF}"/>
              </a:ext>
            </a:extLst>
          </p:cNvPr>
          <p:cNvSpPr txBox="1"/>
          <p:nvPr/>
        </p:nvSpPr>
        <p:spPr>
          <a:xfrm>
            <a:off x="14180185" y="11521383"/>
            <a:ext cx="405541" cy="369332"/>
          </a:xfrm>
          <a:prstGeom prst="rect">
            <a:avLst/>
          </a:prstGeom>
          <a:solidFill>
            <a:schemeClr val="accent4">
              <a:lumMod val="40000"/>
              <a:lumOff val="60000"/>
            </a:schemeClr>
          </a:solidFill>
        </p:spPr>
        <p:txBody>
          <a:bodyPr wrap="square" rtlCol="0">
            <a:spAutoFit/>
          </a:bodyPr>
          <a:lstStyle/>
          <a:p>
            <a:r>
              <a:rPr lang="en-US" dirty="0"/>
              <a:t>vf</a:t>
            </a:r>
            <a:endParaRPr lang="en-IN" dirty="0"/>
          </a:p>
        </p:txBody>
      </p:sp>
      <p:sp>
        <p:nvSpPr>
          <p:cNvPr id="1076" name="Rectangle 1">
            <a:extLst>
              <a:ext uri="{FF2B5EF4-FFF2-40B4-BE49-F238E27FC236}">
                <a16:creationId xmlns:a16="http://schemas.microsoft.com/office/drawing/2014/main" id="{44844437-D11F-9710-4C10-EC586229637B}"/>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78" name="Rectangle 3">
            <a:extLst>
              <a:ext uri="{FF2B5EF4-FFF2-40B4-BE49-F238E27FC236}">
                <a16:creationId xmlns:a16="http://schemas.microsoft.com/office/drawing/2014/main" id="{150960A0-7939-D2B3-24E3-CD7D8E069207}"/>
              </a:ext>
            </a:extLst>
          </p:cNvPr>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82" name="TextBox 1081">
            <a:extLst>
              <a:ext uri="{FF2B5EF4-FFF2-40B4-BE49-F238E27FC236}">
                <a16:creationId xmlns:a16="http://schemas.microsoft.com/office/drawing/2014/main" id="{7C65BF22-7E78-6C70-3703-1E75C21B677B}"/>
              </a:ext>
            </a:extLst>
          </p:cNvPr>
          <p:cNvSpPr txBox="1"/>
          <p:nvPr/>
        </p:nvSpPr>
        <p:spPr>
          <a:xfrm>
            <a:off x="96195" y="4145951"/>
            <a:ext cx="3132770" cy="523220"/>
          </a:xfrm>
          <a:prstGeom prst="rect">
            <a:avLst/>
          </a:prstGeom>
          <a:solidFill>
            <a:srgbClr val="FFFF00"/>
          </a:solidFill>
        </p:spPr>
        <p:txBody>
          <a:bodyPr wrap="square" rtlCol="0">
            <a:spAutoFit/>
          </a:bodyPr>
          <a:lstStyle/>
          <a:p>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81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2156</TotalTime>
  <Words>995</Words>
  <Application>Microsoft Office PowerPoint</Application>
  <PresentationFormat>Custom</PresentationFormat>
  <Paragraphs>117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Black</vt:lpstr>
      <vt:lpstr>Arial Narrow</vt:lpstr>
      <vt:lpstr>Calibri</vt:lpstr>
      <vt:lpstr>Calibri Light</vt:lpstr>
      <vt:lpstr>Cambria Math</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MAHAMMAD HUSSAIN SHAIK GUDIPATI</cp:lastModifiedBy>
  <cp:revision>77</cp:revision>
  <dcterms:created xsi:type="dcterms:W3CDTF">2023-04-19T08:35:46Z</dcterms:created>
  <dcterms:modified xsi:type="dcterms:W3CDTF">2024-04-09T11:33:26Z</dcterms:modified>
</cp:coreProperties>
</file>