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99CC"/>
    <a:srgbClr val="1EEAEA"/>
    <a:srgbClr val="0EFA8A"/>
    <a:srgbClr val="F6A512"/>
    <a:srgbClr val="F711E7"/>
    <a:srgbClr val="FFFFCC"/>
    <a:srgbClr val="FA0E46"/>
    <a:srgbClr val="55F21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D6D4F-9DC7-4B16-B8DF-D2B45448D3A6}" v="53" dt="2024-04-09T11:28:04.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9278" autoAdjust="0"/>
  </p:normalViewPr>
  <p:slideViewPr>
    <p:cSldViewPr snapToGrid="0">
      <p:cViewPr>
        <p:scale>
          <a:sx n="43" d="100"/>
          <a:sy n="43" d="100"/>
        </p:scale>
        <p:origin x="2107" y="-2712"/>
      </p:cViewPr>
      <p:guideLst>
        <p:guide orient="horz" pos="10368"/>
        <p:guide pos="51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2CF45-CD72-4577-99F0-ECDADF6D3D9E}" type="datetimeFigureOut">
              <a:rPr lang="en-IN" smtClean="0"/>
              <a:t>09-04-2024</a:t>
            </a:fld>
            <a:endParaRPr lang="en-IN"/>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B006E-6E66-442B-8EA3-91F53B0CC749}" type="slidenum">
              <a:rPr lang="en-IN" smtClean="0"/>
              <a:t>‹#›</a:t>
            </a:fld>
            <a:endParaRPr lang="en-IN"/>
          </a:p>
        </p:txBody>
      </p:sp>
    </p:spTree>
    <p:extLst>
      <p:ext uri="{BB962C8B-B14F-4D97-AF65-F5344CB8AC3E}">
        <p14:creationId xmlns:p14="http://schemas.microsoft.com/office/powerpoint/2010/main" val="16074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5387342"/>
            <a:ext cx="13990320" cy="1146048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7289782"/>
            <a:ext cx="123444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00"/>
            <a:ext cx="354901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752600"/>
            <a:ext cx="1044130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49"/>
            <a:ext cx="14196060" cy="1369313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7"/>
            <a:ext cx="141960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2"/>
            <a:ext cx="6963012"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2"/>
            <a:ext cx="6997304"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4739647"/>
            <a:ext cx="833247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7"/>
            <a:ext cx="8332470" cy="233934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7"/>
            <a:ext cx="141960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00"/>
            <a:ext cx="141960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487"/>
            <a:ext cx="370332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3E22DA87-17A3-43A0-B86E-2FCFB6EFBC32}" type="datetimeFigureOut">
              <a:rPr lang="en-IN" smtClean="0"/>
              <a:t>09-04-2024</a:t>
            </a:fld>
            <a:endParaRPr lang="en-IN"/>
          </a:p>
        </p:txBody>
      </p:sp>
      <p:sp>
        <p:nvSpPr>
          <p:cNvPr id="5" name="Footer Placeholder 4"/>
          <p:cNvSpPr>
            <a:spLocks noGrp="1"/>
          </p:cNvSpPr>
          <p:nvPr>
            <p:ph type="ftr" sz="quarter" idx="3"/>
          </p:nvPr>
        </p:nvSpPr>
        <p:spPr>
          <a:xfrm>
            <a:off x="5452110" y="30510487"/>
            <a:ext cx="555498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487"/>
            <a:ext cx="370332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0" y="4066595"/>
            <a:ext cx="16459200" cy="603336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EE37FD5-5EF1-EDB2-8DF3-A5AA932536BE}"/>
              </a:ext>
            </a:extLst>
          </p:cNvPr>
          <p:cNvSpPr/>
          <p:nvPr/>
        </p:nvSpPr>
        <p:spPr>
          <a:xfrm>
            <a:off x="-23705" y="10133576"/>
            <a:ext cx="16459200" cy="6116390"/>
          </a:xfrm>
          <a:prstGeom prst="rect">
            <a:avLst/>
          </a:prstGeom>
          <a:solidFill>
            <a:srgbClr val="BFE7FF"/>
          </a:solidFill>
          <a:ln>
            <a:solidFill>
              <a:schemeClr val="accent5">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021296-65E9-56EE-2F9B-01E9D7D98AE3}"/>
              </a:ext>
            </a:extLst>
          </p:cNvPr>
          <p:cNvSpPr/>
          <p:nvPr/>
        </p:nvSpPr>
        <p:spPr>
          <a:xfrm>
            <a:off x="0" y="16148668"/>
            <a:ext cx="16459200" cy="603684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CC73F69-4CF5-AB24-E8A8-73DEEF223A8F}"/>
              </a:ext>
            </a:extLst>
          </p:cNvPr>
          <p:cNvSpPr/>
          <p:nvPr/>
        </p:nvSpPr>
        <p:spPr>
          <a:xfrm>
            <a:off x="-23704" y="22179493"/>
            <a:ext cx="16459200" cy="5360433"/>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a:p>
            <a:pPr marL="457200" indent="-457200" algn="just">
              <a:buFont typeface="Wingdings" panose="05000000000000000000" pitchFamily="2" charset="2"/>
              <a:buChar char="Ø"/>
            </a:pPr>
            <a:endParaRPr lang="en-US" sz="2700" dirty="0">
              <a:solidFill>
                <a:schemeClr val="tx1"/>
              </a:solidFill>
              <a:latin typeface="Arial Narrow" panose="020B0606020202030204" pitchFamily="34" charset="0"/>
              <a:cs typeface="Times New Roman" panose="02020603050405020304" pitchFamily="18" charset="0"/>
            </a:endParaRP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This research investigates the implementation of the Hummingbird Algorithm (HA) for tuning a Fractional-Order Proportional Integral Derivative (FO-PID) controller in an Automatic Voltage Regulator (AVR) system. The primary objective is to achieve a reduction in Rise time for AVR Systems  compared to the Artificial Bees Colony Algorithm PID (PSO-PID) approach. This work considered the reduction of Rise time In AVR Systems by simulating Rise time values by representing Graph in Mat lab Software  </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By adjusting the FO-PID parameters, HA aims to achieve significant reductions in Rise time </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Traditionally, Differential Evolutionary PID (DEPID) is used for AVR control.</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The main goal is to demonstrate that HA-FO-PID can effectively lower Rise time  compared to  PSO-PID.</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By adjusting the FO-PID parameters, HA aims to achieve significant reductions in Rise time .</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Implementing HA offers a novel and potentially superior method for AVR control.</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The SPSS statistical analysis confirms that the proposed study achieves a Rise time  of 15.51 </a:t>
            </a:r>
            <a:r>
              <a:rPr lang="en-IN" sz="2450" dirty="0">
                <a:solidFill>
                  <a:schemeClr val="tx1"/>
                </a:solidFill>
                <a:latin typeface="Arial Narrow" panose="020B0606020202030204" pitchFamily="34" charset="0"/>
                <a:cs typeface="Times New Roman" panose="02020603050405020304" pitchFamily="18" charset="0"/>
              </a:rPr>
              <a:t>and it is </a:t>
            </a:r>
            <a:r>
              <a:rPr lang="en-US" sz="2450" dirty="0">
                <a:solidFill>
                  <a:schemeClr val="tx1"/>
                </a:solidFill>
                <a:latin typeface="Arial Narrow" panose="020B0606020202030204" pitchFamily="34" charset="0"/>
                <a:cs typeface="Times New Roman" panose="02020603050405020304" pitchFamily="18" charset="0"/>
              </a:rPr>
              <a:t>less than our chosen significance level (p&lt;25.01). This authenticates that there exists a statistical significant difference between group 1 and group 2 considered in each study.</a:t>
            </a:r>
          </a:p>
          <a:p>
            <a:pPr marL="342900" indent="-342900" algn="just">
              <a:buFont typeface="Wingdings" panose="05000000000000000000" pitchFamily="2" charset="2"/>
              <a:buChar char="Ø"/>
            </a:pPr>
            <a:r>
              <a:rPr lang="en-US" sz="2450" dirty="0">
                <a:solidFill>
                  <a:schemeClr val="tx1"/>
                </a:solidFill>
                <a:latin typeface="Arial Narrow" panose="020B0606020202030204" pitchFamily="34" charset="0"/>
                <a:cs typeface="Times New Roman" panose="02020603050405020304" pitchFamily="18" charset="0"/>
              </a:rPr>
              <a:t>Further investigations can explore the robustness and real-world applicability of HA-FO-PID in AVR systems.</a:t>
            </a:r>
            <a:endParaRPr lang="en-IN" sz="2450" dirty="0">
              <a:solidFill>
                <a:schemeClr val="tx1"/>
              </a:solidFill>
              <a:latin typeface="Arial Narrow" panose="020B0606020202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6BB6150E-B6D9-0477-CF16-6A98BF9C825F}"/>
              </a:ext>
            </a:extLst>
          </p:cNvPr>
          <p:cNvSpPr/>
          <p:nvPr/>
        </p:nvSpPr>
        <p:spPr>
          <a:xfrm>
            <a:off x="-1" y="27539926"/>
            <a:ext cx="16460259" cy="537847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2600" dirty="0">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281789"/>
            <a:ext cx="16460259" cy="1809399"/>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EED712E-19B3-F26C-6B75-88E1A5F59B0C}"/>
              </a:ext>
            </a:extLst>
          </p:cNvPr>
          <p:cNvPicPr>
            <a:picLocks noChangeAspect="1"/>
          </p:cNvPicPr>
          <p:nvPr/>
        </p:nvPicPr>
        <p:blipFill>
          <a:blip r:embed="rId2"/>
          <a:stretch>
            <a:fillRect/>
          </a:stretch>
        </p:blipFill>
        <p:spPr>
          <a:xfrm>
            <a:off x="-1878" y="550"/>
            <a:ext cx="16459201" cy="2235519"/>
          </a:xfrm>
          <a:prstGeom prst="rect">
            <a:avLst/>
          </a:prstGeom>
        </p:spPr>
      </p:pic>
      <p:sp>
        <p:nvSpPr>
          <p:cNvPr id="2" name="TextBox 1">
            <a:extLst>
              <a:ext uri="{FF2B5EF4-FFF2-40B4-BE49-F238E27FC236}">
                <a16:creationId xmlns:a16="http://schemas.microsoft.com/office/drawing/2014/main" id="{A362008D-D9AE-CC4A-00C7-D2C269A08BF0}"/>
              </a:ext>
            </a:extLst>
          </p:cNvPr>
          <p:cNvSpPr txBox="1"/>
          <p:nvPr/>
        </p:nvSpPr>
        <p:spPr>
          <a:xfrm>
            <a:off x="-57935" y="3499096"/>
            <a:ext cx="16723611" cy="6494085"/>
          </a:xfrm>
          <a:prstGeom prst="rect">
            <a:avLst/>
          </a:prstGeom>
          <a:noFill/>
        </p:spPr>
        <p:txBody>
          <a:bodyPr wrap="square" rtlCol="0">
            <a:spAutoFit/>
          </a:bodyPr>
          <a:lstStyle/>
          <a:p>
            <a:pPr algn="just"/>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algn="just"/>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926963-C998-8C99-8FCC-08ABBEF0B79F}"/>
              </a:ext>
            </a:extLst>
          </p:cNvPr>
          <p:cNvSpPr txBox="1"/>
          <p:nvPr/>
        </p:nvSpPr>
        <p:spPr>
          <a:xfrm>
            <a:off x="-23704" y="16203350"/>
            <a:ext cx="2187732"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RESULTS</a:t>
            </a:r>
            <a:endParaRPr lang="en-IN" sz="279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32B32C-48F1-86E7-7599-73BFEFA45DF2}"/>
              </a:ext>
            </a:extLst>
          </p:cNvPr>
          <p:cNvSpPr txBox="1"/>
          <p:nvPr/>
        </p:nvSpPr>
        <p:spPr>
          <a:xfrm>
            <a:off x="0" y="22185344"/>
            <a:ext cx="6187133"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DISCUSSION AND CONCLUSION</a:t>
            </a:r>
            <a:endParaRPr lang="en-IN" sz="279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E7B046B-B152-8473-31E3-641D0578F31B}"/>
              </a:ext>
            </a:extLst>
          </p:cNvPr>
          <p:cNvSpPr txBox="1"/>
          <p:nvPr/>
        </p:nvSpPr>
        <p:spPr>
          <a:xfrm>
            <a:off x="0" y="27557966"/>
            <a:ext cx="3567953"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BIBLIOGRAPHY</a:t>
            </a:r>
            <a:endParaRPr lang="en-IN" sz="279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162062" y="2336552"/>
            <a:ext cx="1607820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Implementing Hummingbird Algorithm based FO-PID tunning for AVR System with reduced Rise time compared to ABC-PID</a:t>
            </a:r>
            <a:endParaRPr lang="en-US" sz="4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52E4F68-C21F-6F29-E569-62DE104A2369}"/>
              </a:ext>
            </a:extLst>
          </p:cNvPr>
          <p:cNvSpPr txBox="1"/>
          <p:nvPr/>
        </p:nvSpPr>
        <p:spPr>
          <a:xfrm>
            <a:off x="1" y="10048703"/>
            <a:ext cx="5289176"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MATERIALS AND METHODS</a:t>
            </a:r>
            <a:endParaRPr lang="en-IN" sz="279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AF757CC-C832-3EB9-8642-C2DADE82A7D6}"/>
              </a:ext>
            </a:extLst>
          </p:cNvPr>
          <p:cNvSpPr/>
          <p:nvPr/>
        </p:nvSpPr>
        <p:spPr>
          <a:xfrm>
            <a:off x="7950200" y="1333500"/>
            <a:ext cx="8290062" cy="8001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52E4F68-C21F-6F29-E569-62DE104A2369}"/>
              </a:ext>
            </a:extLst>
          </p:cNvPr>
          <p:cNvSpPr txBox="1"/>
          <p:nvPr/>
        </p:nvSpPr>
        <p:spPr>
          <a:xfrm>
            <a:off x="-56876" y="4658023"/>
            <a:ext cx="16090725" cy="5147563"/>
          </a:xfrm>
          <a:prstGeom prst="rect">
            <a:avLst/>
          </a:prstGeom>
          <a:noFill/>
        </p:spPr>
        <p:txBody>
          <a:bodyPr wrap="square" rtlCol="0">
            <a:spAutoFit/>
          </a:bodyPr>
          <a:lstStyle/>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AVRs play a vital role in keeping electrical power systems stable and reliable by maintaining a steady voltage output regardless of fluctuations in load or input situations. However, the traditional Proportional-Integral-Derivative (PID) control method</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In AVR systems, PID controllers are frequently utilized and may result in a delayed rise time, which represents the duration for the system to achieve its target setpoint. This may not be efficient for applications needing a fast reaction time, such as room heating or motor speed control.</a:t>
            </a:r>
            <a:endParaRPr lang="en-US" sz="2190" b="1" dirty="0">
              <a:solidFill>
                <a:srgbClr val="000000"/>
              </a:solidFill>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FO-PID with Reduced Rise Time enables quicker reaching of the setpoint by improving system response time.Quicker reaction times lead to increased effectiveness and lower energy use. The FO-PID Enhanced Performance provides more precise system dynamics control, maintaining a good mix of speed and smoothness.</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This study focuses on methods to reduce Rise time  in AVR systems through the use of novel algorithms and techniques and tunning techniques for the reduction of Rise time its helpful for it controls the parameter of a System </a:t>
            </a: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190" b="1" dirty="0">
              <a:solidFill>
                <a:srgbClr val="000000"/>
              </a:solidFill>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SPSS Statistical analysis confirmed the Superiority of FO-PID Over ABC-PID with the obtained p-value confirming its statistical significance against p&lt;0.05</a:t>
            </a: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190" b="1" dirty="0">
              <a:solidFill>
                <a:srgbClr val="000000"/>
              </a:solidFill>
              <a:latin typeface="Times New Roman" panose="02020603050405020304" pitchFamily="18" charset="0"/>
              <a:cs typeface="Times New Roman" panose="02020603050405020304" pitchFamily="18" charset="0"/>
            </a:endParaRPr>
          </a:p>
        </p:txBody>
      </p:sp>
      <p:sp>
        <p:nvSpPr>
          <p:cNvPr id="1034" name="Rectangle 1033"/>
          <p:cNvSpPr/>
          <p:nvPr/>
        </p:nvSpPr>
        <p:spPr>
          <a:xfrm>
            <a:off x="10624247" y="16102112"/>
            <a:ext cx="5721796" cy="5910416"/>
          </a:xfrm>
          <a:prstGeom prst="rect">
            <a:avLst/>
          </a:prstGeom>
          <a:solidFill>
            <a:srgbClr val="FFCFE7"/>
          </a:solidFill>
          <a:ln>
            <a:solidFill>
              <a:srgbClr val="F711E7"/>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400" b="1" dirty="0">
              <a:solidFill>
                <a:schemeClr val="tx1"/>
              </a:solidFill>
              <a:latin typeface="Arial Narrow" panose="020B0606020202030204" pitchFamily="34" charset="0"/>
            </a:endParaRPr>
          </a:p>
          <a:p>
            <a:pPr algn="ctr"/>
            <a:endParaRPr lang="en-IN" sz="2400" b="1" dirty="0">
              <a:solidFill>
                <a:schemeClr val="tx1"/>
              </a:solidFill>
              <a:latin typeface="Arial Narrow" panose="020B0606020202030204" pitchFamily="34" charset="0"/>
            </a:endParaRPr>
          </a:p>
          <a:p>
            <a:pPr algn="ctr"/>
            <a:r>
              <a:rPr lang="en-IN" sz="2400" b="1" dirty="0">
                <a:solidFill>
                  <a:schemeClr val="tx1"/>
                </a:solidFill>
                <a:latin typeface="Arial Narrow" panose="020B0606020202030204" pitchFamily="34" charset="0"/>
              </a:rPr>
              <a:t>Experimental results</a:t>
            </a:r>
          </a:p>
          <a:p>
            <a:pPr algn="ctr"/>
            <a:endParaRPr lang="en-IN" sz="2400" b="1" dirty="0">
              <a:solidFill>
                <a:schemeClr val="tx1"/>
              </a:solidFill>
              <a:latin typeface="Arial Narrow" panose="020B0606020202030204" pitchFamily="34" charset="0"/>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82" name="TextBox 81">
            <a:extLst>
              <a:ext uri="{FF2B5EF4-FFF2-40B4-BE49-F238E27FC236}">
                <a16:creationId xmlns:a16="http://schemas.microsoft.com/office/drawing/2014/main" id="{9CAB5520-C8DC-B3E7-DE96-B74651C1305D}"/>
              </a:ext>
            </a:extLst>
          </p:cNvPr>
          <p:cNvSpPr txBox="1"/>
          <p:nvPr/>
        </p:nvSpPr>
        <p:spPr>
          <a:xfrm>
            <a:off x="30219" y="16550563"/>
            <a:ext cx="10523252" cy="5493812"/>
          </a:xfrm>
          <a:prstGeom prst="rect">
            <a:avLst/>
          </a:prstGeom>
          <a:noFill/>
        </p:spPr>
        <p:txBody>
          <a:bodyPr wrap="square" rtlCol="0">
            <a:spAutoFit/>
          </a:bodyPr>
          <a:lstStyle/>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This study explores the use of the Hummingbird Algorithm (HA) for tuning a Fractional-Order Proportional Integral Derivative (FO-PID) controller in an Automatic Voltage Regulator (AVR) system. </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The main goal is to lower the Rise time as compared to the standard Artificial Bee colony  Algorithm PID (ABC-PID) method used in MATLAB 2022.</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SPSS software will be utilized to assess the effectiveness of FO-PID compared to ABC-PID. This comparison will assess whether FO-PID brings a substantial enhancement  for to reduce Rise time  values..</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The expected result is to show how the HA-FO-PID tuner outperforms ABC-PID in significantly reducing Rise time . This results in a more reliable and effective functioning of the AVR system.</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The goal is to achieve a substantial decrease in Rise time in AVR System  when compared to the traditional ABC-PID method.</a:t>
            </a:r>
            <a:endParaRPr lang="en-IN" sz="2700" dirty="0">
              <a:latin typeface="Arial Narrow" panose="020B0606020202030204" pitchFamily="34" charset="0"/>
              <a:cs typeface="Times New Roman" panose="02020603050405020304" pitchFamily="18" charset="0"/>
            </a:endParaRPr>
          </a:p>
        </p:txBody>
      </p:sp>
      <p:sp>
        <p:nvSpPr>
          <p:cNvPr id="61" name="Rectangle 60"/>
          <p:cNvSpPr/>
          <p:nvPr/>
        </p:nvSpPr>
        <p:spPr>
          <a:xfrm>
            <a:off x="357088" y="10781720"/>
            <a:ext cx="5599211" cy="5072415"/>
          </a:xfrm>
          <a:prstGeom prst="rect">
            <a:avLst/>
          </a:prstGeom>
          <a:solidFill>
            <a:schemeClr val="accent5">
              <a:lumMod val="40000"/>
              <a:lumOff val="6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2" name="AutoShape 10" descr="C:\Users\Welcome\Desktop\MANI_PROJECT_2-4\GAWTHAM\LS_1.jpg"/>
          <p:cNvSpPr>
            <a:spLocks noChangeAspect="1" noChangeArrowheads="1"/>
          </p:cNvSpPr>
          <p:nvPr/>
        </p:nvSpPr>
        <p:spPr bwMode="auto">
          <a:xfrm>
            <a:off x="130175" y="-5937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AutoShape 12" descr="C:\Users\Welcome\Desktop\MANI_PROJECT_2-4\GAWTHAM\LS_1.jpg"/>
          <p:cNvSpPr>
            <a:spLocks noChangeAspect="1" noChangeArrowheads="1"/>
          </p:cNvSpPr>
          <p:nvPr/>
        </p:nvSpPr>
        <p:spPr bwMode="auto">
          <a:xfrm>
            <a:off x="282575" y="-4413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TextBox 95"/>
          <p:cNvSpPr txBox="1"/>
          <p:nvPr/>
        </p:nvSpPr>
        <p:spPr>
          <a:xfrm>
            <a:off x="12787124" y="7624514"/>
            <a:ext cx="492443" cy="92397"/>
          </a:xfrm>
          <a:prstGeom prst="rect">
            <a:avLst/>
          </a:prstGeom>
          <a:noFill/>
        </p:spPr>
        <p:txBody>
          <a:bodyPr vert="vert270" wrap="none" rtlCol="0">
            <a:spAutoFit/>
          </a:bodyPr>
          <a:lstStyle/>
          <a:p>
            <a:pPr algn="ctr"/>
            <a:endParaRPr lang="en-IN" sz="2000" b="1" dirty="0">
              <a:solidFill>
                <a:srgbClr val="0099CC"/>
              </a:solidFill>
              <a:latin typeface="Arial Narrow" panose="020B0606020202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6140241A-1B2F-40CE-BC72-082115AB2F91}"/>
              </a:ext>
            </a:extLst>
          </p:cNvPr>
          <p:cNvSpPr/>
          <p:nvPr/>
        </p:nvSpPr>
        <p:spPr>
          <a:xfrm>
            <a:off x="1841500" y="11916710"/>
            <a:ext cx="1943100" cy="63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Regulator</a:t>
            </a:r>
            <a:endParaRPr lang="en-IN"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7" name="Rectangle 26">
            <a:extLst>
              <a:ext uri="{FF2B5EF4-FFF2-40B4-BE49-F238E27FC236}">
                <a16:creationId xmlns:a16="http://schemas.microsoft.com/office/drawing/2014/main" id="{C1760C10-ECD7-167D-E01F-C8BCA5FA0E64}"/>
              </a:ext>
            </a:extLst>
          </p:cNvPr>
          <p:cNvSpPr/>
          <p:nvPr/>
        </p:nvSpPr>
        <p:spPr>
          <a:xfrm>
            <a:off x="1825625" y="12966532"/>
            <a:ext cx="1958975" cy="637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Black" panose="020B0A04020102020204" pitchFamily="34" charset="0"/>
              </a:rPr>
              <a:t>Amplifier</a:t>
            </a:r>
            <a:endParaRPr lang="en-IN" sz="2400" b="1" dirty="0">
              <a:latin typeface="Arial Black" panose="020B0A04020102020204" pitchFamily="34" charset="0"/>
            </a:endParaRPr>
          </a:p>
        </p:txBody>
      </p:sp>
      <p:sp>
        <p:nvSpPr>
          <p:cNvPr id="28" name="Rectangle 27">
            <a:extLst>
              <a:ext uri="{FF2B5EF4-FFF2-40B4-BE49-F238E27FC236}">
                <a16:creationId xmlns:a16="http://schemas.microsoft.com/office/drawing/2014/main" id="{C9E45E7E-EBED-6EB5-FA50-1A15EA9D45DF}"/>
              </a:ext>
            </a:extLst>
          </p:cNvPr>
          <p:cNvSpPr/>
          <p:nvPr/>
        </p:nvSpPr>
        <p:spPr>
          <a:xfrm>
            <a:off x="1825625" y="14062044"/>
            <a:ext cx="1958975" cy="551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Exciter</a:t>
            </a:r>
            <a:endParaRPr lang="en-IN" sz="2400" dirty="0">
              <a:latin typeface="Arial Black" panose="020B0A04020102020204" pitchFamily="34" charset="0"/>
            </a:endParaRPr>
          </a:p>
        </p:txBody>
      </p:sp>
      <p:sp>
        <p:nvSpPr>
          <p:cNvPr id="30" name="Rectangle 29">
            <a:extLst>
              <a:ext uri="{FF2B5EF4-FFF2-40B4-BE49-F238E27FC236}">
                <a16:creationId xmlns:a16="http://schemas.microsoft.com/office/drawing/2014/main" id="{B3C8460B-B6F8-732F-924D-82D48A296763}"/>
              </a:ext>
            </a:extLst>
          </p:cNvPr>
          <p:cNvSpPr/>
          <p:nvPr/>
        </p:nvSpPr>
        <p:spPr>
          <a:xfrm>
            <a:off x="1841500" y="14919843"/>
            <a:ext cx="1943100" cy="473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Generator</a:t>
            </a:r>
            <a:endParaRPr lang="en-IN" dirty="0">
              <a:latin typeface="Arial Black" panose="020B0A04020102020204" pitchFamily="34" charset="0"/>
            </a:endParaRPr>
          </a:p>
        </p:txBody>
      </p:sp>
      <p:sp>
        <p:nvSpPr>
          <p:cNvPr id="38" name="Oval 37">
            <a:extLst>
              <a:ext uri="{FF2B5EF4-FFF2-40B4-BE49-F238E27FC236}">
                <a16:creationId xmlns:a16="http://schemas.microsoft.com/office/drawing/2014/main" id="{00A7C9FF-F88F-F681-F01A-3C2C6F2FC298}"/>
              </a:ext>
            </a:extLst>
          </p:cNvPr>
          <p:cNvSpPr/>
          <p:nvPr/>
        </p:nvSpPr>
        <p:spPr>
          <a:xfrm>
            <a:off x="2451100" y="11152349"/>
            <a:ext cx="850900" cy="4581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172A6A95-FFA2-1F01-6008-AF3DB242BB2E}"/>
              </a:ext>
            </a:extLst>
          </p:cNvPr>
          <p:cNvSpPr/>
          <p:nvPr/>
        </p:nvSpPr>
        <p:spPr>
          <a:xfrm>
            <a:off x="2813050" y="10877404"/>
            <a:ext cx="107950" cy="25088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532157AE-E456-95E0-0455-BF9484C86E52}"/>
              </a:ext>
            </a:extLst>
          </p:cNvPr>
          <p:cNvSpPr/>
          <p:nvPr/>
        </p:nvSpPr>
        <p:spPr>
          <a:xfrm>
            <a:off x="2813050" y="11621888"/>
            <a:ext cx="107950" cy="29482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EF9708C9-4184-E3E9-9081-197661AC68F2}"/>
              </a:ext>
            </a:extLst>
          </p:cNvPr>
          <p:cNvSpPr/>
          <p:nvPr/>
        </p:nvSpPr>
        <p:spPr>
          <a:xfrm>
            <a:off x="582123" y="12267577"/>
            <a:ext cx="667315" cy="18556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S</a:t>
            </a:r>
          </a:p>
          <a:p>
            <a:pPr algn="ctr"/>
            <a:r>
              <a:rPr lang="en-US" sz="1600" dirty="0">
                <a:latin typeface="Arial Black" panose="020B0A04020102020204" pitchFamily="34" charset="0"/>
              </a:rPr>
              <a:t>E</a:t>
            </a:r>
          </a:p>
          <a:p>
            <a:pPr algn="ctr"/>
            <a:r>
              <a:rPr lang="en-US" sz="1600" dirty="0">
                <a:latin typeface="Arial Black" panose="020B0A04020102020204" pitchFamily="34" charset="0"/>
              </a:rPr>
              <a:t>N</a:t>
            </a:r>
          </a:p>
          <a:p>
            <a:pPr algn="ctr"/>
            <a:r>
              <a:rPr lang="en-US" sz="1600" dirty="0">
                <a:latin typeface="Arial Black" panose="020B0A04020102020204" pitchFamily="34" charset="0"/>
              </a:rPr>
              <a:t>S</a:t>
            </a:r>
          </a:p>
          <a:p>
            <a:pPr algn="ctr"/>
            <a:r>
              <a:rPr lang="en-US" sz="1600" dirty="0">
                <a:latin typeface="Arial Black" panose="020B0A04020102020204" pitchFamily="34" charset="0"/>
              </a:rPr>
              <a:t>O</a:t>
            </a:r>
          </a:p>
          <a:p>
            <a:pPr algn="ctr"/>
            <a:r>
              <a:rPr lang="en-US" sz="1600" dirty="0">
                <a:latin typeface="Arial Black" panose="020B0A04020102020204" pitchFamily="34" charset="0"/>
              </a:rPr>
              <a:t>R</a:t>
            </a:r>
          </a:p>
          <a:p>
            <a:pPr algn="ctr"/>
            <a:endParaRPr lang="en-US" dirty="0"/>
          </a:p>
        </p:txBody>
      </p:sp>
      <p:sp>
        <p:nvSpPr>
          <p:cNvPr id="46" name="Plus Sign 45">
            <a:extLst>
              <a:ext uri="{FF2B5EF4-FFF2-40B4-BE49-F238E27FC236}">
                <a16:creationId xmlns:a16="http://schemas.microsoft.com/office/drawing/2014/main" id="{6928A6EB-4308-8E01-D9A6-69649FBB30A6}"/>
              </a:ext>
            </a:extLst>
          </p:cNvPr>
          <p:cNvSpPr/>
          <p:nvPr/>
        </p:nvSpPr>
        <p:spPr>
          <a:xfrm>
            <a:off x="3228965" y="11014759"/>
            <a:ext cx="914400" cy="551604"/>
          </a:xfrm>
          <a:prstGeom prst="mathPlus">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44457244-3968-2C7B-2829-7F61DE553150}"/>
              </a:ext>
            </a:extLst>
          </p:cNvPr>
          <p:cNvSpPr/>
          <p:nvPr/>
        </p:nvSpPr>
        <p:spPr>
          <a:xfrm>
            <a:off x="2562796" y="12579940"/>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808B23BF-895B-4264-56B2-93A8EF88DB0D}"/>
              </a:ext>
            </a:extLst>
          </p:cNvPr>
          <p:cNvSpPr/>
          <p:nvPr/>
        </p:nvSpPr>
        <p:spPr>
          <a:xfrm>
            <a:off x="2570734" y="13609729"/>
            <a:ext cx="484632" cy="4622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C0E92D7E-E808-9F3B-1E47-AA3E384AE66B}"/>
              </a:ext>
            </a:extLst>
          </p:cNvPr>
          <p:cNvSpPr/>
          <p:nvPr/>
        </p:nvSpPr>
        <p:spPr>
          <a:xfrm>
            <a:off x="2529214" y="14583459"/>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Straight Arrow Connector 62">
            <a:extLst>
              <a:ext uri="{FF2B5EF4-FFF2-40B4-BE49-F238E27FC236}">
                <a16:creationId xmlns:a16="http://schemas.microsoft.com/office/drawing/2014/main" id="{93FD65B2-A850-057B-5F54-75AFBF346AE7}"/>
              </a:ext>
            </a:extLst>
          </p:cNvPr>
          <p:cNvCxnSpPr>
            <a:cxnSpLocks/>
          </p:cNvCxnSpPr>
          <p:nvPr/>
        </p:nvCxnSpPr>
        <p:spPr>
          <a:xfrm>
            <a:off x="2867025" y="15393186"/>
            <a:ext cx="0" cy="300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3378CE7-A314-28C4-FD8A-D5807EAB6B7A}"/>
              </a:ext>
            </a:extLst>
          </p:cNvPr>
          <p:cNvCxnSpPr>
            <a:cxnSpLocks/>
          </p:cNvCxnSpPr>
          <p:nvPr/>
        </p:nvCxnSpPr>
        <p:spPr>
          <a:xfrm flipH="1">
            <a:off x="876023" y="14086113"/>
            <a:ext cx="1" cy="142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8E2E90-3C13-B18C-8388-A08EEB01242B}"/>
              </a:ext>
            </a:extLst>
          </p:cNvPr>
          <p:cNvCxnSpPr/>
          <p:nvPr/>
        </p:nvCxnSpPr>
        <p:spPr>
          <a:xfrm flipV="1">
            <a:off x="876023" y="15488740"/>
            <a:ext cx="2077500" cy="17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BBE03EF-B7AE-02FC-204D-01DD06E3DE47}"/>
              </a:ext>
            </a:extLst>
          </p:cNvPr>
          <p:cNvCxnSpPr>
            <a:cxnSpLocks/>
            <a:endCxn id="38" idx="2"/>
          </p:cNvCxnSpPr>
          <p:nvPr/>
        </p:nvCxnSpPr>
        <p:spPr>
          <a:xfrm>
            <a:off x="875417" y="11381432"/>
            <a:ext cx="1575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6022F2-3921-75BC-3BA6-704AD1D1639B}"/>
              </a:ext>
            </a:extLst>
          </p:cNvPr>
          <p:cNvCxnSpPr>
            <a:cxnSpLocks/>
          </p:cNvCxnSpPr>
          <p:nvPr/>
        </p:nvCxnSpPr>
        <p:spPr>
          <a:xfrm>
            <a:off x="874061" y="11352010"/>
            <a:ext cx="1" cy="86632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Minus Sign 107">
            <a:extLst>
              <a:ext uri="{FF2B5EF4-FFF2-40B4-BE49-F238E27FC236}">
                <a16:creationId xmlns:a16="http://schemas.microsoft.com/office/drawing/2014/main" id="{CBA41935-3299-08C8-7D43-B926F3A79928}"/>
              </a:ext>
            </a:extLst>
          </p:cNvPr>
          <p:cNvSpPr/>
          <p:nvPr/>
        </p:nvSpPr>
        <p:spPr>
          <a:xfrm>
            <a:off x="1624786" y="10841100"/>
            <a:ext cx="914400" cy="792174"/>
          </a:xfrm>
          <a:prstGeom prst="mathMin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3" name="Picture 2">
            <a:extLst>
              <a:ext uri="{FF2B5EF4-FFF2-40B4-BE49-F238E27FC236}">
                <a16:creationId xmlns:a16="http://schemas.microsoft.com/office/drawing/2014/main" id="{FC829727-C656-01CC-368B-71A0CE94C7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76704" y="16459200"/>
            <a:ext cx="5194301" cy="225319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17B91D9-6A43-30F6-CFCA-2BAF013CB4C6}"/>
              </a:ext>
            </a:extLst>
          </p:cNvPr>
          <p:cNvSpPr txBox="1"/>
          <p:nvPr/>
        </p:nvSpPr>
        <p:spPr>
          <a:xfrm>
            <a:off x="28439" y="28073440"/>
            <a:ext cx="16402324" cy="643253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AFŞAR, M. A., &amp; ARSLAN, H. (2023). Optimizing PID Gains of a Vehicle using the state-of-the-art Metaheuristic Methods. Academic Platform Journal of Engineering and Smart Systems, 11(3), 107-117. DOI:10.21541/apjess.1266949</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Saha, A., Bhaskar, M. S., Almakhles, D. J., &amp; Elmorshedy, M. F. (2024). Employment of renewable based sources in amalgamated frequency-voltage control restructured system with TSA trained IPD (1+ I) controller. Renewable Energy, 222, 119879.</a:t>
            </a:r>
            <a:r>
              <a:rPr lang="nb-NO" sz="2400" dirty="0">
                <a:latin typeface="Times New Roman" panose="02020603050405020304" pitchFamily="18" charset="0"/>
                <a:cs typeface="Times New Roman" panose="02020603050405020304" pitchFamily="18" charset="0"/>
              </a:rPr>
              <a:t> DOI:10.1016/j.renene.2023.119879</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 DOI:10.3390/pr11020498</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El-D </a:t>
            </a:r>
            <a:r>
              <a:rPr lang="en-IN" sz="2400" dirty="0" err="1">
                <a:latin typeface="Times New Roman" panose="02020603050405020304" pitchFamily="18" charset="0"/>
                <a:cs typeface="Times New Roman" panose="02020603050405020304" pitchFamily="18" charset="0"/>
              </a:rPr>
              <a:t>abah</a:t>
            </a:r>
            <a:r>
              <a:rPr lang="en-IN" sz="2400" dirty="0">
                <a:latin typeface="Times New Roman" panose="02020603050405020304" pitchFamily="18" charset="0"/>
                <a:cs typeface="Times New Roman" panose="02020603050405020304" pitchFamily="18" charset="0"/>
              </a:rPr>
              <a:t>, M. A., Hassan, M. H., Kamel, S., &amp; Zawbaa, H. M. (2022). Robust parameters tuning of different power system stabilizers using a quantum artificial gorilla troops optimizer. IEEE Access, 10, 82560-82579.DOI:10.1109/ACCESS.2022.3195892.</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Shaheen, A. M., Elattar, E. E., Nagem, N. A., &amp; Nasef, A. F. (2023). Allocation of PV Systems with Volt/Var Control Based on Automatic Voltage Regulators in Active Distribution Networks. Sustainability, 15(21), 15634. DOI:10.3390/su152115634</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a:t>
            </a:r>
          </a:p>
          <a:p>
            <a:pPr marL="285750" indent="-285750">
              <a:buFont typeface="Wingdings" panose="05000000000000000000" pitchFamily="2" charset="2"/>
              <a:buChar char="Ø"/>
            </a:pPr>
            <a:r>
              <a:rPr lang="en-IN" sz="2800" dirty="0"/>
              <a:t>DOI:10.3390/pr11020498</a:t>
            </a:r>
          </a:p>
          <a:p>
            <a:pPr marL="285750" indent="-285750">
              <a:buFont typeface="Wingdings" panose="05000000000000000000" pitchFamily="2" charset="2"/>
              <a:buChar char="Ø"/>
            </a:pPr>
            <a:endParaRPr lang="en-IN" sz="2400" dirty="0"/>
          </a:p>
        </p:txBody>
      </p:sp>
      <p:sp>
        <p:nvSpPr>
          <p:cNvPr id="105" name="TextBox 104">
            <a:extLst>
              <a:ext uri="{FF2B5EF4-FFF2-40B4-BE49-F238E27FC236}">
                <a16:creationId xmlns:a16="http://schemas.microsoft.com/office/drawing/2014/main" id="{0265B910-7699-3C84-3462-07E7A18722F3}"/>
              </a:ext>
            </a:extLst>
          </p:cNvPr>
          <p:cNvSpPr txBox="1"/>
          <p:nvPr/>
        </p:nvSpPr>
        <p:spPr>
          <a:xfrm>
            <a:off x="10502903" y="14776755"/>
            <a:ext cx="22842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A4B4228F-DC6D-0ADE-BC83-BEB111AAEC0B}"/>
              </a:ext>
            </a:extLst>
          </p:cNvPr>
          <p:cNvSpPr txBox="1"/>
          <p:nvPr/>
        </p:nvSpPr>
        <p:spPr>
          <a:xfrm>
            <a:off x="6889582" y="11986559"/>
            <a:ext cx="209564" cy="369332"/>
          </a:xfrm>
          <a:prstGeom prst="rect">
            <a:avLst/>
          </a:prstGeom>
          <a:noFill/>
        </p:spPr>
        <p:txBody>
          <a:bodyPr wrap="square" rtlCol="0">
            <a:spAutoFit/>
          </a:bodyPr>
          <a:lstStyle/>
          <a:p>
            <a:r>
              <a:rPr lang="en-US" dirty="0"/>
              <a:t>-</a:t>
            </a:r>
            <a:endParaRPr lang="en-IN" dirty="0"/>
          </a:p>
        </p:txBody>
      </p:sp>
      <p:sp>
        <p:nvSpPr>
          <p:cNvPr id="93" name="TextBox 92">
            <a:extLst>
              <a:ext uri="{FF2B5EF4-FFF2-40B4-BE49-F238E27FC236}">
                <a16:creationId xmlns:a16="http://schemas.microsoft.com/office/drawing/2014/main" id="{2765672D-BC07-953B-77A7-183BD41EF93F}"/>
              </a:ext>
            </a:extLst>
          </p:cNvPr>
          <p:cNvSpPr txBox="1"/>
          <p:nvPr/>
        </p:nvSpPr>
        <p:spPr>
          <a:xfrm>
            <a:off x="7483336" y="10828825"/>
            <a:ext cx="1622834" cy="369332"/>
          </a:xfrm>
          <a:prstGeom prst="rect">
            <a:avLst/>
          </a:prstGeom>
          <a:noFill/>
        </p:spPr>
        <p:txBody>
          <a:bodyPr wrap="square" rtlCol="0">
            <a:spAutoFit/>
          </a:bodyPr>
          <a:lstStyle/>
          <a:p>
            <a:r>
              <a:rPr lang="en-IN" dirty="0"/>
              <a:t> </a:t>
            </a:r>
          </a:p>
        </p:txBody>
      </p:sp>
      <p:sp>
        <p:nvSpPr>
          <p:cNvPr id="94" name="TextBox 93">
            <a:extLst>
              <a:ext uri="{FF2B5EF4-FFF2-40B4-BE49-F238E27FC236}">
                <a16:creationId xmlns:a16="http://schemas.microsoft.com/office/drawing/2014/main" id="{C84B01CC-4693-A522-769B-1891162325D2}"/>
              </a:ext>
            </a:extLst>
          </p:cNvPr>
          <p:cNvSpPr txBox="1"/>
          <p:nvPr/>
        </p:nvSpPr>
        <p:spPr>
          <a:xfrm>
            <a:off x="15505043" y="14189352"/>
            <a:ext cx="597069" cy="369332"/>
          </a:xfrm>
          <a:prstGeom prst="rect">
            <a:avLst/>
          </a:prstGeom>
          <a:noFill/>
        </p:spPr>
        <p:txBody>
          <a:bodyPr wrap="square" rtlCol="0">
            <a:spAutoFit/>
          </a:bodyPr>
          <a:lstStyle/>
          <a:p>
            <a:endParaRPr lang="en-IN" dirty="0"/>
          </a:p>
        </p:txBody>
      </p:sp>
      <p:sp>
        <p:nvSpPr>
          <p:cNvPr id="104" name="TextBox 103">
            <a:extLst>
              <a:ext uri="{FF2B5EF4-FFF2-40B4-BE49-F238E27FC236}">
                <a16:creationId xmlns:a16="http://schemas.microsoft.com/office/drawing/2014/main" id="{67A47922-6548-C9D3-3219-42B2EAC5154B}"/>
              </a:ext>
            </a:extLst>
          </p:cNvPr>
          <p:cNvSpPr txBox="1"/>
          <p:nvPr/>
        </p:nvSpPr>
        <p:spPr>
          <a:xfrm>
            <a:off x="13738169" y="13977525"/>
            <a:ext cx="895406" cy="369332"/>
          </a:xfrm>
          <a:prstGeom prst="rect">
            <a:avLst/>
          </a:prstGeom>
          <a:noFill/>
        </p:spPr>
        <p:txBody>
          <a:bodyPr wrap="square" rtlCol="0">
            <a:spAutoFit/>
          </a:bodyPr>
          <a:lstStyle/>
          <a:p>
            <a:r>
              <a:rPr lang="en-IN" dirty="0"/>
              <a:t> </a:t>
            </a:r>
          </a:p>
        </p:txBody>
      </p:sp>
      <p:pic>
        <p:nvPicPr>
          <p:cNvPr id="1038" name="Picture 14">
            <a:extLst>
              <a:ext uri="{FF2B5EF4-FFF2-40B4-BE49-F238E27FC236}">
                <a16:creationId xmlns:a16="http://schemas.microsoft.com/office/drawing/2014/main" id="{784FE722-4AED-96C6-9130-2F9D30E8E66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22063" y="18763540"/>
            <a:ext cx="5380050" cy="3228150"/>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7BCC4AE8-92D3-0DAD-BC1C-4487C4D37C33}"/>
              </a:ext>
            </a:extLst>
          </p:cNvPr>
          <p:cNvSpPr txBox="1"/>
          <p:nvPr/>
        </p:nvSpPr>
        <p:spPr>
          <a:xfrm>
            <a:off x="7352973" y="1179552"/>
            <a:ext cx="8756925" cy="1107996"/>
          </a:xfrm>
          <a:prstGeom prst="rect">
            <a:avLst/>
          </a:prstGeom>
          <a:noFill/>
        </p:spPr>
        <p:txBody>
          <a:bodyPr wrap="square" rtlCol="0">
            <a:spAutoFit/>
          </a:bodyPr>
          <a:lstStyle/>
          <a:p>
            <a:pPr algn="r"/>
            <a:r>
              <a:rPr lang="en-US" sz="2200" b="1" dirty="0">
                <a:solidFill>
                  <a:schemeClr val="bg1"/>
                </a:solidFill>
                <a:latin typeface="Times New Roman" panose="02020603050405020304" pitchFamily="18" charset="0"/>
                <a:cs typeface="Times New Roman" panose="02020603050405020304" pitchFamily="18" charset="0"/>
              </a:rPr>
              <a:t>Name: Mr. S.G.M.Hussain</a:t>
            </a:r>
            <a:br>
              <a:rPr lang="en-US" sz="2200" b="1"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Register Number: 192212236</a:t>
            </a:r>
          </a:p>
          <a:p>
            <a:pPr algn="r"/>
            <a:r>
              <a:rPr lang="en-US" sz="2200" b="1" dirty="0">
                <a:solidFill>
                  <a:schemeClr val="bg1"/>
                </a:solidFill>
                <a:latin typeface="Times New Roman" panose="02020603050405020304" pitchFamily="18" charset="0"/>
                <a:cs typeface="Times New Roman" panose="02020603050405020304" pitchFamily="18" charset="0"/>
              </a:rPr>
              <a:t>Guided by Dr. V Rajinikanth</a:t>
            </a:r>
          </a:p>
        </p:txBody>
      </p:sp>
      <p:sp>
        <p:nvSpPr>
          <p:cNvPr id="121" name="TextBox 120">
            <a:extLst>
              <a:ext uri="{FF2B5EF4-FFF2-40B4-BE49-F238E27FC236}">
                <a16:creationId xmlns:a16="http://schemas.microsoft.com/office/drawing/2014/main" id="{43F20F9D-78C6-730D-B10A-868DAB87A386}"/>
              </a:ext>
            </a:extLst>
          </p:cNvPr>
          <p:cNvSpPr txBox="1"/>
          <p:nvPr/>
        </p:nvSpPr>
        <p:spPr>
          <a:xfrm>
            <a:off x="28439" y="4066594"/>
            <a:ext cx="3252670"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IINTRODUCTION</a:t>
            </a:r>
            <a:endParaRPr lang="en-IN" sz="279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2" name="Rectangle 121">
                <a:extLst>
                  <a:ext uri="{FF2B5EF4-FFF2-40B4-BE49-F238E27FC236}">
                    <a16:creationId xmlns:a16="http://schemas.microsoft.com/office/drawing/2014/main" id="{00108EF7-C8DC-953D-162F-1BA278763994}"/>
                  </a:ext>
                </a:extLst>
              </p:cNvPr>
              <p:cNvSpPr/>
              <p:nvPr/>
            </p:nvSpPr>
            <p:spPr>
              <a:xfrm>
                <a:off x="7483336" y="11445864"/>
                <a:ext cx="1789083" cy="1110013"/>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cs typeface="Times New Roman" panose="02020603050405020304" pitchFamily="18" charset="0"/>
                  </a:rPr>
                  <a:t>Kp</a:t>
                </a:r>
                <a14:m>
                  <m:oMath xmlns:m="http://schemas.openxmlformats.org/officeDocument/2006/math">
                    <m:r>
                      <a:rPr lang="en-US" sz="2400" i="1">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𝑘𝑖</m:t>
                        </m:r>
                      </m:num>
                      <m:den>
                        <m:r>
                          <a:rPr lang="en-US" sz="2400" b="0" i="1" smtClean="0">
                            <a:latin typeface="Cambria Math" panose="02040503050406030204" pitchFamily="18" charset="0"/>
                            <a:cs typeface="Times New Roman" panose="02020603050405020304" pitchFamily="18" charset="0"/>
                          </a:rPr>
                          <m:t>𝑠</m:t>
                        </m:r>
                      </m:den>
                    </m:f>
                  </m:oMath>
                </a14:m>
                <a:r>
                  <a:rPr lang="en-IN" sz="2400" dirty="0">
                    <a:latin typeface="Times New Roman" panose="02020603050405020304" pitchFamily="18" charset="0"/>
                    <a:cs typeface="Times New Roman" panose="02020603050405020304" pitchFamily="18" charset="0"/>
                  </a:rPr>
                  <a:t>+KdS</a:t>
                </a:r>
              </a:p>
            </p:txBody>
          </p:sp>
        </mc:Choice>
        <mc:Fallback>
          <p:sp>
            <p:nvSpPr>
              <p:cNvPr id="122" name="Rectangle 121">
                <a:extLst>
                  <a:ext uri="{FF2B5EF4-FFF2-40B4-BE49-F238E27FC236}">
                    <a16:creationId xmlns:a16="http://schemas.microsoft.com/office/drawing/2014/main" id="{00108EF7-C8DC-953D-162F-1BA278763994}"/>
                  </a:ext>
                </a:extLst>
              </p:cNvPr>
              <p:cNvSpPr>
                <a:spLocks noRot="1" noChangeAspect="1" noMove="1" noResize="1" noEditPoints="1" noAdjustHandles="1" noChangeArrowheads="1" noChangeShapeType="1" noTextEdit="1"/>
              </p:cNvSpPr>
              <p:nvPr/>
            </p:nvSpPr>
            <p:spPr>
              <a:xfrm>
                <a:off x="7483336" y="11445864"/>
                <a:ext cx="1789083" cy="1110013"/>
              </a:xfrm>
              <a:prstGeom prst="rect">
                <a:avLst/>
              </a:prstGeom>
              <a:blipFill>
                <a:blip r:embed="rId5"/>
                <a:stretch>
                  <a:fillRect l="-2712" r="-237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25" name="Rectangle 1024">
                <a:extLst>
                  <a:ext uri="{FF2B5EF4-FFF2-40B4-BE49-F238E27FC236}">
                    <a16:creationId xmlns:a16="http://schemas.microsoft.com/office/drawing/2014/main" id="{EEC56D3B-C172-A704-D0CF-D1E67FD2E413}"/>
                  </a:ext>
                </a:extLst>
              </p:cNvPr>
              <p:cNvSpPr/>
              <p:nvPr/>
            </p:nvSpPr>
            <p:spPr>
              <a:xfrm>
                <a:off x="10155032" y="11475878"/>
                <a:ext cx="1739794" cy="108527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𝐾𝑎</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𝑡𝑑𝑆</m:t>
                          </m:r>
                        </m:den>
                      </m:f>
                    </m:oMath>
                  </m:oMathPara>
                </a14:m>
                <a:endParaRPr lang="en-IN" sz="2400" dirty="0">
                  <a:solidFill>
                    <a:schemeClr val="tx1">
                      <a:lumMod val="95000"/>
                      <a:lumOff val="5000"/>
                    </a:schemeClr>
                  </a:solidFill>
                </a:endParaRPr>
              </a:p>
            </p:txBody>
          </p:sp>
        </mc:Choice>
        <mc:Fallback>
          <p:sp>
            <p:nvSpPr>
              <p:cNvPr id="1025" name="Rectangle 1024">
                <a:extLst>
                  <a:ext uri="{FF2B5EF4-FFF2-40B4-BE49-F238E27FC236}">
                    <a16:creationId xmlns:a16="http://schemas.microsoft.com/office/drawing/2014/main" id="{EEC56D3B-C172-A704-D0CF-D1E67FD2E413}"/>
                  </a:ext>
                </a:extLst>
              </p:cNvPr>
              <p:cNvSpPr>
                <a:spLocks noRot="1" noChangeAspect="1" noMove="1" noResize="1" noEditPoints="1" noAdjustHandles="1" noChangeArrowheads="1" noChangeShapeType="1" noTextEdit="1"/>
              </p:cNvSpPr>
              <p:nvPr/>
            </p:nvSpPr>
            <p:spPr>
              <a:xfrm>
                <a:off x="10155032" y="11475878"/>
                <a:ext cx="1739794" cy="108527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27" name="Rectangle 1026">
                <a:extLst>
                  <a:ext uri="{FF2B5EF4-FFF2-40B4-BE49-F238E27FC236}">
                    <a16:creationId xmlns:a16="http://schemas.microsoft.com/office/drawing/2014/main" id="{DAD9AE79-2F93-E9BC-8AB3-04769D8FD1F4}"/>
                  </a:ext>
                </a:extLst>
              </p:cNvPr>
              <p:cNvSpPr/>
              <p:nvPr/>
            </p:nvSpPr>
            <p:spPr>
              <a:xfrm>
                <a:off x="12588268" y="11554274"/>
                <a:ext cx="1529585" cy="1052189"/>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𝐾𝑒</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𝑡𝐴𝑠</m:t>
                          </m:r>
                        </m:den>
                      </m:f>
                    </m:oMath>
                  </m:oMathPara>
                </a14:m>
                <a:endParaRPr lang="en-IN" sz="2400" dirty="0">
                  <a:solidFill>
                    <a:schemeClr val="tx1">
                      <a:lumMod val="95000"/>
                      <a:lumOff val="5000"/>
                    </a:schemeClr>
                  </a:solidFill>
                </a:endParaRPr>
              </a:p>
            </p:txBody>
          </p:sp>
        </mc:Choice>
        <mc:Fallback>
          <p:sp>
            <p:nvSpPr>
              <p:cNvPr id="1027" name="Rectangle 1026">
                <a:extLst>
                  <a:ext uri="{FF2B5EF4-FFF2-40B4-BE49-F238E27FC236}">
                    <a16:creationId xmlns:a16="http://schemas.microsoft.com/office/drawing/2014/main" id="{DAD9AE79-2F93-E9BC-8AB3-04769D8FD1F4}"/>
                  </a:ext>
                </a:extLst>
              </p:cNvPr>
              <p:cNvSpPr>
                <a:spLocks noRot="1" noChangeAspect="1" noMove="1" noResize="1" noEditPoints="1" noAdjustHandles="1" noChangeArrowheads="1" noChangeShapeType="1" noTextEdit="1"/>
              </p:cNvSpPr>
              <p:nvPr/>
            </p:nvSpPr>
            <p:spPr>
              <a:xfrm>
                <a:off x="12588268" y="11554274"/>
                <a:ext cx="1529585" cy="105218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29" name="Rectangle 1028">
                <a:extLst>
                  <a:ext uri="{FF2B5EF4-FFF2-40B4-BE49-F238E27FC236}">
                    <a16:creationId xmlns:a16="http://schemas.microsoft.com/office/drawing/2014/main" id="{EFEDEBDD-D188-03E5-3DD6-0995CB05BE83}"/>
                  </a:ext>
                </a:extLst>
              </p:cNvPr>
              <p:cNvSpPr/>
              <p:nvPr/>
            </p:nvSpPr>
            <p:spPr>
              <a:xfrm>
                <a:off x="14614165" y="11499460"/>
                <a:ext cx="1487105" cy="1017067"/>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𝐾𝑔</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𝑡𝑔𝑆</m:t>
                          </m:r>
                        </m:den>
                      </m:f>
                    </m:oMath>
                  </m:oMathPara>
                </a14:m>
                <a:endParaRPr lang="en-IN" sz="2400" dirty="0">
                  <a:solidFill>
                    <a:schemeClr val="tx1">
                      <a:lumMod val="95000"/>
                      <a:lumOff val="5000"/>
                    </a:schemeClr>
                  </a:solidFill>
                </a:endParaRPr>
              </a:p>
            </p:txBody>
          </p:sp>
        </mc:Choice>
        <mc:Fallback>
          <p:sp>
            <p:nvSpPr>
              <p:cNvPr id="1029" name="Rectangle 1028">
                <a:extLst>
                  <a:ext uri="{FF2B5EF4-FFF2-40B4-BE49-F238E27FC236}">
                    <a16:creationId xmlns:a16="http://schemas.microsoft.com/office/drawing/2014/main" id="{EFEDEBDD-D188-03E5-3DD6-0995CB05BE83}"/>
                  </a:ext>
                </a:extLst>
              </p:cNvPr>
              <p:cNvSpPr>
                <a:spLocks noRot="1" noChangeAspect="1" noMove="1" noResize="1" noEditPoints="1" noAdjustHandles="1" noChangeArrowheads="1" noChangeShapeType="1" noTextEdit="1"/>
              </p:cNvSpPr>
              <p:nvPr/>
            </p:nvSpPr>
            <p:spPr>
              <a:xfrm>
                <a:off x="14614165" y="11499460"/>
                <a:ext cx="1487105" cy="101706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31" name="Rectangle 1030">
                <a:extLst>
                  <a:ext uri="{FF2B5EF4-FFF2-40B4-BE49-F238E27FC236}">
                    <a16:creationId xmlns:a16="http://schemas.microsoft.com/office/drawing/2014/main" id="{E99BF48F-0C44-6BCA-E2A2-E4DE4B94E61C}"/>
                  </a:ext>
                </a:extLst>
              </p:cNvPr>
              <p:cNvSpPr/>
              <p:nvPr/>
            </p:nvSpPr>
            <p:spPr>
              <a:xfrm>
                <a:off x="9904834" y="14896414"/>
                <a:ext cx="3212088" cy="914400"/>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𝐾𝑟</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𝑡𝑟𝑆</m:t>
                          </m:r>
                        </m:den>
                      </m:f>
                    </m:oMath>
                  </m:oMathPara>
                </a14:m>
                <a:endParaRPr lang="en-IN" sz="2400" dirty="0"/>
              </a:p>
            </p:txBody>
          </p:sp>
        </mc:Choice>
        <mc:Fallback>
          <p:sp>
            <p:nvSpPr>
              <p:cNvPr id="1031" name="Rectangle 1030">
                <a:extLst>
                  <a:ext uri="{FF2B5EF4-FFF2-40B4-BE49-F238E27FC236}">
                    <a16:creationId xmlns:a16="http://schemas.microsoft.com/office/drawing/2014/main" id="{E99BF48F-0C44-6BCA-E2A2-E4DE4B94E61C}"/>
                  </a:ext>
                </a:extLst>
              </p:cNvPr>
              <p:cNvSpPr>
                <a:spLocks noRot="1" noChangeAspect="1" noMove="1" noResize="1" noEditPoints="1" noAdjustHandles="1" noChangeArrowheads="1" noChangeShapeType="1" noTextEdit="1"/>
              </p:cNvSpPr>
              <p:nvPr/>
            </p:nvSpPr>
            <p:spPr>
              <a:xfrm>
                <a:off x="9904834" y="14896414"/>
                <a:ext cx="3212088" cy="914400"/>
              </a:xfrm>
              <a:prstGeom prst="rect">
                <a:avLst/>
              </a:prstGeom>
              <a:blipFill>
                <a:blip r:embed="rId9"/>
                <a:stretch>
                  <a:fillRect/>
                </a:stretch>
              </a:blipFill>
            </p:spPr>
            <p:txBody>
              <a:bodyPr/>
              <a:lstStyle/>
              <a:p>
                <a:r>
                  <a:rPr lang="en-IN">
                    <a:noFill/>
                  </a:rPr>
                  <a:t> </a:t>
                </a:r>
              </a:p>
            </p:txBody>
          </p:sp>
        </mc:Fallback>
      </mc:AlternateContent>
      <p:sp>
        <p:nvSpPr>
          <p:cNvPr id="1033" name="Oval 1032">
            <a:extLst>
              <a:ext uri="{FF2B5EF4-FFF2-40B4-BE49-F238E27FC236}">
                <a16:creationId xmlns:a16="http://schemas.microsoft.com/office/drawing/2014/main" id="{4307AF2B-93E0-1B88-A4D8-9200A0599B4C}"/>
              </a:ext>
            </a:extLst>
          </p:cNvPr>
          <p:cNvSpPr/>
          <p:nvPr/>
        </p:nvSpPr>
        <p:spPr>
          <a:xfrm>
            <a:off x="6330391" y="11706104"/>
            <a:ext cx="633003" cy="603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5" name="Arrow: Right 1034">
            <a:extLst>
              <a:ext uri="{FF2B5EF4-FFF2-40B4-BE49-F238E27FC236}">
                <a16:creationId xmlns:a16="http://schemas.microsoft.com/office/drawing/2014/main" id="{148CE636-400A-6817-30EC-51E13CAD5221}"/>
              </a:ext>
            </a:extLst>
          </p:cNvPr>
          <p:cNvSpPr/>
          <p:nvPr/>
        </p:nvSpPr>
        <p:spPr>
          <a:xfrm>
            <a:off x="9272419" y="11916709"/>
            <a:ext cx="882613" cy="176860"/>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9" name="Arrow: Right 1038">
            <a:extLst>
              <a:ext uri="{FF2B5EF4-FFF2-40B4-BE49-F238E27FC236}">
                <a16:creationId xmlns:a16="http://schemas.microsoft.com/office/drawing/2014/main" id="{DC488049-400A-0DD3-9E92-4321AE0811AC}"/>
              </a:ext>
            </a:extLst>
          </p:cNvPr>
          <p:cNvSpPr/>
          <p:nvPr/>
        </p:nvSpPr>
        <p:spPr>
          <a:xfrm>
            <a:off x="11894826" y="11972797"/>
            <a:ext cx="718740" cy="172302"/>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1" name="Arrow: Right 1040">
            <a:extLst>
              <a:ext uri="{FF2B5EF4-FFF2-40B4-BE49-F238E27FC236}">
                <a16:creationId xmlns:a16="http://schemas.microsoft.com/office/drawing/2014/main" id="{5E49DBDB-D770-D109-9A7B-DF888633C577}"/>
              </a:ext>
            </a:extLst>
          </p:cNvPr>
          <p:cNvSpPr/>
          <p:nvPr/>
        </p:nvSpPr>
        <p:spPr>
          <a:xfrm>
            <a:off x="14117853" y="12018516"/>
            <a:ext cx="515722" cy="75053"/>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2" name="Arrow: Right 1041">
            <a:extLst>
              <a:ext uri="{FF2B5EF4-FFF2-40B4-BE49-F238E27FC236}">
                <a16:creationId xmlns:a16="http://schemas.microsoft.com/office/drawing/2014/main" id="{83771A8C-8649-3A16-3560-6A771E25CF21}"/>
              </a:ext>
            </a:extLst>
          </p:cNvPr>
          <p:cNvSpPr/>
          <p:nvPr/>
        </p:nvSpPr>
        <p:spPr>
          <a:xfrm>
            <a:off x="16109898" y="12018516"/>
            <a:ext cx="349302" cy="45719"/>
          </a:xfrm>
          <a:prstGeom prst="rightArrow">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44" name="Connector: Elbow 1043">
            <a:extLst>
              <a:ext uri="{FF2B5EF4-FFF2-40B4-BE49-F238E27FC236}">
                <a16:creationId xmlns:a16="http://schemas.microsoft.com/office/drawing/2014/main" id="{10610EB6-3E7D-0433-B481-CEFE59B474EB}"/>
              </a:ext>
            </a:extLst>
          </p:cNvPr>
          <p:cNvCxnSpPr>
            <a:cxnSpLocks/>
          </p:cNvCxnSpPr>
          <p:nvPr/>
        </p:nvCxnSpPr>
        <p:spPr>
          <a:xfrm rot="16200000" flipH="1">
            <a:off x="6784502" y="12263539"/>
            <a:ext cx="3093404" cy="31472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55" name="Connector: Elbow 1054">
            <a:extLst>
              <a:ext uri="{FF2B5EF4-FFF2-40B4-BE49-F238E27FC236}">
                <a16:creationId xmlns:a16="http://schemas.microsoft.com/office/drawing/2014/main" id="{7733B95C-5236-B3F0-D7FB-C4767029C839}"/>
              </a:ext>
            </a:extLst>
          </p:cNvPr>
          <p:cNvCxnSpPr>
            <a:cxnSpLocks/>
          </p:cNvCxnSpPr>
          <p:nvPr/>
        </p:nvCxnSpPr>
        <p:spPr>
          <a:xfrm rot="5400000">
            <a:off x="12981419" y="12133848"/>
            <a:ext cx="3446228" cy="3124127"/>
          </a:xfrm>
          <a:prstGeom prst="bentConnector3">
            <a:avLst>
              <a:gd name="adj1" fmla="val 98384"/>
            </a:avLst>
          </a:prstGeom>
          <a:ln>
            <a:tailEnd type="triangle"/>
          </a:ln>
        </p:spPr>
        <p:style>
          <a:lnRef idx="1">
            <a:schemeClr val="accent2"/>
          </a:lnRef>
          <a:fillRef idx="0">
            <a:schemeClr val="accent2"/>
          </a:fillRef>
          <a:effectRef idx="0">
            <a:schemeClr val="accent2"/>
          </a:effectRef>
          <a:fontRef idx="minor">
            <a:schemeClr val="tx1"/>
          </a:fontRef>
        </p:style>
      </p:cxnSp>
      <p:sp>
        <p:nvSpPr>
          <p:cNvPr id="1061" name="Arrow: Right 1060">
            <a:extLst>
              <a:ext uri="{FF2B5EF4-FFF2-40B4-BE49-F238E27FC236}">
                <a16:creationId xmlns:a16="http://schemas.microsoft.com/office/drawing/2014/main" id="{131D8A26-A275-8A41-FC1F-7CC130A56364}"/>
              </a:ext>
            </a:extLst>
          </p:cNvPr>
          <p:cNvSpPr/>
          <p:nvPr/>
        </p:nvSpPr>
        <p:spPr>
          <a:xfrm>
            <a:off x="6963394" y="11962273"/>
            <a:ext cx="471335" cy="45719"/>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2" name="Rectangle 1061">
            <a:extLst>
              <a:ext uri="{FF2B5EF4-FFF2-40B4-BE49-F238E27FC236}">
                <a16:creationId xmlns:a16="http://schemas.microsoft.com/office/drawing/2014/main" id="{E96C4C34-F593-BDA2-4018-31B765975603}"/>
              </a:ext>
            </a:extLst>
          </p:cNvPr>
          <p:cNvSpPr/>
          <p:nvPr/>
        </p:nvSpPr>
        <p:spPr>
          <a:xfrm>
            <a:off x="7187095" y="12668752"/>
            <a:ext cx="2558005" cy="707650"/>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bg2">
                    <a:lumMod val="10000"/>
                  </a:schemeClr>
                </a:solidFill>
              </a:rPr>
              <a:t>PID CONTROLLER</a:t>
            </a:r>
            <a:endParaRPr lang="en-IN" sz="2000" dirty="0">
              <a:solidFill>
                <a:schemeClr val="bg2">
                  <a:lumMod val="10000"/>
                </a:schemeClr>
              </a:solidFill>
            </a:endParaRPr>
          </a:p>
        </p:txBody>
      </p:sp>
      <p:sp>
        <p:nvSpPr>
          <p:cNvPr id="1063" name="Rectangle 1062">
            <a:extLst>
              <a:ext uri="{FF2B5EF4-FFF2-40B4-BE49-F238E27FC236}">
                <a16:creationId xmlns:a16="http://schemas.microsoft.com/office/drawing/2014/main" id="{0B1BA6D0-2183-0EE4-77A4-31369DD0E8B0}"/>
              </a:ext>
            </a:extLst>
          </p:cNvPr>
          <p:cNvSpPr/>
          <p:nvPr/>
        </p:nvSpPr>
        <p:spPr>
          <a:xfrm>
            <a:off x="10192896" y="12796715"/>
            <a:ext cx="1902335" cy="491991"/>
          </a:xfrm>
          <a:prstGeom prst="rect">
            <a:avLst/>
          </a:prstGeom>
          <a:solidFill>
            <a:schemeClr val="tx1">
              <a:lumMod val="75000"/>
              <a:lumOff val="2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bg2">
                    <a:lumMod val="10000"/>
                  </a:schemeClr>
                </a:solidFill>
              </a:rPr>
              <a:t>Amplifier</a:t>
            </a:r>
            <a:endParaRPr lang="en-IN" sz="2800" dirty="0">
              <a:solidFill>
                <a:schemeClr val="bg2">
                  <a:lumMod val="10000"/>
                </a:schemeClr>
              </a:solidFill>
            </a:endParaRPr>
          </a:p>
        </p:txBody>
      </p:sp>
      <p:sp>
        <p:nvSpPr>
          <p:cNvPr id="1064" name="TextBox 1063">
            <a:extLst>
              <a:ext uri="{FF2B5EF4-FFF2-40B4-BE49-F238E27FC236}">
                <a16:creationId xmlns:a16="http://schemas.microsoft.com/office/drawing/2014/main" id="{0B74C19D-80E1-42A0-908B-90423ECEFAB4}"/>
              </a:ext>
            </a:extLst>
          </p:cNvPr>
          <p:cNvSpPr txBox="1"/>
          <p:nvPr/>
        </p:nvSpPr>
        <p:spPr>
          <a:xfrm>
            <a:off x="12587959" y="12767089"/>
            <a:ext cx="1529585" cy="461665"/>
          </a:xfrm>
          <a:prstGeom prst="rect">
            <a:avLst/>
          </a:prstGeom>
          <a:solidFill>
            <a:schemeClr val="accent2">
              <a:lumMod val="60000"/>
              <a:lumOff val="40000"/>
            </a:schemeClr>
          </a:solidFill>
        </p:spPr>
        <p:txBody>
          <a:bodyPr wrap="square" rtlCol="0">
            <a:spAutoFit/>
          </a:bodyPr>
          <a:lstStyle/>
          <a:p>
            <a:r>
              <a:rPr lang="en-US" sz="2400" dirty="0"/>
              <a:t>Exciter</a:t>
            </a:r>
            <a:endParaRPr lang="en-IN" sz="2400" dirty="0"/>
          </a:p>
        </p:txBody>
      </p:sp>
      <p:sp>
        <p:nvSpPr>
          <p:cNvPr id="1065" name="Rectangle 1064">
            <a:extLst>
              <a:ext uri="{FF2B5EF4-FFF2-40B4-BE49-F238E27FC236}">
                <a16:creationId xmlns:a16="http://schemas.microsoft.com/office/drawing/2014/main" id="{35E98797-5020-17A6-ABDD-F8EEC74A1967}"/>
              </a:ext>
            </a:extLst>
          </p:cNvPr>
          <p:cNvSpPr/>
          <p:nvPr/>
        </p:nvSpPr>
        <p:spPr>
          <a:xfrm>
            <a:off x="14401799" y="12761204"/>
            <a:ext cx="1838463" cy="369332"/>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tx1">
                    <a:lumMod val="95000"/>
                    <a:lumOff val="5000"/>
                  </a:schemeClr>
                </a:solidFill>
              </a:rPr>
              <a:t>Generator</a:t>
            </a:r>
            <a:endParaRPr lang="en-IN" sz="2800" dirty="0">
              <a:solidFill>
                <a:schemeClr val="tx1">
                  <a:lumMod val="95000"/>
                  <a:lumOff val="5000"/>
                </a:schemeClr>
              </a:solidFill>
            </a:endParaRPr>
          </a:p>
        </p:txBody>
      </p:sp>
      <p:sp>
        <p:nvSpPr>
          <p:cNvPr id="1066" name="TextBox 1065">
            <a:extLst>
              <a:ext uri="{FF2B5EF4-FFF2-40B4-BE49-F238E27FC236}">
                <a16:creationId xmlns:a16="http://schemas.microsoft.com/office/drawing/2014/main" id="{BA285832-3550-B7F6-7093-CA63518712C2}"/>
              </a:ext>
            </a:extLst>
          </p:cNvPr>
          <p:cNvSpPr txBox="1"/>
          <p:nvPr/>
        </p:nvSpPr>
        <p:spPr>
          <a:xfrm>
            <a:off x="9352779" y="11504941"/>
            <a:ext cx="677154" cy="369332"/>
          </a:xfrm>
          <a:prstGeom prst="rect">
            <a:avLst/>
          </a:prstGeom>
          <a:solidFill>
            <a:schemeClr val="accent6">
              <a:lumMod val="60000"/>
              <a:lumOff val="40000"/>
            </a:schemeClr>
          </a:solidFill>
        </p:spPr>
        <p:txBody>
          <a:bodyPr wrap="square" rtlCol="0">
            <a:spAutoFit/>
          </a:bodyPr>
          <a:lstStyle/>
          <a:p>
            <a:r>
              <a:rPr lang="en-US" dirty="0"/>
              <a:t>ve</a:t>
            </a:r>
            <a:endParaRPr lang="en-IN" dirty="0"/>
          </a:p>
        </p:txBody>
      </p:sp>
      <p:sp>
        <p:nvSpPr>
          <p:cNvPr id="1067" name="TextBox 1066">
            <a:extLst>
              <a:ext uri="{FF2B5EF4-FFF2-40B4-BE49-F238E27FC236}">
                <a16:creationId xmlns:a16="http://schemas.microsoft.com/office/drawing/2014/main" id="{2A56BB5E-2DFA-9B14-8A2B-62D7F4C9D82A}"/>
              </a:ext>
            </a:extLst>
          </p:cNvPr>
          <p:cNvSpPr txBox="1"/>
          <p:nvPr/>
        </p:nvSpPr>
        <p:spPr>
          <a:xfrm>
            <a:off x="11998375" y="11554837"/>
            <a:ext cx="517462" cy="369332"/>
          </a:xfrm>
          <a:prstGeom prst="rect">
            <a:avLst/>
          </a:prstGeom>
          <a:solidFill>
            <a:schemeClr val="accent5">
              <a:lumMod val="40000"/>
              <a:lumOff val="60000"/>
            </a:schemeClr>
          </a:solidFill>
        </p:spPr>
        <p:txBody>
          <a:bodyPr wrap="square" rtlCol="0">
            <a:spAutoFit/>
          </a:bodyPr>
          <a:lstStyle/>
          <a:p>
            <a:r>
              <a:rPr lang="en-US" dirty="0"/>
              <a:t>vr</a:t>
            </a:r>
            <a:endParaRPr lang="en-IN" dirty="0"/>
          </a:p>
        </p:txBody>
      </p:sp>
      <p:sp>
        <p:nvSpPr>
          <p:cNvPr id="1068" name="TextBox 1067">
            <a:extLst>
              <a:ext uri="{FF2B5EF4-FFF2-40B4-BE49-F238E27FC236}">
                <a16:creationId xmlns:a16="http://schemas.microsoft.com/office/drawing/2014/main" id="{C9249547-C16F-1A57-9BF5-0C9D1A8A8C10}"/>
              </a:ext>
            </a:extLst>
          </p:cNvPr>
          <p:cNvSpPr txBox="1"/>
          <p:nvPr/>
        </p:nvSpPr>
        <p:spPr>
          <a:xfrm>
            <a:off x="14180185" y="11521383"/>
            <a:ext cx="405541" cy="369332"/>
          </a:xfrm>
          <a:prstGeom prst="rect">
            <a:avLst/>
          </a:prstGeom>
          <a:solidFill>
            <a:schemeClr val="accent4">
              <a:lumMod val="40000"/>
              <a:lumOff val="60000"/>
            </a:schemeClr>
          </a:solidFill>
        </p:spPr>
        <p:txBody>
          <a:bodyPr wrap="square" rtlCol="0">
            <a:spAutoFit/>
          </a:bodyPr>
          <a:lstStyle/>
          <a:p>
            <a:r>
              <a:rPr lang="en-US" dirty="0"/>
              <a:t>vf</a:t>
            </a:r>
            <a:endParaRPr lang="en-IN" dirty="0"/>
          </a:p>
        </p:txBody>
      </p:sp>
      <p:sp>
        <p:nvSpPr>
          <p:cNvPr id="1069" name="TextBox 1068">
            <a:extLst>
              <a:ext uri="{FF2B5EF4-FFF2-40B4-BE49-F238E27FC236}">
                <a16:creationId xmlns:a16="http://schemas.microsoft.com/office/drawing/2014/main" id="{F315CFA3-AABB-8F34-D57E-1BB758918A46}"/>
              </a:ext>
            </a:extLst>
          </p:cNvPr>
          <p:cNvSpPr txBox="1"/>
          <p:nvPr/>
        </p:nvSpPr>
        <p:spPr>
          <a:xfrm>
            <a:off x="6198622" y="11004778"/>
            <a:ext cx="1068928" cy="369332"/>
          </a:xfrm>
          <a:prstGeom prst="rect">
            <a:avLst/>
          </a:prstGeom>
          <a:solidFill>
            <a:srgbClr val="5F5F5F"/>
          </a:solidFill>
        </p:spPr>
        <p:txBody>
          <a:bodyPr wrap="square" rtlCol="0">
            <a:spAutoFit/>
          </a:bodyPr>
          <a:lstStyle/>
          <a:p>
            <a:r>
              <a:rPr lang="en-US" dirty="0"/>
              <a:t>Vref(s)</a:t>
            </a:r>
            <a:endParaRPr lang="en-IN" dirty="0"/>
          </a:p>
        </p:txBody>
      </p:sp>
      <p:sp>
        <p:nvSpPr>
          <p:cNvPr id="1070" name="Rectangle: Rounded Corners 1069">
            <a:extLst>
              <a:ext uri="{FF2B5EF4-FFF2-40B4-BE49-F238E27FC236}">
                <a16:creationId xmlns:a16="http://schemas.microsoft.com/office/drawing/2014/main" id="{96E76A75-CF68-FDDD-3853-0F7092B45F2F}"/>
              </a:ext>
            </a:extLst>
          </p:cNvPr>
          <p:cNvSpPr/>
          <p:nvPr/>
        </p:nvSpPr>
        <p:spPr>
          <a:xfrm>
            <a:off x="13373854" y="15543469"/>
            <a:ext cx="2844471" cy="497674"/>
          </a:xfrm>
          <a:prstGeom prst="round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chemeClr val="tx1">
                    <a:lumMod val="95000"/>
                    <a:lumOff val="5000"/>
                  </a:schemeClr>
                </a:solidFill>
              </a:rPr>
              <a:t>SENSOR</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2002</TotalTime>
  <Words>1019</Words>
  <Application>Microsoft Office PowerPoint</Application>
  <PresentationFormat>Custom</PresentationFormat>
  <Paragraphs>116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Arial Narrow</vt:lpstr>
      <vt:lpstr>Calibri</vt:lpstr>
      <vt:lpstr>Calibri Light</vt:lpstr>
      <vt:lpstr>Cambria Math</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MAHAMMAD HUSSAIN SHAIK GUDIPATI</cp:lastModifiedBy>
  <cp:revision>74</cp:revision>
  <dcterms:created xsi:type="dcterms:W3CDTF">2023-04-19T08:35:46Z</dcterms:created>
  <dcterms:modified xsi:type="dcterms:W3CDTF">2024-04-09T11:29:48Z</dcterms:modified>
</cp:coreProperties>
</file>