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EFA8A"/>
    <a:srgbClr val="0099CC"/>
    <a:srgbClr val="1EEAEA"/>
    <a:srgbClr val="F6A512"/>
    <a:srgbClr val="F711E7"/>
    <a:srgbClr val="FFFFCC"/>
    <a:srgbClr val="FA0E46"/>
    <a:srgbClr val="55F21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570B3-DF58-4A52-A728-9637D1621762}" v="13" dt="2024-04-09T12:18:02.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9278" autoAdjust="0"/>
  </p:normalViewPr>
  <p:slideViewPr>
    <p:cSldViewPr snapToGrid="0">
      <p:cViewPr>
        <p:scale>
          <a:sx n="66" d="100"/>
          <a:sy n="66" d="100"/>
        </p:scale>
        <p:origin x="648" y="-10339"/>
      </p:cViewPr>
      <p:guideLst>
        <p:guide orient="horz" pos="10368"/>
        <p:guide pos="51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5387342"/>
            <a:ext cx="13990320" cy="1146048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7289782"/>
            <a:ext cx="123444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00"/>
            <a:ext cx="354901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752600"/>
            <a:ext cx="1044130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49"/>
            <a:ext cx="14196060" cy="1369313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7"/>
            <a:ext cx="141960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2"/>
            <a:ext cx="6963012"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2"/>
            <a:ext cx="6997304"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4739647"/>
            <a:ext cx="833247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7"/>
            <a:ext cx="8332470" cy="233934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7"/>
            <a:ext cx="141960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00"/>
            <a:ext cx="141960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487"/>
            <a:ext cx="370332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3E22DA87-17A3-43A0-B86E-2FCFB6EFBC32}" type="datetimeFigureOut">
              <a:rPr lang="en-IN" smtClean="0"/>
              <a:t>09-04-2024</a:t>
            </a:fld>
            <a:endParaRPr lang="en-IN"/>
          </a:p>
        </p:txBody>
      </p:sp>
      <p:sp>
        <p:nvSpPr>
          <p:cNvPr id="5" name="Footer Placeholder 4"/>
          <p:cNvSpPr>
            <a:spLocks noGrp="1"/>
          </p:cNvSpPr>
          <p:nvPr>
            <p:ph type="ftr" sz="quarter" idx="3"/>
          </p:nvPr>
        </p:nvSpPr>
        <p:spPr>
          <a:xfrm>
            <a:off x="5452110" y="30510487"/>
            <a:ext cx="555498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487"/>
            <a:ext cx="370332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F9C7997-047B-F5DC-A088-307850F1E641}"/>
              </a:ext>
            </a:extLst>
          </p:cNvPr>
          <p:cNvPicPr>
            <a:picLocks noChangeAspect="1"/>
          </p:cNvPicPr>
          <p:nvPr/>
        </p:nvPicPr>
        <p:blipFill>
          <a:blip r:embed="rId2"/>
          <a:stretch>
            <a:fillRect/>
          </a:stretch>
        </p:blipFill>
        <p:spPr>
          <a:xfrm>
            <a:off x="0" y="4114"/>
            <a:ext cx="16459200" cy="2237232"/>
          </a:xfrm>
          <a:prstGeom prst="rect">
            <a:avLst/>
          </a:prstGeom>
        </p:spPr>
      </p:pic>
      <p:sp>
        <p:nvSpPr>
          <p:cNvPr id="4" name="Rectangle 3">
            <a:extLst>
              <a:ext uri="{FF2B5EF4-FFF2-40B4-BE49-F238E27FC236}">
                <a16:creationId xmlns:a16="http://schemas.microsoft.com/office/drawing/2014/main" id="{55F827C5-EB36-36D8-57E4-E142A1A8C67D}"/>
              </a:ext>
            </a:extLst>
          </p:cNvPr>
          <p:cNvSpPr/>
          <p:nvPr/>
        </p:nvSpPr>
        <p:spPr>
          <a:xfrm>
            <a:off x="0" y="4066595"/>
            <a:ext cx="16459200" cy="603336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EE37FD5-5EF1-EDB2-8DF3-A5AA932536BE}"/>
              </a:ext>
            </a:extLst>
          </p:cNvPr>
          <p:cNvSpPr/>
          <p:nvPr/>
        </p:nvSpPr>
        <p:spPr>
          <a:xfrm>
            <a:off x="-1878" y="10163682"/>
            <a:ext cx="16549567" cy="6076352"/>
          </a:xfrm>
          <a:prstGeom prst="rect">
            <a:avLst/>
          </a:prstGeom>
          <a:solidFill>
            <a:srgbClr val="BFE7FF"/>
          </a:solidFill>
          <a:ln>
            <a:solidFill>
              <a:schemeClr val="accent5">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021296-65E9-56EE-2F9B-01E9D7D98AE3}"/>
              </a:ext>
            </a:extLst>
          </p:cNvPr>
          <p:cNvSpPr/>
          <p:nvPr/>
        </p:nvSpPr>
        <p:spPr>
          <a:xfrm>
            <a:off x="25417" y="16039423"/>
            <a:ext cx="16459200" cy="614007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CC73F69-4CF5-AB24-E8A8-73DEEF223A8F}"/>
              </a:ext>
            </a:extLst>
          </p:cNvPr>
          <p:cNvSpPr/>
          <p:nvPr/>
        </p:nvSpPr>
        <p:spPr>
          <a:xfrm>
            <a:off x="0" y="22179493"/>
            <a:ext cx="16459200" cy="5360433"/>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a:p>
            <a:pPr marL="457200" indent="-457200" algn="just">
              <a:buFont typeface="Wingdings" panose="05000000000000000000" pitchFamily="2" charset="2"/>
              <a:buChar char="Ø"/>
            </a:pPr>
            <a:endParaRPr lang="en-US" sz="2700" dirty="0">
              <a:solidFill>
                <a:schemeClr val="tx1"/>
              </a:solidFill>
              <a:latin typeface="Arial Narrow" panose="020B0606020202030204" pitchFamily="34" charset="0"/>
              <a:cs typeface="Times New Roman" panose="02020603050405020304" pitchFamily="18" charset="0"/>
            </a:endParaRP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This research investigates the implementation of the Hummingbird Algorithm (HA) for tuning a Fractional-Order Proportional Integral Derivative (FO-PID) controller in an Automatic Voltage Regulator (AVR) system. The primary objective is to achieve a reduction in peak voltage compared to the Whale optimization Algorithm PID (WOAPID) approach. This work considered the reduction of Rise time In AVR Systems by simulating Settling Times  values by representing Graph in Mat lab Software </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By adjusting the FO-PID parameters, HA aims to achieve significant reductions in peak voltage.</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Traditionally, Whale optimization Algorithm PID (WOAPID) is used for AVR control.</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The main goal is to demonstrate that HA-FO-PID can effectively lower peak voltage compared to WOAPID.</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By adjusting the FO-PID parameters, HA aims to achieve significant reductions in peak Settling time .</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Implementing HA offers a novel and potentially superior method for AVR control.</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The SPSS statistical analysis confirms that the proposed study achieves a Settling time value of 15.51 </a:t>
            </a:r>
            <a:r>
              <a:rPr lang="en-IN" sz="2190" dirty="0">
                <a:solidFill>
                  <a:schemeClr val="tx1"/>
                </a:solidFill>
                <a:latin typeface="Times New Roman" panose="02020603050405020304" pitchFamily="18" charset="0"/>
                <a:cs typeface="Times New Roman" panose="02020603050405020304" pitchFamily="18" charset="0"/>
              </a:rPr>
              <a:t>and it is </a:t>
            </a:r>
            <a:r>
              <a:rPr lang="en-US" sz="2190" dirty="0">
                <a:solidFill>
                  <a:schemeClr val="tx1"/>
                </a:solidFill>
                <a:latin typeface="Times New Roman" panose="02020603050405020304" pitchFamily="18" charset="0"/>
                <a:cs typeface="Times New Roman" panose="02020603050405020304" pitchFamily="18" charset="0"/>
              </a:rPr>
              <a:t>less than our chosen significance level (p&lt;25.01). This authenticates that there exists a statistical significant difference between group 1 and group 2 considered in each study.</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Further investigations can explore the robustness and real-world applicability of HA-FO-PID in AVR systems.</a:t>
            </a:r>
            <a:endParaRPr lang="en-IN" sz="219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BB6150E-B6D9-0477-CF16-6A98BF9C825F}"/>
              </a:ext>
            </a:extLst>
          </p:cNvPr>
          <p:cNvSpPr/>
          <p:nvPr/>
        </p:nvSpPr>
        <p:spPr>
          <a:xfrm>
            <a:off x="-1" y="27539926"/>
            <a:ext cx="16460259" cy="537847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2600" dirty="0">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281789"/>
            <a:ext cx="16460259" cy="1809399"/>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362008D-D9AE-CC4A-00C7-D2C269A08BF0}"/>
              </a:ext>
            </a:extLst>
          </p:cNvPr>
          <p:cNvSpPr txBox="1"/>
          <p:nvPr/>
        </p:nvSpPr>
        <p:spPr>
          <a:xfrm>
            <a:off x="2395467" y="4852959"/>
            <a:ext cx="16723611" cy="6512695"/>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a:p>
            <a:pPr algn="just"/>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926963-C998-8C99-8FCC-08ABBEF0B79F}"/>
              </a:ext>
            </a:extLst>
          </p:cNvPr>
          <p:cNvSpPr txBox="1"/>
          <p:nvPr/>
        </p:nvSpPr>
        <p:spPr>
          <a:xfrm>
            <a:off x="113157" y="16073343"/>
            <a:ext cx="15505043" cy="584775"/>
          </a:xfrm>
          <a:prstGeom prst="rect">
            <a:avLst/>
          </a:prstGeom>
          <a:noFill/>
        </p:spPr>
        <p:txBody>
          <a:bodyPr wrap="square" rtlCol="0">
            <a:spAutoFit/>
          </a:bodyPr>
          <a:lstStyle/>
          <a:p>
            <a:r>
              <a:rPr lang="en-US" sz="3200" b="1" dirty="0">
                <a:highlight>
                  <a:srgbClr val="FFFF00"/>
                </a:highlight>
                <a:latin typeface="Arial Narrow" panose="020B0606020202030204" pitchFamily="34" charset="0"/>
                <a:cs typeface="Times New Roman" panose="02020603050405020304" pitchFamily="18" charset="0"/>
              </a:rPr>
              <a:t>RESULTS</a:t>
            </a:r>
            <a:endParaRPr lang="en-IN" sz="3200" b="1" dirty="0">
              <a:highlight>
                <a:srgbClr val="FFFF00"/>
              </a:highlight>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F32B32C-48F1-86E7-7599-73BFEFA45DF2}"/>
              </a:ext>
            </a:extLst>
          </p:cNvPr>
          <p:cNvSpPr txBox="1"/>
          <p:nvPr/>
        </p:nvSpPr>
        <p:spPr>
          <a:xfrm>
            <a:off x="0" y="22185344"/>
            <a:ext cx="5625295"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DISCUSSION AND CONCLUSION</a:t>
            </a:r>
            <a:endParaRPr lang="en-IN" sz="3200" b="1" dirty="0">
              <a:latin typeface="Arial Narrow" panose="020B0606020202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E7B046B-B152-8473-31E3-641D0578F31B}"/>
              </a:ext>
            </a:extLst>
          </p:cNvPr>
          <p:cNvSpPr txBox="1"/>
          <p:nvPr/>
        </p:nvSpPr>
        <p:spPr>
          <a:xfrm>
            <a:off x="0" y="27557966"/>
            <a:ext cx="3574473"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BIBLIOGRAPHY</a:t>
            </a:r>
            <a:endParaRPr lang="en-IN" sz="3200" b="1" dirty="0">
              <a:latin typeface="Arial Narrow" panose="020B0606020202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162062" y="2336552"/>
            <a:ext cx="16078200" cy="1194173"/>
          </a:xfrm>
          <a:prstGeom prst="rect">
            <a:avLst/>
          </a:prstGeom>
          <a:noFill/>
        </p:spPr>
        <p:txBody>
          <a:bodyPr wrap="square" rtlCol="0">
            <a:spAutoFit/>
          </a:bodyPr>
          <a:lstStyle/>
          <a:p>
            <a:pPr algn="ctr"/>
            <a:r>
              <a:rPr lang="en-US" sz="3580" dirty="0">
                <a:latin typeface="Times New Roman" panose="02020603050405020304" pitchFamily="18" charset="0"/>
                <a:cs typeface="Times New Roman" panose="02020603050405020304" pitchFamily="18" charset="0"/>
              </a:rPr>
              <a:t>FO-PID Design with Humming Bird Algorithm for AVR system to reduce Settling time than Compared with  WOA-FOPID</a:t>
            </a:r>
            <a:endParaRPr lang="en-US" sz="358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52E4F68-C21F-6F29-E569-62DE104A2369}"/>
              </a:ext>
            </a:extLst>
          </p:cNvPr>
          <p:cNvSpPr txBox="1"/>
          <p:nvPr/>
        </p:nvSpPr>
        <p:spPr>
          <a:xfrm>
            <a:off x="0" y="10048703"/>
            <a:ext cx="4966855" cy="584775"/>
          </a:xfrm>
          <a:prstGeom prst="rect">
            <a:avLst/>
          </a:prstGeom>
          <a:solidFill>
            <a:srgbClr val="FFFF00"/>
          </a:solidFill>
        </p:spPr>
        <p:txBody>
          <a:bodyPr wrap="square" rtlCol="0">
            <a:spAutoFit/>
          </a:bodyPr>
          <a:lstStyle/>
          <a:p>
            <a:r>
              <a:rPr lang="en-US" sz="3200" b="1" dirty="0">
                <a:latin typeface="Arial Narrow" panose="020B0606020202030204" pitchFamily="34" charset="0"/>
                <a:cs typeface="Times New Roman" panose="02020603050405020304" pitchFamily="18" charset="0"/>
              </a:rPr>
              <a:t>MATERIALS AND METHODS</a:t>
            </a:r>
            <a:endParaRPr lang="en-IN" sz="3200" b="1" dirty="0">
              <a:latin typeface="Arial Narrow" panose="020B0606020202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252E4F68-C21F-6F29-E569-62DE104A2369}"/>
              </a:ext>
            </a:extLst>
          </p:cNvPr>
          <p:cNvSpPr txBox="1"/>
          <p:nvPr/>
        </p:nvSpPr>
        <p:spPr>
          <a:xfrm>
            <a:off x="-56876" y="4658023"/>
            <a:ext cx="16402919" cy="6777240"/>
          </a:xfrm>
          <a:prstGeom prst="rect">
            <a:avLst/>
          </a:prstGeom>
          <a:noFill/>
        </p:spPr>
        <p:txBody>
          <a:bodyPr wrap="square" rtlCol="0">
            <a:spAutoFit/>
          </a:bodyPr>
          <a:lstStyle/>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AVRs play a vital role in upholding the stability and dependability of electrical power systems by maintaining a steady voltage output in spite of variations in load or input circumstances. However, the traditional method of Proportional-Integral-Derivative (PID) control remains in use</a:t>
            </a:r>
            <a:r>
              <a:rPr lang="en-US" sz="2800" b="1" kern="1200" dirty="0">
                <a:solidFill>
                  <a:srgbClr val="000000"/>
                </a:solidFill>
                <a:effectLst/>
                <a:latin typeface="Times New Roman" panose="02020603050405020304" pitchFamily="18" charset="0"/>
                <a:cs typeface="Times New Roman" panose="02020603050405020304" pitchFamily="18" charset="0"/>
              </a:rPr>
              <a:t>.</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minimizing settling time in AVRs, leading to improved stability, efficiency, and performance </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The AVR rapidly reaches and sustains the desired voltage level, reducing undesired voltage fluctuations. Increased effectiveness and reducing  settling periods result in more efficient functioning with the potential for decreased energy usage. </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PID controllers are commonly utilized in a variety of control systems to help achieve and maintain the desired setpoint quickly after an input change, known as settling time. A prolonged settling period may result in inefficiencies and affect performance adversely.</a:t>
            </a:r>
          </a:p>
          <a:p>
            <a:pPr marL="457200" indent="-457200" algn="just">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This study focuses on methods to reduce settling time  in AVR systems through the use of novel algorithms and tuning techniques to demonstrate improvements in Faster response,and improving stability and minimizing unwanted oscillations and lower Energy consumption and its lead to improve overall performance </a:t>
            </a:r>
          </a:p>
          <a:p>
            <a:pPr marL="457200" indent="-457200" algn="just">
              <a:buSzPts val="2800"/>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Settling time representing with (tr) reducing settling time for AVR Systems it Achieving faster settling time may control the system components with higher bandwidth and designing Complexity and potential and instability to the system </a:t>
            </a: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a:buSzPts val="28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SPSS statistical analysis confirmed the superiority of FO-PID over WOA-FOPID , with the obtained p-value confirming its statistical significance against p&lt;0.05</a:t>
            </a: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a:buSzPts val="2800"/>
              <a:buFont typeface="Wingdings" panose="05000000000000000000" pitchFamily="2" charset="2"/>
              <a:buChar char="Ø"/>
            </a:pP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a:buSzPts val="2800"/>
              <a:buFont typeface="Wingdings" panose="05000000000000000000" pitchFamily="2" charset="2"/>
              <a:buChar char="Ø"/>
            </a:pP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80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endParaRPr lang="en-US" sz="2800" b="1" kern="1200" dirty="0">
              <a:solidFill>
                <a:srgbClr val="000000"/>
              </a:solidFill>
              <a:effectLst/>
              <a:latin typeface="Arial Narrow" panose="020B0606020202030204" pitchFamily="34" charset="0"/>
              <a:ea typeface="+mn-ea"/>
              <a:cs typeface="Times New Roman" panose="02020603050405020304" pitchFamily="18" charset="0"/>
            </a:endParaRPr>
          </a:p>
        </p:txBody>
      </p:sp>
      <p:sp>
        <p:nvSpPr>
          <p:cNvPr id="1034" name="Rectangle 1033"/>
          <p:cNvSpPr/>
          <p:nvPr/>
        </p:nvSpPr>
        <p:spPr>
          <a:xfrm>
            <a:off x="10779598" y="16099627"/>
            <a:ext cx="5636162" cy="5819368"/>
          </a:xfrm>
          <a:prstGeom prst="rect">
            <a:avLst/>
          </a:prstGeom>
          <a:solidFill>
            <a:srgbClr val="FFCFE7"/>
          </a:solidFill>
          <a:ln>
            <a:solidFill>
              <a:srgbClr val="F711E7"/>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400" b="1" dirty="0">
              <a:solidFill>
                <a:schemeClr val="tx1"/>
              </a:solidFill>
              <a:latin typeface="Arial Narrow" panose="020B0606020202030204" pitchFamily="34" charset="0"/>
            </a:endParaRPr>
          </a:p>
          <a:p>
            <a:pPr algn="ctr"/>
            <a:endParaRPr lang="en-IN" sz="2400" b="1" dirty="0">
              <a:solidFill>
                <a:schemeClr val="tx1"/>
              </a:solidFill>
              <a:latin typeface="Arial Narrow" panose="020B0606020202030204" pitchFamily="34" charset="0"/>
            </a:endParaRPr>
          </a:p>
          <a:p>
            <a:pPr algn="ctr"/>
            <a:r>
              <a:rPr lang="en-IN" sz="2400" b="1" dirty="0">
                <a:solidFill>
                  <a:schemeClr val="tx1"/>
                </a:solidFill>
                <a:latin typeface="Arial Narrow" panose="020B0606020202030204" pitchFamily="34" charset="0"/>
              </a:rPr>
              <a:t>Experimental results</a:t>
            </a:r>
          </a:p>
          <a:p>
            <a:pPr algn="ctr"/>
            <a:endParaRPr lang="en-IN" sz="2400" b="1" dirty="0">
              <a:solidFill>
                <a:schemeClr val="tx1"/>
              </a:solidFill>
              <a:latin typeface="Arial Narrow" panose="020B0606020202030204" pitchFamily="34" charset="0"/>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82" name="TextBox 81">
            <a:extLst>
              <a:ext uri="{FF2B5EF4-FFF2-40B4-BE49-F238E27FC236}">
                <a16:creationId xmlns:a16="http://schemas.microsoft.com/office/drawing/2014/main" id="{9CAB5520-C8DC-B3E7-DE96-B74651C1305D}"/>
              </a:ext>
            </a:extLst>
          </p:cNvPr>
          <p:cNvSpPr txBox="1"/>
          <p:nvPr/>
        </p:nvSpPr>
        <p:spPr>
          <a:xfrm>
            <a:off x="30219" y="16550563"/>
            <a:ext cx="10523252" cy="5886227"/>
          </a:xfrm>
          <a:prstGeom prst="rect">
            <a:avLst/>
          </a:prstGeom>
          <a:noFill/>
        </p:spPr>
        <p:txBody>
          <a:bodyPr wrap="square" rtlCol="0">
            <a:spAutoFit/>
          </a:bodyPr>
          <a:lstStyle/>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This study explores the use of the Hummingbird Algorithm (HA) for tuning a Fractional-Order Proportional Integral Derivative (FO-PID) controller in an Automatic Voltage Regulator (AVR) system. </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main goal is to lower the Settling time as compared to the standard whale optimization Algorithm PID (WOA-PID) method used in MATLAB 2022.</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SPSS software will be utilized to assess the effectiveness of FO-PID compared to WOA-PID. This comparison will assess whether FO-PID brings a substantial </a:t>
            </a:r>
            <a:r>
              <a:rPr lang="en-US" sz="2400" dirty="0">
                <a:latin typeface="Times New Roman" panose="02020603050405020304" pitchFamily="18" charset="0"/>
                <a:cs typeface="Times New Roman" panose="02020603050405020304" pitchFamily="18" charset="0"/>
              </a:rPr>
              <a:t>for to reduce settling  time  values</a:t>
            </a:r>
            <a:endParaRPr lang="en-US" sz="219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expected result is to show how the HA-FO-PID tuner outperforms WOA-PID in significantly reducing Settling time. This results in a more reliable and effective functioning of the AVR system.</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goal is to achieve a substantial decrease in Settling time when compared to the traditional WOA-PID method.</a:t>
            </a:r>
          </a:p>
          <a:p>
            <a:pPr marL="342900" indent="-342900" algn="just">
              <a:buFont typeface="Wingdings" panose="05000000000000000000" pitchFamily="2" charset="2"/>
              <a:buChar char="Ø"/>
            </a:pPr>
            <a:r>
              <a:rPr lang="en-US" sz="2190" dirty="0">
                <a:latin typeface="Times New Roman" panose="02020603050405020304" pitchFamily="18" charset="0"/>
                <a:cs typeface="Times New Roman" panose="02020603050405020304" pitchFamily="18" charset="0"/>
              </a:rPr>
              <a:t>The outcome indicates that the utilization of the Hummingbird Algorithm (FO-PID) results in more effective and  reduction the settling time For AVR Systems by the comparison of WOA-PID (Proportional Integral derivative )</a:t>
            </a:r>
          </a:p>
          <a:p>
            <a:pPr marL="342900" indent="-342900" algn="just">
              <a:buFont typeface="Wingdings" panose="05000000000000000000" pitchFamily="2" charset="2"/>
              <a:buChar char="Ø"/>
            </a:pPr>
            <a:endParaRPr lang="en-US" sz="2190" dirty="0">
              <a:latin typeface="Times New Roman" panose="02020603050405020304" pitchFamily="18" charset="0"/>
              <a:cs typeface="Times New Roman" panose="02020603050405020304" pitchFamily="18" charset="0"/>
            </a:endParaRPr>
          </a:p>
        </p:txBody>
      </p:sp>
      <p:sp>
        <p:nvSpPr>
          <p:cNvPr id="61" name="Rectangle 60"/>
          <p:cNvSpPr/>
          <p:nvPr/>
        </p:nvSpPr>
        <p:spPr>
          <a:xfrm>
            <a:off x="357088" y="10781720"/>
            <a:ext cx="5599211" cy="5072415"/>
          </a:xfrm>
          <a:prstGeom prst="rect">
            <a:avLst/>
          </a:prstGeom>
          <a:solidFill>
            <a:schemeClr val="accent5">
              <a:lumMod val="40000"/>
              <a:lumOff val="6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2" name="AutoShape 10" descr="C:\Users\Welcome\Desktop\MANI_PROJECT_2-4\GAWTHAM\LS_1.jpg"/>
          <p:cNvSpPr>
            <a:spLocks noChangeAspect="1" noChangeArrowheads="1"/>
          </p:cNvSpPr>
          <p:nvPr/>
        </p:nvSpPr>
        <p:spPr bwMode="auto">
          <a:xfrm>
            <a:off x="130175" y="-5937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AutoShape 12" descr="C:\Users\Welcome\Desktop\MANI_PROJECT_2-4\GAWTHAM\LS_1.jpg"/>
          <p:cNvSpPr>
            <a:spLocks noChangeAspect="1" noChangeArrowheads="1"/>
          </p:cNvSpPr>
          <p:nvPr/>
        </p:nvSpPr>
        <p:spPr bwMode="auto">
          <a:xfrm>
            <a:off x="282575" y="-4413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TextBox 95"/>
          <p:cNvSpPr txBox="1"/>
          <p:nvPr/>
        </p:nvSpPr>
        <p:spPr>
          <a:xfrm>
            <a:off x="12787124" y="7624514"/>
            <a:ext cx="492443" cy="92397"/>
          </a:xfrm>
          <a:prstGeom prst="rect">
            <a:avLst/>
          </a:prstGeom>
          <a:noFill/>
        </p:spPr>
        <p:txBody>
          <a:bodyPr vert="vert270" wrap="none" rtlCol="0">
            <a:spAutoFit/>
          </a:bodyPr>
          <a:lstStyle/>
          <a:p>
            <a:pPr algn="ctr"/>
            <a:endParaRPr lang="en-IN" sz="2000" b="1" dirty="0">
              <a:solidFill>
                <a:srgbClr val="0099CC"/>
              </a:solidFill>
              <a:latin typeface="Arial Narrow" panose="020B0606020202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6140241A-1B2F-40CE-BC72-082115AB2F91}"/>
              </a:ext>
            </a:extLst>
          </p:cNvPr>
          <p:cNvSpPr/>
          <p:nvPr/>
        </p:nvSpPr>
        <p:spPr>
          <a:xfrm>
            <a:off x="1841500" y="11916710"/>
            <a:ext cx="1943100" cy="63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Regulator</a:t>
            </a:r>
            <a:endParaRPr lang="en-IN"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7" name="Rectangle 26">
            <a:extLst>
              <a:ext uri="{FF2B5EF4-FFF2-40B4-BE49-F238E27FC236}">
                <a16:creationId xmlns:a16="http://schemas.microsoft.com/office/drawing/2014/main" id="{C1760C10-ECD7-167D-E01F-C8BCA5FA0E64}"/>
              </a:ext>
            </a:extLst>
          </p:cNvPr>
          <p:cNvSpPr/>
          <p:nvPr/>
        </p:nvSpPr>
        <p:spPr>
          <a:xfrm>
            <a:off x="1825625" y="12966532"/>
            <a:ext cx="1958975" cy="637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Black" panose="020B0A04020102020204" pitchFamily="34" charset="0"/>
              </a:rPr>
              <a:t>Amplifier</a:t>
            </a:r>
            <a:endParaRPr lang="en-IN" sz="2400" b="1" dirty="0">
              <a:latin typeface="Arial Black" panose="020B0A04020102020204" pitchFamily="34" charset="0"/>
            </a:endParaRPr>
          </a:p>
        </p:txBody>
      </p:sp>
      <p:sp>
        <p:nvSpPr>
          <p:cNvPr id="28" name="Rectangle 27">
            <a:extLst>
              <a:ext uri="{FF2B5EF4-FFF2-40B4-BE49-F238E27FC236}">
                <a16:creationId xmlns:a16="http://schemas.microsoft.com/office/drawing/2014/main" id="{C9E45E7E-EBED-6EB5-FA50-1A15EA9D45DF}"/>
              </a:ext>
            </a:extLst>
          </p:cNvPr>
          <p:cNvSpPr/>
          <p:nvPr/>
        </p:nvSpPr>
        <p:spPr>
          <a:xfrm>
            <a:off x="1825625" y="14062044"/>
            <a:ext cx="1958975" cy="551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Exciter</a:t>
            </a:r>
            <a:endParaRPr lang="en-IN" sz="2400" dirty="0">
              <a:latin typeface="Arial Black" panose="020B0A04020102020204" pitchFamily="34" charset="0"/>
            </a:endParaRPr>
          </a:p>
        </p:txBody>
      </p:sp>
      <p:sp>
        <p:nvSpPr>
          <p:cNvPr id="30" name="Rectangle 29">
            <a:extLst>
              <a:ext uri="{FF2B5EF4-FFF2-40B4-BE49-F238E27FC236}">
                <a16:creationId xmlns:a16="http://schemas.microsoft.com/office/drawing/2014/main" id="{B3C8460B-B6F8-732F-924D-82D48A296763}"/>
              </a:ext>
            </a:extLst>
          </p:cNvPr>
          <p:cNvSpPr/>
          <p:nvPr/>
        </p:nvSpPr>
        <p:spPr>
          <a:xfrm>
            <a:off x="1841500" y="14919843"/>
            <a:ext cx="1943100" cy="473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Generator</a:t>
            </a:r>
            <a:endParaRPr lang="en-IN" dirty="0">
              <a:latin typeface="Arial Black" panose="020B0A04020102020204" pitchFamily="34" charset="0"/>
            </a:endParaRPr>
          </a:p>
        </p:txBody>
      </p:sp>
      <p:sp>
        <p:nvSpPr>
          <p:cNvPr id="38" name="Oval 37">
            <a:extLst>
              <a:ext uri="{FF2B5EF4-FFF2-40B4-BE49-F238E27FC236}">
                <a16:creationId xmlns:a16="http://schemas.microsoft.com/office/drawing/2014/main" id="{00A7C9FF-F88F-F681-F01A-3C2C6F2FC298}"/>
              </a:ext>
            </a:extLst>
          </p:cNvPr>
          <p:cNvSpPr/>
          <p:nvPr/>
        </p:nvSpPr>
        <p:spPr>
          <a:xfrm>
            <a:off x="2451100" y="11152349"/>
            <a:ext cx="850900" cy="4581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172A6A95-FFA2-1F01-6008-AF3DB242BB2E}"/>
              </a:ext>
            </a:extLst>
          </p:cNvPr>
          <p:cNvSpPr/>
          <p:nvPr/>
        </p:nvSpPr>
        <p:spPr>
          <a:xfrm>
            <a:off x="2813050" y="10877404"/>
            <a:ext cx="107950" cy="25088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532157AE-E456-95E0-0455-BF9484C86E52}"/>
              </a:ext>
            </a:extLst>
          </p:cNvPr>
          <p:cNvSpPr/>
          <p:nvPr/>
        </p:nvSpPr>
        <p:spPr>
          <a:xfrm>
            <a:off x="2813050" y="11621888"/>
            <a:ext cx="107950" cy="29482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EF9708C9-4184-E3E9-9081-197661AC68F2}"/>
              </a:ext>
            </a:extLst>
          </p:cNvPr>
          <p:cNvSpPr/>
          <p:nvPr/>
        </p:nvSpPr>
        <p:spPr>
          <a:xfrm>
            <a:off x="582123" y="12267577"/>
            <a:ext cx="667315" cy="18556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S</a:t>
            </a:r>
          </a:p>
          <a:p>
            <a:pPr algn="ctr"/>
            <a:r>
              <a:rPr lang="en-US" sz="1600" dirty="0">
                <a:latin typeface="Arial Black" panose="020B0A04020102020204" pitchFamily="34" charset="0"/>
              </a:rPr>
              <a:t>E</a:t>
            </a:r>
          </a:p>
          <a:p>
            <a:pPr algn="ctr"/>
            <a:r>
              <a:rPr lang="en-US" sz="1600" dirty="0">
                <a:latin typeface="Arial Black" panose="020B0A04020102020204" pitchFamily="34" charset="0"/>
              </a:rPr>
              <a:t>N</a:t>
            </a:r>
          </a:p>
          <a:p>
            <a:pPr algn="ctr"/>
            <a:r>
              <a:rPr lang="en-US" sz="1600" dirty="0">
                <a:latin typeface="Arial Black" panose="020B0A04020102020204" pitchFamily="34" charset="0"/>
              </a:rPr>
              <a:t>S</a:t>
            </a:r>
          </a:p>
          <a:p>
            <a:pPr algn="ctr"/>
            <a:r>
              <a:rPr lang="en-US" sz="1600" dirty="0">
                <a:latin typeface="Arial Black" panose="020B0A04020102020204" pitchFamily="34" charset="0"/>
              </a:rPr>
              <a:t>O</a:t>
            </a:r>
          </a:p>
          <a:p>
            <a:pPr algn="ctr"/>
            <a:r>
              <a:rPr lang="en-US" sz="1600" dirty="0">
                <a:latin typeface="Arial Black" panose="020B0A04020102020204" pitchFamily="34" charset="0"/>
              </a:rPr>
              <a:t>R</a:t>
            </a:r>
          </a:p>
          <a:p>
            <a:pPr algn="ctr"/>
            <a:endParaRPr lang="en-US" dirty="0"/>
          </a:p>
        </p:txBody>
      </p:sp>
      <p:sp>
        <p:nvSpPr>
          <p:cNvPr id="46" name="Plus Sign 45">
            <a:extLst>
              <a:ext uri="{FF2B5EF4-FFF2-40B4-BE49-F238E27FC236}">
                <a16:creationId xmlns:a16="http://schemas.microsoft.com/office/drawing/2014/main" id="{6928A6EB-4308-8E01-D9A6-69649FBB30A6}"/>
              </a:ext>
            </a:extLst>
          </p:cNvPr>
          <p:cNvSpPr/>
          <p:nvPr/>
        </p:nvSpPr>
        <p:spPr>
          <a:xfrm>
            <a:off x="3228965" y="11014759"/>
            <a:ext cx="914400" cy="551604"/>
          </a:xfrm>
          <a:prstGeom prst="mathPlus">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44457244-3968-2C7B-2829-7F61DE553150}"/>
              </a:ext>
            </a:extLst>
          </p:cNvPr>
          <p:cNvSpPr/>
          <p:nvPr/>
        </p:nvSpPr>
        <p:spPr>
          <a:xfrm>
            <a:off x="2562796" y="12579940"/>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808B23BF-895B-4264-56B2-93A8EF88DB0D}"/>
              </a:ext>
            </a:extLst>
          </p:cNvPr>
          <p:cNvSpPr/>
          <p:nvPr/>
        </p:nvSpPr>
        <p:spPr>
          <a:xfrm>
            <a:off x="2570734" y="13609729"/>
            <a:ext cx="484632" cy="4622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C0E92D7E-E808-9F3B-1E47-AA3E384AE66B}"/>
              </a:ext>
            </a:extLst>
          </p:cNvPr>
          <p:cNvSpPr/>
          <p:nvPr/>
        </p:nvSpPr>
        <p:spPr>
          <a:xfrm>
            <a:off x="2529214" y="14583459"/>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Straight Arrow Connector 62">
            <a:extLst>
              <a:ext uri="{FF2B5EF4-FFF2-40B4-BE49-F238E27FC236}">
                <a16:creationId xmlns:a16="http://schemas.microsoft.com/office/drawing/2014/main" id="{93FD65B2-A850-057B-5F54-75AFBF346AE7}"/>
              </a:ext>
            </a:extLst>
          </p:cNvPr>
          <p:cNvCxnSpPr>
            <a:cxnSpLocks/>
          </p:cNvCxnSpPr>
          <p:nvPr/>
        </p:nvCxnSpPr>
        <p:spPr>
          <a:xfrm>
            <a:off x="2867025" y="15393186"/>
            <a:ext cx="0" cy="300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3378CE7-A314-28C4-FD8A-D5807EAB6B7A}"/>
              </a:ext>
            </a:extLst>
          </p:cNvPr>
          <p:cNvCxnSpPr>
            <a:cxnSpLocks/>
          </p:cNvCxnSpPr>
          <p:nvPr/>
        </p:nvCxnSpPr>
        <p:spPr>
          <a:xfrm flipH="1">
            <a:off x="876023" y="14086113"/>
            <a:ext cx="1" cy="142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8E2E90-3C13-B18C-8388-A08EEB01242B}"/>
              </a:ext>
            </a:extLst>
          </p:cNvPr>
          <p:cNvCxnSpPr/>
          <p:nvPr/>
        </p:nvCxnSpPr>
        <p:spPr>
          <a:xfrm flipV="1">
            <a:off x="876023" y="15488740"/>
            <a:ext cx="2077500" cy="17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BBE03EF-B7AE-02FC-204D-01DD06E3DE47}"/>
              </a:ext>
            </a:extLst>
          </p:cNvPr>
          <p:cNvCxnSpPr>
            <a:cxnSpLocks/>
            <a:endCxn id="38" idx="2"/>
          </p:cNvCxnSpPr>
          <p:nvPr/>
        </p:nvCxnSpPr>
        <p:spPr>
          <a:xfrm>
            <a:off x="875417" y="11381432"/>
            <a:ext cx="1575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6022F2-3921-75BC-3BA6-704AD1D1639B}"/>
              </a:ext>
            </a:extLst>
          </p:cNvPr>
          <p:cNvCxnSpPr>
            <a:cxnSpLocks/>
          </p:cNvCxnSpPr>
          <p:nvPr/>
        </p:nvCxnSpPr>
        <p:spPr>
          <a:xfrm>
            <a:off x="874061" y="11352010"/>
            <a:ext cx="1" cy="86632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Minus Sign 107">
            <a:extLst>
              <a:ext uri="{FF2B5EF4-FFF2-40B4-BE49-F238E27FC236}">
                <a16:creationId xmlns:a16="http://schemas.microsoft.com/office/drawing/2014/main" id="{CBA41935-3299-08C8-7D43-B926F3A79928}"/>
              </a:ext>
            </a:extLst>
          </p:cNvPr>
          <p:cNvSpPr/>
          <p:nvPr/>
        </p:nvSpPr>
        <p:spPr>
          <a:xfrm>
            <a:off x="1624786" y="10841100"/>
            <a:ext cx="914400" cy="792174"/>
          </a:xfrm>
          <a:prstGeom prst="mathMin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3" name="Picture 2">
            <a:extLst>
              <a:ext uri="{FF2B5EF4-FFF2-40B4-BE49-F238E27FC236}">
                <a16:creationId xmlns:a16="http://schemas.microsoft.com/office/drawing/2014/main" id="{FC829727-C656-01CC-368B-71A0CE94C7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25558" y="16751623"/>
            <a:ext cx="5194301" cy="24272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17B91D9-6A43-30F6-CFCA-2BAF013CB4C6}"/>
              </a:ext>
            </a:extLst>
          </p:cNvPr>
          <p:cNvSpPr txBox="1"/>
          <p:nvPr/>
        </p:nvSpPr>
        <p:spPr>
          <a:xfrm>
            <a:off x="28439" y="28073440"/>
            <a:ext cx="16402324" cy="526297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AFŞAR, M. A., &amp; ARSLAN, H. (2023). Optimizing PID Gains of a Vehicle using the state-of-the-art Metaheuristic Methods. Academic Platform Journal of Engineering and Smart Systems, 11(3), 107-117. DOI:10.21541/apjess.1266949</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Saha, A., Bhaskar, M. S., Almakhles, D. J., &amp; Elmorshedy, M. F. (2024). Employment of renewable based sources in amalgamated frequency-voltage control restructured system with TSA trained IPD (1+ I) controller. Renewable Energy, 222, 119879.</a:t>
            </a:r>
            <a:r>
              <a:rPr lang="nb-NO" sz="2400" dirty="0">
                <a:latin typeface="Times New Roman" panose="02020603050405020304" pitchFamily="18" charset="0"/>
                <a:cs typeface="Times New Roman" panose="02020603050405020304" pitchFamily="18" charset="0"/>
              </a:rPr>
              <a:t> DOI:10.1016/j.renene.2023.119879</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 DOI:10.3390/pr11020498</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El-</a:t>
            </a:r>
            <a:r>
              <a:rPr lang="en-IN" sz="2400" dirty="0" err="1">
                <a:latin typeface="Times New Roman" panose="02020603050405020304" pitchFamily="18" charset="0"/>
                <a:cs typeface="Times New Roman" panose="02020603050405020304" pitchFamily="18" charset="0"/>
              </a:rPr>
              <a:t>Dabah</a:t>
            </a:r>
            <a:r>
              <a:rPr lang="en-IN" sz="2400" dirty="0">
                <a:latin typeface="Times New Roman" panose="02020603050405020304" pitchFamily="18" charset="0"/>
                <a:cs typeface="Times New Roman" panose="02020603050405020304" pitchFamily="18" charset="0"/>
              </a:rPr>
              <a:t>, M. A., Hassan, M. H., Kamel, S., &amp; Zawbaa, H. M. (2022). Robust parameters tuning of different power system stabilizers using a quantum artificial gorilla troops optimizer. IEEE Access, 10, 82560-82579.DOI:10.1109/ACCESS.2022.3195892.</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Shaheen, A. M., Elattar, E. E., Nagem, N. A., &amp; Nasef, A. F. (2023). Allocation of PV Systems with Volt/Var Control Based on Automatic Voltage Regulators in Active Distribution Networks. Sustainability, 15(21), 15634. DOI:10.3390/su152115634 </a:t>
            </a:r>
            <a:endParaRPr lang="en-IN" sz="2400" dirty="0"/>
          </a:p>
          <a:p>
            <a:pPr marL="285750" indent="-285750">
              <a:buFont typeface="Wingdings" panose="05000000000000000000" pitchFamily="2" charset="2"/>
              <a:buChar char="Ø"/>
            </a:pPr>
            <a:endParaRPr lang="en-IN" sz="2400" dirty="0"/>
          </a:p>
        </p:txBody>
      </p:sp>
      <p:sp>
        <p:nvSpPr>
          <p:cNvPr id="22" name="TextBox 21">
            <a:extLst>
              <a:ext uri="{FF2B5EF4-FFF2-40B4-BE49-F238E27FC236}">
                <a16:creationId xmlns:a16="http://schemas.microsoft.com/office/drawing/2014/main" id="{5F4D8591-C995-E8DC-3DDD-7AFFF7F6A460}"/>
              </a:ext>
            </a:extLst>
          </p:cNvPr>
          <p:cNvSpPr txBox="1"/>
          <p:nvPr/>
        </p:nvSpPr>
        <p:spPr>
          <a:xfrm>
            <a:off x="82648" y="4116728"/>
            <a:ext cx="3491825" cy="541294"/>
          </a:xfrm>
          <a:prstGeom prst="rect">
            <a:avLst/>
          </a:prstGeom>
          <a:solidFill>
            <a:srgbClr val="FFFF00"/>
          </a:solidFill>
        </p:spPr>
        <p:txBody>
          <a:bodyPr wrap="square" rtlCol="0">
            <a:spAutoFit/>
          </a:bodyPr>
          <a:lstStyle/>
          <a:p>
            <a:r>
              <a:rPr lang="en-US" sz="2800" dirty="0">
                <a:latin typeface="Arial Black" panose="020B0A04020102020204" pitchFamily="34" charset="0"/>
              </a:rPr>
              <a:t>INTRODUCTION</a:t>
            </a:r>
            <a:endParaRPr lang="en-IN" sz="2800" dirty="0">
              <a:latin typeface="Arial Black" panose="020B0A04020102020204" pitchFamily="34" charset="0"/>
            </a:endParaRPr>
          </a:p>
        </p:txBody>
      </p:sp>
      <p:sp>
        <p:nvSpPr>
          <p:cNvPr id="23" name="Oval 22">
            <a:extLst>
              <a:ext uri="{FF2B5EF4-FFF2-40B4-BE49-F238E27FC236}">
                <a16:creationId xmlns:a16="http://schemas.microsoft.com/office/drawing/2014/main" id="{25C4C656-E824-B8AE-9CB9-47DC79658D32}"/>
              </a:ext>
            </a:extLst>
          </p:cNvPr>
          <p:cNvSpPr/>
          <p:nvPr/>
        </p:nvSpPr>
        <p:spPr>
          <a:xfrm>
            <a:off x="6270848" y="11411108"/>
            <a:ext cx="1122218" cy="937207"/>
          </a:xfrm>
          <a:prstGeom prst="ellips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5506AF-BCF0-A0A0-A9DD-9DCD64CE514A}"/>
                  </a:ext>
                </a:extLst>
              </p:cNvPr>
              <p:cNvSpPr/>
              <p:nvPr/>
            </p:nvSpPr>
            <p:spPr>
              <a:xfrm>
                <a:off x="9342537" y="14227706"/>
                <a:ext cx="3512797" cy="128008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rPr>
                  <a:t> </a:t>
                </a:r>
                <a14:m>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𝐾𝑟</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𝑡𝑟𝑆</m:t>
                        </m:r>
                      </m:den>
                    </m:f>
                  </m:oMath>
                </a14:m>
                <a:endParaRPr lang="en-IN" sz="2400" dirty="0"/>
              </a:p>
            </p:txBody>
          </p:sp>
        </mc:Choice>
        <mc:Fallback xmlns="">
          <p:sp>
            <p:nvSpPr>
              <p:cNvPr id="33" name="Rectangle 32">
                <a:extLst>
                  <a:ext uri="{FF2B5EF4-FFF2-40B4-BE49-F238E27FC236}">
                    <a16:creationId xmlns:a16="http://schemas.microsoft.com/office/drawing/2014/main" id="{185506AF-BCF0-A0A0-A9DD-9DCD64CE514A}"/>
                  </a:ext>
                </a:extLst>
              </p:cNvPr>
              <p:cNvSpPr>
                <a:spLocks noRot="1" noChangeAspect="1" noMove="1" noResize="1" noEditPoints="1" noAdjustHandles="1" noChangeArrowheads="1" noChangeShapeType="1" noTextEdit="1"/>
              </p:cNvSpPr>
              <p:nvPr/>
            </p:nvSpPr>
            <p:spPr>
              <a:xfrm>
                <a:off x="9342537" y="14227706"/>
                <a:ext cx="3512797" cy="1280088"/>
              </a:xfrm>
              <a:prstGeom prst="rect">
                <a:avLst/>
              </a:prstGeom>
              <a:blipFill>
                <a:blip r:embed="rId4"/>
                <a:stretch>
                  <a:fillRect/>
                </a:stretch>
              </a:blipFill>
            </p:spPr>
            <p:txBody>
              <a:bodyPr/>
              <a:lstStyle/>
              <a:p>
                <a:r>
                  <a:rPr lang="en-IN">
                    <a:noFill/>
                  </a:rPr>
                  <a:t> </a:t>
                </a:r>
              </a:p>
            </p:txBody>
          </p:sp>
        </mc:Fallback>
      </mc:AlternateContent>
      <p:sp>
        <p:nvSpPr>
          <p:cNvPr id="34" name="Arrow: Right 33">
            <a:extLst>
              <a:ext uri="{FF2B5EF4-FFF2-40B4-BE49-F238E27FC236}">
                <a16:creationId xmlns:a16="http://schemas.microsoft.com/office/drawing/2014/main" id="{FF488C33-CB1B-7C3D-24F8-728265124474}"/>
              </a:ext>
            </a:extLst>
          </p:cNvPr>
          <p:cNvSpPr/>
          <p:nvPr/>
        </p:nvSpPr>
        <p:spPr>
          <a:xfrm>
            <a:off x="16051672" y="11769298"/>
            <a:ext cx="623666" cy="256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71EF90AA-DFE5-DD7E-105B-99D81C4D5C12}"/>
                  </a:ext>
                </a:extLst>
              </p:cNvPr>
              <p:cNvSpPr/>
              <p:nvPr/>
            </p:nvSpPr>
            <p:spPr>
              <a:xfrm>
                <a:off x="7759687" y="11445864"/>
                <a:ext cx="1789083" cy="946666"/>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cs typeface="Times New Roman" panose="02020603050405020304" pitchFamily="18" charset="0"/>
                  </a:rPr>
                  <a:t>Kp</a:t>
                </a:r>
                <a14:m>
                  <m:oMath xmlns:m="http://schemas.openxmlformats.org/officeDocument/2006/math">
                    <m:r>
                      <a:rPr lang="en-US" sz="2400" i="1">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𝑘𝑖</m:t>
                        </m:r>
                      </m:num>
                      <m:den>
                        <m:r>
                          <a:rPr lang="en-US" sz="2400" b="0" i="1" smtClean="0">
                            <a:latin typeface="Cambria Math" panose="02040503050406030204" pitchFamily="18" charset="0"/>
                            <a:cs typeface="Times New Roman" panose="02020603050405020304" pitchFamily="18" charset="0"/>
                          </a:rPr>
                          <m:t>𝑠</m:t>
                        </m:r>
                      </m:den>
                    </m:f>
                  </m:oMath>
                </a14:m>
                <a:r>
                  <a:rPr lang="en-IN" sz="2400" dirty="0">
                    <a:latin typeface="Times New Roman" panose="02020603050405020304" pitchFamily="18" charset="0"/>
                    <a:cs typeface="Times New Roman" panose="02020603050405020304" pitchFamily="18" charset="0"/>
                  </a:rPr>
                  <a:t>+KdS</a:t>
                </a:r>
              </a:p>
            </p:txBody>
          </p:sp>
        </mc:Choice>
        <mc:Fallback xmlns="">
          <p:sp>
            <p:nvSpPr>
              <p:cNvPr id="83" name="Rectangle 82">
                <a:extLst>
                  <a:ext uri="{FF2B5EF4-FFF2-40B4-BE49-F238E27FC236}">
                    <a16:creationId xmlns:a16="http://schemas.microsoft.com/office/drawing/2014/main" id="{71EF90AA-DFE5-DD7E-105B-99D81C4D5C12}"/>
                  </a:ext>
                </a:extLst>
              </p:cNvPr>
              <p:cNvSpPr>
                <a:spLocks noRot="1" noChangeAspect="1" noMove="1" noResize="1" noEditPoints="1" noAdjustHandles="1" noChangeArrowheads="1" noChangeShapeType="1" noTextEdit="1"/>
              </p:cNvSpPr>
              <p:nvPr/>
            </p:nvSpPr>
            <p:spPr>
              <a:xfrm>
                <a:off x="7759687" y="11445864"/>
                <a:ext cx="1789083" cy="946666"/>
              </a:xfrm>
              <a:prstGeom prst="rect">
                <a:avLst/>
              </a:prstGeom>
              <a:blipFill>
                <a:blip r:embed="rId5"/>
                <a:stretch>
                  <a:fillRect l="-2373" r="-271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4A965708-B649-4F89-DA5A-CEDC00642CB4}"/>
                  </a:ext>
                </a:extLst>
              </p:cNvPr>
              <p:cNvSpPr/>
              <p:nvPr/>
            </p:nvSpPr>
            <p:spPr>
              <a:xfrm>
                <a:off x="9915391" y="11436918"/>
                <a:ext cx="2227163" cy="9144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𝐾𝑎</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𝑡𝑑𝑆</m:t>
                          </m:r>
                        </m:den>
                      </m:f>
                    </m:oMath>
                  </m:oMathPara>
                </a14:m>
                <a:endParaRPr lang="en-IN" sz="2400" dirty="0">
                  <a:solidFill>
                    <a:schemeClr val="tx1">
                      <a:lumMod val="95000"/>
                      <a:lumOff val="5000"/>
                    </a:schemeClr>
                  </a:solidFill>
                </a:endParaRPr>
              </a:p>
            </p:txBody>
          </p:sp>
        </mc:Choice>
        <mc:Fallback xmlns="">
          <p:sp>
            <p:nvSpPr>
              <p:cNvPr id="84" name="Rectangle 83">
                <a:extLst>
                  <a:ext uri="{FF2B5EF4-FFF2-40B4-BE49-F238E27FC236}">
                    <a16:creationId xmlns:a16="http://schemas.microsoft.com/office/drawing/2014/main" id="{4A965708-B649-4F89-DA5A-CEDC00642CB4}"/>
                  </a:ext>
                </a:extLst>
              </p:cNvPr>
              <p:cNvSpPr>
                <a:spLocks noRot="1" noChangeAspect="1" noMove="1" noResize="1" noEditPoints="1" noAdjustHandles="1" noChangeArrowheads="1" noChangeShapeType="1" noTextEdit="1"/>
              </p:cNvSpPr>
              <p:nvPr/>
            </p:nvSpPr>
            <p:spPr>
              <a:xfrm>
                <a:off x="9915391" y="11436918"/>
                <a:ext cx="2227163" cy="9144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C887E8DD-AE6D-3EA7-20BD-79F0052D2927}"/>
                  </a:ext>
                </a:extLst>
              </p:cNvPr>
              <p:cNvSpPr/>
              <p:nvPr/>
            </p:nvSpPr>
            <p:spPr>
              <a:xfrm>
                <a:off x="12613567" y="11464339"/>
                <a:ext cx="1956224" cy="87511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𝐾𝑒</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𝑡𝐴𝑠</m:t>
                          </m:r>
                        </m:den>
                      </m:f>
                    </m:oMath>
                  </m:oMathPara>
                </a14:m>
                <a:endParaRPr lang="en-IN" sz="2400" dirty="0">
                  <a:solidFill>
                    <a:schemeClr val="tx1">
                      <a:lumMod val="95000"/>
                      <a:lumOff val="5000"/>
                    </a:schemeClr>
                  </a:solidFill>
                </a:endParaRPr>
              </a:p>
            </p:txBody>
          </p:sp>
        </mc:Choice>
        <mc:Fallback xmlns="">
          <p:sp>
            <p:nvSpPr>
              <p:cNvPr id="86" name="Rectangle 85">
                <a:extLst>
                  <a:ext uri="{FF2B5EF4-FFF2-40B4-BE49-F238E27FC236}">
                    <a16:creationId xmlns:a16="http://schemas.microsoft.com/office/drawing/2014/main" id="{C887E8DD-AE6D-3EA7-20BD-79F0052D2927}"/>
                  </a:ext>
                </a:extLst>
              </p:cNvPr>
              <p:cNvSpPr>
                <a:spLocks noRot="1" noChangeAspect="1" noMove="1" noResize="1" noEditPoints="1" noAdjustHandles="1" noChangeArrowheads="1" noChangeShapeType="1" noTextEdit="1"/>
              </p:cNvSpPr>
              <p:nvPr/>
            </p:nvSpPr>
            <p:spPr>
              <a:xfrm>
                <a:off x="12613567" y="11464339"/>
                <a:ext cx="1956224" cy="87511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21C4BDB7-69EE-89FB-38F2-0AAE262FE39E}"/>
                  </a:ext>
                </a:extLst>
              </p:cNvPr>
              <p:cNvSpPr/>
              <p:nvPr/>
            </p:nvSpPr>
            <p:spPr>
              <a:xfrm>
                <a:off x="14768812" y="11499461"/>
                <a:ext cx="1332458" cy="83557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𝐾𝑔</m:t>
                          </m:r>
                        </m:num>
                        <m:den>
                          <m:r>
                            <a:rPr lang="en-US" sz="2400" b="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𝑡𝑔𝑆</m:t>
                          </m:r>
                        </m:den>
                      </m:f>
                    </m:oMath>
                  </m:oMathPara>
                </a14:m>
                <a:endParaRPr lang="en-IN" sz="2400" dirty="0">
                  <a:solidFill>
                    <a:schemeClr val="tx1">
                      <a:lumMod val="95000"/>
                      <a:lumOff val="5000"/>
                    </a:schemeClr>
                  </a:solidFill>
                </a:endParaRPr>
              </a:p>
            </p:txBody>
          </p:sp>
        </mc:Choice>
        <mc:Fallback xmlns="">
          <p:sp>
            <p:nvSpPr>
              <p:cNvPr id="87" name="Rectangle 86">
                <a:extLst>
                  <a:ext uri="{FF2B5EF4-FFF2-40B4-BE49-F238E27FC236}">
                    <a16:creationId xmlns:a16="http://schemas.microsoft.com/office/drawing/2014/main" id="{21C4BDB7-69EE-89FB-38F2-0AAE262FE39E}"/>
                  </a:ext>
                </a:extLst>
              </p:cNvPr>
              <p:cNvSpPr>
                <a:spLocks noRot="1" noChangeAspect="1" noMove="1" noResize="1" noEditPoints="1" noAdjustHandles="1" noChangeArrowheads="1" noChangeShapeType="1" noTextEdit="1"/>
              </p:cNvSpPr>
              <p:nvPr/>
            </p:nvSpPr>
            <p:spPr>
              <a:xfrm>
                <a:off x="14768812" y="11499461"/>
                <a:ext cx="1332458" cy="835574"/>
              </a:xfrm>
              <a:prstGeom prst="rect">
                <a:avLst/>
              </a:prstGeom>
              <a:blipFill>
                <a:blip r:embed="rId8"/>
                <a:stretch>
                  <a:fillRect/>
                </a:stretch>
              </a:blipFill>
            </p:spPr>
            <p:txBody>
              <a:bodyPr/>
              <a:lstStyle/>
              <a:p>
                <a:r>
                  <a:rPr lang="en-IN">
                    <a:noFill/>
                  </a:rPr>
                  <a:t> </a:t>
                </a:r>
              </a:p>
            </p:txBody>
          </p:sp>
        </mc:Fallback>
      </mc:AlternateContent>
      <p:sp>
        <p:nvSpPr>
          <p:cNvPr id="92" name="Arrow: Right 91">
            <a:extLst>
              <a:ext uri="{FF2B5EF4-FFF2-40B4-BE49-F238E27FC236}">
                <a16:creationId xmlns:a16="http://schemas.microsoft.com/office/drawing/2014/main" id="{A0BFCC3B-31B9-9133-7A5A-D4ECBE430EBD}"/>
              </a:ext>
            </a:extLst>
          </p:cNvPr>
          <p:cNvSpPr/>
          <p:nvPr/>
        </p:nvSpPr>
        <p:spPr>
          <a:xfrm>
            <a:off x="12142554" y="11916709"/>
            <a:ext cx="488612" cy="625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Arrow: Right 92">
            <a:extLst>
              <a:ext uri="{FF2B5EF4-FFF2-40B4-BE49-F238E27FC236}">
                <a16:creationId xmlns:a16="http://schemas.microsoft.com/office/drawing/2014/main" id="{43C54BD5-C4AB-EF53-FAA9-788F67ECB4AA}"/>
              </a:ext>
            </a:extLst>
          </p:cNvPr>
          <p:cNvSpPr/>
          <p:nvPr/>
        </p:nvSpPr>
        <p:spPr>
          <a:xfrm>
            <a:off x="14569791" y="11890203"/>
            <a:ext cx="199021" cy="916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5" name="Connector: Elbow 94">
            <a:extLst>
              <a:ext uri="{FF2B5EF4-FFF2-40B4-BE49-F238E27FC236}">
                <a16:creationId xmlns:a16="http://schemas.microsoft.com/office/drawing/2014/main" id="{8CCCBE12-D6E5-2A4C-F4E3-07EFBED9F8F7}"/>
              </a:ext>
            </a:extLst>
          </p:cNvPr>
          <p:cNvCxnSpPr>
            <a:cxnSpLocks/>
          </p:cNvCxnSpPr>
          <p:nvPr/>
        </p:nvCxnSpPr>
        <p:spPr>
          <a:xfrm rot="10800000" flipV="1">
            <a:off x="12899972" y="11916710"/>
            <a:ext cx="3446073" cy="3321584"/>
          </a:xfrm>
          <a:prstGeom prst="bentConnector3">
            <a:avLst>
              <a:gd name="adj1" fmla="val 2358"/>
            </a:avLst>
          </a:prstGeom>
          <a:ln>
            <a:tailEnd type="triangle"/>
          </a:ln>
        </p:spPr>
        <p:style>
          <a:lnRef idx="1">
            <a:schemeClr val="accent2"/>
          </a:lnRef>
          <a:fillRef idx="0">
            <a:schemeClr val="accent2"/>
          </a:fillRef>
          <a:effectRef idx="0">
            <a:schemeClr val="accent2"/>
          </a:effectRef>
          <a:fontRef idx="minor">
            <a:schemeClr val="tx1"/>
          </a:fontRef>
        </p:style>
      </p:cxnSp>
      <p:sp>
        <p:nvSpPr>
          <p:cNvPr id="102" name="TextBox 101">
            <a:extLst>
              <a:ext uri="{FF2B5EF4-FFF2-40B4-BE49-F238E27FC236}">
                <a16:creationId xmlns:a16="http://schemas.microsoft.com/office/drawing/2014/main" id="{E0F8611A-B321-BE8C-528D-F989E3166633}"/>
              </a:ext>
            </a:extLst>
          </p:cNvPr>
          <p:cNvSpPr txBox="1"/>
          <p:nvPr/>
        </p:nvSpPr>
        <p:spPr>
          <a:xfrm>
            <a:off x="7393067" y="12611738"/>
            <a:ext cx="1709370" cy="369332"/>
          </a:xfrm>
          <a:prstGeom prst="rect">
            <a:avLst/>
          </a:prstGeom>
          <a:solidFill>
            <a:schemeClr val="accent2">
              <a:lumMod val="75000"/>
            </a:schemeClr>
          </a:solidFill>
        </p:spPr>
        <p:txBody>
          <a:bodyPr wrap="square" rtlCol="0">
            <a:spAutoFit/>
          </a:bodyPr>
          <a:lstStyle/>
          <a:p>
            <a:r>
              <a:rPr lang="en-US" dirty="0"/>
              <a:t>PID Controller</a:t>
            </a:r>
            <a:endParaRPr lang="en-IN" dirty="0"/>
          </a:p>
        </p:txBody>
      </p:sp>
      <p:sp>
        <p:nvSpPr>
          <p:cNvPr id="103" name="TextBox 102">
            <a:extLst>
              <a:ext uri="{FF2B5EF4-FFF2-40B4-BE49-F238E27FC236}">
                <a16:creationId xmlns:a16="http://schemas.microsoft.com/office/drawing/2014/main" id="{E1AEE6B9-4ABA-F14A-EE3D-1FFFE00FD729}"/>
              </a:ext>
            </a:extLst>
          </p:cNvPr>
          <p:cNvSpPr txBox="1"/>
          <p:nvPr/>
        </p:nvSpPr>
        <p:spPr>
          <a:xfrm>
            <a:off x="10164993" y="12676667"/>
            <a:ext cx="2179769" cy="369332"/>
          </a:xfrm>
          <a:prstGeom prst="rect">
            <a:avLst/>
          </a:prstGeom>
          <a:solidFill>
            <a:schemeClr val="accent6"/>
          </a:solidFill>
        </p:spPr>
        <p:txBody>
          <a:bodyPr wrap="square" rtlCol="0">
            <a:spAutoFit/>
          </a:bodyPr>
          <a:lstStyle/>
          <a:p>
            <a:r>
              <a:rPr lang="en-US" dirty="0"/>
              <a:t>Amplifier</a:t>
            </a:r>
            <a:endParaRPr lang="en-IN" dirty="0"/>
          </a:p>
        </p:txBody>
      </p:sp>
      <p:sp>
        <p:nvSpPr>
          <p:cNvPr id="104" name="TextBox 103">
            <a:extLst>
              <a:ext uri="{FF2B5EF4-FFF2-40B4-BE49-F238E27FC236}">
                <a16:creationId xmlns:a16="http://schemas.microsoft.com/office/drawing/2014/main" id="{C93189A4-A2A6-04BA-994A-AF2AFADB9FD9}"/>
              </a:ext>
            </a:extLst>
          </p:cNvPr>
          <p:cNvSpPr txBox="1"/>
          <p:nvPr/>
        </p:nvSpPr>
        <p:spPr>
          <a:xfrm>
            <a:off x="12821465" y="12589902"/>
            <a:ext cx="1476426" cy="369332"/>
          </a:xfrm>
          <a:prstGeom prst="rect">
            <a:avLst/>
          </a:prstGeom>
          <a:solidFill>
            <a:schemeClr val="accent4">
              <a:lumMod val="40000"/>
              <a:lumOff val="60000"/>
            </a:schemeClr>
          </a:solidFill>
        </p:spPr>
        <p:txBody>
          <a:bodyPr wrap="square" rtlCol="0">
            <a:spAutoFit/>
          </a:bodyPr>
          <a:lstStyle/>
          <a:p>
            <a:r>
              <a:rPr lang="en-US" dirty="0"/>
              <a:t>Exciter</a:t>
            </a:r>
            <a:endParaRPr lang="en-IN" dirty="0"/>
          </a:p>
        </p:txBody>
      </p:sp>
      <p:sp>
        <p:nvSpPr>
          <p:cNvPr id="105" name="TextBox 104">
            <a:extLst>
              <a:ext uri="{FF2B5EF4-FFF2-40B4-BE49-F238E27FC236}">
                <a16:creationId xmlns:a16="http://schemas.microsoft.com/office/drawing/2014/main" id="{584787E0-9A73-6592-ED5E-0C7F0BBAAFFA}"/>
              </a:ext>
            </a:extLst>
          </p:cNvPr>
          <p:cNvSpPr txBox="1"/>
          <p:nvPr/>
        </p:nvSpPr>
        <p:spPr>
          <a:xfrm>
            <a:off x="14896414" y="12656329"/>
            <a:ext cx="1217258" cy="369332"/>
          </a:xfrm>
          <a:prstGeom prst="rect">
            <a:avLst/>
          </a:prstGeom>
          <a:solidFill>
            <a:srgbClr val="C00000"/>
          </a:solidFill>
        </p:spPr>
        <p:txBody>
          <a:bodyPr wrap="square" rtlCol="0">
            <a:spAutoFit/>
          </a:bodyPr>
          <a:lstStyle/>
          <a:p>
            <a:r>
              <a:rPr lang="en-US" dirty="0"/>
              <a:t>Generator</a:t>
            </a:r>
            <a:endParaRPr lang="en-IN" dirty="0"/>
          </a:p>
        </p:txBody>
      </p:sp>
      <p:cxnSp>
        <p:nvCxnSpPr>
          <p:cNvPr id="109" name="Connector: Elbow 108">
            <a:extLst>
              <a:ext uri="{FF2B5EF4-FFF2-40B4-BE49-F238E27FC236}">
                <a16:creationId xmlns:a16="http://schemas.microsoft.com/office/drawing/2014/main" id="{1F2DFCB2-F94C-43DD-4598-18D0AFFDF6A9}"/>
              </a:ext>
            </a:extLst>
          </p:cNvPr>
          <p:cNvCxnSpPr>
            <a:cxnSpLocks/>
          </p:cNvCxnSpPr>
          <p:nvPr/>
        </p:nvCxnSpPr>
        <p:spPr>
          <a:xfrm rot="16200000" flipV="1">
            <a:off x="6599560" y="12459898"/>
            <a:ext cx="2812706" cy="2687431"/>
          </a:xfrm>
          <a:prstGeom prst="bentConnector3">
            <a:avLst>
              <a:gd name="adj1" fmla="val 18229"/>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F9D51F40-CE68-0F3A-986F-E16FF0E2E8C1}"/>
              </a:ext>
            </a:extLst>
          </p:cNvPr>
          <p:cNvSpPr txBox="1"/>
          <p:nvPr/>
        </p:nvSpPr>
        <p:spPr>
          <a:xfrm>
            <a:off x="10049135" y="15560582"/>
            <a:ext cx="3106426" cy="461665"/>
          </a:xfrm>
          <a:prstGeom prst="rect">
            <a:avLst/>
          </a:prstGeom>
          <a:solidFill>
            <a:schemeClr val="accent6">
              <a:lumMod val="60000"/>
              <a:lumOff val="40000"/>
            </a:schemeClr>
          </a:solidFill>
        </p:spPr>
        <p:txBody>
          <a:bodyPr wrap="square" rtlCol="0">
            <a:spAutoFit/>
          </a:bodyPr>
          <a:lstStyle/>
          <a:p>
            <a:r>
              <a:rPr lang="en-US" sz="2400" dirty="0"/>
              <a:t>Sensor</a:t>
            </a:r>
            <a:endParaRPr lang="en-IN" sz="2400" dirty="0"/>
          </a:p>
        </p:txBody>
      </p:sp>
      <p:sp>
        <p:nvSpPr>
          <p:cNvPr id="120" name="TextBox 119">
            <a:extLst>
              <a:ext uri="{FF2B5EF4-FFF2-40B4-BE49-F238E27FC236}">
                <a16:creationId xmlns:a16="http://schemas.microsoft.com/office/drawing/2014/main" id="{15517043-C6B0-F61D-5E2B-BEF6C0CDEB45}"/>
              </a:ext>
            </a:extLst>
          </p:cNvPr>
          <p:cNvSpPr txBox="1"/>
          <p:nvPr/>
        </p:nvSpPr>
        <p:spPr>
          <a:xfrm>
            <a:off x="6270848" y="10846839"/>
            <a:ext cx="1122218" cy="369332"/>
          </a:xfrm>
          <a:prstGeom prst="rect">
            <a:avLst/>
          </a:prstGeom>
          <a:solidFill>
            <a:schemeClr val="accent4">
              <a:lumMod val="40000"/>
              <a:lumOff val="60000"/>
            </a:schemeClr>
          </a:solidFill>
        </p:spPr>
        <p:txBody>
          <a:bodyPr wrap="square" rtlCol="0">
            <a:spAutoFit/>
          </a:bodyPr>
          <a:lstStyle/>
          <a:p>
            <a:r>
              <a:rPr lang="en-US" dirty="0"/>
              <a:t>Vref(s)</a:t>
            </a:r>
            <a:endParaRPr lang="en-IN" dirty="0"/>
          </a:p>
        </p:txBody>
      </p:sp>
      <p:sp>
        <p:nvSpPr>
          <p:cNvPr id="122" name="Arrow: Right 121">
            <a:extLst>
              <a:ext uri="{FF2B5EF4-FFF2-40B4-BE49-F238E27FC236}">
                <a16:creationId xmlns:a16="http://schemas.microsoft.com/office/drawing/2014/main" id="{B2528610-E8A5-3D46-2D94-45B02CD8E05C}"/>
              </a:ext>
            </a:extLst>
          </p:cNvPr>
          <p:cNvSpPr/>
          <p:nvPr/>
        </p:nvSpPr>
        <p:spPr>
          <a:xfrm>
            <a:off x="7437703" y="11890203"/>
            <a:ext cx="32198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Arrow: Right 122">
            <a:extLst>
              <a:ext uri="{FF2B5EF4-FFF2-40B4-BE49-F238E27FC236}">
                <a16:creationId xmlns:a16="http://schemas.microsoft.com/office/drawing/2014/main" id="{46D28187-09E9-C19A-B685-98369CBE7F97}"/>
              </a:ext>
            </a:extLst>
          </p:cNvPr>
          <p:cNvSpPr/>
          <p:nvPr/>
        </p:nvSpPr>
        <p:spPr>
          <a:xfrm>
            <a:off x="9548771" y="11916709"/>
            <a:ext cx="366620" cy="1095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TextBox 123">
            <a:extLst>
              <a:ext uri="{FF2B5EF4-FFF2-40B4-BE49-F238E27FC236}">
                <a16:creationId xmlns:a16="http://schemas.microsoft.com/office/drawing/2014/main" id="{0474C982-C3B8-6737-5254-26217E0115D0}"/>
              </a:ext>
            </a:extLst>
          </p:cNvPr>
          <p:cNvSpPr txBox="1"/>
          <p:nvPr/>
        </p:nvSpPr>
        <p:spPr>
          <a:xfrm>
            <a:off x="6851176" y="12676667"/>
            <a:ext cx="444553" cy="369332"/>
          </a:xfrm>
          <a:prstGeom prst="rect">
            <a:avLst/>
          </a:prstGeom>
          <a:noFill/>
        </p:spPr>
        <p:txBody>
          <a:bodyPr wrap="square" rtlCol="0">
            <a:spAutoFit/>
          </a:bodyPr>
          <a:lstStyle/>
          <a:p>
            <a:r>
              <a:rPr lang="en-US" dirty="0"/>
              <a:t>Vs</a:t>
            </a:r>
            <a:endParaRPr lang="en-IN" dirty="0"/>
          </a:p>
        </p:txBody>
      </p:sp>
      <p:sp>
        <p:nvSpPr>
          <p:cNvPr id="126" name="TextBox 125">
            <a:extLst>
              <a:ext uri="{FF2B5EF4-FFF2-40B4-BE49-F238E27FC236}">
                <a16:creationId xmlns:a16="http://schemas.microsoft.com/office/drawing/2014/main" id="{2BB8F901-1E7C-B6AB-F4CA-A356761D8BAA}"/>
              </a:ext>
            </a:extLst>
          </p:cNvPr>
          <p:cNvSpPr txBox="1"/>
          <p:nvPr/>
        </p:nvSpPr>
        <p:spPr>
          <a:xfrm>
            <a:off x="7178722" y="12250303"/>
            <a:ext cx="145444" cy="523220"/>
          </a:xfrm>
          <a:prstGeom prst="rect">
            <a:avLst/>
          </a:prstGeom>
          <a:noFill/>
        </p:spPr>
        <p:txBody>
          <a:bodyPr wrap="square" rtlCol="0">
            <a:spAutoFit/>
          </a:bodyPr>
          <a:lstStyle/>
          <a:p>
            <a:r>
              <a:rPr lang="en-US" sz="2800" dirty="0"/>
              <a:t>-</a:t>
            </a:r>
            <a:endParaRPr lang="en-IN" sz="2800" dirty="0"/>
          </a:p>
        </p:txBody>
      </p:sp>
      <p:sp>
        <p:nvSpPr>
          <p:cNvPr id="1024" name="TextBox 1023">
            <a:extLst>
              <a:ext uri="{FF2B5EF4-FFF2-40B4-BE49-F238E27FC236}">
                <a16:creationId xmlns:a16="http://schemas.microsoft.com/office/drawing/2014/main" id="{48730BBE-6541-C52A-1A94-5FB689735930}"/>
              </a:ext>
            </a:extLst>
          </p:cNvPr>
          <p:cNvSpPr txBox="1"/>
          <p:nvPr/>
        </p:nvSpPr>
        <p:spPr>
          <a:xfrm>
            <a:off x="9378405" y="10977435"/>
            <a:ext cx="776151" cy="369332"/>
          </a:xfrm>
          <a:prstGeom prst="rect">
            <a:avLst/>
          </a:prstGeom>
          <a:solidFill>
            <a:schemeClr val="accent4">
              <a:lumMod val="60000"/>
              <a:lumOff val="40000"/>
            </a:schemeClr>
          </a:solidFill>
        </p:spPr>
        <p:txBody>
          <a:bodyPr wrap="square" rtlCol="0">
            <a:spAutoFit/>
          </a:bodyPr>
          <a:lstStyle/>
          <a:p>
            <a:r>
              <a:rPr lang="en-US" dirty="0"/>
              <a:t>ve</a:t>
            </a:r>
            <a:endParaRPr lang="en-IN" dirty="0"/>
          </a:p>
        </p:txBody>
      </p:sp>
      <p:sp>
        <p:nvSpPr>
          <p:cNvPr id="1025" name="TextBox 1024">
            <a:extLst>
              <a:ext uri="{FF2B5EF4-FFF2-40B4-BE49-F238E27FC236}">
                <a16:creationId xmlns:a16="http://schemas.microsoft.com/office/drawing/2014/main" id="{7792F429-AFEA-304A-04A8-CCA5A52C6963}"/>
              </a:ext>
            </a:extLst>
          </p:cNvPr>
          <p:cNvSpPr txBox="1"/>
          <p:nvPr/>
        </p:nvSpPr>
        <p:spPr>
          <a:xfrm>
            <a:off x="12160886" y="10985173"/>
            <a:ext cx="678911" cy="369332"/>
          </a:xfrm>
          <a:prstGeom prst="rect">
            <a:avLst/>
          </a:prstGeom>
          <a:solidFill>
            <a:schemeClr val="accent4">
              <a:lumMod val="60000"/>
              <a:lumOff val="40000"/>
            </a:schemeClr>
          </a:solidFill>
        </p:spPr>
        <p:txBody>
          <a:bodyPr wrap="square" rtlCol="0">
            <a:spAutoFit/>
          </a:bodyPr>
          <a:lstStyle/>
          <a:p>
            <a:r>
              <a:rPr lang="en-US" dirty="0"/>
              <a:t>Vr</a:t>
            </a:r>
            <a:endParaRPr lang="en-IN" dirty="0"/>
          </a:p>
        </p:txBody>
      </p:sp>
      <p:sp>
        <p:nvSpPr>
          <p:cNvPr id="1028" name="TextBox 1027">
            <a:extLst>
              <a:ext uri="{FF2B5EF4-FFF2-40B4-BE49-F238E27FC236}">
                <a16:creationId xmlns:a16="http://schemas.microsoft.com/office/drawing/2014/main" id="{26B43AD0-7A34-BE50-95E5-904058FE2D03}"/>
              </a:ext>
            </a:extLst>
          </p:cNvPr>
          <p:cNvSpPr txBox="1"/>
          <p:nvPr/>
        </p:nvSpPr>
        <p:spPr>
          <a:xfrm>
            <a:off x="14496297" y="10987357"/>
            <a:ext cx="609297" cy="369332"/>
          </a:xfrm>
          <a:prstGeom prst="rect">
            <a:avLst/>
          </a:prstGeom>
          <a:solidFill>
            <a:schemeClr val="accent4">
              <a:lumMod val="60000"/>
              <a:lumOff val="40000"/>
            </a:schemeClr>
          </a:solidFill>
        </p:spPr>
        <p:txBody>
          <a:bodyPr wrap="square" rtlCol="0">
            <a:spAutoFit/>
          </a:bodyPr>
          <a:lstStyle/>
          <a:p>
            <a:r>
              <a:rPr lang="en-US" dirty="0"/>
              <a:t>vf</a:t>
            </a:r>
            <a:endParaRPr lang="en-IN" dirty="0"/>
          </a:p>
        </p:txBody>
      </p:sp>
      <p:sp>
        <p:nvSpPr>
          <p:cNvPr id="1030" name="TextBox 1029">
            <a:extLst>
              <a:ext uri="{FF2B5EF4-FFF2-40B4-BE49-F238E27FC236}">
                <a16:creationId xmlns:a16="http://schemas.microsoft.com/office/drawing/2014/main" id="{40562D31-80B3-E144-6E70-BC023347DA59}"/>
              </a:ext>
            </a:extLst>
          </p:cNvPr>
          <p:cNvSpPr txBox="1"/>
          <p:nvPr/>
        </p:nvSpPr>
        <p:spPr>
          <a:xfrm>
            <a:off x="15960351" y="11006676"/>
            <a:ext cx="556068" cy="369332"/>
          </a:xfrm>
          <a:prstGeom prst="rect">
            <a:avLst/>
          </a:prstGeom>
          <a:solidFill>
            <a:schemeClr val="accent4">
              <a:lumMod val="40000"/>
              <a:lumOff val="60000"/>
            </a:schemeClr>
          </a:solidFill>
        </p:spPr>
        <p:txBody>
          <a:bodyPr wrap="square" rtlCol="0">
            <a:spAutoFit/>
          </a:bodyPr>
          <a:lstStyle/>
          <a:p>
            <a:r>
              <a:rPr lang="en-US" dirty="0"/>
              <a:t>vt</a:t>
            </a:r>
            <a:endParaRPr lang="en-IN" dirty="0"/>
          </a:p>
        </p:txBody>
      </p:sp>
      <p:pic>
        <p:nvPicPr>
          <p:cNvPr id="1044" name="Picture 5">
            <a:extLst>
              <a:ext uri="{FF2B5EF4-FFF2-40B4-BE49-F238E27FC236}">
                <a16:creationId xmlns:a16="http://schemas.microsoft.com/office/drawing/2014/main" id="{F627010E-BF1E-D07C-982A-EFD3C32AEA47}"/>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25557" y="19178837"/>
            <a:ext cx="5520487" cy="27401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D215DD-09F6-5CBC-2411-ED19206F8AFA}"/>
              </a:ext>
            </a:extLst>
          </p:cNvPr>
          <p:cNvSpPr txBox="1"/>
          <p:nvPr/>
        </p:nvSpPr>
        <p:spPr>
          <a:xfrm>
            <a:off x="7673838" y="1110075"/>
            <a:ext cx="8756925" cy="1107996"/>
          </a:xfrm>
          <a:prstGeom prst="rect">
            <a:avLst/>
          </a:prstGeom>
          <a:solidFill>
            <a:srgbClr val="5F5F5F"/>
          </a:solidFill>
        </p:spPr>
        <p:txBody>
          <a:bodyPr wrap="square" rtlCol="0">
            <a:spAutoFit/>
          </a:bodyPr>
          <a:lstStyle/>
          <a:p>
            <a:pPr algn="r"/>
            <a:r>
              <a:rPr lang="en-US" sz="2200" b="1" dirty="0">
                <a:solidFill>
                  <a:schemeClr val="bg1"/>
                </a:solidFill>
                <a:latin typeface="Times New Roman" panose="02020603050405020304" pitchFamily="18" charset="0"/>
                <a:cs typeface="Times New Roman" panose="02020603050405020304" pitchFamily="18" charset="0"/>
              </a:rPr>
              <a:t>Name: Mr. S.G.M.Hussain</a:t>
            </a:r>
            <a:br>
              <a:rPr lang="en-US" sz="2200" b="1"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Register Number: 192212236</a:t>
            </a:r>
          </a:p>
          <a:p>
            <a:pPr algn="r"/>
            <a:r>
              <a:rPr lang="en-US" sz="2200" b="1" dirty="0">
                <a:solidFill>
                  <a:schemeClr val="bg1"/>
                </a:solidFill>
                <a:latin typeface="Times New Roman" panose="02020603050405020304" pitchFamily="18" charset="0"/>
                <a:cs typeface="Times New Roman" panose="02020603050405020304" pitchFamily="18" charset="0"/>
              </a:rPr>
              <a:t>Guided by Dr. V Rajinikanth</a:t>
            </a:r>
          </a:p>
        </p:txBody>
      </p:sp>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1612</TotalTime>
  <Words>1022</Words>
  <Application>Microsoft Office PowerPoint</Application>
  <PresentationFormat>Custom</PresentationFormat>
  <Paragraphs>117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Arial Narrow</vt:lpstr>
      <vt:lpstr>Calibri</vt:lpstr>
      <vt:lpstr>Calibri Light</vt:lpstr>
      <vt:lpstr>Cambria Math</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Dinesh S</cp:lastModifiedBy>
  <cp:revision>74</cp:revision>
  <dcterms:created xsi:type="dcterms:W3CDTF">2023-04-19T08:35:46Z</dcterms:created>
  <dcterms:modified xsi:type="dcterms:W3CDTF">2024-04-09T16:57:24Z</dcterms:modified>
</cp:coreProperties>
</file>