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
  </p:handoutMasterIdLst>
  <p:sldIdLst>
    <p:sldId id="256" r:id="rId3"/>
    <p:sldId id="259" r:id="rId5"/>
    <p:sldId id="284" r:id="rId6"/>
    <p:sldId id="260" r:id="rId7"/>
    <p:sldId id="273" r:id="rId8"/>
    <p:sldId id="285" r:id="rId9"/>
    <p:sldId id="265" r:id="rId10"/>
    <p:sldId id="291" r:id="rId11"/>
    <p:sldId id="286" r:id="rId12"/>
    <p:sldId id="301" r:id="rId13"/>
    <p:sldId id="269" r:id="rId14"/>
    <p:sldId id="287" r:id="rId15"/>
    <p:sldId id="272" r:id="rId16"/>
    <p:sldId id="288" r:id="rId17"/>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3C434E"/>
    <a:srgbClr val="646F81"/>
    <a:srgbClr val="414956"/>
    <a:srgbClr val="3C444E"/>
    <a:srgbClr val="414954"/>
    <a:srgbClr val="5B9BD5"/>
    <a:srgbClr val="232323"/>
    <a:srgbClr val="F6F4F7"/>
    <a:srgbClr val="192A32"/>
    <a:srgbClr val="6B63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12" d="100"/>
          <a:sy n="112" d="100"/>
        </p:scale>
        <p:origin x="708" y="720"/>
      </p:cViewPr>
      <p:guideLst>
        <p:guide orient="horz" pos="2304"/>
        <p:guide orient="horz" pos="1681"/>
        <p:guide pos="3103"/>
      </p:guideLst>
    </p:cSldViewPr>
  </p:slideViewPr>
  <p:notesTextViewPr>
    <p:cViewPr>
      <p:scale>
        <a:sx n="1" d="1"/>
        <a:sy n="1" d="1"/>
      </p:scale>
      <p:origin x="0" y="0"/>
    </p:cViewPr>
  </p:notesTextViewPr>
  <p:notesViewPr>
    <p:cSldViewPr snapToGrid="0">
      <p:cViewPr varScale="1">
        <p:scale>
          <a:sx n="84" d="100"/>
          <a:sy n="84" d="100"/>
        </p:scale>
        <p:origin x="-3888" y="-72"/>
      </p:cViewPr>
      <p:guideLst>
        <p:guide orient="horz" pos="2988"/>
        <p:guide pos="215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4"/>
            <a:ext cx="7886700" cy="435887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3"/>
          <p:cNvSpPr/>
          <p:nvPr userDrawn="1"/>
        </p:nvSpPr>
        <p:spPr>
          <a:xfrm>
            <a:off x="261257" y="241159"/>
            <a:ext cx="8621486" cy="4661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a:t>
            </a:r>
            <a:endParaRPr lang="zh-CN" altLang="en-US"/>
          </a:p>
        </p:txBody>
      </p:sp>
      <p:sp>
        <p:nvSpPr>
          <p:cNvPr id="7" name="矩形 6"/>
          <p:cNvSpPr/>
          <p:nvPr userDrawn="1"/>
        </p:nvSpPr>
        <p:spPr>
          <a:xfrm>
            <a:off x="261257" y="241159"/>
            <a:ext cx="301451" cy="661518"/>
          </a:xfrm>
          <a:prstGeom prst="rect">
            <a:avLst/>
          </a:prstGeom>
          <a:solidFill>
            <a:srgbClr val="3C4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75012" y="495301"/>
            <a:ext cx="7819376" cy="4152900"/>
          </a:xfrm>
          <a:prstGeom prst="rect">
            <a:avLst/>
          </a:prstGeom>
          <a:solidFill>
            <a:srgbClr val="3C434E">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2289175" y="3783965"/>
            <a:ext cx="4717415" cy="291465"/>
          </a:xfrm>
          <a:prstGeom prst="rect">
            <a:avLst/>
          </a:prstGeom>
          <a:noFill/>
        </p:spPr>
        <p:txBody>
          <a:bodyPr wrap="square" rtlCol="0">
            <a:spAutoFit/>
          </a:bodyPr>
          <a:lstStyle/>
          <a:p>
            <a:pPr algn="ctr"/>
            <a:r>
              <a:rPr lang="zh-CN" altLang="en-US" sz="1300" dirty="0" smtClean="0">
                <a:solidFill>
                  <a:schemeClr val="bg1"/>
                </a:solidFill>
                <a:latin typeface="微软雅黑" panose="020B0503020204020204" pitchFamily="34" charset="-122"/>
                <a:ea typeface="微软雅黑" panose="020B0503020204020204" pitchFamily="34" charset="-122"/>
              </a:rPr>
              <a:t>桂林航天工业学院计算机科学与工程学院    专业：</a:t>
            </a:r>
            <a:r>
              <a:rPr lang="en-US" altLang="zh-CN" sz="1300" dirty="0">
                <a:solidFill>
                  <a:schemeClr val="bg1"/>
                </a:solidFill>
                <a:latin typeface="微软雅黑" panose="020B0503020204020204" pitchFamily="34" charset="-122"/>
                <a:ea typeface="微软雅黑" panose="020B0503020204020204" pitchFamily="34" charset="-122"/>
              </a:rPr>
              <a:t> </a:t>
            </a:r>
            <a:r>
              <a:rPr lang="zh-CN" altLang="en-US" sz="1300" dirty="0">
                <a:solidFill>
                  <a:schemeClr val="bg1"/>
                </a:solidFill>
                <a:latin typeface="微软雅黑" panose="020B0503020204020204" pitchFamily="34" charset="-122"/>
                <a:ea typeface="微软雅黑" panose="020B0503020204020204" pitchFamily="34" charset="-122"/>
              </a:rPr>
              <a:t>软件</a:t>
            </a:r>
            <a:r>
              <a:rPr lang="zh-CN" altLang="en-US" sz="1300" dirty="0" smtClean="0">
                <a:solidFill>
                  <a:schemeClr val="bg1"/>
                </a:solidFill>
                <a:latin typeface="微软雅黑" panose="020B0503020204020204" pitchFamily="34" charset="-122"/>
                <a:ea typeface="微软雅黑" panose="020B0503020204020204" pitchFamily="34" charset="-122"/>
              </a:rPr>
              <a:t>工程</a:t>
            </a:r>
            <a:endParaRPr lang="zh-CN" altLang="en-US" sz="1300" dirty="0">
              <a:solidFill>
                <a:schemeClr val="bg1"/>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2469452" y="2915996"/>
            <a:ext cx="4385945" cy="283845"/>
            <a:chOff x="2719966" y="4604579"/>
            <a:chExt cx="4116570" cy="215887"/>
          </a:xfrm>
          <a:solidFill>
            <a:srgbClr val="6B6387"/>
          </a:solidFill>
        </p:grpSpPr>
        <p:sp>
          <p:nvSpPr>
            <p:cNvPr id="27" name="矩形 26"/>
            <p:cNvSpPr/>
            <p:nvPr/>
          </p:nvSpPr>
          <p:spPr>
            <a:xfrm>
              <a:off x="2719966" y="4604579"/>
              <a:ext cx="1883359" cy="215887"/>
            </a:xfrm>
            <a:prstGeom prst="round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dirty="0">
                  <a:solidFill>
                    <a:srgbClr val="3C444E"/>
                  </a:solidFill>
                  <a:latin typeface="微软雅黑" panose="020B0503020204020204" pitchFamily="34" charset="-122"/>
                  <a:ea typeface="微软雅黑" panose="020B0503020204020204" pitchFamily="34" charset="-122"/>
                </a:rPr>
                <a:t>答辩人</a:t>
              </a:r>
              <a:r>
                <a:rPr lang="zh-CN" altLang="en-US" sz="1300" dirty="0" smtClean="0">
                  <a:solidFill>
                    <a:srgbClr val="3C444E"/>
                  </a:solidFill>
                  <a:latin typeface="微软雅黑" panose="020B0503020204020204" pitchFamily="34" charset="-122"/>
                  <a:ea typeface="微软雅黑" panose="020B0503020204020204" pitchFamily="34" charset="-122"/>
                </a:rPr>
                <a:t>：蔡淇安</a:t>
              </a:r>
              <a:endParaRPr lang="zh-CN" altLang="en-US" sz="1300" dirty="0">
                <a:solidFill>
                  <a:srgbClr val="3C444E"/>
                </a:solidFill>
                <a:latin typeface="微软雅黑" panose="020B0503020204020204" pitchFamily="34" charset="-122"/>
                <a:ea typeface="微软雅黑" panose="020B0503020204020204" pitchFamily="34" charset="-122"/>
              </a:endParaRPr>
            </a:p>
          </p:txBody>
        </p:sp>
        <p:sp>
          <p:nvSpPr>
            <p:cNvPr id="28" name="矩形 27"/>
            <p:cNvSpPr/>
            <p:nvPr/>
          </p:nvSpPr>
          <p:spPr>
            <a:xfrm>
              <a:off x="4780337" y="4604579"/>
              <a:ext cx="2056199" cy="215887"/>
            </a:xfrm>
            <a:prstGeom prst="round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dirty="0">
                  <a:solidFill>
                    <a:srgbClr val="3C444E"/>
                  </a:solidFill>
                  <a:latin typeface="微软雅黑" panose="020B0503020204020204" pitchFamily="34" charset="-122"/>
                  <a:ea typeface="微软雅黑" panose="020B0503020204020204" pitchFamily="34" charset="-122"/>
                </a:rPr>
                <a:t>学号：</a:t>
              </a:r>
              <a:r>
                <a:rPr lang="en-US" altLang="zh-CN" sz="1300" dirty="0">
                  <a:solidFill>
                    <a:srgbClr val="3C444E"/>
                  </a:solidFill>
                  <a:latin typeface="微软雅黑" panose="020B0503020204020204" pitchFamily="34" charset="-122"/>
                  <a:ea typeface="微软雅黑" panose="020B0503020204020204" pitchFamily="34" charset="-122"/>
                </a:rPr>
                <a:t>2015070030326</a:t>
              </a:r>
              <a:endParaRPr lang="en-US" altLang="zh-CN" sz="1300" dirty="0">
                <a:solidFill>
                  <a:srgbClr val="3C444E"/>
                </a:solidFill>
                <a:latin typeface="微软雅黑" panose="020B0503020204020204" pitchFamily="34" charset="-122"/>
                <a:ea typeface="微软雅黑" panose="020B0503020204020204" pitchFamily="34" charset="-122"/>
              </a:endParaRPr>
            </a:p>
          </p:txBody>
        </p:sp>
      </p:grpSp>
      <p:sp>
        <p:nvSpPr>
          <p:cNvPr id="29" name="TextBox 28"/>
          <p:cNvSpPr txBox="1"/>
          <p:nvPr/>
        </p:nvSpPr>
        <p:spPr>
          <a:xfrm>
            <a:off x="1828165" y="1142365"/>
            <a:ext cx="5487035" cy="767080"/>
          </a:xfrm>
          <a:prstGeom prst="rect">
            <a:avLst/>
          </a:prstGeom>
          <a:noFill/>
        </p:spPr>
        <p:txBody>
          <a:bodyPr wrap="square" lIns="91413" tIns="45706" rIns="91413" bIns="45706"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毕业论文答辩</a:t>
            </a:r>
            <a:endParaRPr lang="zh-CN" altLang="en-US" sz="4400" b="1" dirty="0" smtClean="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880216" y="706272"/>
            <a:ext cx="7383569" cy="3730959"/>
            <a:chOff x="880216" y="702954"/>
            <a:chExt cx="7383569" cy="3730959"/>
          </a:xfrm>
        </p:grpSpPr>
        <p:sp>
          <p:nvSpPr>
            <p:cNvPr id="5" name="任意多边形 4"/>
            <p:cNvSpPr/>
            <p:nvPr/>
          </p:nvSpPr>
          <p:spPr>
            <a:xfrm>
              <a:off x="880216" y="702954"/>
              <a:ext cx="7383568" cy="757022"/>
            </a:xfrm>
            <a:custGeom>
              <a:avLst/>
              <a:gdLst>
                <a:gd name="connsiteX0" fmla="*/ 0 w 2192096"/>
                <a:gd name="connsiteY0" fmla="*/ 221672 h 224751"/>
                <a:gd name="connsiteX1" fmla="*/ 0 w 2192096"/>
                <a:gd name="connsiteY1" fmla="*/ 0 h 224751"/>
                <a:gd name="connsiteX2" fmla="*/ 2192096 w 2192096"/>
                <a:gd name="connsiteY2" fmla="*/ 0 h 224751"/>
                <a:gd name="connsiteX3" fmla="*/ 2192096 w 2192096"/>
                <a:gd name="connsiteY3" fmla="*/ 224751 h 224751"/>
              </a:gdLst>
              <a:ahLst/>
              <a:cxnLst>
                <a:cxn ang="0">
                  <a:pos x="connsiteX0" y="connsiteY0"/>
                </a:cxn>
                <a:cxn ang="0">
                  <a:pos x="connsiteX1" y="connsiteY1"/>
                </a:cxn>
                <a:cxn ang="0">
                  <a:pos x="connsiteX2" y="connsiteY2"/>
                </a:cxn>
                <a:cxn ang="0">
                  <a:pos x="connsiteX3" y="connsiteY3"/>
                </a:cxn>
              </a:cxnLst>
              <a:rect l="l" t="t" r="r" b="b"/>
              <a:pathLst>
                <a:path w="2192096" h="224751">
                  <a:moveTo>
                    <a:pt x="0" y="221672"/>
                  </a:moveTo>
                  <a:lnTo>
                    <a:pt x="0" y="0"/>
                  </a:lnTo>
                  <a:lnTo>
                    <a:pt x="2192096" y="0"/>
                  </a:lnTo>
                  <a:lnTo>
                    <a:pt x="2192096" y="224751"/>
                  </a:lnTo>
                </a:path>
              </a:pathLst>
            </a:custGeom>
            <a:noFill/>
            <a:ln w="12700">
              <a:solidFill>
                <a:schemeClr val="bg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rot="10800000">
              <a:off x="880217" y="3676891"/>
              <a:ext cx="7383568" cy="757022"/>
            </a:xfrm>
            <a:custGeom>
              <a:avLst/>
              <a:gdLst>
                <a:gd name="connsiteX0" fmla="*/ 0 w 2192096"/>
                <a:gd name="connsiteY0" fmla="*/ 221672 h 224751"/>
                <a:gd name="connsiteX1" fmla="*/ 0 w 2192096"/>
                <a:gd name="connsiteY1" fmla="*/ 0 h 224751"/>
                <a:gd name="connsiteX2" fmla="*/ 2192096 w 2192096"/>
                <a:gd name="connsiteY2" fmla="*/ 0 h 224751"/>
                <a:gd name="connsiteX3" fmla="*/ 2192096 w 2192096"/>
                <a:gd name="connsiteY3" fmla="*/ 224751 h 224751"/>
              </a:gdLst>
              <a:ahLst/>
              <a:cxnLst>
                <a:cxn ang="0">
                  <a:pos x="connsiteX0" y="connsiteY0"/>
                </a:cxn>
                <a:cxn ang="0">
                  <a:pos x="connsiteX1" y="connsiteY1"/>
                </a:cxn>
                <a:cxn ang="0">
                  <a:pos x="connsiteX2" y="connsiteY2"/>
                </a:cxn>
                <a:cxn ang="0">
                  <a:pos x="connsiteX3" y="connsiteY3"/>
                </a:cxn>
              </a:cxnLst>
              <a:rect l="l" t="t" r="r" b="b"/>
              <a:pathLst>
                <a:path w="2192096" h="224751">
                  <a:moveTo>
                    <a:pt x="0" y="221672"/>
                  </a:moveTo>
                  <a:lnTo>
                    <a:pt x="0" y="0"/>
                  </a:lnTo>
                  <a:lnTo>
                    <a:pt x="2192096" y="0"/>
                  </a:lnTo>
                  <a:lnTo>
                    <a:pt x="2192096" y="224751"/>
                  </a:lnTo>
                </a:path>
              </a:pathLst>
            </a:custGeom>
            <a:noFill/>
            <a:ln w="12700">
              <a:solidFill>
                <a:schemeClr val="bg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074420" y="2030730"/>
            <a:ext cx="6993890" cy="583565"/>
          </a:xfrm>
          <a:prstGeom prst="rect">
            <a:avLst/>
          </a:prstGeom>
          <a:noFill/>
        </p:spPr>
        <p:txBody>
          <a:bodyPr wrap="square" rtlCol="0">
            <a:spAutoFit/>
          </a:bodyPr>
          <a:p>
            <a:pPr algn="ctr"/>
            <a:r>
              <a:rPr lang="zh-CN" altLang="en-US" sz="3200" b="1">
                <a:solidFill>
                  <a:schemeClr val="bg2"/>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cs typeface="微软雅黑" panose="020B0503020204020204" pitchFamily="34" charset="-122"/>
              </a:rPr>
              <a:t>基于</a:t>
            </a:r>
            <a:r>
              <a:rPr lang="en-US" altLang="zh-CN" sz="3200" b="1">
                <a:solidFill>
                  <a:schemeClr val="bg2"/>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cs typeface="微软雅黑" panose="020B0503020204020204" pitchFamily="34" charset="-122"/>
              </a:rPr>
              <a:t>B/S</a:t>
            </a:r>
            <a:r>
              <a:rPr lang="zh-CN" altLang="en-US" sz="3200" b="1">
                <a:solidFill>
                  <a:schemeClr val="bg2"/>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cs typeface="微软雅黑" panose="020B0503020204020204" pitchFamily="34" charset="-122"/>
              </a:rPr>
              <a:t>的物资采购系统的设计与实现</a:t>
            </a:r>
            <a:endParaRPr lang="zh-CN" altLang="en-US" sz="3200" b="1">
              <a:solidFill>
                <a:schemeClr val="bg2"/>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Click="0" advTm="0">
        <p14:vortex dir="r"/>
      </p:transition>
    </mc:Choice>
    <mc:Fallback>
      <p:transition spd="slow" advClick="0" advTm="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Rectangle 21" descr="318740-130P60HZ091"/>
          <p:cNvSpPr>
            <a:spLocks noChangeArrowheads="1"/>
          </p:cNvSpPr>
          <p:nvPr/>
        </p:nvSpPr>
        <p:spPr bwMode="auto">
          <a:xfrm>
            <a:off x="7093585" y="1029335"/>
            <a:ext cx="1097915" cy="3279775"/>
          </a:xfrm>
          <a:prstGeom prst="rect">
            <a:avLst/>
          </a:prstGeom>
          <a:solidFill>
            <a:srgbClr val="3C434E"/>
          </a:solidFill>
          <a:ln w="12700">
            <a:noFill/>
          </a:ln>
        </p:spPr>
        <p:txBody>
          <a:bodyPr/>
          <a:lstStyle/>
          <a:p>
            <a:endParaRPr lang="zh-CN" altLang="en-US">
              <a:blipFill dpi="0" rotWithShape="1">
                <a:blip r:embed="rId1" cstate="print">
                  <a:extLst>
                    <a:ext uri="{28A0092B-C50C-407E-A947-70E740481C1C}">
                      <a14:useLocalDpi xmlns:a14="http://schemas.microsoft.com/office/drawing/2010/main" val="0"/>
                    </a:ext>
                  </a:extLst>
                </a:blip>
                <a:srcRect/>
                <a:stretch>
                  <a:fillRect/>
                </a:stretch>
              </a:blip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2" name="文本框 1"/>
          <p:cNvSpPr txBox="1"/>
          <p:nvPr/>
        </p:nvSpPr>
        <p:spPr>
          <a:xfrm>
            <a:off x="724535" y="436880"/>
            <a:ext cx="1097280" cy="368300"/>
          </a:xfrm>
          <a:prstGeom prst="rect">
            <a:avLst/>
          </a:prstGeom>
          <a:noFill/>
        </p:spPr>
        <p:txBody>
          <a:bodyPr wrap="none" rtlCol="0" anchor="t">
            <a:spAutoFit/>
          </a:bodyPr>
          <a:p>
            <a:r>
              <a:rPr lang="zh-CN" altLang="en-US" sz="1800" dirty="0">
                <a:solidFill>
                  <a:srgbClr val="3C434E"/>
                </a:solidFill>
                <a:latin typeface="微软雅黑" panose="020B0503020204020204" pitchFamily="34" charset="-122"/>
                <a:ea typeface="微软雅黑" panose="020B0503020204020204" pitchFamily="34" charset="-122"/>
                <a:sym typeface="+mn-ea"/>
              </a:rPr>
              <a:t>系统介绍</a:t>
            </a:r>
            <a:endParaRPr lang="zh-CN" altLang="en-US" sz="1800"/>
          </a:p>
        </p:txBody>
      </p:sp>
      <p:sp>
        <p:nvSpPr>
          <p:cNvPr id="3" name="文本框 2"/>
          <p:cNvSpPr txBox="1"/>
          <p:nvPr/>
        </p:nvSpPr>
        <p:spPr>
          <a:xfrm>
            <a:off x="7093585" y="1133475"/>
            <a:ext cx="419100" cy="2030095"/>
          </a:xfrm>
          <a:prstGeom prst="rect">
            <a:avLst/>
          </a:prstGeom>
          <a:noFill/>
        </p:spPr>
        <p:txBody>
          <a:bodyPr wrap="square" rtlCol="0">
            <a:spAutoFit/>
          </a:bodyPr>
          <a:p>
            <a:r>
              <a:rPr lang="zh-CN" altLang="en-US" sz="1800">
                <a:solidFill>
                  <a:schemeClr val="bg1"/>
                </a:solidFill>
                <a:sym typeface="+mn-ea"/>
              </a:rPr>
              <a:t>系统模块划分图</a:t>
            </a:r>
            <a:endParaRPr lang="zh-CN" altLang="en-US" sz="1800">
              <a:solidFill>
                <a:schemeClr val="bg1"/>
              </a:solidFill>
            </a:endParaRPr>
          </a:p>
        </p:txBody>
      </p:sp>
      <p:pic>
        <p:nvPicPr>
          <p:cNvPr id="-2147482616" name="图片 68"/>
          <p:cNvPicPr>
            <a:picLocks noChangeAspect="1"/>
          </p:cNvPicPr>
          <p:nvPr/>
        </p:nvPicPr>
        <p:blipFill>
          <a:blip r:embed="rId2"/>
          <a:stretch>
            <a:fillRect/>
          </a:stretch>
        </p:blipFill>
        <p:spPr>
          <a:xfrm>
            <a:off x="1822133" y="1003618"/>
            <a:ext cx="4086225" cy="333057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KSO_Shape"/>
          <p:cNvSpPr/>
          <p:nvPr/>
        </p:nvSpPr>
        <p:spPr bwMode="auto">
          <a:xfrm rot="8100000">
            <a:off x="1758141" y="1467668"/>
            <a:ext cx="1202834" cy="1202834"/>
          </a:xfrm>
          <a:prstGeom prst="teardrop">
            <a:avLst/>
          </a:prstGeom>
          <a:solidFill>
            <a:srgbClr val="3C434E"/>
          </a:solidFill>
          <a:ln>
            <a:noFill/>
          </a:ln>
          <a:effectLst>
            <a:outerShdw blurRad="76200" dir="18900000" sy="23000" kx="-1200000" algn="bl" rotWithShape="0">
              <a:prstClr val="black">
                <a:alpha val="20000"/>
              </a:prstClr>
            </a:outerShdw>
          </a:effectLst>
        </p:spPr>
        <p:txBody>
          <a:bodyPr/>
          <a:lstStyle/>
          <a:p>
            <a:endParaRPr lang="zh-CN" altLang="en-US"/>
          </a:p>
        </p:txBody>
      </p:sp>
      <p:sp>
        <p:nvSpPr>
          <p:cNvPr id="20" name="KSO_Shape"/>
          <p:cNvSpPr/>
          <p:nvPr/>
        </p:nvSpPr>
        <p:spPr bwMode="auto">
          <a:xfrm rot="8100000">
            <a:off x="3931185" y="1467668"/>
            <a:ext cx="1202834" cy="1202834"/>
          </a:xfrm>
          <a:prstGeom prst="teardrop">
            <a:avLst/>
          </a:prstGeom>
          <a:solidFill>
            <a:srgbClr val="646F81"/>
          </a:solidFill>
          <a:ln>
            <a:noFill/>
          </a:ln>
          <a:effectLst>
            <a:outerShdw blurRad="76200" dir="18900000" sy="23000" kx="-1200000" algn="bl" rotWithShape="0">
              <a:prstClr val="black">
                <a:alpha val="20000"/>
              </a:prstClr>
            </a:outerShdw>
          </a:effectLst>
        </p:spPr>
        <p:txBody>
          <a:bodyPr/>
          <a:lstStyle/>
          <a:p>
            <a:endParaRPr lang="zh-CN" altLang="en-US"/>
          </a:p>
        </p:txBody>
      </p:sp>
      <p:sp>
        <p:nvSpPr>
          <p:cNvPr id="21" name="KSO_Shape"/>
          <p:cNvSpPr/>
          <p:nvPr/>
        </p:nvSpPr>
        <p:spPr bwMode="auto">
          <a:xfrm rot="8100000">
            <a:off x="6104230" y="1467668"/>
            <a:ext cx="1202834" cy="1202834"/>
          </a:xfrm>
          <a:prstGeom prst="teardrop">
            <a:avLst/>
          </a:prstGeom>
          <a:solidFill>
            <a:srgbClr val="3C434E"/>
          </a:solidFill>
          <a:ln>
            <a:noFill/>
          </a:ln>
          <a:effectLst>
            <a:outerShdw blurRad="76200" dir="18900000" sy="23000" kx="-1200000" algn="bl" rotWithShape="0">
              <a:prstClr val="black">
                <a:alpha val="20000"/>
              </a:prstClr>
            </a:outerShdw>
          </a:effectLst>
        </p:spPr>
        <p:txBody>
          <a:bodyPr/>
          <a:lstStyle/>
          <a:p>
            <a:endParaRPr lang="zh-CN" altLang="en-US"/>
          </a:p>
        </p:txBody>
      </p:sp>
      <p:sp>
        <p:nvSpPr>
          <p:cNvPr id="41" name="文本框 10"/>
          <p:cNvSpPr txBox="1"/>
          <p:nvPr/>
        </p:nvSpPr>
        <p:spPr>
          <a:xfrm>
            <a:off x="556293" y="430183"/>
            <a:ext cx="2736302" cy="368300"/>
          </a:xfrm>
          <a:prstGeom prst="rect">
            <a:avLst/>
          </a:prstGeom>
          <a:noFill/>
        </p:spPr>
        <p:txBody>
          <a:bodyPr wrap="square" rtlCol="0">
            <a:spAutoFit/>
          </a:bodyPr>
          <a:lstStyle/>
          <a:p>
            <a:r>
              <a:rPr lang="zh-CN" altLang="en-US" sz="1800" dirty="0">
                <a:solidFill>
                  <a:srgbClr val="3C434E"/>
                </a:solidFill>
                <a:latin typeface="微软雅黑" panose="020B0503020204020204" pitchFamily="34" charset="-122"/>
                <a:ea typeface="微软雅黑" panose="020B0503020204020204" pitchFamily="34" charset="-122"/>
                <a:sym typeface="+mn-ea"/>
              </a:rPr>
              <a:t>研究成果展示</a:t>
            </a:r>
            <a:endParaRPr lang="zh-CN" altLang="en-US" sz="1000" dirty="0">
              <a:solidFill>
                <a:srgbClr val="3C434E"/>
              </a:solidFill>
              <a:latin typeface="微软雅黑" panose="020B0503020204020204" pitchFamily="34" charset="-122"/>
              <a:ea typeface="微软雅黑" panose="020B0503020204020204" pitchFamily="34" charset="-122"/>
              <a:sym typeface="+mn-ea"/>
            </a:endParaRPr>
          </a:p>
        </p:txBody>
      </p:sp>
      <p:sp>
        <p:nvSpPr>
          <p:cNvPr id="43" name="TextBox 11"/>
          <p:cNvSpPr txBox="1">
            <a:spLocks noChangeArrowheads="1"/>
          </p:cNvSpPr>
          <p:nvPr/>
        </p:nvSpPr>
        <p:spPr bwMode="auto">
          <a:xfrm>
            <a:off x="1574890" y="1869412"/>
            <a:ext cx="156863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F6F4F7"/>
                </a:solidFill>
                <a:latin typeface="微软雅黑" panose="020B0503020204020204" pitchFamily="34" charset="-122"/>
                <a:ea typeface="微软雅黑" panose="020B0503020204020204" pitchFamily="34" charset="-122"/>
              </a:rPr>
              <a:t>企业员工</a:t>
            </a:r>
            <a:endParaRPr lang="zh-CN" altLang="en-US" sz="2000" dirty="0">
              <a:solidFill>
                <a:srgbClr val="F6F4F7"/>
              </a:solidFill>
              <a:latin typeface="微软雅黑" panose="020B0503020204020204" pitchFamily="34" charset="-122"/>
              <a:ea typeface="微软雅黑" panose="020B0503020204020204" pitchFamily="34" charset="-122"/>
            </a:endParaRPr>
          </a:p>
        </p:txBody>
      </p:sp>
      <p:sp>
        <p:nvSpPr>
          <p:cNvPr id="44" name="TextBox 13"/>
          <p:cNvSpPr txBox="1">
            <a:spLocks noChangeArrowheads="1"/>
          </p:cNvSpPr>
          <p:nvPr/>
        </p:nvSpPr>
        <p:spPr bwMode="auto">
          <a:xfrm>
            <a:off x="3771814" y="1838297"/>
            <a:ext cx="156863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F6F4F7"/>
                </a:solidFill>
                <a:latin typeface="微软雅黑" panose="020B0503020204020204" pitchFamily="34" charset="-122"/>
                <a:ea typeface="微软雅黑" panose="020B0503020204020204" pitchFamily="34" charset="-122"/>
              </a:rPr>
              <a:t>供应商</a:t>
            </a:r>
            <a:endParaRPr lang="zh-CN" altLang="en-US" sz="2000">
              <a:solidFill>
                <a:srgbClr val="F6F4F7"/>
              </a:solidFill>
              <a:latin typeface="微软雅黑" panose="020B0503020204020204" pitchFamily="34" charset="-122"/>
              <a:ea typeface="微软雅黑" panose="020B0503020204020204" pitchFamily="34" charset="-122"/>
            </a:endParaRPr>
          </a:p>
        </p:txBody>
      </p:sp>
      <p:sp>
        <p:nvSpPr>
          <p:cNvPr id="45" name="TextBox 14"/>
          <p:cNvSpPr txBox="1">
            <a:spLocks noChangeArrowheads="1"/>
          </p:cNvSpPr>
          <p:nvPr/>
        </p:nvSpPr>
        <p:spPr bwMode="auto">
          <a:xfrm>
            <a:off x="5955956" y="1838297"/>
            <a:ext cx="14673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F6F4F7"/>
                </a:solidFill>
                <a:latin typeface="微软雅黑" panose="020B0503020204020204" pitchFamily="34" charset="-122"/>
                <a:ea typeface="微软雅黑" panose="020B0503020204020204" pitchFamily="34" charset="-122"/>
              </a:rPr>
              <a:t>管理员</a:t>
            </a:r>
            <a:endParaRPr lang="zh-CN" altLang="en-US" sz="2000" dirty="0">
              <a:solidFill>
                <a:srgbClr val="F6F4F7"/>
              </a:solidFill>
              <a:latin typeface="微软雅黑" panose="020B0503020204020204" pitchFamily="34" charset="-122"/>
              <a:ea typeface="微软雅黑" panose="020B0503020204020204" pitchFamily="34" charset="-122"/>
            </a:endParaRPr>
          </a:p>
        </p:txBody>
      </p:sp>
      <p:sp>
        <p:nvSpPr>
          <p:cNvPr id="48" name="矩形 47"/>
          <p:cNvSpPr/>
          <p:nvPr/>
        </p:nvSpPr>
        <p:spPr>
          <a:xfrm>
            <a:off x="1279205" y="3184767"/>
            <a:ext cx="6529290" cy="668020"/>
          </a:xfrm>
          <a:prstGeom prst="rect">
            <a:avLst/>
          </a:prstGeom>
        </p:spPr>
        <p:txBody>
          <a:bodyPr wrap="square">
            <a:spAutoFit/>
          </a:bodyPr>
          <a:lstStyle/>
          <a:p>
            <a:pPr algn="ctr">
              <a:lnSpc>
                <a:spcPts val="15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sym typeface="+mn-ea"/>
              </a:rPr>
              <a:t>企业员工：可以通过账号密码登录系统，能够使用部分页面，使用部分功能</a:t>
            </a:r>
            <a:endPar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gn="ctr">
              <a:lnSpc>
                <a:spcPts val="15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sym typeface="+mn-ea"/>
              </a:rPr>
              <a:t>供应商：对企业发布的采购需求进行进价，管理自己的报价</a:t>
            </a:r>
            <a:endPar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gn="ctr">
              <a:lnSpc>
                <a:spcPts val="15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sym typeface="+mn-ea"/>
              </a:rPr>
              <a:t>管理员：可以使用企业子系统中的全部功能，对各种表单进行管理。</a:t>
            </a:r>
            <a:endPar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62312" y="495301"/>
            <a:ext cx="7819376" cy="4152900"/>
            <a:chOff x="662312" y="495301"/>
            <a:chExt cx="7819376" cy="4152900"/>
          </a:xfrm>
        </p:grpSpPr>
        <p:sp>
          <p:nvSpPr>
            <p:cNvPr id="12" name="矩形 11"/>
            <p:cNvSpPr/>
            <p:nvPr/>
          </p:nvSpPr>
          <p:spPr>
            <a:xfrm>
              <a:off x="662312" y="495301"/>
              <a:ext cx="7819376" cy="4152900"/>
            </a:xfrm>
            <a:prstGeom prst="rect">
              <a:avLst/>
            </a:prstGeom>
            <a:solidFill>
              <a:srgbClr val="3C444E">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880216" y="706272"/>
              <a:ext cx="7383569" cy="3730959"/>
              <a:chOff x="880216" y="702954"/>
              <a:chExt cx="7383569" cy="3730959"/>
            </a:xfrm>
          </p:grpSpPr>
          <p:sp>
            <p:nvSpPr>
              <p:cNvPr id="15" name="任意多边形 14"/>
              <p:cNvSpPr/>
              <p:nvPr/>
            </p:nvSpPr>
            <p:spPr>
              <a:xfrm>
                <a:off x="880216" y="702954"/>
                <a:ext cx="7383568" cy="757022"/>
              </a:xfrm>
              <a:custGeom>
                <a:avLst/>
                <a:gdLst>
                  <a:gd name="connsiteX0" fmla="*/ 0 w 2192096"/>
                  <a:gd name="connsiteY0" fmla="*/ 221672 h 224751"/>
                  <a:gd name="connsiteX1" fmla="*/ 0 w 2192096"/>
                  <a:gd name="connsiteY1" fmla="*/ 0 h 224751"/>
                  <a:gd name="connsiteX2" fmla="*/ 2192096 w 2192096"/>
                  <a:gd name="connsiteY2" fmla="*/ 0 h 224751"/>
                  <a:gd name="connsiteX3" fmla="*/ 2192096 w 2192096"/>
                  <a:gd name="connsiteY3" fmla="*/ 224751 h 224751"/>
                </a:gdLst>
                <a:ahLst/>
                <a:cxnLst>
                  <a:cxn ang="0">
                    <a:pos x="connsiteX0" y="connsiteY0"/>
                  </a:cxn>
                  <a:cxn ang="0">
                    <a:pos x="connsiteX1" y="connsiteY1"/>
                  </a:cxn>
                  <a:cxn ang="0">
                    <a:pos x="connsiteX2" y="connsiteY2"/>
                  </a:cxn>
                  <a:cxn ang="0">
                    <a:pos x="connsiteX3" y="connsiteY3"/>
                  </a:cxn>
                </a:cxnLst>
                <a:rect l="l" t="t" r="r" b="b"/>
                <a:pathLst>
                  <a:path w="2192096" h="224751">
                    <a:moveTo>
                      <a:pt x="0" y="221672"/>
                    </a:moveTo>
                    <a:lnTo>
                      <a:pt x="0" y="0"/>
                    </a:lnTo>
                    <a:lnTo>
                      <a:pt x="2192096" y="0"/>
                    </a:lnTo>
                    <a:lnTo>
                      <a:pt x="2192096" y="224751"/>
                    </a:lnTo>
                  </a:path>
                </a:pathLst>
              </a:custGeom>
              <a:noFill/>
              <a:ln w="12700">
                <a:solidFill>
                  <a:schemeClr val="bg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10800000">
                <a:off x="880217" y="3676891"/>
                <a:ext cx="7383568" cy="757022"/>
              </a:xfrm>
              <a:custGeom>
                <a:avLst/>
                <a:gdLst>
                  <a:gd name="connsiteX0" fmla="*/ 0 w 2192096"/>
                  <a:gd name="connsiteY0" fmla="*/ 221672 h 224751"/>
                  <a:gd name="connsiteX1" fmla="*/ 0 w 2192096"/>
                  <a:gd name="connsiteY1" fmla="*/ 0 h 224751"/>
                  <a:gd name="connsiteX2" fmla="*/ 2192096 w 2192096"/>
                  <a:gd name="connsiteY2" fmla="*/ 0 h 224751"/>
                  <a:gd name="connsiteX3" fmla="*/ 2192096 w 2192096"/>
                  <a:gd name="connsiteY3" fmla="*/ 224751 h 224751"/>
                </a:gdLst>
                <a:ahLst/>
                <a:cxnLst>
                  <a:cxn ang="0">
                    <a:pos x="connsiteX0" y="connsiteY0"/>
                  </a:cxn>
                  <a:cxn ang="0">
                    <a:pos x="connsiteX1" y="connsiteY1"/>
                  </a:cxn>
                  <a:cxn ang="0">
                    <a:pos x="connsiteX2" y="connsiteY2"/>
                  </a:cxn>
                  <a:cxn ang="0">
                    <a:pos x="connsiteX3" y="connsiteY3"/>
                  </a:cxn>
                </a:cxnLst>
                <a:rect l="l" t="t" r="r" b="b"/>
                <a:pathLst>
                  <a:path w="2192096" h="224751">
                    <a:moveTo>
                      <a:pt x="0" y="221672"/>
                    </a:moveTo>
                    <a:lnTo>
                      <a:pt x="0" y="0"/>
                    </a:lnTo>
                    <a:lnTo>
                      <a:pt x="2192096" y="0"/>
                    </a:lnTo>
                    <a:lnTo>
                      <a:pt x="2192096" y="224751"/>
                    </a:lnTo>
                  </a:path>
                </a:pathLst>
              </a:custGeom>
              <a:noFill/>
              <a:ln w="12700">
                <a:solidFill>
                  <a:schemeClr val="bg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 name="文本框 10"/>
          <p:cNvSpPr txBox="1"/>
          <p:nvPr/>
        </p:nvSpPr>
        <p:spPr>
          <a:xfrm>
            <a:off x="2129920" y="2119645"/>
            <a:ext cx="4884161" cy="891540"/>
          </a:xfrm>
          <a:prstGeom prst="rect">
            <a:avLst/>
          </a:prstGeom>
          <a:noFill/>
        </p:spPr>
        <p:txBody>
          <a:bodyPr wrap="square" rtlCol="0">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sym typeface="+mn-ea"/>
              </a:rPr>
              <a:t>收获与</a:t>
            </a:r>
            <a:r>
              <a:rPr lang="zh-CN" altLang="en-US" sz="3600" b="1" dirty="0" smtClean="0">
                <a:solidFill>
                  <a:schemeClr val="bg1"/>
                </a:solidFill>
                <a:latin typeface="微软雅黑" panose="020B0503020204020204" pitchFamily="34" charset="-122"/>
                <a:ea typeface="微软雅黑" panose="020B0503020204020204" pitchFamily="34" charset="-122"/>
                <a:sym typeface="+mn-ea"/>
              </a:rPr>
              <a:t>总结</a:t>
            </a:r>
            <a:endParaRPr lang="en-US" altLang="zh-CN" sz="3600" b="1" dirty="0" smtClean="0">
              <a:solidFill>
                <a:schemeClr val="bg1"/>
              </a:solidFill>
              <a:latin typeface="微软雅黑" panose="020B0503020204020204" pitchFamily="34" charset="-122"/>
              <a:ea typeface="微软雅黑" panose="020B0503020204020204" pitchFamily="34" charset="-122"/>
              <a:sym typeface="+mn-ea"/>
            </a:endParaRPr>
          </a:p>
          <a:p>
            <a:pPr algn="ctr"/>
            <a:endParaRPr lang="zh-CN" altLang="en-US" sz="1600" dirty="0">
              <a:solidFill>
                <a:schemeClr val="bg1"/>
              </a:solidFill>
              <a:latin typeface="微软雅黑" panose="020B0503020204020204" pitchFamily="34" charset="-122"/>
              <a:ea typeface="微软雅黑" panose="020B0503020204020204" pitchFamily="34" charset="-122"/>
              <a:sym typeface="+mn-ea"/>
            </a:endParaRPr>
          </a:p>
        </p:txBody>
      </p:sp>
      <p:sp>
        <p:nvSpPr>
          <p:cNvPr id="10" name="文本框 11"/>
          <p:cNvSpPr txBox="1"/>
          <p:nvPr/>
        </p:nvSpPr>
        <p:spPr>
          <a:xfrm>
            <a:off x="2946202" y="1347933"/>
            <a:ext cx="3251597" cy="807913"/>
          </a:xfrm>
          <a:prstGeom prst="rect">
            <a:avLst/>
          </a:prstGeom>
          <a:noFill/>
        </p:spPr>
        <p:txBody>
          <a:bodyPr wrap="square" lIns="68580" tIns="34290" rIns="68580" bIns="34290" rtlCol="0">
            <a:spAutoFit/>
          </a:bodyPr>
          <a:lstStyle/>
          <a:p>
            <a:pPr algn="ctr"/>
            <a:r>
              <a:rPr lang="en-US" altLang="zh-CN" sz="4800" dirty="0" smtClean="0">
                <a:solidFill>
                  <a:schemeClr val="bg1"/>
                </a:solidFill>
                <a:latin typeface="微软雅黑" panose="020B0503020204020204" pitchFamily="34" charset="-122"/>
                <a:ea typeface="微软雅黑" panose="020B0503020204020204" pitchFamily="34" charset="-122"/>
                <a:sym typeface="+mn-ea"/>
              </a:rPr>
              <a:t>PART 04</a:t>
            </a:r>
            <a:endParaRPr lang="zh-CN" altLang="en-US" sz="4800" dirty="0">
              <a:solidFill>
                <a:schemeClr val="bg1"/>
              </a:solidFill>
              <a:latin typeface="微软雅黑" panose="020B0503020204020204" pitchFamily="34" charset="-122"/>
              <a:ea typeface="微软雅黑" panose="020B0503020204020204" pitchFamily="34" charset="-122"/>
              <a:sym typeface="+mn-ea"/>
            </a:endParaRPr>
          </a:p>
        </p:txBody>
      </p:sp>
      <p:sp>
        <p:nvSpPr>
          <p:cNvPr id="11" name="文本框 36"/>
          <p:cNvSpPr txBox="1"/>
          <p:nvPr/>
        </p:nvSpPr>
        <p:spPr>
          <a:xfrm>
            <a:off x="2641997" y="3238658"/>
            <a:ext cx="3860006" cy="29908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endParaRPr lang="zh-CN" altLang="en-US" sz="1000" dirty="0">
              <a:solidFill>
                <a:schemeClr val="bg1"/>
              </a:solidFill>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4261623" y="3049198"/>
            <a:ext cx="620754" cy="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10"/>
          <p:cNvSpPr txBox="1"/>
          <p:nvPr/>
        </p:nvSpPr>
        <p:spPr>
          <a:xfrm>
            <a:off x="556293" y="430183"/>
            <a:ext cx="2736302" cy="521970"/>
          </a:xfrm>
          <a:prstGeom prst="rect">
            <a:avLst/>
          </a:prstGeom>
          <a:noFill/>
        </p:spPr>
        <p:txBody>
          <a:bodyPr wrap="square" rtlCol="0">
            <a:spAutoFit/>
          </a:bodyPr>
          <a:lstStyle/>
          <a:p>
            <a:r>
              <a:rPr lang="zh-CN" altLang="en-US" sz="1800" dirty="0">
                <a:solidFill>
                  <a:srgbClr val="3C434E"/>
                </a:solidFill>
                <a:latin typeface="微软雅黑" panose="020B0503020204020204" pitchFamily="34" charset="-122"/>
                <a:ea typeface="微软雅黑" panose="020B0503020204020204" pitchFamily="34" charset="-122"/>
                <a:sym typeface="+mn-ea"/>
              </a:rPr>
              <a:t>收获与总结</a:t>
            </a:r>
            <a:endParaRPr lang="en-US" altLang="zh-CN" sz="1800" dirty="0">
              <a:solidFill>
                <a:srgbClr val="3C434E"/>
              </a:solidFill>
              <a:latin typeface="微软雅黑" panose="020B0503020204020204" pitchFamily="34" charset="-122"/>
              <a:ea typeface="微软雅黑" panose="020B0503020204020204" pitchFamily="34" charset="-122"/>
              <a:sym typeface="+mn-ea"/>
            </a:endParaRPr>
          </a:p>
          <a:p>
            <a:endParaRPr lang="zh-CN" altLang="en-US" sz="1000" dirty="0">
              <a:solidFill>
                <a:srgbClr val="3C434E"/>
              </a:solidFill>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2369822" y="1090852"/>
            <a:ext cx="796252" cy="755567"/>
            <a:chOff x="1252331" y="1049266"/>
            <a:chExt cx="907774" cy="861392"/>
          </a:xfrm>
          <a:effectLst/>
        </p:grpSpPr>
        <p:sp>
          <p:nvSpPr>
            <p:cNvPr id="26" name="椭圆形标注 25"/>
            <p:cNvSpPr/>
            <p:nvPr/>
          </p:nvSpPr>
          <p:spPr>
            <a:xfrm>
              <a:off x="1252331" y="1049266"/>
              <a:ext cx="907774" cy="861392"/>
            </a:xfrm>
            <a:prstGeom prst="wedgeEllipseCallout">
              <a:avLst>
                <a:gd name="adj1" fmla="val -71929"/>
                <a:gd name="adj2" fmla="val -1346"/>
              </a:avLst>
            </a:prstGeom>
            <a:solidFill>
              <a:srgbClr val="3C434E"/>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050">
                <a:solidFill>
                  <a:prstClr val="black">
                    <a:lumMod val="85000"/>
                    <a:lumOff val="15000"/>
                  </a:prstClr>
                </a:solidFill>
                <a:latin typeface="微软雅黑" panose="020B0503020204020204" pitchFamily="34" charset="-122"/>
                <a:ea typeface="微软雅黑" panose="020B0503020204020204" pitchFamily="34" charset="-122"/>
                <a:cs typeface="阿里巴巴普惠体 R" panose="00020600040101010101" pitchFamily="18" charset="-122"/>
              </a:endParaRPr>
            </a:p>
          </p:txBody>
        </p:sp>
        <p:sp>
          <p:nvSpPr>
            <p:cNvPr id="27" name="矩形 26"/>
            <p:cNvSpPr/>
            <p:nvPr/>
          </p:nvSpPr>
          <p:spPr>
            <a:xfrm>
              <a:off x="1303246" y="1089224"/>
              <a:ext cx="818773" cy="736856"/>
            </a:xfrm>
            <a:prstGeom prst="rect">
              <a:avLst/>
            </a:prstGeom>
          </p:spPr>
          <p:txBody>
            <a:bodyPr wrap="square">
              <a:spAutoFit/>
            </a:bodyPr>
            <a:lstStyle/>
            <a:p>
              <a:pPr algn="ctr" defTabSz="685800">
                <a:lnSpc>
                  <a:spcPct val="150000"/>
                </a:lnSpc>
                <a:buClr>
                  <a:srgbClr val="0070C0"/>
                </a:buClr>
              </a:pPr>
              <a:r>
                <a:rPr lang="en-US" altLang="zh-CN" sz="2400" dirty="0">
                  <a:solidFill>
                    <a:prstClr val="white"/>
                  </a:solidFill>
                  <a:latin typeface="微软雅黑" panose="020B0503020204020204" pitchFamily="34" charset="-122"/>
                  <a:ea typeface="微软雅黑" panose="020B0503020204020204" pitchFamily="34" charset="-122"/>
                  <a:cs typeface="阿里巴巴普惠体 R" panose="00020600040101010101" pitchFamily="18" charset="-122"/>
                </a:rPr>
                <a:t>01</a:t>
              </a:r>
              <a:endParaRPr lang="zh-CN" altLang="zh-CN" sz="2400" dirty="0">
                <a:solidFill>
                  <a:prstClr val="white"/>
                </a:solidFill>
                <a:latin typeface="微软雅黑" panose="020B0503020204020204" pitchFamily="34" charset="-122"/>
                <a:ea typeface="微软雅黑" panose="020B0503020204020204" pitchFamily="34" charset="-122"/>
                <a:cs typeface="阿里巴巴普惠体 R" panose="00020600040101010101" pitchFamily="18" charset="-122"/>
              </a:endParaRPr>
            </a:p>
          </p:txBody>
        </p:sp>
      </p:grpSp>
      <p:sp>
        <p:nvSpPr>
          <p:cNvPr id="28" name="Freeform 38"/>
          <p:cNvSpPr>
            <a:spLocks noEditPoints="1"/>
          </p:cNvSpPr>
          <p:nvPr/>
        </p:nvSpPr>
        <p:spPr bwMode="auto">
          <a:xfrm>
            <a:off x="1713713" y="1271974"/>
            <a:ext cx="365505" cy="365505"/>
          </a:xfrm>
          <a:custGeom>
            <a:avLst/>
            <a:gdLst>
              <a:gd name="T0" fmla="*/ 132 w 144"/>
              <a:gd name="T1" fmla="*/ 61 h 144"/>
              <a:gd name="T2" fmla="*/ 121 w 144"/>
              <a:gd name="T3" fmla="*/ 46 h 144"/>
              <a:gd name="T4" fmla="*/ 127 w 144"/>
              <a:gd name="T5" fmla="*/ 33 h 144"/>
              <a:gd name="T6" fmla="*/ 119 w 144"/>
              <a:gd name="T7" fmla="*/ 17 h 144"/>
              <a:gd name="T8" fmla="*/ 106 w 144"/>
              <a:gd name="T9" fmla="*/ 22 h 144"/>
              <a:gd name="T10" fmla="*/ 88 w 144"/>
              <a:gd name="T11" fmla="*/ 19 h 144"/>
              <a:gd name="T12" fmla="*/ 83 w 144"/>
              <a:gd name="T13" fmla="*/ 6 h 144"/>
              <a:gd name="T14" fmla="*/ 66 w 144"/>
              <a:gd name="T15" fmla="*/ 0 h 144"/>
              <a:gd name="T16" fmla="*/ 61 w 144"/>
              <a:gd name="T17" fmla="*/ 12 h 144"/>
              <a:gd name="T18" fmla="*/ 46 w 144"/>
              <a:gd name="T19" fmla="*/ 23 h 144"/>
              <a:gd name="T20" fmla="*/ 33 w 144"/>
              <a:gd name="T21" fmla="*/ 17 h 144"/>
              <a:gd name="T22" fmla="*/ 17 w 144"/>
              <a:gd name="T23" fmla="*/ 25 h 144"/>
              <a:gd name="T24" fmla="*/ 22 w 144"/>
              <a:gd name="T25" fmla="*/ 38 h 144"/>
              <a:gd name="T26" fmla="*/ 19 w 144"/>
              <a:gd name="T27" fmla="*/ 56 h 144"/>
              <a:gd name="T28" fmla="*/ 6 w 144"/>
              <a:gd name="T29" fmla="*/ 61 h 144"/>
              <a:gd name="T30" fmla="*/ 0 w 144"/>
              <a:gd name="T31" fmla="*/ 78 h 144"/>
              <a:gd name="T32" fmla="*/ 12 w 144"/>
              <a:gd name="T33" fmla="*/ 83 h 144"/>
              <a:gd name="T34" fmla="*/ 23 w 144"/>
              <a:gd name="T35" fmla="*/ 98 h 144"/>
              <a:gd name="T36" fmla="*/ 17 w 144"/>
              <a:gd name="T37" fmla="*/ 111 h 144"/>
              <a:gd name="T38" fmla="*/ 25 w 144"/>
              <a:gd name="T39" fmla="*/ 127 h 144"/>
              <a:gd name="T40" fmla="*/ 38 w 144"/>
              <a:gd name="T41" fmla="*/ 122 h 144"/>
              <a:gd name="T42" fmla="*/ 56 w 144"/>
              <a:gd name="T43" fmla="*/ 125 h 144"/>
              <a:gd name="T44" fmla="*/ 61 w 144"/>
              <a:gd name="T45" fmla="*/ 138 h 144"/>
              <a:gd name="T46" fmla="*/ 78 w 144"/>
              <a:gd name="T47" fmla="*/ 144 h 144"/>
              <a:gd name="T48" fmla="*/ 83 w 144"/>
              <a:gd name="T49" fmla="*/ 132 h 144"/>
              <a:gd name="T50" fmla="*/ 98 w 144"/>
              <a:gd name="T51" fmla="*/ 121 h 144"/>
              <a:gd name="T52" fmla="*/ 111 w 144"/>
              <a:gd name="T53" fmla="*/ 127 h 144"/>
              <a:gd name="T54" fmla="*/ 127 w 144"/>
              <a:gd name="T55" fmla="*/ 119 h 144"/>
              <a:gd name="T56" fmla="*/ 122 w 144"/>
              <a:gd name="T57" fmla="*/ 106 h 144"/>
              <a:gd name="T58" fmla="*/ 125 w 144"/>
              <a:gd name="T59" fmla="*/ 88 h 144"/>
              <a:gd name="T60" fmla="*/ 138 w 144"/>
              <a:gd name="T61" fmla="*/ 83 h 144"/>
              <a:gd name="T62" fmla="*/ 144 w 144"/>
              <a:gd name="T63" fmla="*/ 66 h 144"/>
              <a:gd name="T64" fmla="*/ 100 w 144"/>
              <a:gd name="T65" fmla="*/ 72 h 144"/>
              <a:gd name="T66" fmla="*/ 44 w 144"/>
              <a:gd name="T67" fmla="*/ 72 h 144"/>
              <a:gd name="T68" fmla="*/ 100 w 144"/>
              <a:gd name="T69"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4">
                <a:moveTo>
                  <a:pt x="138" y="61"/>
                </a:moveTo>
                <a:cubicBezTo>
                  <a:pt x="132" y="61"/>
                  <a:pt x="132" y="61"/>
                  <a:pt x="132" y="61"/>
                </a:cubicBezTo>
                <a:cubicBezTo>
                  <a:pt x="129" y="61"/>
                  <a:pt x="126" y="59"/>
                  <a:pt x="125" y="56"/>
                </a:cubicBezTo>
                <a:cubicBezTo>
                  <a:pt x="121" y="46"/>
                  <a:pt x="121" y="46"/>
                  <a:pt x="121" y="46"/>
                </a:cubicBezTo>
                <a:cubicBezTo>
                  <a:pt x="119" y="44"/>
                  <a:pt x="120" y="40"/>
                  <a:pt x="122" y="38"/>
                </a:cubicBezTo>
                <a:cubicBezTo>
                  <a:pt x="127" y="33"/>
                  <a:pt x="127" y="33"/>
                  <a:pt x="127" y="33"/>
                </a:cubicBezTo>
                <a:cubicBezTo>
                  <a:pt x="129" y="31"/>
                  <a:pt x="129" y="27"/>
                  <a:pt x="127" y="25"/>
                </a:cubicBezTo>
                <a:cubicBezTo>
                  <a:pt x="119" y="17"/>
                  <a:pt x="119" y="17"/>
                  <a:pt x="119" y="17"/>
                </a:cubicBezTo>
                <a:cubicBezTo>
                  <a:pt x="117" y="15"/>
                  <a:pt x="113" y="15"/>
                  <a:pt x="111" y="17"/>
                </a:cubicBezTo>
                <a:cubicBezTo>
                  <a:pt x="106" y="22"/>
                  <a:pt x="106" y="22"/>
                  <a:pt x="106" y="22"/>
                </a:cubicBezTo>
                <a:cubicBezTo>
                  <a:pt x="104" y="24"/>
                  <a:pt x="100" y="25"/>
                  <a:pt x="98" y="23"/>
                </a:cubicBezTo>
                <a:cubicBezTo>
                  <a:pt x="88" y="19"/>
                  <a:pt x="88" y="19"/>
                  <a:pt x="88" y="19"/>
                </a:cubicBezTo>
                <a:cubicBezTo>
                  <a:pt x="85" y="18"/>
                  <a:pt x="83" y="15"/>
                  <a:pt x="83" y="12"/>
                </a:cubicBezTo>
                <a:cubicBezTo>
                  <a:pt x="83" y="6"/>
                  <a:pt x="83" y="6"/>
                  <a:pt x="83" y="6"/>
                </a:cubicBezTo>
                <a:cubicBezTo>
                  <a:pt x="83" y="2"/>
                  <a:pt x="81" y="0"/>
                  <a:pt x="78" y="0"/>
                </a:cubicBezTo>
                <a:cubicBezTo>
                  <a:pt x="66" y="0"/>
                  <a:pt x="66" y="0"/>
                  <a:pt x="66" y="0"/>
                </a:cubicBezTo>
                <a:cubicBezTo>
                  <a:pt x="63" y="0"/>
                  <a:pt x="61" y="2"/>
                  <a:pt x="61" y="6"/>
                </a:cubicBezTo>
                <a:cubicBezTo>
                  <a:pt x="61" y="12"/>
                  <a:pt x="61" y="12"/>
                  <a:pt x="61" y="12"/>
                </a:cubicBezTo>
                <a:cubicBezTo>
                  <a:pt x="61" y="15"/>
                  <a:pt x="59" y="18"/>
                  <a:pt x="56" y="19"/>
                </a:cubicBezTo>
                <a:cubicBezTo>
                  <a:pt x="46" y="23"/>
                  <a:pt x="46" y="23"/>
                  <a:pt x="46" y="23"/>
                </a:cubicBezTo>
                <a:cubicBezTo>
                  <a:pt x="44" y="25"/>
                  <a:pt x="40" y="24"/>
                  <a:pt x="38" y="22"/>
                </a:cubicBezTo>
                <a:cubicBezTo>
                  <a:pt x="33" y="17"/>
                  <a:pt x="33" y="17"/>
                  <a:pt x="33" y="17"/>
                </a:cubicBezTo>
                <a:cubicBezTo>
                  <a:pt x="31" y="15"/>
                  <a:pt x="27" y="15"/>
                  <a:pt x="25" y="17"/>
                </a:cubicBezTo>
                <a:cubicBezTo>
                  <a:pt x="17" y="25"/>
                  <a:pt x="17" y="25"/>
                  <a:pt x="17" y="25"/>
                </a:cubicBezTo>
                <a:cubicBezTo>
                  <a:pt x="15" y="27"/>
                  <a:pt x="15" y="31"/>
                  <a:pt x="17" y="33"/>
                </a:cubicBezTo>
                <a:cubicBezTo>
                  <a:pt x="22" y="38"/>
                  <a:pt x="22" y="38"/>
                  <a:pt x="22" y="38"/>
                </a:cubicBezTo>
                <a:cubicBezTo>
                  <a:pt x="24" y="40"/>
                  <a:pt x="25" y="44"/>
                  <a:pt x="23" y="46"/>
                </a:cubicBezTo>
                <a:cubicBezTo>
                  <a:pt x="19" y="56"/>
                  <a:pt x="19" y="56"/>
                  <a:pt x="19" y="56"/>
                </a:cubicBezTo>
                <a:cubicBezTo>
                  <a:pt x="18" y="59"/>
                  <a:pt x="15" y="61"/>
                  <a:pt x="12" y="61"/>
                </a:cubicBezTo>
                <a:cubicBezTo>
                  <a:pt x="6" y="61"/>
                  <a:pt x="6" y="61"/>
                  <a:pt x="6" y="61"/>
                </a:cubicBezTo>
                <a:cubicBezTo>
                  <a:pt x="2" y="61"/>
                  <a:pt x="0" y="63"/>
                  <a:pt x="0" y="66"/>
                </a:cubicBezTo>
                <a:cubicBezTo>
                  <a:pt x="0" y="78"/>
                  <a:pt x="0" y="78"/>
                  <a:pt x="0" y="78"/>
                </a:cubicBezTo>
                <a:cubicBezTo>
                  <a:pt x="0" y="81"/>
                  <a:pt x="2" y="83"/>
                  <a:pt x="6" y="83"/>
                </a:cubicBezTo>
                <a:cubicBezTo>
                  <a:pt x="12" y="83"/>
                  <a:pt x="12" y="83"/>
                  <a:pt x="12" y="83"/>
                </a:cubicBezTo>
                <a:cubicBezTo>
                  <a:pt x="15" y="83"/>
                  <a:pt x="18" y="85"/>
                  <a:pt x="19" y="88"/>
                </a:cubicBezTo>
                <a:cubicBezTo>
                  <a:pt x="23" y="98"/>
                  <a:pt x="23" y="98"/>
                  <a:pt x="23" y="98"/>
                </a:cubicBezTo>
                <a:cubicBezTo>
                  <a:pt x="25" y="100"/>
                  <a:pt x="24" y="104"/>
                  <a:pt x="22" y="106"/>
                </a:cubicBezTo>
                <a:cubicBezTo>
                  <a:pt x="17" y="111"/>
                  <a:pt x="17" y="111"/>
                  <a:pt x="17" y="111"/>
                </a:cubicBezTo>
                <a:cubicBezTo>
                  <a:pt x="15" y="113"/>
                  <a:pt x="15" y="117"/>
                  <a:pt x="17" y="119"/>
                </a:cubicBezTo>
                <a:cubicBezTo>
                  <a:pt x="25" y="127"/>
                  <a:pt x="25" y="127"/>
                  <a:pt x="25" y="127"/>
                </a:cubicBezTo>
                <a:cubicBezTo>
                  <a:pt x="27" y="129"/>
                  <a:pt x="31" y="129"/>
                  <a:pt x="33" y="127"/>
                </a:cubicBezTo>
                <a:cubicBezTo>
                  <a:pt x="38" y="122"/>
                  <a:pt x="38" y="122"/>
                  <a:pt x="38" y="122"/>
                </a:cubicBezTo>
                <a:cubicBezTo>
                  <a:pt x="40" y="120"/>
                  <a:pt x="44" y="119"/>
                  <a:pt x="46" y="121"/>
                </a:cubicBezTo>
                <a:cubicBezTo>
                  <a:pt x="56" y="125"/>
                  <a:pt x="56" y="125"/>
                  <a:pt x="56" y="125"/>
                </a:cubicBezTo>
                <a:cubicBezTo>
                  <a:pt x="59" y="126"/>
                  <a:pt x="61" y="129"/>
                  <a:pt x="61" y="132"/>
                </a:cubicBezTo>
                <a:cubicBezTo>
                  <a:pt x="61" y="138"/>
                  <a:pt x="61" y="138"/>
                  <a:pt x="61" y="138"/>
                </a:cubicBezTo>
                <a:cubicBezTo>
                  <a:pt x="61" y="142"/>
                  <a:pt x="63" y="144"/>
                  <a:pt x="66" y="144"/>
                </a:cubicBezTo>
                <a:cubicBezTo>
                  <a:pt x="78" y="144"/>
                  <a:pt x="78" y="144"/>
                  <a:pt x="78" y="144"/>
                </a:cubicBezTo>
                <a:cubicBezTo>
                  <a:pt x="81" y="144"/>
                  <a:pt x="83" y="142"/>
                  <a:pt x="83" y="138"/>
                </a:cubicBezTo>
                <a:cubicBezTo>
                  <a:pt x="83" y="132"/>
                  <a:pt x="83" y="132"/>
                  <a:pt x="83" y="132"/>
                </a:cubicBezTo>
                <a:cubicBezTo>
                  <a:pt x="83" y="129"/>
                  <a:pt x="85" y="126"/>
                  <a:pt x="88" y="125"/>
                </a:cubicBezTo>
                <a:cubicBezTo>
                  <a:pt x="98" y="121"/>
                  <a:pt x="98" y="121"/>
                  <a:pt x="98" y="121"/>
                </a:cubicBezTo>
                <a:cubicBezTo>
                  <a:pt x="100" y="119"/>
                  <a:pt x="104" y="120"/>
                  <a:pt x="106" y="122"/>
                </a:cubicBezTo>
                <a:cubicBezTo>
                  <a:pt x="111" y="127"/>
                  <a:pt x="111" y="127"/>
                  <a:pt x="111" y="127"/>
                </a:cubicBezTo>
                <a:cubicBezTo>
                  <a:pt x="113" y="129"/>
                  <a:pt x="117" y="129"/>
                  <a:pt x="119" y="127"/>
                </a:cubicBezTo>
                <a:cubicBezTo>
                  <a:pt x="127" y="119"/>
                  <a:pt x="127" y="119"/>
                  <a:pt x="127" y="119"/>
                </a:cubicBezTo>
                <a:cubicBezTo>
                  <a:pt x="129" y="117"/>
                  <a:pt x="129" y="113"/>
                  <a:pt x="127" y="111"/>
                </a:cubicBezTo>
                <a:cubicBezTo>
                  <a:pt x="122" y="106"/>
                  <a:pt x="122" y="106"/>
                  <a:pt x="122" y="106"/>
                </a:cubicBezTo>
                <a:cubicBezTo>
                  <a:pt x="120" y="104"/>
                  <a:pt x="119" y="100"/>
                  <a:pt x="121" y="98"/>
                </a:cubicBezTo>
                <a:cubicBezTo>
                  <a:pt x="125" y="88"/>
                  <a:pt x="125" y="88"/>
                  <a:pt x="125" y="88"/>
                </a:cubicBezTo>
                <a:cubicBezTo>
                  <a:pt x="126" y="85"/>
                  <a:pt x="129" y="83"/>
                  <a:pt x="132" y="83"/>
                </a:cubicBezTo>
                <a:cubicBezTo>
                  <a:pt x="138" y="83"/>
                  <a:pt x="138" y="83"/>
                  <a:pt x="138" y="83"/>
                </a:cubicBezTo>
                <a:cubicBezTo>
                  <a:pt x="142" y="83"/>
                  <a:pt x="144" y="81"/>
                  <a:pt x="144" y="78"/>
                </a:cubicBezTo>
                <a:cubicBezTo>
                  <a:pt x="144" y="66"/>
                  <a:pt x="144" y="66"/>
                  <a:pt x="144" y="66"/>
                </a:cubicBezTo>
                <a:cubicBezTo>
                  <a:pt x="144" y="63"/>
                  <a:pt x="142" y="61"/>
                  <a:pt x="138" y="61"/>
                </a:cubicBezTo>
                <a:moveTo>
                  <a:pt x="100" y="72"/>
                </a:moveTo>
                <a:cubicBezTo>
                  <a:pt x="100" y="87"/>
                  <a:pt x="87" y="100"/>
                  <a:pt x="72" y="100"/>
                </a:cubicBezTo>
                <a:cubicBezTo>
                  <a:pt x="57" y="100"/>
                  <a:pt x="44" y="87"/>
                  <a:pt x="44" y="72"/>
                </a:cubicBezTo>
                <a:cubicBezTo>
                  <a:pt x="44" y="57"/>
                  <a:pt x="57" y="44"/>
                  <a:pt x="72" y="44"/>
                </a:cubicBezTo>
                <a:cubicBezTo>
                  <a:pt x="87" y="44"/>
                  <a:pt x="100" y="57"/>
                  <a:pt x="100" y="72"/>
                </a:cubicBezTo>
              </a:path>
            </a:pathLst>
          </a:custGeom>
          <a:solidFill>
            <a:srgbClr val="3C434E"/>
          </a:solidFill>
          <a:ln w="12700">
            <a:solidFill>
              <a:schemeClr val="bg1"/>
            </a:solidFill>
          </a:ln>
          <a:effectLst/>
        </p:spPr>
        <p:txBody>
          <a:bodyPr vert="horz" wrap="square" lIns="91440" tIns="45720" rIns="91440" bIns="45720" numCol="1" anchor="t" anchorCtr="0" compatLnSpc="1"/>
          <a:lstStyle/>
          <a:p>
            <a:pPr defTabSz="685800"/>
            <a:endParaRPr lang="zh-CN" altLang="en-US" sz="1050">
              <a:solidFill>
                <a:prstClr val="black">
                  <a:lumMod val="85000"/>
                  <a:lumOff val="15000"/>
                </a:prstClr>
              </a:solidFill>
              <a:latin typeface="微软雅黑" panose="020B0503020204020204" pitchFamily="34" charset="-122"/>
              <a:ea typeface="微软雅黑" panose="020B0503020204020204" pitchFamily="34" charset="-122"/>
              <a:cs typeface="阿里巴巴普惠体 R" panose="00020600040101010101" pitchFamily="18" charset="-122"/>
            </a:endParaRPr>
          </a:p>
        </p:txBody>
      </p:sp>
      <p:grpSp>
        <p:nvGrpSpPr>
          <p:cNvPr id="29" name="组合 28"/>
          <p:cNvGrpSpPr/>
          <p:nvPr/>
        </p:nvGrpSpPr>
        <p:grpSpPr>
          <a:xfrm>
            <a:off x="6033080" y="2384126"/>
            <a:ext cx="796252" cy="755568"/>
            <a:chOff x="5037656" y="2248057"/>
            <a:chExt cx="907774" cy="861392"/>
          </a:xfrm>
          <a:effectLst/>
        </p:grpSpPr>
        <p:sp>
          <p:nvSpPr>
            <p:cNvPr id="30" name="椭圆形标注 29"/>
            <p:cNvSpPr/>
            <p:nvPr/>
          </p:nvSpPr>
          <p:spPr>
            <a:xfrm>
              <a:off x="5037656" y="2248057"/>
              <a:ext cx="907774" cy="861392"/>
            </a:xfrm>
            <a:prstGeom prst="wedgeEllipseCallout">
              <a:avLst>
                <a:gd name="adj1" fmla="val 68947"/>
                <a:gd name="adj2" fmla="val -577"/>
              </a:avLst>
            </a:prstGeom>
            <a:solidFill>
              <a:srgbClr val="646F8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050">
                <a:solidFill>
                  <a:prstClr val="black">
                    <a:lumMod val="85000"/>
                    <a:lumOff val="15000"/>
                  </a:prstClr>
                </a:solidFill>
                <a:latin typeface="微软雅黑" panose="020B0503020204020204" pitchFamily="34" charset="-122"/>
                <a:ea typeface="微软雅黑" panose="020B0503020204020204" pitchFamily="34" charset="-122"/>
                <a:cs typeface="阿里巴巴普惠体 R" panose="00020600040101010101" pitchFamily="18" charset="-122"/>
              </a:endParaRPr>
            </a:p>
          </p:txBody>
        </p:sp>
        <p:sp>
          <p:nvSpPr>
            <p:cNvPr id="31" name="矩形 30"/>
            <p:cNvSpPr/>
            <p:nvPr/>
          </p:nvSpPr>
          <p:spPr>
            <a:xfrm>
              <a:off x="5123742" y="2297031"/>
              <a:ext cx="729772" cy="736855"/>
            </a:xfrm>
            <a:prstGeom prst="rect">
              <a:avLst/>
            </a:prstGeom>
          </p:spPr>
          <p:txBody>
            <a:bodyPr wrap="square">
              <a:spAutoFit/>
            </a:bodyPr>
            <a:lstStyle/>
            <a:p>
              <a:pPr algn="ctr" defTabSz="685800">
                <a:lnSpc>
                  <a:spcPct val="150000"/>
                </a:lnSpc>
                <a:buClr>
                  <a:srgbClr val="0070C0"/>
                </a:buClr>
              </a:pPr>
              <a:r>
                <a:rPr lang="en-US" altLang="zh-CN" sz="2400" dirty="0">
                  <a:solidFill>
                    <a:prstClr val="white"/>
                  </a:solidFill>
                  <a:latin typeface="微软雅黑" panose="020B0503020204020204" pitchFamily="34" charset="-122"/>
                  <a:ea typeface="微软雅黑" panose="020B0503020204020204" pitchFamily="34" charset="-122"/>
                  <a:cs typeface="阿里巴巴普惠体 R" panose="00020600040101010101" pitchFamily="18" charset="-122"/>
                </a:rPr>
                <a:t>02</a:t>
              </a:r>
              <a:endParaRPr lang="zh-CN" altLang="zh-CN" sz="2400" dirty="0">
                <a:solidFill>
                  <a:prstClr val="white"/>
                </a:solidFill>
                <a:latin typeface="微软雅黑" panose="020B0503020204020204" pitchFamily="34" charset="-122"/>
                <a:ea typeface="微软雅黑" panose="020B0503020204020204" pitchFamily="34" charset="-122"/>
                <a:cs typeface="阿里巴巴普惠体 R" panose="00020600040101010101" pitchFamily="18" charset="-122"/>
              </a:endParaRPr>
            </a:p>
          </p:txBody>
        </p:sp>
      </p:grpSp>
      <p:sp>
        <p:nvSpPr>
          <p:cNvPr id="32" name="Freeform 30"/>
          <p:cNvSpPr>
            <a:spLocks noEditPoints="1"/>
          </p:cNvSpPr>
          <p:nvPr/>
        </p:nvSpPr>
        <p:spPr bwMode="auto">
          <a:xfrm>
            <a:off x="7075042" y="2557728"/>
            <a:ext cx="253464" cy="407276"/>
          </a:xfrm>
          <a:custGeom>
            <a:avLst/>
            <a:gdLst>
              <a:gd name="T0" fmla="*/ 96 w 96"/>
              <a:gd name="T1" fmla="*/ 48 h 156"/>
              <a:gd name="T2" fmla="*/ 48 w 96"/>
              <a:gd name="T3" fmla="*/ 0 h 156"/>
              <a:gd name="T4" fmla="*/ 0 w 96"/>
              <a:gd name="T5" fmla="*/ 48 h 156"/>
              <a:gd name="T6" fmla="*/ 6 w 96"/>
              <a:gd name="T7" fmla="*/ 72 h 156"/>
              <a:gd name="T8" fmla="*/ 6 w 96"/>
              <a:gd name="T9" fmla="*/ 72 h 156"/>
              <a:gd name="T10" fmla="*/ 48 w 96"/>
              <a:gd name="T11" fmla="*/ 156 h 156"/>
              <a:gd name="T12" fmla="*/ 90 w 96"/>
              <a:gd name="T13" fmla="*/ 72 h 156"/>
              <a:gd name="T14" fmla="*/ 90 w 96"/>
              <a:gd name="T15" fmla="*/ 72 h 156"/>
              <a:gd name="T16" fmla="*/ 96 w 96"/>
              <a:gd name="T17" fmla="*/ 48 h 156"/>
              <a:gd name="T18" fmla="*/ 48 w 96"/>
              <a:gd name="T19" fmla="*/ 72 h 156"/>
              <a:gd name="T20" fmla="*/ 24 w 96"/>
              <a:gd name="T21" fmla="*/ 48 h 156"/>
              <a:gd name="T22" fmla="*/ 48 w 96"/>
              <a:gd name="T23" fmla="*/ 24 h 156"/>
              <a:gd name="T24" fmla="*/ 72 w 96"/>
              <a:gd name="T25" fmla="*/ 48 h 156"/>
              <a:gd name="T26" fmla="*/ 48 w 96"/>
              <a:gd name="T27"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156">
                <a:moveTo>
                  <a:pt x="96" y="48"/>
                </a:moveTo>
                <a:cubicBezTo>
                  <a:pt x="96" y="21"/>
                  <a:pt x="75" y="0"/>
                  <a:pt x="48" y="0"/>
                </a:cubicBezTo>
                <a:cubicBezTo>
                  <a:pt x="21" y="0"/>
                  <a:pt x="0" y="21"/>
                  <a:pt x="0" y="48"/>
                </a:cubicBezTo>
                <a:cubicBezTo>
                  <a:pt x="0" y="57"/>
                  <a:pt x="2" y="65"/>
                  <a:pt x="6" y="72"/>
                </a:cubicBezTo>
                <a:cubicBezTo>
                  <a:pt x="6" y="72"/>
                  <a:pt x="6" y="72"/>
                  <a:pt x="6" y="72"/>
                </a:cubicBezTo>
                <a:cubicBezTo>
                  <a:pt x="48" y="156"/>
                  <a:pt x="48" y="156"/>
                  <a:pt x="48" y="156"/>
                </a:cubicBezTo>
                <a:cubicBezTo>
                  <a:pt x="90" y="72"/>
                  <a:pt x="90" y="72"/>
                  <a:pt x="90" y="72"/>
                </a:cubicBezTo>
                <a:cubicBezTo>
                  <a:pt x="90" y="72"/>
                  <a:pt x="90" y="72"/>
                  <a:pt x="90" y="72"/>
                </a:cubicBezTo>
                <a:cubicBezTo>
                  <a:pt x="94" y="65"/>
                  <a:pt x="96" y="57"/>
                  <a:pt x="96" y="48"/>
                </a:cubicBezTo>
                <a:moveTo>
                  <a:pt x="48" y="72"/>
                </a:moveTo>
                <a:cubicBezTo>
                  <a:pt x="35" y="72"/>
                  <a:pt x="24" y="61"/>
                  <a:pt x="24" y="48"/>
                </a:cubicBezTo>
                <a:cubicBezTo>
                  <a:pt x="24" y="35"/>
                  <a:pt x="35" y="24"/>
                  <a:pt x="48" y="24"/>
                </a:cubicBezTo>
                <a:cubicBezTo>
                  <a:pt x="61" y="24"/>
                  <a:pt x="72" y="35"/>
                  <a:pt x="72" y="48"/>
                </a:cubicBezTo>
                <a:cubicBezTo>
                  <a:pt x="72" y="61"/>
                  <a:pt x="61" y="72"/>
                  <a:pt x="48" y="72"/>
                </a:cubicBezTo>
              </a:path>
            </a:pathLst>
          </a:custGeom>
          <a:solidFill>
            <a:srgbClr val="646F81"/>
          </a:solidFill>
          <a:ln w="12700">
            <a:solidFill>
              <a:schemeClr val="bg1"/>
            </a:solidFill>
          </a:ln>
          <a:effectLst/>
        </p:spPr>
        <p:txBody>
          <a:bodyPr vert="horz" wrap="square" lIns="91440" tIns="45720" rIns="91440" bIns="45720" numCol="1" anchor="t" anchorCtr="0" compatLnSpc="1"/>
          <a:lstStyle/>
          <a:p>
            <a:pPr defTabSz="685800"/>
            <a:endParaRPr lang="zh-CN" altLang="en-US" sz="1050">
              <a:solidFill>
                <a:prstClr val="black">
                  <a:lumMod val="85000"/>
                  <a:lumOff val="15000"/>
                </a:prstClr>
              </a:solidFill>
              <a:latin typeface="微软雅黑" panose="020B0503020204020204" pitchFamily="34" charset="-122"/>
              <a:ea typeface="微软雅黑" panose="020B0503020204020204" pitchFamily="34" charset="-122"/>
              <a:cs typeface="阿里巴巴普惠体 R" panose="00020600040101010101" pitchFamily="18" charset="-122"/>
            </a:endParaRPr>
          </a:p>
        </p:txBody>
      </p:sp>
      <p:grpSp>
        <p:nvGrpSpPr>
          <p:cNvPr id="33" name="组合 32"/>
          <p:cNvGrpSpPr/>
          <p:nvPr/>
        </p:nvGrpSpPr>
        <p:grpSpPr>
          <a:xfrm>
            <a:off x="2369822" y="3449931"/>
            <a:ext cx="796252" cy="755567"/>
            <a:chOff x="1252331" y="3548391"/>
            <a:chExt cx="907774" cy="861392"/>
          </a:xfrm>
          <a:effectLst/>
        </p:grpSpPr>
        <p:sp>
          <p:nvSpPr>
            <p:cNvPr id="34" name="椭圆形标注 33"/>
            <p:cNvSpPr/>
            <p:nvPr/>
          </p:nvSpPr>
          <p:spPr>
            <a:xfrm>
              <a:off x="1252331" y="3548391"/>
              <a:ext cx="907774" cy="861392"/>
            </a:xfrm>
            <a:prstGeom prst="wedgeEllipseCallout">
              <a:avLst>
                <a:gd name="adj1" fmla="val -71929"/>
                <a:gd name="adj2" fmla="val -1346"/>
              </a:avLst>
            </a:prstGeom>
            <a:solidFill>
              <a:srgbClr val="3C434E"/>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050">
                <a:solidFill>
                  <a:prstClr val="black">
                    <a:lumMod val="85000"/>
                    <a:lumOff val="15000"/>
                  </a:prstClr>
                </a:solidFill>
                <a:latin typeface="微软雅黑" panose="020B0503020204020204" pitchFamily="34" charset="-122"/>
                <a:ea typeface="微软雅黑" panose="020B0503020204020204" pitchFamily="34" charset="-122"/>
                <a:cs typeface="阿里巴巴普惠体 R" panose="00020600040101010101" pitchFamily="18" charset="-122"/>
              </a:endParaRPr>
            </a:p>
          </p:txBody>
        </p:sp>
        <p:sp>
          <p:nvSpPr>
            <p:cNvPr id="35" name="矩形 34"/>
            <p:cNvSpPr/>
            <p:nvPr/>
          </p:nvSpPr>
          <p:spPr>
            <a:xfrm>
              <a:off x="1331002" y="3616241"/>
              <a:ext cx="729772" cy="736856"/>
            </a:xfrm>
            <a:prstGeom prst="rect">
              <a:avLst/>
            </a:prstGeom>
          </p:spPr>
          <p:txBody>
            <a:bodyPr wrap="square">
              <a:spAutoFit/>
            </a:bodyPr>
            <a:lstStyle/>
            <a:p>
              <a:pPr algn="ctr" defTabSz="685800">
                <a:lnSpc>
                  <a:spcPct val="150000"/>
                </a:lnSpc>
                <a:buClr>
                  <a:srgbClr val="0070C0"/>
                </a:buClr>
              </a:pPr>
              <a:r>
                <a:rPr lang="en-US" altLang="zh-CN" sz="2400" dirty="0">
                  <a:solidFill>
                    <a:prstClr val="white"/>
                  </a:solidFill>
                  <a:latin typeface="微软雅黑" panose="020B0503020204020204" pitchFamily="34" charset="-122"/>
                  <a:ea typeface="微软雅黑" panose="020B0503020204020204" pitchFamily="34" charset="-122"/>
                  <a:cs typeface="阿里巴巴普惠体 R" panose="00020600040101010101" pitchFamily="18" charset="-122"/>
                </a:rPr>
                <a:t>03</a:t>
              </a:r>
              <a:endParaRPr lang="zh-CN" altLang="zh-CN" sz="2400" dirty="0">
                <a:solidFill>
                  <a:prstClr val="white"/>
                </a:solidFill>
                <a:latin typeface="微软雅黑" panose="020B0503020204020204" pitchFamily="34" charset="-122"/>
                <a:ea typeface="微软雅黑" panose="020B0503020204020204" pitchFamily="34" charset="-122"/>
                <a:cs typeface="阿里巴巴普惠体 R" panose="00020600040101010101" pitchFamily="18" charset="-122"/>
              </a:endParaRPr>
            </a:p>
          </p:txBody>
        </p:sp>
      </p:grpSp>
      <p:sp>
        <p:nvSpPr>
          <p:cNvPr id="36" name="Freeform 5"/>
          <p:cNvSpPr/>
          <p:nvPr/>
        </p:nvSpPr>
        <p:spPr bwMode="auto">
          <a:xfrm rot="20729645">
            <a:off x="1675321" y="3633593"/>
            <a:ext cx="442289" cy="371317"/>
          </a:xfrm>
          <a:custGeom>
            <a:avLst/>
            <a:gdLst>
              <a:gd name="T0" fmla="*/ 108 w 179"/>
              <a:gd name="T1" fmla="*/ 0 h 150"/>
              <a:gd name="T2" fmla="*/ 132 w 179"/>
              <a:gd name="T3" fmla="*/ 36 h 150"/>
              <a:gd name="T4" fmla="*/ 135 w 179"/>
              <a:gd name="T5" fmla="*/ 34 h 150"/>
              <a:gd name="T6" fmla="*/ 173 w 179"/>
              <a:gd name="T7" fmla="*/ 33 h 150"/>
              <a:gd name="T8" fmla="*/ 142 w 179"/>
              <a:gd name="T9" fmla="*/ 58 h 150"/>
              <a:gd name="T10" fmla="*/ 161 w 179"/>
              <a:gd name="T11" fmla="*/ 97 h 150"/>
              <a:gd name="T12" fmla="*/ 127 w 179"/>
              <a:gd name="T13" fmla="*/ 116 h 150"/>
              <a:gd name="T14" fmla="*/ 124 w 179"/>
              <a:gd name="T15" fmla="*/ 113 h 150"/>
              <a:gd name="T16" fmla="*/ 90 w 179"/>
              <a:gd name="T17" fmla="*/ 96 h 150"/>
              <a:gd name="T18" fmla="*/ 107 w 179"/>
              <a:gd name="T19" fmla="*/ 130 h 150"/>
              <a:gd name="T20" fmla="*/ 74 w 179"/>
              <a:gd name="T21" fmla="*/ 150 h 150"/>
              <a:gd name="T22" fmla="*/ 51 w 179"/>
              <a:gd name="T23" fmla="*/ 113 h 150"/>
              <a:gd name="T24" fmla="*/ 47 w 179"/>
              <a:gd name="T25" fmla="*/ 115 h 150"/>
              <a:gd name="T26" fmla="*/ 8 w 179"/>
              <a:gd name="T27" fmla="*/ 119 h 150"/>
              <a:gd name="T28" fmla="*/ 36 w 179"/>
              <a:gd name="T29" fmla="*/ 94 h 150"/>
              <a:gd name="T30" fmla="*/ 38 w 179"/>
              <a:gd name="T31" fmla="*/ 92 h 150"/>
              <a:gd name="T32" fmla="*/ 18 w 179"/>
              <a:gd name="T33" fmla="*/ 53 h 150"/>
              <a:gd name="T34" fmla="*/ 53 w 179"/>
              <a:gd name="T35" fmla="*/ 33 h 150"/>
              <a:gd name="T36" fmla="*/ 72 w 179"/>
              <a:gd name="T37" fmla="*/ 65 h 150"/>
              <a:gd name="T38" fmla="*/ 90 w 179"/>
              <a:gd name="T39" fmla="*/ 31 h 150"/>
              <a:gd name="T40" fmla="*/ 74 w 179"/>
              <a:gd name="T41" fmla="*/ 24 h 150"/>
              <a:gd name="T42" fmla="*/ 75 w 179"/>
              <a:gd name="T43" fmla="*/ 19 h 150"/>
              <a:gd name="T44" fmla="*/ 108 w 179"/>
              <a:gd name="T45"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9" h="150">
                <a:moveTo>
                  <a:pt x="108" y="0"/>
                </a:moveTo>
                <a:cubicBezTo>
                  <a:pt x="114" y="11"/>
                  <a:pt x="124" y="33"/>
                  <a:pt x="132" y="36"/>
                </a:cubicBezTo>
                <a:cubicBezTo>
                  <a:pt x="133" y="36"/>
                  <a:pt x="134" y="35"/>
                  <a:pt x="135" y="34"/>
                </a:cubicBezTo>
                <a:cubicBezTo>
                  <a:pt x="137" y="14"/>
                  <a:pt x="168" y="6"/>
                  <a:pt x="173" y="33"/>
                </a:cubicBezTo>
                <a:cubicBezTo>
                  <a:pt x="179" y="61"/>
                  <a:pt x="154" y="50"/>
                  <a:pt x="142" y="58"/>
                </a:cubicBezTo>
                <a:cubicBezTo>
                  <a:pt x="148" y="71"/>
                  <a:pt x="155" y="84"/>
                  <a:pt x="161" y="97"/>
                </a:cubicBezTo>
                <a:cubicBezTo>
                  <a:pt x="152" y="102"/>
                  <a:pt x="137" y="114"/>
                  <a:pt x="127" y="116"/>
                </a:cubicBezTo>
                <a:cubicBezTo>
                  <a:pt x="125" y="116"/>
                  <a:pt x="125" y="114"/>
                  <a:pt x="124" y="113"/>
                </a:cubicBezTo>
                <a:cubicBezTo>
                  <a:pt x="128" y="90"/>
                  <a:pt x="112" y="72"/>
                  <a:pt x="90" y="96"/>
                </a:cubicBezTo>
                <a:cubicBezTo>
                  <a:pt x="72" y="115"/>
                  <a:pt x="109" y="125"/>
                  <a:pt x="107" y="130"/>
                </a:cubicBezTo>
                <a:cubicBezTo>
                  <a:pt x="96" y="137"/>
                  <a:pt x="85" y="143"/>
                  <a:pt x="74" y="150"/>
                </a:cubicBezTo>
                <a:cubicBezTo>
                  <a:pt x="66" y="138"/>
                  <a:pt x="59" y="125"/>
                  <a:pt x="51" y="113"/>
                </a:cubicBezTo>
                <a:cubicBezTo>
                  <a:pt x="50" y="114"/>
                  <a:pt x="48" y="115"/>
                  <a:pt x="47" y="115"/>
                </a:cubicBezTo>
                <a:cubicBezTo>
                  <a:pt x="42" y="132"/>
                  <a:pt x="18" y="149"/>
                  <a:pt x="8" y="119"/>
                </a:cubicBezTo>
                <a:cubicBezTo>
                  <a:pt x="0" y="94"/>
                  <a:pt x="22" y="96"/>
                  <a:pt x="36" y="94"/>
                </a:cubicBezTo>
                <a:cubicBezTo>
                  <a:pt x="37" y="93"/>
                  <a:pt x="38" y="93"/>
                  <a:pt x="38" y="92"/>
                </a:cubicBezTo>
                <a:cubicBezTo>
                  <a:pt x="32" y="79"/>
                  <a:pt x="24" y="66"/>
                  <a:pt x="18" y="53"/>
                </a:cubicBezTo>
                <a:cubicBezTo>
                  <a:pt x="29" y="47"/>
                  <a:pt x="41" y="40"/>
                  <a:pt x="53" y="33"/>
                </a:cubicBezTo>
                <a:cubicBezTo>
                  <a:pt x="62" y="42"/>
                  <a:pt x="48" y="65"/>
                  <a:pt x="72" y="65"/>
                </a:cubicBezTo>
                <a:cubicBezTo>
                  <a:pt x="87" y="64"/>
                  <a:pt x="100" y="45"/>
                  <a:pt x="90" y="31"/>
                </a:cubicBezTo>
                <a:cubicBezTo>
                  <a:pt x="84" y="28"/>
                  <a:pt x="76" y="28"/>
                  <a:pt x="74" y="24"/>
                </a:cubicBezTo>
                <a:cubicBezTo>
                  <a:pt x="72" y="19"/>
                  <a:pt x="74" y="21"/>
                  <a:pt x="75" y="19"/>
                </a:cubicBezTo>
                <a:cubicBezTo>
                  <a:pt x="86" y="13"/>
                  <a:pt x="97" y="6"/>
                  <a:pt x="108" y="0"/>
                </a:cubicBezTo>
              </a:path>
            </a:pathLst>
          </a:custGeom>
          <a:solidFill>
            <a:srgbClr val="3C434E"/>
          </a:solidFill>
          <a:ln w="12700">
            <a:solidFill>
              <a:schemeClr val="bg1"/>
            </a:solidFill>
          </a:ln>
          <a:effectLst/>
        </p:spPr>
        <p:txBody>
          <a:bodyPr vert="horz" wrap="square" lIns="91440" tIns="45720" rIns="91440" bIns="45720" numCol="1" anchor="t" anchorCtr="0" compatLnSpc="1"/>
          <a:lstStyle/>
          <a:p>
            <a:pPr defTabSz="685800"/>
            <a:endParaRPr lang="zh-CN" altLang="en-US" sz="1050">
              <a:solidFill>
                <a:prstClr val="black">
                  <a:lumMod val="85000"/>
                  <a:lumOff val="15000"/>
                </a:prstClr>
              </a:solidFill>
              <a:latin typeface="微软雅黑" panose="020B0503020204020204" pitchFamily="34" charset="-122"/>
              <a:ea typeface="微软雅黑" panose="020B0503020204020204" pitchFamily="34" charset="-122"/>
              <a:cs typeface="阿里巴巴普惠体 R" panose="00020600040101010101" pitchFamily="18" charset="-122"/>
            </a:endParaRPr>
          </a:p>
        </p:txBody>
      </p:sp>
      <p:sp>
        <p:nvSpPr>
          <p:cNvPr id="38" name="TextBox 1210"/>
          <p:cNvSpPr/>
          <p:nvPr/>
        </p:nvSpPr>
        <p:spPr>
          <a:xfrm>
            <a:off x="3205497" y="1036534"/>
            <a:ext cx="1153160" cy="37592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fontAlgn="base">
              <a:spcBef>
                <a:spcPct val="0"/>
              </a:spcBef>
              <a:spcAft>
                <a:spcPct val="0"/>
              </a:spcAft>
            </a:pP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毕设总结</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9" name="文本框 8"/>
          <p:cNvSpPr txBox="1"/>
          <p:nvPr/>
        </p:nvSpPr>
        <p:spPr>
          <a:xfrm>
            <a:off x="3205497" y="1385266"/>
            <a:ext cx="4291866" cy="83756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sym typeface="+mn-ea"/>
              </a:rPr>
              <a:t>这次毕设</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sym typeface="+mn-ea"/>
              </a:rPr>
              <a:t>系统的基本功能，但是由于时间和技术原因限制系统仍然有需要完善的功能，例如可以增加一键导入word或excle格式的试卷来提高出卷效率，通过添加指导人员对学员试卷的批语来提高考核人员对错误的理解等等。</a:t>
            </a:r>
            <a:endPar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40" name="TextBox 1210"/>
          <p:cNvSpPr/>
          <p:nvPr/>
        </p:nvSpPr>
        <p:spPr>
          <a:xfrm>
            <a:off x="3205497" y="3440878"/>
            <a:ext cx="1153160" cy="37592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fontAlgn="base">
              <a:spcBef>
                <a:spcPct val="0"/>
              </a:spcBef>
              <a:spcAft>
                <a:spcPct val="0"/>
              </a:spcAft>
            </a:pP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毕设总结</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文本框 8"/>
          <p:cNvSpPr txBox="1"/>
          <p:nvPr/>
        </p:nvSpPr>
        <p:spPr>
          <a:xfrm>
            <a:off x="3205497" y="3780085"/>
            <a:ext cx="4291866" cy="45275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sym typeface="+mn-ea"/>
              </a:rPr>
              <a:t>透过毕业设计我知道了基础知识的重要，检验了四年的学习成果，更加清楚的认识了自我，相信这段经历会为我今后的工作学习带来不小的帮助。</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42" name="TextBox 1210"/>
          <p:cNvSpPr/>
          <p:nvPr/>
        </p:nvSpPr>
        <p:spPr>
          <a:xfrm>
            <a:off x="4785343" y="2339238"/>
            <a:ext cx="1153160" cy="37592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algn="r" fontAlgn="base">
              <a:spcBef>
                <a:spcPct val="0"/>
              </a:spcBef>
              <a:spcAft>
                <a:spcPct val="0"/>
              </a:spcAft>
            </a:pP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毕设总结</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8"/>
          <p:cNvSpPr txBox="1"/>
          <p:nvPr/>
        </p:nvSpPr>
        <p:spPr>
          <a:xfrm>
            <a:off x="1646637" y="2678445"/>
            <a:ext cx="4291866" cy="45275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sym typeface="+mn-ea"/>
              </a:rPr>
              <a:t>这次的毕业设计让我对大学四年所学到的知识有了更深刻的认识，让我明白了这些的课程是不分主次对我来讲是同样的重要。</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62312" y="495301"/>
            <a:ext cx="7819376" cy="4152900"/>
          </a:xfrm>
          <a:prstGeom prst="rect">
            <a:avLst/>
          </a:prstGeom>
          <a:solidFill>
            <a:srgbClr val="3C434E">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880216" y="706272"/>
            <a:ext cx="7383569" cy="3730959"/>
            <a:chOff x="880216" y="702954"/>
            <a:chExt cx="7383569" cy="3730959"/>
          </a:xfrm>
        </p:grpSpPr>
        <p:sp>
          <p:nvSpPr>
            <p:cNvPr id="19" name="任意多边形 18"/>
            <p:cNvSpPr/>
            <p:nvPr/>
          </p:nvSpPr>
          <p:spPr>
            <a:xfrm>
              <a:off x="880216" y="702954"/>
              <a:ext cx="7383568" cy="757022"/>
            </a:xfrm>
            <a:custGeom>
              <a:avLst/>
              <a:gdLst>
                <a:gd name="connsiteX0" fmla="*/ 0 w 2192096"/>
                <a:gd name="connsiteY0" fmla="*/ 221672 h 224751"/>
                <a:gd name="connsiteX1" fmla="*/ 0 w 2192096"/>
                <a:gd name="connsiteY1" fmla="*/ 0 h 224751"/>
                <a:gd name="connsiteX2" fmla="*/ 2192096 w 2192096"/>
                <a:gd name="connsiteY2" fmla="*/ 0 h 224751"/>
                <a:gd name="connsiteX3" fmla="*/ 2192096 w 2192096"/>
                <a:gd name="connsiteY3" fmla="*/ 224751 h 224751"/>
              </a:gdLst>
              <a:ahLst/>
              <a:cxnLst>
                <a:cxn ang="0">
                  <a:pos x="connsiteX0" y="connsiteY0"/>
                </a:cxn>
                <a:cxn ang="0">
                  <a:pos x="connsiteX1" y="connsiteY1"/>
                </a:cxn>
                <a:cxn ang="0">
                  <a:pos x="connsiteX2" y="connsiteY2"/>
                </a:cxn>
                <a:cxn ang="0">
                  <a:pos x="connsiteX3" y="connsiteY3"/>
                </a:cxn>
              </a:cxnLst>
              <a:rect l="l" t="t" r="r" b="b"/>
              <a:pathLst>
                <a:path w="2192096" h="224751">
                  <a:moveTo>
                    <a:pt x="0" y="221672"/>
                  </a:moveTo>
                  <a:lnTo>
                    <a:pt x="0" y="0"/>
                  </a:lnTo>
                  <a:lnTo>
                    <a:pt x="2192096" y="0"/>
                  </a:lnTo>
                  <a:lnTo>
                    <a:pt x="2192096" y="224751"/>
                  </a:lnTo>
                </a:path>
              </a:pathLst>
            </a:custGeom>
            <a:noFill/>
            <a:ln w="12700">
              <a:solidFill>
                <a:schemeClr val="bg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10800000">
              <a:off x="880217" y="3676891"/>
              <a:ext cx="7383568" cy="757022"/>
            </a:xfrm>
            <a:custGeom>
              <a:avLst/>
              <a:gdLst>
                <a:gd name="connsiteX0" fmla="*/ 0 w 2192096"/>
                <a:gd name="connsiteY0" fmla="*/ 221672 h 224751"/>
                <a:gd name="connsiteX1" fmla="*/ 0 w 2192096"/>
                <a:gd name="connsiteY1" fmla="*/ 0 h 224751"/>
                <a:gd name="connsiteX2" fmla="*/ 2192096 w 2192096"/>
                <a:gd name="connsiteY2" fmla="*/ 0 h 224751"/>
                <a:gd name="connsiteX3" fmla="*/ 2192096 w 2192096"/>
                <a:gd name="connsiteY3" fmla="*/ 224751 h 224751"/>
              </a:gdLst>
              <a:ahLst/>
              <a:cxnLst>
                <a:cxn ang="0">
                  <a:pos x="connsiteX0" y="connsiteY0"/>
                </a:cxn>
                <a:cxn ang="0">
                  <a:pos x="connsiteX1" y="connsiteY1"/>
                </a:cxn>
                <a:cxn ang="0">
                  <a:pos x="connsiteX2" y="connsiteY2"/>
                </a:cxn>
                <a:cxn ang="0">
                  <a:pos x="connsiteX3" y="connsiteY3"/>
                </a:cxn>
              </a:cxnLst>
              <a:rect l="l" t="t" r="r" b="b"/>
              <a:pathLst>
                <a:path w="2192096" h="224751">
                  <a:moveTo>
                    <a:pt x="0" y="221672"/>
                  </a:moveTo>
                  <a:lnTo>
                    <a:pt x="0" y="0"/>
                  </a:lnTo>
                  <a:lnTo>
                    <a:pt x="2192096" y="0"/>
                  </a:lnTo>
                  <a:lnTo>
                    <a:pt x="2192096" y="224751"/>
                  </a:lnTo>
                </a:path>
              </a:pathLst>
            </a:custGeom>
            <a:noFill/>
            <a:ln w="12700">
              <a:solidFill>
                <a:schemeClr val="bg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2435781" y="1377965"/>
            <a:ext cx="4272439" cy="1177245"/>
          </a:xfrm>
          <a:prstGeom prst="rect">
            <a:avLst/>
          </a:prstGeom>
          <a:noFill/>
        </p:spPr>
        <p:txBody>
          <a:bodyPr wrap="square" lIns="68580" tIns="34290" rIns="68580" bIns="34290" rtlCol="0">
            <a:spAutoFit/>
          </a:bodyPr>
          <a:lstStyle/>
          <a:p>
            <a:pPr algn="ctr">
              <a:defRPr/>
            </a:pPr>
            <a:r>
              <a:rPr lang="en-US" altLang="zh-CN" sz="7200" dirty="0">
                <a:solidFill>
                  <a:schemeClr val="bg1"/>
                </a:solidFill>
                <a:latin typeface="微软雅黑" panose="020B0503020204020204" pitchFamily="34" charset="-122"/>
                <a:ea typeface="微软雅黑" panose="020B0503020204020204" pitchFamily="34" charset="-122"/>
                <a:sym typeface="+mn-ea"/>
              </a:rPr>
              <a:t>THANKS</a:t>
            </a:r>
            <a:endParaRPr lang="en-US" altLang="zh-CN" sz="7200" dirty="0">
              <a:solidFill>
                <a:schemeClr val="bg1"/>
              </a:solidFill>
              <a:latin typeface="微软雅黑" panose="020B0503020204020204" pitchFamily="34" charset="-122"/>
              <a:ea typeface="微软雅黑" panose="020B0503020204020204" pitchFamily="34" charset="-122"/>
              <a:sym typeface="+mn-ea"/>
            </a:endParaRPr>
          </a:p>
        </p:txBody>
      </p:sp>
      <p:sp>
        <p:nvSpPr>
          <p:cNvPr id="15" name="矩形 14"/>
          <p:cNvSpPr/>
          <p:nvPr/>
        </p:nvSpPr>
        <p:spPr>
          <a:xfrm>
            <a:off x="4261623" y="2934970"/>
            <a:ext cx="620754" cy="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26" name="组合 25"/>
          <p:cNvGrpSpPr/>
          <p:nvPr/>
        </p:nvGrpSpPr>
        <p:grpSpPr>
          <a:xfrm>
            <a:off x="2364677" y="3180156"/>
            <a:ext cx="4414520" cy="283845"/>
            <a:chOff x="2719966" y="4604579"/>
            <a:chExt cx="4143390" cy="215887"/>
          </a:xfrm>
          <a:solidFill>
            <a:srgbClr val="6B6387"/>
          </a:solidFill>
        </p:grpSpPr>
        <p:sp>
          <p:nvSpPr>
            <p:cNvPr id="27" name="矩形 26"/>
            <p:cNvSpPr/>
            <p:nvPr/>
          </p:nvSpPr>
          <p:spPr>
            <a:xfrm>
              <a:off x="2719966" y="4604579"/>
              <a:ext cx="1883359" cy="215887"/>
            </a:xfrm>
            <a:prstGeom prst="round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00" dirty="0">
                  <a:solidFill>
                    <a:srgbClr val="3C444E"/>
                  </a:solidFill>
                  <a:latin typeface="微软雅黑" panose="020B0503020204020204" pitchFamily="34" charset="-122"/>
                  <a:ea typeface="微软雅黑" panose="020B0503020204020204" pitchFamily="34" charset="-122"/>
                </a:rPr>
                <a:t>答辩人</a:t>
              </a:r>
              <a:r>
                <a:rPr lang="zh-CN" altLang="en-US" sz="1300" dirty="0" smtClean="0">
                  <a:solidFill>
                    <a:srgbClr val="3C444E"/>
                  </a:solidFill>
                  <a:latin typeface="微软雅黑" panose="020B0503020204020204" pitchFamily="34" charset="-122"/>
                  <a:ea typeface="微软雅黑" panose="020B0503020204020204" pitchFamily="34" charset="-122"/>
                </a:rPr>
                <a:t>：蔡淇安</a:t>
              </a:r>
              <a:endParaRPr lang="zh-CN" altLang="en-US" sz="1300" dirty="0">
                <a:solidFill>
                  <a:srgbClr val="3C444E"/>
                </a:solidFill>
                <a:latin typeface="微软雅黑" panose="020B0503020204020204" pitchFamily="34" charset="-122"/>
                <a:ea typeface="微软雅黑" panose="020B0503020204020204" pitchFamily="34" charset="-122"/>
              </a:endParaRPr>
            </a:p>
          </p:txBody>
        </p:sp>
        <p:sp>
          <p:nvSpPr>
            <p:cNvPr id="28" name="矩形 27"/>
            <p:cNvSpPr/>
            <p:nvPr/>
          </p:nvSpPr>
          <p:spPr>
            <a:xfrm>
              <a:off x="4807157" y="4604579"/>
              <a:ext cx="2056199" cy="215887"/>
            </a:xfrm>
            <a:prstGeom prst="round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00" dirty="0">
                  <a:solidFill>
                    <a:srgbClr val="3C444E"/>
                  </a:solidFill>
                  <a:latin typeface="微软雅黑" panose="020B0503020204020204" pitchFamily="34" charset="-122"/>
                  <a:ea typeface="微软雅黑" panose="020B0503020204020204" pitchFamily="34" charset="-122"/>
                </a:rPr>
                <a:t>学号：</a:t>
              </a:r>
              <a:r>
                <a:rPr lang="en-US" altLang="zh-CN" sz="1300" dirty="0">
                  <a:solidFill>
                    <a:srgbClr val="3C444E"/>
                  </a:solidFill>
                  <a:latin typeface="微软雅黑" panose="020B0503020204020204" pitchFamily="34" charset="-122"/>
                  <a:ea typeface="微软雅黑" panose="020B0503020204020204" pitchFamily="34" charset="-122"/>
                </a:rPr>
                <a:t>2015070030326</a:t>
              </a:r>
              <a:endParaRPr lang="en-US" altLang="zh-CN" sz="1300" dirty="0">
                <a:solidFill>
                  <a:srgbClr val="3C444E"/>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4000" advClick="0" advTm="0">
        <p14:vortex dir="r"/>
      </p:transition>
    </mc:Choice>
    <mc:Fallback>
      <p:transition spd="slow" advClick="0"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62312" y="495301"/>
            <a:ext cx="7819376" cy="4152900"/>
          </a:xfrm>
          <a:prstGeom prst="rect">
            <a:avLst/>
          </a:prstGeom>
          <a:solidFill>
            <a:srgbClr val="3C434E">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880216" y="706272"/>
            <a:ext cx="7383569" cy="3730959"/>
            <a:chOff x="880216" y="702954"/>
            <a:chExt cx="7383569" cy="3730959"/>
          </a:xfrm>
        </p:grpSpPr>
        <p:sp>
          <p:nvSpPr>
            <p:cNvPr id="21" name="任意多边形 20"/>
            <p:cNvSpPr/>
            <p:nvPr/>
          </p:nvSpPr>
          <p:spPr>
            <a:xfrm>
              <a:off x="880216" y="702954"/>
              <a:ext cx="7383568" cy="757022"/>
            </a:xfrm>
            <a:custGeom>
              <a:avLst/>
              <a:gdLst>
                <a:gd name="connsiteX0" fmla="*/ 0 w 2192096"/>
                <a:gd name="connsiteY0" fmla="*/ 221672 h 224751"/>
                <a:gd name="connsiteX1" fmla="*/ 0 w 2192096"/>
                <a:gd name="connsiteY1" fmla="*/ 0 h 224751"/>
                <a:gd name="connsiteX2" fmla="*/ 2192096 w 2192096"/>
                <a:gd name="connsiteY2" fmla="*/ 0 h 224751"/>
                <a:gd name="connsiteX3" fmla="*/ 2192096 w 2192096"/>
                <a:gd name="connsiteY3" fmla="*/ 224751 h 224751"/>
              </a:gdLst>
              <a:ahLst/>
              <a:cxnLst>
                <a:cxn ang="0">
                  <a:pos x="connsiteX0" y="connsiteY0"/>
                </a:cxn>
                <a:cxn ang="0">
                  <a:pos x="connsiteX1" y="connsiteY1"/>
                </a:cxn>
                <a:cxn ang="0">
                  <a:pos x="connsiteX2" y="connsiteY2"/>
                </a:cxn>
                <a:cxn ang="0">
                  <a:pos x="connsiteX3" y="connsiteY3"/>
                </a:cxn>
              </a:cxnLst>
              <a:rect l="l" t="t" r="r" b="b"/>
              <a:pathLst>
                <a:path w="2192096" h="224751">
                  <a:moveTo>
                    <a:pt x="0" y="221672"/>
                  </a:moveTo>
                  <a:lnTo>
                    <a:pt x="0" y="0"/>
                  </a:lnTo>
                  <a:lnTo>
                    <a:pt x="2192096" y="0"/>
                  </a:lnTo>
                  <a:lnTo>
                    <a:pt x="2192096" y="224751"/>
                  </a:lnTo>
                </a:path>
              </a:pathLst>
            </a:custGeom>
            <a:noFill/>
            <a:ln w="12700">
              <a:solidFill>
                <a:schemeClr val="bg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rot="10800000">
              <a:off x="880217" y="3676891"/>
              <a:ext cx="7383568" cy="757022"/>
            </a:xfrm>
            <a:custGeom>
              <a:avLst/>
              <a:gdLst>
                <a:gd name="connsiteX0" fmla="*/ 0 w 2192096"/>
                <a:gd name="connsiteY0" fmla="*/ 221672 h 224751"/>
                <a:gd name="connsiteX1" fmla="*/ 0 w 2192096"/>
                <a:gd name="connsiteY1" fmla="*/ 0 h 224751"/>
                <a:gd name="connsiteX2" fmla="*/ 2192096 w 2192096"/>
                <a:gd name="connsiteY2" fmla="*/ 0 h 224751"/>
                <a:gd name="connsiteX3" fmla="*/ 2192096 w 2192096"/>
                <a:gd name="connsiteY3" fmla="*/ 224751 h 224751"/>
              </a:gdLst>
              <a:ahLst/>
              <a:cxnLst>
                <a:cxn ang="0">
                  <a:pos x="connsiteX0" y="connsiteY0"/>
                </a:cxn>
                <a:cxn ang="0">
                  <a:pos x="connsiteX1" y="connsiteY1"/>
                </a:cxn>
                <a:cxn ang="0">
                  <a:pos x="connsiteX2" y="connsiteY2"/>
                </a:cxn>
                <a:cxn ang="0">
                  <a:pos x="connsiteX3" y="connsiteY3"/>
                </a:cxn>
              </a:cxnLst>
              <a:rect l="l" t="t" r="r" b="b"/>
              <a:pathLst>
                <a:path w="2192096" h="224751">
                  <a:moveTo>
                    <a:pt x="0" y="221672"/>
                  </a:moveTo>
                  <a:lnTo>
                    <a:pt x="0" y="0"/>
                  </a:lnTo>
                  <a:lnTo>
                    <a:pt x="2192096" y="0"/>
                  </a:lnTo>
                  <a:lnTo>
                    <a:pt x="2192096" y="224751"/>
                  </a:lnTo>
                </a:path>
              </a:pathLst>
            </a:custGeom>
            <a:noFill/>
            <a:ln w="12700">
              <a:solidFill>
                <a:schemeClr val="bg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750964" y="2281750"/>
            <a:ext cx="2876631" cy="514350"/>
          </a:xfrm>
          <a:prstGeom prst="rect">
            <a:avLst/>
          </a:prstGeom>
          <a:noFill/>
        </p:spPr>
        <p:txBody>
          <a:bodyPr wrap="square" rtlCol="0">
            <a:spAutoFit/>
          </a:bodyPr>
          <a:lstStyle/>
          <a:p>
            <a:r>
              <a:rPr lang="zh-CN" altLang="en-US" sz="1800" dirty="0" smtClean="0">
                <a:solidFill>
                  <a:schemeClr val="bg1"/>
                </a:solidFill>
                <a:latin typeface="微软雅黑" panose="020B0503020204020204" pitchFamily="34" charset="-122"/>
                <a:ea typeface="微软雅黑" panose="020B0503020204020204" pitchFamily="34" charset="-122"/>
              </a:rPr>
              <a:t>选题背景</a:t>
            </a:r>
            <a:r>
              <a:rPr lang="zh-CN" altLang="en-US" sz="1800" dirty="0">
                <a:solidFill>
                  <a:schemeClr val="bg1"/>
                </a:solidFill>
                <a:latin typeface="微软雅黑" panose="020B0503020204020204" pitchFamily="34" charset="-122"/>
                <a:ea typeface="微软雅黑" panose="020B0503020204020204" pitchFamily="34" charset="-122"/>
              </a:rPr>
              <a:t>与</a:t>
            </a:r>
            <a:r>
              <a:rPr lang="zh-CN" altLang="en-US" sz="1800" dirty="0" smtClean="0">
                <a:solidFill>
                  <a:schemeClr val="bg1"/>
                </a:solidFill>
                <a:latin typeface="微软雅黑" panose="020B0503020204020204" pitchFamily="34" charset="-122"/>
                <a:ea typeface="微软雅黑" panose="020B0503020204020204" pitchFamily="34" charset="-122"/>
              </a:rPr>
              <a:t>意义</a:t>
            </a:r>
            <a:endParaRPr lang="en-US" altLang="zh-CN" sz="1800" dirty="0" smtClean="0">
              <a:solidFill>
                <a:schemeClr val="bg1"/>
              </a:solidFill>
              <a:latin typeface="微软雅黑" panose="020B0503020204020204" pitchFamily="34" charset="-122"/>
              <a:ea typeface="微软雅黑" panose="020B0503020204020204" pitchFamily="34" charset="-122"/>
            </a:endParaRPr>
          </a:p>
          <a:p>
            <a:endParaRPr lang="zh-CN" altLang="en-US" sz="950" dirty="0">
              <a:solidFill>
                <a:schemeClr val="bg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1320863" y="2330275"/>
            <a:ext cx="407526" cy="407525"/>
          </a:xfrm>
          <a:prstGeom prst="round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232323"/>
              </a:solidFill>
              <a:latin typeface="微软雅黑" panose="020B0503020204020204" pitchFamily="34" charset="-122"/>
              <a:ea typeface="微软雅黑" panose="020B0503020204020204" pitchFamily="34" charset="-122"/>
            </a:endParaRPr>
          </a:p>
        </p:txBody>
      </p:sp>
      <p:sp>
        <p:nvSpPr>
          <p:cNvPr id="26" name="文本框 17"/>
          <p:cNvSpPr txBox="1"/>
          <p:nvPr/>
        </p:nvSpPr>
        <p:spPr>
          <a:xfrm>
            <a:off x="1271357" y="2333982"/>
            <a:ext cx="549978" cy="400110"/>
          </a:xfrm>
          <a:prstGeom prst="rect">
            <a:avLst/>
          </a:prstGeom>
          <a:noFill/>
        </p:spPr>
        <p:txBody>
          <a:bodyPr wrap="square" rtlCol="0">
            <a:spAutoFit/>
          </a:bodyPr>
          <a:lstStyle/>
          <a:p>
            <a:pPr algn="ctr">
              <a:defRPr/>
            </a:pPr>
            <a:r>
              <a:rPr lang="en-US" altLang="zh-CN" sz="2000" dirty="0">
                <a:solidFill>
                  <a:srgbClr val="3C444E"/>
                </a:solidFill>
                <a:latin typeface="微软雅黑" panose="020B0503020204020204" pitchFamily="34" charset="-122"/>
                <a:ea typeface="微软雅黑" panose="020B0503020204020204" pitchFamily="34" charset="-122"/>
                <a:sym typeface="+mn-ea"/>
              </a:rPr>
              <a:t>01</a:t>
            </a:r>
            <a:endParaRPr lang="en-US" altLang="zh-CN" sz="2000" dirty="0">
              <a:solidFill>
                <a:srgbClr val="3C444E"/>
              </a:solidFill>
              <a:latin typeface="微软雅黑" panose="020B0503020204020204" pitchFamily="34" charset="-122"/>
              <a:ea typeface="微软雅黑" panose="020B0503020204020204" pitchFamily="34" charset="-122"/>
              <a:sym typeface="+mn-ea"/>
            </a:endParaRPr>
          </a:p>
        </p:txBody>
      </p:sp>
      <p:sp>
        <p:nvSpPr>
          <p:cNvPr id="37" name="圆角矩形 36"/>
          <p:cNvSpPr/>
          <p:nvPr/>
        </p:nvSpPr>
        <p:spPr>
          <a:xfrm>
            <a:off x="1309846" y="3217861"/>
            <a:ext cx="407526" cy="407525"/>
          </a:xfrm>
          <a:prstGeom prst="round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a:solidFill>
                <a:srgbClr val="232323"/>
              </a:solidFill>
              <a:latin typeface="微软雅黑" panose="020B0503020204020204" pitchFamily="34" charset="-122"/>
              <a:ea typeface="微软雅黑" panose="020B0503020204020204" pitchFamily="34" charset="-122"/>
            </a:endParaRPr>
          </a:p>
        </p:txBody>
      </p:sp>
      <p:sp>
        <p:nvSpPr>
          <p:cNvPr id="38" name="文本框 17"/>
          <p:cNvSpPr txBox="1"/>
          <p:nvPr/>
        </p:nvSpPr>
        <p:spPr>
          <a:xfrm>
            <a:off x="1271357" y="3221568"/>
            <a:ext cx="549978" cy="400110"/>
          </a:xfrm>
          <a:prstGeom prst="rect">
            <a:avLst/>
          </a:prstGeom>
          <a:noFill/>
        </p:spPr>
        <p:txBody>
          <a:bodyPr wrap="square" rtlCol="0">
            <a:spAutoFit/>
          </a:bodyPr>
          <a:lstStyle/>
          <a:p>
            <a:pPr>
              <a:defRPr/>
            </a:pPr>
            <a:r>
              <a:rPr lang="en-US" altLang="zh-CN" sz="2000" dirty="0" smtClean="0">
                <a:solidFill>
                  <a:srgbClr val="3C444E"/>
                </a:solidFill>
                <a:latin typeface="微软雅黑" panose="020B0503020204020204" pitchFamily="34" charset="-122"/>
                <a:ea typeface="微软雅黑" panose="020B0503020204020204" pitchFamily="34" charset="-122"/>
                <a:sym typeface="+mn-ea"/>
              </a:rPr>
              <a:t>03</a:t>
            </a:r>
            <a:endParaRPr lang="en-US" altLang="zh-CN" sz="2000" dirty="0">
              <a:solidFill>
                <a:srgbClr val="3C444E"/>
              </a:solidFill>
              <a:latin typeface="微软雅黑" panose="020B0503020204020204" pitchFamily="34" charset="-122"/>
              <a:ea typeface="微软雅黑" panose="020B0503020204020204" pitchFamily="34" charset="-122"/>
              <a:sym typeface="+mn-ea"/>
            </a:endParaRPr>
          </a:p>
        </p:txBody>
      </p:sp>
      <p:sp>
        <p:nvSpPr>
          <p:cNvPr id="41" name="文本框 10"/>
          <p:cNvSpPr txBox="1"/>
          <p:nvPr/>
        </p:nvSpPr>
        <p:spPr>
          <a:xfrm>
            <a:off x="1739947" y="3155053"/>
            <a:ext cx="2862055" cy="521970"/>
          </a:xfrm>
          <a:prstGeom prst="rect">
            <a:avLst/>
          </a:prstGeom>
          <a:noFill/>
        </p:spPr>
        <p:txBody>
          <a:bodyPr wrap="square" rtlCol="0">
            <a:spAutoFit/>
          </a:bodyPr>
          <a:lstStyle/>
          <a:p>
            <a:r>
              <a:rPr lang="zh-CN" altLang="en-US" sz="1800" dirty="0" smtClean="0">
                <a:solidFill>
                  <a:schemeClr val="bg1"/>
                </a:solidFill>
                <a:latin typeface="微软雅黑" panose="020B0503020204020204" pitchFamily="34" charset="-122"/>
                <a:ea typeface="微软雅黑" panose="020B0503020204020204" pitchFamily="34" charset="-122"/>
                <a:sym typeface="+mn-ea"/>
              </a:rPr>
              <a:t>研究成果展示</a:t>
            </a:r>
            <a:endParaRPr lang="en-US" altLang="zh-CN" sz="1800" dirty="0" smtClean="0">
              <a:solidFill>
                <a:schemeClr val="bg1"/>
              </a:solidFill>
              <a:latin typeface="微软雅黑" panose="020B0503020204020204" pitchFamily="34" charset="-122"/>
              <a:ea typeface="微软雅黑" panose="020B0503020204020204" pitchFamily="34" charset="-122"/>
              <a:sym typeface="+mn-ea"/>
            </a:endParaRPr>
          </a:p>
          <a:p>
            <a:endParaRPr lang="zh-CN" altLang="en-US" sz="1000" dirty="0">
              <a:solidFill>
                <a:schemeClr val="bg1"/>
              </a:solidFill>
              <a:latin typeface="微软雅黑" panose="020B0503020204020204" pitchFamily="34" charset="-122"/>
              <a:ea typeface="微软雅黑" panose="020B0503020204020204" pitchFamily="34" charset="-122"/>
              <a:sym typeface="+mn-ea"/>
            </a:endParaRPr>
          </a:p>
        </p:txBody>
      </p:sp>
      <p:sp>
        <p:nvSpPr>
          <p:cNvPr id="36" name="文本框 10"/>
          <p:cNvSpPr txBox="1"/>
          <p:nvPr/>
        </p:nvSpPr>
        <p:spPr>
          <a:xfrm>
            <a:off x="5295356" y="2330275"/>
            <a:ext cx="2639776" cy="368300"/>
          </a:xfrm>
          <a:prstGeom prst="rect">
            <a:avLst/>
          </a:prstGeom>
          <a:noFill/>
        </p:spPr>
        <p:txBody>
          <a:bodyPr wrap="square" rtlCol="0">
            <a:spAutoFit/>
          </a:bodyPr>
          <a:lstStyle/>
          <a:p>
            <a:r>
              <a:rPr lang="zh-CN" altLang="en-US" sz="1800" dirty="0">
                <a:solidFill>
                  <a:schemeClr val="bg1"/>
                </a:solidFill>
                <a:latin typeface="微软雅黑" panose="020B0503020204020204" pitchFamily="34" charset="-122"/>
                <a:ea typeface="微软雅黑" panose="020B0503020204020204" pitchFamily="34" charset="-122"/>
                <a:sym typeface="+mn-ea"/>
              </a:rPr>
              <a:t>系统开发技术</a:t>
            </a:r>
            <a:endParaRPr lang="zh-CN" altLang="en-US" sz="1000" dirty="0">
              <a:solidFill>
                <a:schemeClr val="bg1"/>
              </a:solidFill>
              <a:latin typeface="微软雅黑" panose="020B0503020204020204" pitchFamily="34" charset="-122"/>
              <a:ea typeface="微软雅黑" panose="020B0503020204020204" pitchFamily="34" charset="-122"/>
              <a:sym typeface="+mn-ea"/>
            </a:endParaRPr>
          </a:p>
        </p:txBody>
      </p:sp>
      <p:sp>
        <p:nvSpPr>
          <p:cNvPr id="42" name="圆角矩形 41"/>
          <p:cNvSpPr/>
          <p:nvPr/>
        </p:nvSpPr>
        <p:spPr>
          <a:xfrm>
            <a:off x="4869878" y="2378800"/>
            <a:ext cx="407526" cy="407525"/>
          </a:xfrm>
          <a:prstGeom prst="round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a:solidFill>
                <a:srgbClr val="232323"/>
              </a:solidFill>
              <a:latin typeface="微软雅黑" panose="020B0503020204020204" pitchFamily="34" charset="-122"/>
              <a:ea typeface="微软雅黑" panose="020B0503020204020204" pitchFamily="34" charset="-122"/>
            </a:endParaRPr>
          </a:p>
        </p:txBody>
      </p:sp>
      <p:sp>
        <p:nvSpPr>
          <p:cNvPr id="43" name="文本框 17"/>
          <p:cNvSpPr txBox="1"/>
          <p:nvPr/>
        </p:nvSpPr>
        <p:spPr>
          <a:xfrm>
            <a:off x="4820372" y="2382507"/>
            <a:ext cx="549978" cy="400110"/>
          </a:xfrm>
          <a:prstGeom prst="rect">
            <a:avLst/>
          </a:prstGeom>
          <a:noFill/>
        </p:spPr>
        <p:txBody>
          <a:bodyPr wrap="square" rtlCol="0">
            <a:spAutoFit/>
          </a:bodyPr>
          <a:lstStyle/>
          <a:p>
            <a:pPr>
              <a:defRPr/>
            </a:pPr>
            <a:r>
              <a:rPr lang="en-US" altLang="zh-CN" sz="2000" dirty="0" smtClean="0">
                <a:solidFill>
                  <a:srgbClr val="3C444E"/>
                </a:solidFill>
                <a:latin typeface="微软雅黑" panose="020B0503020204020204" pitchFamily="34" charset="-122"/>
                <a:ea typeface="微软雅黑" panose="020B0503020204020204" pitchFamily="34" charset="-122"/>
                <a:sym typeface="+mn-ea"/>
              </a:rPr>
              <a:t>02</a:t>
            </a:r>
            <a:endParaRPr lang="en-US" altLang="zh-CN" sz="2000" dirty="0">
              <a:solidFill>
                <a:srgbClr val="3C444E"/>
              </a:solidFill>
              <a:latin typeface="微软雅黑" panose="020B0503020204020204" pitchFamily="34" charset="-122"/>
              <a:ea typeface="微软雅黑" panose="020B0503020204020204" pitchFamily="34" charset="-122"/>
              <a:sym typeface="+mn-ea"/>
            </a:endParaRPr>
          </a:p>
        </p:txBody>
      </p:sp>
      <p:sp>
        <p:nvSpPr>
          <p:cNvPr id="50" name="文本框 10"/>
          <p:cNvSpPr txBox="1"/>
          <p:nvPr/>
        </p:nvSpPr>
        <p:spPr>
          <a:xfrm>
            <a:off x="5326914" y="3203579"/>
            <a:ext cx="2633877" cy="514350"/>
          </a:xfrm>
          <a:prstGeom prst="rect">
            <a:avLst/>
          </a:prstGeom>
          <a:noFill/>
        </p:spPr>
        <p:txBody>
          <a:bodyPr wrap="square" rtlCol="0">
            <a:spAutoFit/>
          </a:bodyPr>
          <a:lstStyle/>
          <a:p>
            <a:r>
              <a:rPr lang="zh-CN" altLang="en-US" sz="1800" dirty="0">
                <a:solidFill>
                  <a:schemeClr val="bg1"/>
                </a:solidFill>
                <a:latin typeface="微软雅黑" panose="020B0503020204020204" pitchFamily="34" charset="-122"/>
                <a:ea typeface="微软雅黑" panose="020B0503020204020204" pitchFamily="34" charset="-122"/>
                <a:sym typeface="+mn-ea"/>
              </a:rPr>
              <a:t>收获与</a:t>
            </a:r>
            <a:r>
              <a:rPr lang="zh-CN" altLang="en-US" sz="1800" dirty="0" smtClean="0">
                <a:solidFill>
                  <a:schemeClr val="bg1"/>
                </a:solidFill>
                <a:latin typeface="微软雅黑" panose="020B0503020204020204" pitchFamily="34" charset="-122"/>
                <a:ea typeface="微软雅黑" panose="020B0503020204020204" pitchFamily="34" charset="-122"/>
                <a:sym typeface="+mn-ea"/>
              </a:rPr>
              <a:t>总结</a:t>
            </a:r>
            <a:endParaRPr lang="en-US" altLang="zh-CN" sz="1800" dirty="0" smtClean="0">
              <a:solidFill>
                <a:schemeClr val="bg1"/>
              </a:solidFill>
              <a:latin typeface="微软雅黑" panose="020B0503020204020204" pitchFamily="34" charset="-122"/>
              <a:ea typeface="微软雅黑" panose="020B0503020204020204" pitchFamily="34" charset="-122"/>
              <a:sym typeface="+mn-ea"/>
            </a:endParaRPr>
          </a:p>
          <a:p>
            <a:endParaRPr lang="zh-CN" altLang="en-US" sz="950" dirty="0">
              <a:solidFill>
                <a:schemeClr val="bg1"/>
              </a:solidFill>
              <a:latin typeface="微软雅黑" panose="020B0503020204020204" pitchFamily="34" charset="-122"/>
              <a:ea typeface="微软雅黑" panose="020B0503020204020204" pitchFamily="34" charset="-122"/>
              <a:sym typeface="+mn-ea"/>
            </a:endParaRPr>
          </a:p>
        </p:txBody>
      </p:sp>
      <p:sp>
        <p:nvSpPr>
          <p:cNvPr id="51" name="圆角矩形 50"/>
          <p:cNvSpPr/>
          <p:nvPr/>
        </p:nvSpPr>
        <p:spPr>
          <a:xfrm>
            <a:off x="4891912" y="3266387"/>
            <a:ext cx="407526" cy="407525"/>
          </a:xfrm>
          <a:prstGeom prst="round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232323"/>
              </a:solidFill>
              <a:latin typeface="微软雅黑" panose="020B0503020204020204" pitchFamily="34" charset="-122"/>
              <a:ea typeface="微软雅黑" panose="020B0503020204020204" pitchFamily="34" charset="-122"/>
            </a:endParaRPr>
          </a:p>
        </p:txBody>
      </p:sp>
      <p:sp>
        <p:nvSpPr>
          <p:cNvPr id="52" name="文本框 17"/>
          <p:cNvSpPr txBox="1"/>
          <p:nvPr/>
        </p:nvSpPr>
        <p:spPr>
          <a:xfrm>
            <a:off x="4820372" y="3270094"/>
            <a:ext cx="549978" cy="400110"/>
          </a:xfrm>
          <a:prstGeom prst="rect">
            <a:avLst/>
          </a:prstGeom>
          <a:noFill/>
        </p:spPr>
        <p:txBody>
          <a:bodyPr wrap="square" rtlCol="0">
            <a:spAutoFit/>
          </a:bodyPr>
          <a:lstStyle/>
          <a:p>
            <a:pPr algn="ctr">
              <a:defRPr/>
            </a:pPr>
            <a:r>
              <a:rPr lang="en-US" altLang="zh-CN" sz="2000" dirty="0" smtClean="0">
                <a:solidFill>
                  <a:srgbClr val="3C444E"/>
                </a:solidFill>
                <a:latin typeface="微软雅黑" panose="020B0503020204020204" pitchFamily="34" charset="-122"/>
                <a:ea typeface="微软雅黑" panose="020B0503020204020204" pitchFamily="34" charset="-122"/>
                <a:sym typeface="+mn-ea"/>
              </a:rPr>
              <a:t>04</a:t>
            </a:r>
            <a:endParaRPr lang="en-US" altLang="zh-CN" sz="2000" dirty="0">
              <a:solidFill>
                <a:srgbClr val="3C444E"/>
              </a:solidFill>
              <a:latin typeface="微软雅黑" panose="020B0503020204020204" pitchFamily="34" charset="-122"/>
              <a:ea typeface="微软雅黑" panose="020B0503020204020204" pitchFamily="34" charset="-122"/>
              <a:sym typeface="+mn-ea"/>
            </a:endParaRPr>
          </a:p>
        </p:txBody>
      </p:sp>
      <p:sp>
        <p:nvSpPr>
          <p:cNvPr id="33" name="文本框 32"/>
          <p:cNvSpPr txBox="1"/>
          <p:nvPr/>
        </p:nvSpPr>
        <p:spPr>
          <a:xfrm>
            <a:off x="3648196" y="941775"/>
            <a:ext cx="1847608" cy="707886"/>
          </a:xfrm>
          <a:prstGeom prst="rect">
            <a:avLst/>
          </a:prstGeom>
          <a:noFill/>
        </p:spPr>
        <p:txBody>
          <a:bodyPr wrap="square" rtlCol="0">
            <a:spAutoFit/>
          </a:bodyPr>
          <a:lstStyle/>
          <a:p>
            <a:pPr algn="ctr"/>
            <a:r>
              <a:rPr lang="zh-CN" altLang="en-US" sz="4000" b="1" spc="-225" dirty="0">
                <a:solidFill>
                  <a:schemeClr val="bg1"/>
                </a:solidFill>
                <a:latin typeface="微软雅黑" panose="020B0503020204020204" pitchFamily="34" charset="-122"/>
                <a:ea typeface="微软雅黑" panose="020B0503020204020204" pitchFamily="34" charset="-122"/>
                <a:sym typeface="+mn-ea"/>
              </a:rPr>
              <a:t>目 录</a:t>
            </a:r>
            <a:endParaRPr lang="zh-CN" altLang="en-US" sz="4000" b="1" spc="-225" dirty="0">
              <a:solidFill>
                <a:schemeClr val="bg1"/>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3733745" y="1566176"/>
            <a:ext cx="1676510" cy="338554"/>
          </a:xfrm>
          <a:prstGeom prst="rect">
            <a:avLst/>
          </a:prstGeom>
          <a:noFill/>
        </p:spPr>
        <p:txBody>
          <a:bodyPr vert="horz"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CONTENTS</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4261623" y="1909395"/>
            <a:ext cx="620754" cy="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62312" y="495301"/>
            <a:ext cx="7819376" cy="4152900"/>
          </a:xfrm>
          <a:prstGeom prst="rect">
            <a:avLst/>
          </a:prstGeom>
          <a:solidFill>
            <a:srgbClr val="3C434E">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880216" y="706272"/>
            <a:ext cx="7383569" cy="3730959"/>
            <a:chOff x="880216" y="702954"/>
            <a:chExt cx="7383569" cy="3730959"/>
          </a:xfrm>
        </p:grpSpPr>
        <p:sp>
          <p:nvSpPr>
            <p:cNvPr id="12" name="任意多边形 11"/>
            <p:cNvSpPr/>
            <p:nvPr/>
          </p:nvSpPr>
          <p:spPr>
            <a:xfrm>
              <a:off x="880216" y="702954"/>
              <a:ext cx="7383568" cy="757022"/>
            </a:xfrm>
            <a:custGeom>
              <a:avLst/>
              <a:gdLst>
                <a:gd name="connsiteX0" fmla="*/ 0 w 2192096"/>
                <a:gd name="connsiteY0" fmla="*/ 221672 h 224751"/>
                <a:gd name="connsiteX1" fmla="*/ 0 w 2192096"/>
                <a:gd name="connsiteY1" fmla="*/ 0 h 224751"/>
                <a:gd name="connsiteX2" fmla="*/ 2192096 w 2192096"/>
                <a:gd name="connsiteY2" fmla="*/ 0 h 224751"/>
                <a:gd name="connsiteX3" fmla="*/ 2192096 w 2192096"/>
                <a:gd name="connsiteY3" fmla="*/ 224751 h 224751"/>
              </a:gdLst>
              <a:ahLst/>
              <a:cxnLst>
                <a:cxn ang="0">
                  <a:pos x="connsiteX0" y="connsiteY0"/>
                </a:cxn>
                <a:cxn ang="0">
                  <a:pos x="connsiteX1" y="connsiteY1"/>
                </a:cxn>
                <a:cxn ang="0">
                  <a:pos x="connsiteX2" y="connsiteY2"/>
                </a:cxn>
                <a:cxn ang="0">
                  <a:pos x="connsiteX3" y="connsiteY3"/>
                </a:cxn>
              </a:cxnLst>
              <a:rect l="l" t="t" r="r" b="b"/>
              <a:pathLst>
                <a:path w="2192096" h="224751">
                  <a:moveTo>
                    <a:pt x="0" y="221672"/>
                  </a:moveTo>
                  <a:lnTo>
                    <a:pt x="0" y="0"/>
                  </a:lnTo>
                  <a:lnTo>
                    <a:pt x="2192096" y="0"/>
                  </a:lnTo>
                  <a:lnTo>
                    <a:pt x="2192096" y="224751"/>
                  </a:lnTo>
                </a:path>
              </a:pathLst>
            </a:custGeom>
            <a:noFill/>
            <a:ln w="12700">
              <a:solidFill>
                <a:schemeClr val="bg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rot="10800000">
              <a:off x="880217" y="3676891"/>
              <a:ext cx="7383568" cy="757022"/>
            </a:xfrm>
            <a:custGeom>
              <a:avLst/>
              <a:gdLst>
                <a:gd name="connsiteX0" fmla="*/ 0 w 2192096"/>
                <a:gd name="connsiteY0" fmla="*/ 221672 h 224751"/>
                <a:gd name="connsiteX1" fmla="*/ 0 w 2192096"/>
                <a:gd name="connsiteY1" fmla="*/ 0 h 224751"/>
                <a:gd name="connsiteX2" fmla="*/ 2192096 w 2192096"/>
                <a:gd name="connsiteY2" fmla="*/ 0 h 224751"/>
                <a:gd name="connsiteX3" fmla="*/ 2192096 w 2192096"/>
                <a:gd name="connsiteY3" fmla="*/ 224751 h 224751"/>
              </a:gdLst>
              <a:ahLst/>
              <a:cxnLst>
                <a:cxn ang="0">
                  <a:pos x="connsiteX0" y="connsiteY0"/>
                </a:cxn>
                <a:cxn ang="0">
                  <a:pos x="connsiteX1" y="connsiteY1"/>
                </a:cxn>
                <a:cxn ang="0">
                  <a:pos x="connsiteX2" y="connsiteY2"/>
                </a:cxn>
                <a:cxn ang="0">
                  <a:pos x="connsiteX3" y="connsiteY3"/>
                </a:cxn>
              </a:cxnLst>
              <a:rect l="l" t="t" r="r" b="b"/>
              <a:pathLst>
                <a:path w="2192096" h="224751">
                  <a:moveTo>
                    <a:pt x="0" y="221672"/>
                  </a:moveTo>
                  <a:lnTo>
                    <a:pt x="0" y="0"/>
                  </a:lnTo>
                  <a:lnTo>
                    <a:pt x="2192096" y="0"/>
                  </a:lnTo>
                  <a:lnTo>
                    <a:pt x="2192096" y="224751"/>
                  </a:lnTo>
                </a:path>
              </a:pathLst>
            </a:custGeom>
            <a:noFill/>
            <a:ln w="12700">
              <a:solidFill>
                <a:schemeClr val="bg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1"/>
          <p:cNvSpPr txBox="1"/>
          <p:nvPr/>
        </p:nvSpPr>
        <p:spPr>
          <a:xfrm>
            <a:off x="2946202" y="1337885"/>
            <a:ext cx="3251597" cy="807913"/>
          </a:xfrm>
          <a:prstGeom prst="rect">
            <a:avLst/>
          </a:prstGeom>
          <a:noFill/>
        </p:spPr>
        <p:txBody>
          <a:bodyPr wrap="square" lIns="68580" tIns="34290" rIns="68580" bIns="34290" rtlCol="0">
            <a:spAutoFit/>
          </a:bodyPr>
          <a:lstStyle/>
          <a:p>
            <a:pPr algn="ctr"/>
            <a:r>
              <a:rPr lang="en-US" altLang="zh-CN" sz="4800" dirty="0" smtClean="0">
                <a:solidFill>
                  <a:schemeClr val="bg1"/>
                </a:solidFill>
                <a:latin typeface="微软雅黑" panose="020B0503020204020204" pitchFamily="34" charset="-122"/>
                <a:ea typeface="微软雅黑" panose="020B0503020204020204" pitchFamily="34" charset="-122"/>
                <a:sym typeface="+mn-ea"/>
              </a:rPr>
              <a:t>PART 01</a:t>
            </a:r>
            <a:endParaRPr lang="zh-CN" altLang="en-US" sz="4800" dirty="0">
              <a:solidFill>
                <a:schemeClr val="bg1"/>
              </a:solidFill>
              <a:latin typeface="微软雅黑" panose="020B0503020204020204" pitchFamily="34" charset="-122"/>
              <a:ea typeface="微软雅黑" panose="020B0503020204020204" pitchFamily="34" charset="-122"/>
              <a:sym typeface="+mn-ea"/>
            </a:endParaRPr>
          </a:p>
        </p:txBody>
      </p:sp>
      <p:sp>
        <p:nvSpPr>
          <p:cNvPr id="8" name="文本框 10"/>
          <p:cNvSpPr txBox="1"/>
          <p:nvPr/>
        </p:nvSpPr>
        <p:spPr>
          <a:xfrm>
            <a:off x="1691680" y="2109597"/>
            <a:ext cx="5760640" cy="891540"/>
          </a:xfrm>
          <a:prstGeom prst="rect">
            <a:avLst/>
          </a:prstGeom>
          <a:noFill/>
        </p:spPr>
        <p:txBody>
          <a:bodyPr wrap="square" rtlCol="0">
            <a:spAutoFit/>
          </a:bodyP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选题背景</a:t>
            </a:r>
            <a:r>
              <a:rPr lang="zh-CN" altLang="en-US" sz="3600" b="1" dirty="0">
                <a:solidFill>
                  <a:schemeClr val="bg1"/>
                </a:solidFill>
                <a:latin typeface="微软雅黑" panose="020B0503020204020204" pitchFamily="34" charset="-122"/>
                <a:ea typeface="微软雅黑" panose="020B0503020204020204" pitchFamily="34" charset="-122"/>
              </a:rPr>
              <a:t>与</a:t>
            </a:r>
            <a:r>
              <a:rPr lang="zh-CN" altLang="en-US" sz="3600" b="1" dirty="0" smtClean="0">
                <a:solidFill>
                  <a:schemeClr val="bg1"/>
                </a:solidFill>
                <a:latin typeface="微软雅黑" panose="020B0503020204020204" pitchFamily="34" charset="-122"/>
                <a:ea typeface="微软雅黑" panose="020B0503020204020204" pitchFamily="34" charset="-122"/>
              </a:rPr>
              <a:t>意义</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4261623" y="3039150"/>
            <a:ext cx="620754" cy="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KSO_Shape"/>
          <p:cNvSpPr/>
          <p:nvPr/>
        </p:nvSpPr>
        <p:spPr bwMode="auto">
          <a:xfrm>
            <a:off x="257909" y="1463530"/>
            <a:ext cx="3505198" cy="2944348"/>
          </a:xfrm>
          <a:prstGeom prst="rect">
            <a:avLst/>
          </a:prstGeom>
          <a:blipFill dpi="0" rotWithShape="1">
            <a:blip r:embed="rId1">
              <a:extLst>
                <a:ext uri="{28A0092B-C50C-407E-A947-70E740481C1C}">
                  <a14:useLocalDpi xmlns:a14="http://schemas.microsoft.com/office/drawing/2010/main" val="0"/>
                </a:ext>
              </a:extLst>
            </a:blip>
            <a:srcRect/>
            <a:stretch>
              <a:fillRect l="1" t="-11086" r="-14381" b="-207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KSO_Shape"/>
          <p:cNvSpPr/>
          <p:nvPr/>
        </p:nvSpPr>
        <p:spPr bwMode="auto">
          <a:xfrm>
            <a:off x="3763108" y="1463530"/>
            <a:ext cx="5146430" cy="2944348"/>
          </a:xfrm>
          <a:prstGeom prst="rect">
            <a:avLst/>
          </a:prstGeom>
          <a:solidFill>
            <a:srgbClr val="3C4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2" name="矩形 51"/>
          <p:cNvSpPr/>
          <p:nvPr/>
        </p:nvSpPr>
        <p:spPr>
          <a:xfrm>
            <a:off x="4270118" y="1613616"/>
            <a:ext cx="1313180" cy="430887"/>
          </a:xfrm>
          <a:prstGeom prst="rect">
            <a:avLst/>
          </a:prstGeom>
        </p:spPr>
        <p:txBody>
          <a:bodyPr wrap="none">
            <a:spAutoFit/>
          </a:bodyPr>
          <a:lstStyle/>
          <a:p>
            <a:pPr lvl="0"/>
            <a:r>
              <a:rPr lang="zh-CN" altLang="en-US" sz="2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选题背景</a:t>
            </a:r>
            <a:endParaRPr lang="zh-CN" altLang="en-US" sz="2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3" name="矩形 52"/>
          <p:cNvSpPr/>
          <p:nvPr/>
        </p:nvSpPr>
        <p:spPr>
          <a:xfrm>
            <a:off x="4270117" y="2038439"/>
            <a:ext cx="3855907" cy="2014855"/>
          </a:xfrm>
          <a:prstGeom prst="rect">
            <a:avLst/>
          </a:prstGeom>
        </p:spPr>
        <p:txBody>
          <a:bodyPr wrap="square">
            <a:spAutoFit/>
          </a:bodyPr>
          <a:lstStyle/>
          <a:p>
            <a:pPr>
              <a:lnSpc>
                <a:spcPts val="1500"/>
              </a:lnSpc>
            </a:pPr>
            <a:r>
              <a:rPr lang="zh-CN" altLang="en-US" sz="1200" dirty="0">
                <a:solidFill>
                  <a:schemeClr val="bg1"/>
                </a:solidFill>
                <a:latin typeface="微软雅黑" panose="020B0503020204020204" pitchFamily="34" charset="-122"/>
                <a:ea typeface="微软雅黑" panose="020B0503020204020204" pitchFamily="34" charset="-122"/>
                <a:sym typeface="+mn-ea"/>
              </a:rPr>
              <a:t>企业的市场竞争力很大程度上取决于企业自身的内部经营成本管理。采购成本在很大程度上决定了企业生产经营成本，进而直接影响企业核心竞争力。</a:t>
            </a:r>
            <a:endParaRPr lang="zh-CN" altLang="en-US" sz="1200" dirty="0">
              <a:solidFill>
                <a:schemeClr val="bg1"/>
              </a:solidFill>
              <a:latin typeface="微软雅黑" panose="020B0503020204020204" pitchFamily="34" charset="-122"/>
              <a:ea typeface="微软雅黑" panose="020B0503020204020204" pitchFamily="34" charset="-122"/>
              <a:sym typeface="+mn-ea"/>
            </a:endParaRPr>
          </a:p>
          <a:p>
            <a:pPr>
              <a:lnSpc>
                <a:spcPts val="1500"/>
              </a:lnSpc>
            </a:pPr>
            <a:endParaRPr lang="zh-CN" altLang="en-US" sz="1200" dirty="0">
              <a:solidFill>
                <a:schemeClr val="bg1"/>
              </a:solidFill>
              <a:latin typeface="微软雅黑" panose="020B0503020204020204" pitchFamily="34" charset="-122"/>
              <a:ea typeface="微软雅黑" panose="020B0503020204020204" pitchFamily="34" charset="-122"/>
              <a:sym typeface="+mn-ea"/>
            </a:endParaRPr>
          </a:p>
          <a:p>
            <a:pPr>
              <a:lnSpc>
                <a:spcPts val="1500"/>
              </a:lnSpc>
            </a:pPr>
            <a:r>
              <a:rPr lang="zh-CN" altLang="en-US" sz="1200" dirty="0">
                <a:solidFill>
                  <a:schemeClr val="bg1"/>
                </a:solidFill>
                <a:latin typeface="微软雅黑" panose="020B0503020204020204" pitchFamily="34" charset="-122"/>
                <a:ea typeface="微软雅黑" panose="020B0503020204020204" pitchFamily="34" charset="-122"/>
                <a:sym typeface="+mn-ea"/>
              </a:rPr>
              <a:t>物资</a:t>
            </a:r>
            <a:r>
              <a:rPr lang="en-US" altLang="zh-CN" sz="1200" dirty="0">
                <a:solidFill>
                  <a:schemeClr val="bg1"/>
                </a:solidFill>
                <a:latin typeface="微软雅黑" panose="020B0503020204020204" pitchFamily="34" charset="-122"/>
                <a:ea typeface="微软雅黑" panose="020B0503020204020204" pitchFamily="34" charset="-122"/>
                <a:sym typeface="+mn-ea"/>
              </a:rPr>
              <a:t>采购管理是企业管理的组成部分，</a:t>
            </a:r>
            <a:r>
              <a:rPr lang="zh-CN" altLang="en-US" sz="1200" dirty="0">
                <a:solidFill>
                  <a:schemeClr val="bg1"/>
                </a:solidFill>
                <a:latin typeface="微软雅黑" panose="020B0503020204020204" pitchFamily="34" charset="-122"/>
                <a:ea typeface="微软雅黑" panose="020B0503020204020204" pitchFamily="34" charset="-122"/>
                <a:sym typeface="+mn-ea"/>
              </a:rPr>
              <a:t>物资采购系统对于</a:t>
            </a:r>
            <a:r>
              <a:rPr lang="en-US" altLang="zh-CN" sz="1200" dirty="0">
                <a:solidFill>
                  <a:schemeClr val="bg1"/>
                </a:solidFill>
                <a:latin typeface="微软雅黑" panose="020B0503020204020204" pitchFamily="34" charset="-122"/>
                <a:ea typeface="微软雅黑" panose="020B0503020204020204" pitchFamily="34" charset="-122"/>
                <a:sym typeface="+mn-ea"/>
              </a:rPr>
              <a:t>企业</a:t>
            </a:r>
            <a:r>
              <a:rPr lang="zh-CN" altLang="en-US" sz="1200" dirty="0">
                <a:solidFill>
                  <a:schemeClr val="bg1"/>
                </a:solidFill>
                <a:latin typeface="微软雅黑" panose="020B0503020204020204" pitchFamily="34" charset="-122"/>
                <a:ea typeface="微软雅黑" panose="020B0503020204020204" pitchFamily="34" charset="-122"/>
                <a:sym typeface="+mn-ea"/>
              </a:rPr>
              <a:t>的</a:t>
            </a:r>
            <a:r>
              <a:rPr lang="en-US" altLang="zh-CN" sz="1200" dirty="0">
                <a:solidFill>
                  <a:schemeClr val="bg1"/>
                </a:solidFill>
                <a:latin typeface="微软雅黑" panose="020B0503020204020204" pitchFamily="34" charset="-122"/>
                <a:ea typeface="微软雅黑" panose="020B0503020204020204" pitchFamily="34" charset="-122"/>
                <a:sym typeface="+mn-ea"/>
              </a:rPr>
              <a:t>发展</a:t>
            </a:r>
            <a:r>
              <a:rPr lang="zh-CN" altLang="en-US" sz="1200" dirty="0">
                <a:solidFill>
                  <a:schemeClr val="bg1"/>
                </a:solidFill>
                <a:latin typeface="微软雅黑" panose="020B0503020204020204" pitchFamily="34" charset="-122"/>
                <a:ea typeface="微软雅黑" panose="020B0503020204020204" pitchFamily="34" charset="-122"/>
                <a:sym typeface="+mn-ea"/>
              </a:rPr>
              <a:t>，起着</a:t>
            </a:r>
            <a:r>
              <a:rPr lang="en-US" altLang="zh-CN" sz="1200" dirty="0">
                <a:solidFill>
                  <a:schemeClr val="bg1"/>
                </a:solidFill>
                <a:latin typeface="微软雅黑" panose="020B0503020204020204" pitchFamily="34" charset="-122"/>
                <a:ea typeface="微软雅黑" panose="020B0503020204020204" pitchFamily="34" charset="-122"/>
                <a:sym typeface="+mn-ea"/>
              </a:rPr>
              <a:t>非常重要的作用。</a:t>
            </a:r>
            <a:endParaRPr lang="en-US" altLang="zh-CN" sz="1200" dirty="0">
              <a:solidFill>
                <a:schemeClr val="bg1"/>
              </a:solidFill>
              <a:latin typeface="微软雅黑" panose="020B0503020204020204" pitchFamily="34" charset="-122"/>
              <a:ea typeface="微软雅黑" panose="020B0503020204020204" pitchFamily="34" charset="-122"/>
              <a:sym typeface="+mn-ea"/>
            </a:endParaRPr>
          </a:p>
          <a:p>
            <a:pPr>
              <a:lnSpc>
                <a:spcPts val="1500"/>
              </a:lnSpc>
            </a:pPr>
            <a:endParaRPr lang="en-US" altLang="zh-CN" sz="1200" dirty="0">
              <a:solidFill>
                <a:schemeClr val="bg1"/>
              </a:solidFill>
              <a:latin typeface="微软雅黑" panose="020B0503020204020204" pitchFamily="34" charset="-122"/>
              <a:ea typeface="微软雅黑" panose="020B0503020204020204" pitchFamily="34" charset="-122"/>
              <a:sym typeface="+mn-ea"/>
            </a:endParaRPr>
          </a:p>
          <a:p>
            <a:pPr>
              <a:lnSpc>
                <a:spcPts val="1500"/>
              </a:lnSpc>
            </a:pPr>
            <a:r>
              <a:rPr lang="en-US" altLang="zh-CN" sz="1200" dirty="0">
                <a:solidFill>
                  <a:schemeClr val="bg1"/>
                </a:solidFill>
                <a:latin typeface="微软雅黑" panose="020B0503020204020204" pitchFamily="34" charset="-122"/>
                <a:ea typeface="微软雅黑" panose="020B0503020204020204" pitchFamily="34" charset="-122"/>
                <a:sym typeface="+mn-ea"/>
              </a:rPr>
              <a:t>作为自动化和规范化的企业采购管理，材料采购管理系统是在提高企业的管理效率，提高企业的经济效益不可替代的作用的一部分。</a:t>
            </a:r>
            <a:endParaRPr lang="en-US" altLang="zh-CN" sz="1200" dirty="0">
              <a:solidFill>
                <a:schemeClr val="bg1"/>
              </a:solidFill>
              <a:latin typeface="微软雅黑" panose="020B0503020204020204" pitchFamily="34" charset="-122"/>
              <a:ea typeface="微软雅黑" panose="020B0503020204020204" pitchFamily="34" charset="-122"/>
              <a:sym typeface="+mn-ea"/>
            </a:endParaRPr>
          </a:p>
        </p:txBody>
      </p:sp>
      <p:sp>
        <p:nvSpPr>
          <p:cNvPr id="15" name="矩形 14"/>
          <p:cNvSpPr/>
          <p:nvPr/>
        </p:nvSpPr>
        <p:spPr>
          <a:xfrm>
            <a:off x="4270117" y="3517221"/>
            <a:ext cx="3978296" cy="283210"/>
          </a:xfrm>
          <a:prstGeom prst="rect">
            <a:avLst/>
          </a:prstGeom>
        </p:spPr>
        <p:txBody>
          <a:bodyPr wrap="square">
            <a:spAutoFit/>
          </a:bodyPr>
          <a:lstStyle/>
          <a:p>
            <a:pPr>
              <a:lnSpc>
                <a:spcPts val="1500"/>
              </a:lnSpc>
            </a:pPr>
            <a:endParaRPr lang="en-US" altLang="zh-CN" sz="1000" dirty="0">
              <a:solidFill>
                <a:schemeClr val="bg1"/>
              </a:solidFill>
              <a:latin typeface="微软雅黑" panose="020B0503020204020204" pitchFamily="34" charset="-122"/>
              <a:ea typeface="微软雅黑" panose="020B0503020204020204" pitchFamily="34" charset="-122"/>
              <a:sym typeface="+mn-ea"/>
            </a:endParaRPr>
          </a:p>
        </p:txBody>
      </p:sp>
      <p:sp>
        <p:nvSpPr>
          <p:cNvPr id="18" name="文本框 10"/>
          <p:cNvSpPr txBox="1"/>
          <p:nvPr/>
        </p:nvSpPr>
        <p:spPr>
          <a:xfrm>
            <a:off x="556293" y="430183"/>
            <a:ext cx="3342219" cy="521970"/>
          </a:xfrm>
          <a:prstGeom prst="rect">
            <a:avLst/>
          </a:prstGeom>
          <a:noFill/>
        </p:spPr>
        <p:txBody>
          <a:bodyPr wrap="square" rtlCol="0">
            <a:spAutoFit/>
          </a:bodyPr>
          <a:lstStyle/>
          <a:p>
            <a:r>
              <a:rPr lang="zh-CN" altLang="en-US" sz="1800" dirty="0" smtClean="0">
                <a:solidFill>
                  <a:srgbClr val="3C434E"/>
                </a:solidFill>
                <a:latin typeface="微软雅黑" panose="020B0503020204020204" pitchFamily="34" charset="-122"/>
                <a:ea typeface="微软雅黑" panose="020B0503020204020204" pitchFamily="34" charset="-122"/>
              </a:rPr>
              <a:t>选题背景</a:t>
            </a:r>
            <a:r>
              <a:rPr lang="zh-CN" altLang="en-US" sz="1800" dirty="0">
                <a:solidFill>
                  <a:srgbClr val="3C434E"/>
                </a:solidFill>
                <a:latin typeface="微软雅黑" panose="020B0503020204020204" pitchFamily="34" charset="-122"/>
                <a:ea typeface="微软雅黑" panose="020B0503020204020204" pitchFamily="34" charset="-122"/>
              </a:rPr>
              <a:t>与</a:t>
            </a:r>
            <a:r>
              <a:rPr lang="zh-CN" altLang="en-US" sz="1800" dirty="0" smtClean="0">
                <a:solidFill>
                  <a:srgbClr val="3C434E"/>
                </a:solidFill>
                <a:latin typeface="微软雅黑" panose="020B0503020204020204" pitchFamily="34" charset="-122"/>
                <a:ea typeface="微软雅黑" panose="020B0503020204020204" pitchFamily="34" charset="-122"/>
              </a:rPr>
              <a:t>意义</a:t>
            </a:r>
            <a:endParaRPr lang="en-US" altLang="zh-CN" sz="1800" dirty="0" smtClean="0">
              <a:solidFill>
                <a:srgbClr val="3C434E"/>
              </a:solidFill>
              <a:latin typeface="微软雅黑" panose="020B0503020204020204" pitchFamily="34" charset="-122"/>
              <a:ea typeface="微软雅黑" panose="020B0503020204020204" pitchFamily="34" charset="-122"/>
            </a:endParaRPr>
          </a:p>
          <a:p>
            <a:endParaRPr lang="zh-CN" altLang="en-US" sz="1000" dirty="0">
              <a:solidFill>
                <a:srgbClr val="3C434E"/>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1830"/>
          <p:cNvSpPr>
            <a:spLocks noEditPoints="1"/>
          </p:cNvSpPr>
          <p:nvPr/>
        </p:nvSpPr>
        <p:spPr>
          <a:xfrm>
            <a:off x="1090411" y="1668353"/>
            <a:ext cx="143351" cy="249555"/>
          </a:xfrm>
          <a:custGeom>
            <a:avLst/>
            <a:gdLst>
              <a:gd name="txL" fmla="*/ 0 w 35"/>
              <a:gd name="txT" fmla="*/ 0 h 61"/>
              <a:gd name="txR" fmla="*/ 35 w 35"/>
              <a:gd name="txB" fmla="*/ 61 h 61"/>
            </a:gdLst>
            <a:ahLst/>
            <a:cxnLst>
              <a:cxn ang="0">
                <a:pos x="11611" y="354012"/>
              </a:cxn>
              <a:cxn ang="0">
                <a:pos x="0" y="354012"/>
              </a:cxn>
              <a:cxn ang="0">
                <a:pos x="0" y="354012"/>
              </a:cxn>
              <a:cxn ang="0">
                <a:pos x="11611" y="354012"/>
              </a:cxn>
              <a:cxn ang="0">
                <a:pos x="156754" y="5803"/>
              </a:cxn>
              <a:cxn ang="0">
                <a:pos x="174171" y="34821"/>
              </a:cxn>
              <a:cxn ang="0">
                <a:pos x="203200" y="139283"/>
              </a:cxn>
              <a:cxn ang="0">
                <a:pos x="174171" y="34821"/>
              </a:cxn>
              <a:cxn ang="0">
                <a:pos x="156754" y="5803"/>
              </a:cxn>
              <a:cxn ang="0">
                <a:pos x="156754" y="5803"/>
              </a:cxn>
              <a:cxn ang="0">
                <a:pos x="156754" y="5803"/>
              </a:cxn>
              <a:cxn ang="0">
                <a:pos x="156754" y="5803"/>
              </a:cxn>
              <a:cxn ang="0">
                <a:pos x="150949" y="0"/>
              </a:cxn>
              <a:cxn ang="0">
                <a:pos x="156754" y="5803"/>
              </a:cxn>
              <a:cxn ang="0">
                <a:pos x="150949" y="0"/>
              </a:cxn>
              <a:cxn ang="0">
                <a:pos x="150949" y="0"/>
              </a:cxn>
              <a:cxn ang="0">
                <a:pos x="150949" y="0"/>
              </a:cxn>
              <a:cxn ang="0">
                <a:pos x="150949" y="0"/>
              </a:cxn>
              <a:cxn ang="0">
                <a:pos x="150949" y="0"/>
              </a:cxn>
              <a:cxn ang="0">
                <a:pos x="150949" y="0"/>
              </a:cxn>
              <a:cxn ang="0">
                <a:pos x="150949" y="0"/>
              </a:cxn>
            </a:cxnLst>
            <a:rect l="txL" t="txT" r="txR" b="txB"/>
            <a:pathLst>
              <a:path w="35" h="61">
                <a:moveTo>
                  <a:pt x="2" y="61"/>
                </a:moveTo>
                <a:cubicBezTo>
                  <a:pt x="1" y="61"/>
                  <a:pt x="0" y="61"/>
                  <a:pt x="0" y="61"/>
                </a:cubicBezTo>
                <a:cubicBezTo>
                  <a:pt x="0" y="61"/>
                  <a:pt x="0" y="61"/>
                  <a:pt x="0" y="61"/>
                </a:cubicBezTo>
                <a:cubicBezTo>
                  <a:pt x="0" y="61"/>
                  <a:pt x="1" y="61"/>
                  <a:pt x="2" y="61"/>
                </a:cubicBezTo>
                <a:moveTo>
                  <a:pt x="27" y="1"/>
                </a:moveTo>
                <a:cubicBezTo>
                  <a:pt x="28" y="3"/>
                  <a:pt x="29" y="4"/>
                  <a:pt x="30" y="6"/>
                </a:cubicBezTo>
                <a:cubicBezTo>
                  <a:pt x="34" y="12"/>
                  <a:pt x="35" y="18"/>
                  <a:pt x="35" y="24"/>
                </a:cubicBezTo>
                <a:cubicBezTo>
                  <a:pt x="35" y="18"/>
                  <a:pt x="34" y="12"/>
                  <a:pt x="30" y="6"/>
                </a:cubicBezTo>
                <a:cubicBezTo>
                  <a:pt x="29" y="4"/>
                  <a:pt x="28" y="3"/>
                  <a:pt x="27" y="1"/>
                </a:cubicBezTo>
                <a:moveTo>
                  <a:pt x="27" y="1"/>
                </a:moveTo>
                <a:cubicBezTo>
                  <a:pt x="27" y="1"/>
                  <a:pt x="27" y="1"/>
                  <a:pt x="27" y="1"/>
                </a:cubicBezTo>
                <a:cubicBezTo>
                  <a:pt x="27" y="1"/>
                  <a:pt x="27" y="1"/>
                  <a:pt x="27" y="1"/>
                </a:cubicBezTo>
                <a:moveTo>
                  <a:pt x="26" y="0"/>
                </a:moveTo>
                <a:cubicBezTo>
                  <a:pt x="27" y="1"/>
                  <a:pt x="27" y="1"/>
                  <a:pt x="27" y="1"/>
                </a:cubicBezTo>
                <a:cubicBezTo>
                  <a:pt x="27" y="1"/>
                  <a:pt x="27" y="1"/>
                  <a:pt x="26" y="0"/>
                </a:cubicBezTo>
                <a:moveTo>
                  <a:pt x="26" y="0"/>
                </a:moveTo>
                <a:cubicBezTo>
                  <a:pt x="26" y="0"/>
                  <a:pt x="26" y="0"/>
                  <a:pt x="26" y="0"/>
                </a:cubicBezTo>
                <a:cubicBezTo>
                  <a:pt x="26" y="0"/>
                  <a:pt x="26" y="0"/>
                  <a:pt x="26" y="0"/>
                </a:cubicBezTo>
                <a:moveTo>
                  <a:pt x="26" y="0"/>
                </a:moveTo>
                <a:cubicBezTo>
                  <a:pt x="26" y="0"/>
                  <a:pt x="26" y="0"/>
                  <a:pt x="26" y="0"/>
                </a:cubicBezTo>
                <a:cubicBezTo>
                  <a:pt x="26" y="0"/>
                  <a:pt x="26" y="0"/>
                  <a:pt x="26" y="0"/>
                </a:cubicBezTo>
              </a:path>
            </a:pathLst>
          </a:custGeom>
          <a:solidFill>
            <a:srgbClr val="313A42">
              <a:alpha val="100000"/>
            </a:srgbClr>
          </a:solidFill>
          <a:ln w="9525">
            <a:noFill/>
          </a:ln>
        </p:spPr>
        <p:txBody>
          <a:bodyPr lIns="68580" tIns="34290" rIns="68580" bIns="34290"/>
          <a:lstStyle/>
          <a:p>
            <a:endParaRPr lang="zh-CN" altLang="en-US"/>
          </a:p>
        </p:txBody>
      </p:sp>
      <p:sp>
        <p:nvSpPr>
          <p:cNvPr id="66" name="TextBox 1957"/>
          <p:cNvSpPr/>
          <p:nvPr/>
        </p:nvSpPr>
        <p:spPr>
          <a:xfrm>
            <a:off x="1636193" y="1434634"/>
            <a:ext cx="1276350" cy="377026"/>
          </a:xfrm>
          <a:prstGeom prst="rect">
            <a:avLst/>
          </a:prstGeom>
          <a:noFill/>
          <a:ln w="9525">
            <a:noFill/>
            <a:miter/>
          </a:ln>
        </p:spPr>
        <p:txBody>
          <a:bodyPr wrap="square" lIns="68580" tIns="34290" rIns="68580" bIns="34290">
            <a:spAutoFit/>
          </a:bodyPr>
          <a:lstStyle/>
          <a:p>
            <a:pPr lvl="0"/>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选题意义</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3" name="Freeform 1829"/>
          <p:cNvSpPr/>
          <p:nvPr/>
        </p:nvSpPr>
        <p:spPr>
          <a:xfrm>
            <a:off x="1126605" y="1495475"/>
            <a:ext cx="503873" cy="503100"/>
          </a:xfrm>
          <a:custGeom>
            <a:avLst/>
            <a:gdLst>
              <a:gd name="txL" fmla="*/ 0 w 84"/>
              <a:gd name="txT" fmla="*/ 0 h 84"/>
              <a:gd name="txR" fmla="*/ 84 w 84"/>
              <a:gd name="txB" fmla="*/ 84 h 84"/>
            </a:gdLst>
            <a:ahLst/>
            <a:cxnLst>
              <a:cxn ang="0">
                <a:pos x="58019" y="353918"/>
              </a:cxn>
              <a:cxn ang="0">
                <a:pos x="133445" y="63821"/>
              </a:cxn>
              <a:cxn ang="0">
                <a:pos x="423542" y="139246"/>
              </a:cxn>
              <a:cxn ang="0">
                <a:pos x="348116" y="429343"/>
              </a:cxn>
              <a:cxn ang="0">
                <a:pos x="58019" y="353918"/>
              </a:cxn>
            </a:cxnLst>
            <a:rect l="txL" t="txT" r="txR" b="txB"/>
            <a:pathLst>
              <a:path w="84" h="84">
                <a:moveTo>
                  <a:pt x="10" y="61"/>
                </a:moveTo>
                <a:cubicBezTo>
                  <a:pt x="0" y="43"/>
                  <a:pt x="6" y="21"/>
                  <a:pt x="23" y="11"/>
                </a:cubicBezTo>
                <a:cubicBezTo>
                  <a:pt x="41" y="0"/>
                  <a:pt x="63" y="6"/>
                  <a:pt x="73" y="24"/>
                </a:cubicBezTo>
                <a:cubicBezTo>
                  <a:pt x="84" y="42"/>
                  <a:pt x="77" y="64"/>
                  <a:pt x="60" y="74"/>
                </a:cubicBezTo>
                <a:cubicBezTo>
                  <a:pt x="42" y="84"/>
                  <a:pt x="20" y="78"/>
                  <a:pt x="10" y="61"/>
                </a:cubicBezTo>
              </a:path>
            </a:pathLst>
          </a:custGeom>
          <a:solidFill>
            <a:srgbClr val="3C434E"/>
          </a:solidFill>
          <a:ln w="9525">
            <a:noFill/>
          </a:ln>
        </p:spPr>
        <p:txBody>
          <a:bodyPr/>
          <a:lstStyle/>
          <a:p>
            <a:endParaRPr lang="zh-CN" altLang="en-US"/>
          </a:p>
        </p:txBody>
      </p:sp>
      <p:sp>
        <p:nvSpPr>
          <p:cNvPr id="84" name="稻壳儿小白白(http://dwz.cn/Wu2UP)"/>
          <p:cNvSpPr>
            <a:spLocks noEditPoints="1"/>
          </p:cNvSpPr>
          <p:nvPr/>
        </p:nvSpPr>
        <p:spPr>
          <a:xfrm>
            <a:off x="1218457" y="1642404"/>
            <a:ext cx="331323" cy="249910"/>
          </a:xfrm>
          <a:custGeom>
            <a:avLst/>
            <a:gdLst/>
            <a:ahLst/>
            <a:cxnLst>
              <a:cxn ang="0">
                <a:pos x="1225271385" y="24653465"/>
              </a:cxn>
              <a:cxn ang="0">
                <a:pos x="327548682" y="0"/>
              </a:cxn>
              <a:cxn ang="0">
                <a:pos x="24263280" y="271191872"/>
              </a:cxn>
              <a:cxn ang="0">
                <a:pos x="24263280" y="394459196"/>
              </a:cxn>
              <a:cxn ang="0">
                <a:pos x="740016979" y="1134070658"/>
              </a:cxn>
              <a:cxn ang="0">
                <a:pos x="1467900453" y="394459196"/>
              </a:cxn>
              <a:cxn ang="0">
                <a:pos x="1455770678" y="271191872"/>
              </a:cxn>
              <a:cxn ang="0">
                <a:pos x="1043302382" y="172574253"/>
              </a:cxn>
              <a:cxn ang="0">
                <a:pos x="1128221996" y="98613859"/>
              </a:cxn>
              <a:cxn ang="0">
                <a:pos x="921985983" y="332823654"/>
              </a:cxn>
              <a:cxn ang="0">
                <a:pos x="1128221996" y="332823654"/>
              </a:cxn>
              <a:cxn ang="0">
                <a:pos x="885592928" y="308170189"/>
              </a:cxn>
              <a:cxn ang="0">
                <a:pos x="909856208" y="110942471"/>
              </a:cxn>
              <a:cxn ang="0">
                <a:pos x="849199873" y="332823654"/>
              </a:cxn>
              <a:cxn ang="0">
                <a:pos x="740016979" y="246538407"/>
              </a:cxn>
              <a:cxn ang="0">
                <a:pos x="849199873" y="98613859"/>
              </a:cxn>
              <a:cxn ang="0">
                <a:pos x="642963860" y="98613859"/>
              </a:cxn>
              <a:cxn ang="0">
                <a:pos x="703620194" y="209556330"/>
              </a:cxn>
              <a:cxn ang="0">
                <a:pos x="485258136" y="197231478"/>
              </a:cxn>
              <a:cxn ang="0">
                <a:pos x="703620194" y="209556330"/>
              </a:cxn>
              <a:cxn ang="0">
                <a:pos x="363941737" y="332823654"/>
              </a:cxn>
              <a:cxn ang="0">
                <a:pos x="570177750" y="332823654"/>
              </a:cxn>
              <a:cxn ang="0">
                <a:pos x="448861351" y="172574253"/>
              </a:cxn>
              <a:cxn ang="0">
                <a:pos x="521651191" y="98613859"/>
              </a:cxn>
              <a:cxn ang="0">
                <a:pos x="412468297" y="209556330"/>
              </a:cxn>
              <a:cxn ang="0">
                <a:pos x="97053119" y="332823654"/>
              </a:cxn>
              <a:cxn ang="0">
                <a:pos x="133446174" y="382134343"/>
              </a:cxn>
              <a:cxn ang="0">
                <a:pos x="594441030" y="875207398"/>
              </a:cxn>
              <a:cxn ang="0">
                <a:pos x="351811962" y="382134343"/>
              </a:cxn>
              <a:cxn ang="0">
                <a:pos x="691490419" y="961496404"/>
              </a:cxn>
              <a:cxn ang="0">
                <a:pos x="630834085" y="382134343"/>
              </a:cxn>
              <a:cxn ang="0">
                <a:pos x="740016979" y="973821257"/>
              </a:cxn>
              <a:cxn ang="0">
                <a:pos x="788543539" y="961496404"/>
              </a:cxn>
              <a:cxn ang="0">
                <a:pos x="1140351771" y="382134343"/>
              </a:cxn>
              <a:cxn ang="0">
                <a:pos x="897722703" y="875207398"/>
              </a:cxn>
              <a:cxn ang="0">
                <a:pos x="1358717559" y="382134343"/>
              </a:cxn>
              <a:cxn ang="0">
                <a:pos x="1201008105" y="332823654"/>
              </a:cxn>
              <a:cxn ang="0">
                <a:pos x="1176748555" y="110942471"/>
              </a:cxn>
              <a:cxn ang="0">
                <a:pos x="1201008105" y="332823654"/>
              </a:cxn>
              <a:cxn ang="0">
                <a:pos x="1201008105" y="332823654"/>
              </a:cxn>
            </a:cxnLst>
            <a:rect l="0" t="0" r="0" b="0"/>
            <a:pathLst>
              <a:path w="123" h="92">
                <a:moveTo>
                  <a:pt x="120" y="22"/>
                </a:moveTo>
                <a:cubicBezTo>
                  <a:pt x="101" y="2"/>
                  <a:pt x="101" y="2"/>
                  <a:pt x="101" y="2"/>
                </a:cubicBezTo>
                <a:cubicBezTo>
                  <a:pt x="100" y="1"/>
                  <a:pt x="98" y="0"/>
                  <a:pt x="96" y="0"/>
                </a:cubicBezTo>
                <a:cubicBezTo>
                  <a:pt x="27" y="0"/>
                  <a:pt x="27" y="0"/>
                  <a:pt x="27" y="0"/>
                </a:cubicBezTo>
                <a:cubicBezTo>
                  <a:pt x="25" y="0"/>
                  <a:pt x="23" y="1"/>
                  <a:pt x="22" y="2"/>
                </a:cubicBezTo>
                <a:cubicBezTo>
                  <a:pt x="2" y="22"/>
                  <a:pt x="2" y="22"/>
                  <a:pt x="2" y="22"/>
                </a:cubicBezTo>
                <a:cubicBezTo>
                  <a:pt x="1" y="23"/>
                  <a:pt x="0" y="25"/>
                  <a:pt x="0" y="27"/>
                </a:cubicBezTo>
                <a:cubicBezTo>
                  <a:pt x="0" y="29"/>
                  <a:pt x="1" y="31"/>
                  <a:pt x="2" y="32"/>
                </a:cubicBezTo>
                <a:cubicBezTo>
                  <a:pt x="56" y="90"/>
                  <a:pt x="56" y="90"/>
                  <a:pt x="56" y="90"/>
                </a:cubicBezTo>
                <a:cubicBezTo>
                  <a:pt x="57" y="91"/>
                  <a:pt x="59" y="92"/>
                  <a:pt x="61" y="92"/>
                </a:cubicBezTo>
                <a:cubicBezTo>
                  <a:pt x="64" y="92"/>
                  <a:pt x="66" y="91"/>
                  <a:pt x="67" y="90"/>
                </a:cubicBezTo>
                <a:cubicBezTo>
                  <a:pt x="121" y="32"/>
                  <a:pt x="121" y="32"/>
                  <a:pt x="121" y="32"/>
                </a:cubicBezTo>
                <a:cubicBezTo>
                  <a:pt x="122" y="31"/>
                  <a:pt x="123" y="29"/>
                  <a:pt x="123" y="27"/>
                </a:cubicBezTo>
                <a:cubicBezTo>
                  <a:pt x="123" y="25"/>
                  <a:pt x="122" y="23"/>
                  <a:pt x="120" y="22"/>
                </a:cubicBezTo>
                <a:close/>
                <a:moveTo>
                  <a:pt x="93" y="8"/>
                </a:moveTo>
                <a:cubicBezTo>
                  <a:pt x="86" y="14"/>
                  <a:pt x="86" y="14"/>
                  <a:pt x="86" y="14"/>
                </a:cubicBezTo>
                <a:cubicBezTo>
                  <a:pt x="79" y="8"/>
                  <a:pt x="79" y="8"/>
                  <a:pt x="79" y="8"/>
                </a:cubicBezTo>
                <a:lnTo>
                  <a:pt x="93" y="8"/>
                </a:lnTo>
                <a:close/>
                <a:moveTo>
                  <a:pt x="93" y="27"/>
                </a:moveTo>
                <a:cubicBezTo>
                  <a:pt x="76" y="27"/>
                  <a:pt x="76" y="27"/>
                  <a:pt x="76" y="27"/>
                </a:cubicBezTo>
                <a:cubicBezTo>
                  <a:pt x="85" y="19"/>
                  <a:pt x="85" y="19"/>
                  <a:pt x="85" y="19"/>
                </a:cubicBezTo>
                <a:lnTo>
                  <a:pt x="93" y="27"/>
                </a:lnTo>
                <a:close/>
                <a:moveTo>
                  <a:pt x="83" y="16"/>
                </a:moveTo>
                <a:cubicBezTo>
                  <a:pt x="73" y="25"/>
                  <a:pt x="73" y="25"/>
                  <a:pt x="73" y="25"/>
                </a:cubicBezTo>
                <a:cubicBezTo>
                  <a:pt x="64" y="17"/>
                  <a:pt x="64" y="17"/>
                  <a:pt x="64" y="17"/>
                </a:cubicBezTo>
                <a:cubicBezTo>
                  <a:pt x="75" y="9"/>
                  <a:pt x="75" y="9"/>
                  <a:pt x="75" y="9"/>
                </a:cubicBezTo>
                <a:lnTo>
                  <a:pt x="83" y="16"/>
                </a:lnTo>
                <a:close/>
                <a:moveTo>
                  <a:pt x="70" y="27"/>
                </a:moveTo>
                <a:cubicBezTo>
                  <a:pt x="53" y="27"/>
                  <a:pt x="53" y="27"/>
                  <a:pt x="53" y="27"/>
                </a:cubicBezTo>
                <a:cubicBezTo>
                  <a:pt x="61" y="20"/>
                  <a:pt x="61" y="20"/>
                  <a:pt x="61" y="20"/>
                </a:cubicBezTo>
                <a:lnTo>
                  <a:pt x="70" y="27"/>
                </a:lnTo>
                <a:close/>
                <a:moveTo>
                  <a:pt x="70" y="8"/>
                </a:moveTo>
                <a:cubicBezTo>
                  <a:pt x="61" y="15"/>
                  <a:pt x="61" y="15"/>
                  <a:pt x="61" y="15"/>
                </a:cubicBezTo>
                <a:cubicBezTo>
                  <a:pt x="53" y="8"/>
                  <a:pt x="53" y="8"/>
                  <a:pt x="53" y="8"/>
                </a:cubicBezTo>
                <a:lnTo>
                  <a:pt x="70" y="8"/>
                </a:lnTo>
                <a:close/>
                <a:moveTo>
                  <a:pt x="58" y="17"/>
                </a:moveTo>
                <a:cubicBezTo>
                  <a:pt x="50" y="25"/>
                  <a:pt x="50" y="25"/>
                  <a:pt x="50" y="25"/>
                </a:cubicBezTo>
                <a:cubicBezTo>
                  <a:pt x="40" y="16"/>
                  <a:pt x="40" y="16"/>
                  <a:pt x="40" y="16"/>
                </a:cubicBezTo>
                <a:cubicBezTo>
                  <a:pt x="48" y="9"/>
                  <a:pt x="48" y="9"/>
                  <a:pt x="48" y="9"/>
                </a:cubicBezTo>
                <a:lnTo>
                  <a:pt x="58" y="17"/>
                </a:lnTo>
                <a:close/>
                <a:moveTo>
                  <a:pt x="47" y="27"/>
                </a:moveTo>
                <a:cubicBezTo>
                  <a:pt x="30" y="27"/>
                  <a:pt x="30" y="27"/>
                  <a:pt x="30" y="27"/>
                </a:cubicBezTo>
                <a:cubicBezTo>
                  <a:pt x="37" y="19"/>
                  <a:pt x="37" y="19"/>
                  <a:pt x="37" y="19"/>
                </a:cubicBezTo>
                <a:lnTo>
                  <a:pt x="47" y="27"/>
                </a:lnTo>
                <a:close/>
                <a:moveTo>
                  <a:pt x="43" y="8"/>
                </a:moveTo>
                <a:cubicBezTo>
                  <a:pt x="37" y="14"/>
                  <a:pt x="37" y="14"/>
                  <a:pt x="37" y="14"/>
                </a:cubicBezTo>
                <a:cubicBezTo>
                  <a:pt x="30" y="8"/>
                  <a:pt x="30" y="8"/>
                  <a:pt x="30" y="8"/>
                </a:cubicBezTo>
                <a:lnTo>
                  <a:pt x="43" y="8"/>
                </a:lnTo>
                <a:close/>
                <a:moveTo>
                  <a:pt x="26" y="9"/>
                </a:moveTo>
                <a:cubicBezTo>
                  <a:pt x="34" y="17"/>
                  <a:pt x="34" y="17"/>
                  <a:pt x="34" y="17"/>
                </a:cubicBezTo>
                <a:cubicBezTo>
                  <a:pt x="24" y="27"/>
                  <a:pt x="24" y="27"/>
                  <a:pt x="24" y="27"/>
                </a:cubicBezTo>
                <a:cubicBezTo>
                  <a:pt x="8" y="27"/>
                  <a:pt x="8" y="27"/>
                  <a:pt x="8" y="27"/>
                </a:cubicBezTo>
                <a:lnTo>
                  <a:pt x="26" y="9"/>
                </a:lnTo>
                <a:close/>
                <a:moveTo>
                  <a:pt x="11" y="31"/>
                </a:moveTo>
                <a:cubicBezTo>
                  <a:pt x="25" y="31"/>
                  <a:pt x="25" y="31"/>
                  <a:pt x="25" y="31"/>
                </a:cubicBezTo>
                <a:cubicBezTo>
                  <a:pt x="49" y="71"/>
                  <a:pt x="49" y="71"/>
                  <a:pt x="49" y="71"/>
                </a:cubicBezTo>
                <a:lnTo>
                  <a:pt x="11" y="31"/>
                </a:lnTo>
                <a:close/>
                <a:moveTo>
                  <a:pt x="29" y="31"/>
                </a:moveTo>
                <a:cubicBezTo>
                  <a:pt x="48" y="31"/>
                  <a:pt x="48" y="31"/>
                  <a:pt x="48" y="31"/>
                </a:cubicBezTo>
                <a:cubicBezTo>
                  <a:pt x="57" y="78"/>
                  <a:pt x="57" y="78"/>
                  <a:pt x="57" y="78"/>
                </a:cubicBezTo>
                <a:lnTo>
                  <a:pt x="29" y="31"/>
                </a:lnTo>
                <a:close/>
                <a:moveTo>
                  <a:pt x="52" y="31"/>
                </a:moveTo>
                <a:cubicBezTo>
                  <a:pt x="71" y="31"/>
                  <a:pt x="71" y="31"/>
                  <a:pt x="71" y="31"/>
                </a:cubicBezTo>
                <a:cubicBezTo>
                  <a:pt x="61" y="79"/>
                  <a:pt x="61" y="79"/>
                  <a:pt x="61" y="79"/>
                </a:cubicBezTo>
                <a:lnTo>
                  <a:pt x="52" y="31"/>
                </a:lnTo>
                <a:close/>
                <a:moveTo>
                  <a:pt x="65" y="78"/>
                </a:moveTo>
                <a:cubicBezTo>
                  <a:pt x="75" y="31"/>
                  <a:pt x="75" y="31"/>
                  <a:pt x="75" y="31"/>
                </a:cubicBezTo>
                <a:cubicBezTo>
                  <a:pt x="94" y="31"/>
                  <a:pt x="94" y="31"/>
                  <a:pt x="94" y="31"/>
                </a:cubicBezTo>
                <a:lnTo>
                  <a:pt x="65" y="78"/>
                </a:lnTo>
                <a:close/>
                <a:moveTo>
                  <a:pt x="74" y="71"/>
                </a:moveTo>
                <a:cubicBezTo>
                  <a:pt x="98" y="31"/>
                  <a:pt x="98" y="31"/>
                  <a:pt x="98" y="31"/>
                </a:cubicBezTo>
                <a:cubicBezTo>
                  <a:pt x="112" y="31"/>
                  <a:pt x="112" y="31"/>
                  <a:pt x="112" y="31"/>
                </a:cubicBezTo>
                <a:lnTo>
                  <a:pt x="74" y="71"/>
                </a:lnTo>
                <a:close/>
                <a:moveTo>
                  <a:pt x="99" y="27"/>
                </a:moveTo>
                <a:cubicBezTo>
                  <a:pt x="88" y="17"/>
                  <a:pt x="88" y="17"/>
                  <a:pt x="88" y="17"/>
                </a:cubicBezTo>
                <a:cubicBezTo>
                  <a:pt x="97" y="9"/>
                  <a:pt x="97" y="9"/>
                  <a:pt x="97" y="9"/>
                </a:cubicBezTo>
                <a:cubicBezTo>
                  <a:pt x="115" y="27"/>
                  <a:pt x="115" y="27"/>
                  <a:pt x="115" y="27"/>
                </a:cubicBezTo>
                <a:lnTo>
                  <a:pt x="99" y="27"/>
                </a:lnTo>
                <a:close/>
                <a:moveTo>
                  <a:pt x="99" y="27"/>
                </a:moveTo>
                <a:cubicBezTo>
                  <a:pt x="99" y="27"/>
                  <a:pt x="99" y="27"/>
                  <a:pt x="99" y="27"/>
                </a:cubicBezTo>
              </a:path>
            </a:pathLst>
          </a:custGeom>
          <a:solidFill>
            <a:srgbClr val="F6F4F7"/>
          </a:solidFill>
          <a:ln w="9525">
            <a:noFill/>
          </a:ln>
        </p:spPr>
        <p:txBody>
          <a:bodyPr/>
          <a:lstStyle/>
          <a:p>
            <a:endParaRPr lang="zh-CN" altLang="en-US"/>
          </a:p>
        </p:txBody>
      </p:sp>
      <p:sp>
        <p:nvSpPr>
          <p:cNvPr id="36" name="MH_Text_1"/>
          <p:cNvSpPr txBox="1"/>
          <p:nvPr/>
        </p:nvSpPr>
        <p:spPr>
          <a:xfrm>
            <a:off x="1630680" y="2152650"/>
            <a:ext cx="3972560" cy="1821815"/>
          </a:xfrm>
          <a:prstGeom prst="rect">
            <a:avLst/>
          </a:prstGeom>
          <a:noFill/>
        </p:spPr>
        <p:txBody>
          <a:bodyPr lIns="68580" tIns="34290" rIns="68580" bIns="34290" anchor="ctr"/>
          <a:lstStyle/>
          <a:p>
            <a:pPr>
              <a:lnSpc>
                <a:spcPts val="1500"/>
              </a:lnSpc>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制定全面的</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物资</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采购管理系统，不仅可以管理材料，也可以了解整个供应状态和库存，并为管理决策提供科学依据，从而提高管理和工作效率，同时也降低了对工作人员的负担</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，对</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提高企业的经济效益有不可替代的作用。</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ts val="1500"/>
              </a:lnSpc>
            </a:pP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ts val="1500"/>
              </a:lnSpc>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可以减少物流时间，加快交货速度，一体化的信息交互系统，则可增加信息的准确性，及时性，信息共享</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。也进一步减少了因时间延长可能造成的利润风险。 </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38" name="MH_Text_1"/>
          <p:cNvSpPr txBox="1"/>
          <p:nvPr/>
        </p:nvSpPr>
        <p:spPr>
          <a:xfrm>
            <a:off x="1635850" y="3775678"/>
            <a:ext cx="3972635" cy="499669"/>
          </a:xfrm>
          <a:prstGeom prst="rect">
            <a:avLst/>
          </a:prstGeom>
          <a:noFill/>
        </p:spPr>
        <p:txBody>
          <a:bodyPr lIns="68580" tIns="34290" rIns="68580" bIns="34290" anchor="ctr"/>
          <a:lstStyle/>
          <a:p>
            <a:pPr>
              <a:lnSpc>
                <a:spcPts val="1500"/>
              </a:lnSpc>
            </a:pP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grpSp>
        <p:nvGrpSpPr>
          <p:cNvPr id="3" name="组合 2"/>
          <p:cNvGrpSpPr/>
          <p:nvPr/>
        </p:nvGrpSpPr>
        <p:grpSpPr>
          <a:xfrm>
            <a:off x="6022504" y="1068769"/>
            <a:ext cx="1629580" cy="3328139"/>
            <a:chOff x="1493533" y="1459712"/>
            <a:chExt cx="1443427" cy="2947953"/>
          </a:xfrm>
        </p:grpSpPr>
        <p:pic>
          <p:nvPicPr>
            <p:cNvPr id="88" name="图片 87" descr="手机"/>
            <p:cNvPicPr>
              <a:picLocks noChangeAspect="1"/>
            </p:cNvPicPr>
            <p:nvPr/>
          </p:nvPicPr>
          <p:blipFill>
            <a:blip r:embed="rId1"/>
            <a:stretch>
              <a:fillRect/>
            </a:stretch>
          </p:blipFill>
          <p:spPr>
            <a:xfrm>
              <a:off x="1493533" y="1459712"/>
              <a:ext cx="1443427" cy="2947953"/>
            </a:xfrm>
            <a:prstGeom prst="rect">
              <a:avLst/>
            </a:prstGeom>
          </p:spPr>
        </p:pic>
        <p:sp>
          <p:nvSpPr>
            <p:cNvPr id="2" name="矩形 1"/>
            <p:cNvSpPr/>
            <p:nvPr/>
          </p:nvSpPr>
          <p:spPr>
            <a:xfrm>
              <a:off x="1592424" y="1822580"/>
              <a:ext cx="1244082" cy="2210841"/>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10"/>
          <p:cNvSpPr txBox="1"/>
          <p:nvPr/>
        </p:nvSpPr>
        <p:spPr>
          <a:xfrm>
            <a:off x="556293" y="430183"/>
            <a:ext cx="3342219" cy="521970"/>
          </a:xfrm>
          <a:prstGeom prst="rect">
            <a:avLst/>
          </a:prstGeom>
          <a:noFill/>
        </p:spPr>
        <p:txBody>
          <a:bodyPr wrap="square" rtlCol="0">
            <a:spAutoFit/>
          </a:bodyPr>
          <a:lstStyle/>
          <a:p>
            <a:r>
              <a:rPr lang="zh-CN" altLang="en-US" sz="1800" dirty="0" smtClean="0">
                <a:solidFill>
                  <a:srgbClr val="3C434E"/>
                </a:solidFill>
                <a:latin typeface="微软雅黑" panose="020B0503020204020204" pitchFamily="34" charset="-122"/>
                <a:ea typeface="微软雅黑" panose="020B0503020204020204" pitchFamily="34" charset="-122"/>
              </a:rPr>
              <a:t>选题背景</a:t>
            </a:r>
            <a:r>
              <a:rPr lang="zh-CN" altLang="en-US" sz="1800" dirty="0">
                <a:solidFill>
                  <a:srgbClr val="3C434E"/>
                </a:solidFill>
                <a:latin typeface="微软雅黑" panose="020B0503020204020204" pitchFamily="34" charset="-122"/>
                <a:ea typeface="微软雅黑" panose="020B0503020204020204" pitchFamily="34" charset="-122"/>
              </a:rPr>
              <a:t>与</a:t>
            </a:r>
            <a:r>
              <a:rPr lang="zh-CN" altLang="en-US" sz="1800" dirty="0" smtClean="0">
                <a:solidFill>
                  <a:srgbClr val="3C434E"/>
                </a:solidFill>
                <a:latin typeface="微软雅黑" panose="020B0503020204020204" pitchFamily="34" charset="-122"/>
                <a:ea typeface="微软雅黑" panose="020B0503020204020204" pitchFamily="34" charset="-122"/>
              </a:rPr>
              <a:t>意义</a:t>
            </a:r>
            <a:endParaRPr lang="en-US" altLang="zh-CN" sz="1800" dirty="0" smtClean="0">
              <a:solidFill>
                <a:srgbClr val="3C434E"/>
              </a:solidFill>
              <a:latin typeface="微软雅黑" panose="020B0503020204020204" pitchFamily="34" charset="-122"/>
              <a:ea typeface="微软雅黑" panose="020B0503020204020204" pitchFamily="34" charset="-122"/>
            </a:endParaRPr>
          </a:p>
          <a:p>
            <a:endParaRPr lang="zh-CN" altLang="en-US" sz="1000" dirty="0">
              <a:solidFill>
                <a:srgbClr val="3C434E"/>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2312" y="495301"/>
            <a:ext cx="7819376" cy="4152900"/>
            <a:chOff x="662312" y="495301"/>
            <a:chExt cx="7819376" cy="4152900"/>
          </a:xfrm>
        </p:grpSpPr>
        <p:sp>
          <p:nvSpPr>
            <p:cNvPr id="8" name="矩形 7"/>
            <p:cNvSpPr/>
            <p:nvPr/>
          </p:nvSpPr>
          <p:spPr>
            <a:xfrm>
              <a:off x="662312" y="495301"/>
              <a:ext cx="7819376" cy="4152900"/>
            </a:xfrm>
            <a:prstGeom prst="rect">
              <a:avLst/>
            </a:prstGeom>
            <a:solidFill>
              <a:srgbClr val="3C444E">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880216" y="706272"/>
              <a:ext cx="7383569" cy="3730959"/>
              <a:chOff x="880216" y="702954"/>
              <a:chExt cx="7383569" cy="3730959"/>
            </a:xfrm>
          </p:grpSpPr>
          <p:sp>
            <p:nvSpPr>
              <p:cNvPr id="12" name="任意多边形 11"/>
              <p:cNvSpPr/>
              <p:nvPr/>
            </p:nvSpPr>
            <p:spPr>
              <a:xfrm>
                <a:off x="880216" y="702954"/>
                <a:ext cx="7383568" cy="757022"/>
              </a:xfrm>
              <a:custGeom>
                <a:avLst/>
                <a:gdLst>
                  <a:gd name="connsiteX0" fmla="*/ 0 w 2192096"/>
                  <a:gd name="connsiteY0" fmla="*/ 221672 h 224751"/>
                  <a:gd name="connsiteX1" fmla="*/ 0 w 2192096"/>
                  <a:gd name="connsiteY1" fmla="*/ 0 h 224751"/>
                  <a:gd name="connsiteX2" fmla="*/ 2192096 w 2192096"/>
                  <a:gd name="connsiteY2" fmla="*/ 0 h 224751"/>
                  <a:gd name="connsiteX3" fmla="*/ 2192096 w 2192096"/>
                  <a:gd name="connsiteY3" fmla="*/ 224751 h 224751"/>
                </a:gdLst>
                <a:ahLst/>
                <a:cxnLst>
                  <a:cxn ang="0">
                    <a:pos x="connsiteX0" y="connsiteY0"/>
                  </a:cxn>
                  <a:cxn ang="0">
                    <a:pos x="connsiteX1" y="connsiteY1"/>
                  </a:cxn>
                  <a:cxn ang="0">
                    <a:pos x="connsiteX2" y="connsiteY2"/>
                  </a:cxn>
                  <a:cxn ang="0">
                    <a:pos x="connsiteX3" y="connsiteY3"/>
                  </a:cxn>
                </a:cxnLst>
                <a:rect l="l" t="t" r="r" b="b"/>
                <a:pathLst>
                  <a:path w="2192096" h="224751">
                    <a:moveTo>
                      <a:pt x="0" y="221672"/>
                    </a:moveTo>
                    <a:lnTo>
                      <a:pt x="0" y="0"/>
                    </a:lnTo>
                    <a:lnTo>
                      <a:pt x="2192096" y="0"/>
                    </a:lnTo>
                    <a:lnTo>
                      <a:pt x="2192096" y="224751"/>
                    </a:lnTo>
                  </a:path>
                </a:pathLst>
              </a:custGeom>
              <a:noFill/>
              <a:ln w="12700">
                <a:solidFill>
                  <a:schemeClr val="bg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rot="10800000">
                <a:off x="880217" y="3676891"/>
                <a:ext cx="7383568" cy="757022"/>
              </a:xfrm>
              <a:custGeom>
                <a:avLst/>
                <a:gdLst>
                  <a:gd name="connsiteX0" fmla="*/ 0 w 2192096"/>
                  <a:gd name="connsiteY0" fmla="*/ 221672 h 224751"/>
                  <a:gd name="connsiteX1" fmla="*/ 0 w 2192096"/>
                  <a:gd name="connsiteY1" fmla="*/ 0 h 224751"/>
                  <a:gd name="connsiteX2" fmla="*/ 2192096 w 2192096"/>
                  <a:gd name="connsiteY2" fmla="*/ 0 h 224751"/>
                  <a:gd name="connsiteX3" fmla="*/ 2192096 w 2192096"/>
                  <a:gd name="connsiteY3" fmla="*/ 224751 h 224751"/>
                </a:gdLst>
                <a:ahLst/>
                <a:cxnLst>
                  <a:cxn ang="0">
                    <a:pos x="connsiteX0" y="connsiteY0"/>
                  </a:cxn>
                  <a:cxn ang="0">
                    <a:pos x="connsiteX1" y="connsiteY1"/>
                  </a:cxn>
                  <a:cxn ang="0">
                    <a:pos x="connsiteX2" y="connsiteY2"/>
                  </a:cxn>
                  <a:cxn ang="0">
                    <a:pos x="connsiteX3" y="connsiteY3"/>
                  </a:cxn>
                </a:cxnLst>
                <a:rect l="l" t="t" r="r" b="b"/>
                <a:pathLst>
                  <a:path w="2192096" h="224751">
                    <a:moveTo>
                      <a:pt x="0" y="221672"/>
                    </a:moveTo>
                    <a:lnTo>
                      <a:pt x="0" y="0"/>
                    </a:lnTo>
                    <a:lnTo>
                      <a:pt x="2192096" y="0"/>
                    </a:lnTo>
                    <a:lnTo>
                      <a:pt x="2192096" y="224751"/>
                    </a:lnTo>
                  </a:path>
                </a:pathLst>
              </a:custGeom>
              <a:noFill/>
              <a:ln w="12700">
                <a:solidFill>
                  <a:schemeClr val="bg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 name="文本框 10"/>
          <p:cNvSpPr txBox="1"/>
          <p:nvPr/>
        </p:nvSpPr>
        <p:spPr>
          <a:xfrm>
            <a:off x="2457757" y="2129695"/>
            <a:ext cx="4228486" cy="891540"/>
          </a:xfrm>
          <a:prstGeom prst="rect">
            <a:avLst/>
          </a:prstGeom>
          <a:noFill/>
        </p:spPr>
        <p:txBody>
          <a:bodyPr wrap="square" rtlCol="0">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sym typeface="+mn-ea"/>
              </a:rPr>
              <a:t>系统开发技术</a:t>
            </a:r>
            <a:endParaRPr lang="en-US" altLang="zh-CN" sz="3600" b="1" dirty="0" smtClean="0">
              <a:solidFill>
                <a:schemeClr val="bg1"/>
              </a:solidFill>
              <a:latin typeface="微软雅黑" panose="020B0503020204020204" pitchFamily="34" charset="-122"/>
              <a:ea typeface="微软雅黑" panose="020B0503020204020204" pitchFamily="34" charset="-122"/>
              <a:sym typeface="+mn-ea"/>
            </a:endParaRPr>
          </a:p>
          <a:p>
            <a:pPr algn="ctr"/>
            <a:endParaRPr lang="zh-CN" altLang="en-US" sz="1600" dirty="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11"/>
          <p:cNvSpPr txBox="1"/>
          <p:nvPr/>
        </p:nvSpPr>
        <p:spPr>
          <a:xfrm>
            <a:off x="2946202" y="1347934"/>
            <a:ext cx="3251597" cy="807913"/>
          </a:xfrm>
          <a:prstGeom prst="rect">
            <a:avLst/>
          </a:prstGeom>
          <a:noFill/>
        </p:spPr>
        <p:txBody>
          <a:bodyPr wrap="square" lIns="68580" tIns="34290" rIns="68580" bIns="34290" rtlCol="0">
            <a:spAutoFit/>
          </a:bodyPr>
          <a:lstStyle/>
          <a:p>
            <a:pPr algn="ctr"/>
            <a:r>
              <a:rPr lang="en-US" altLang="zh-CN" sz="4800" dirty="0" smtClean="0">
                <a:solidFill>
                  <a:schemeClr val="bg1"/>
                </a:solidFill>
                <a:latin typeface="微软雅黑" panose="020B0503020204020204" pitchFamily="34" charset="-122"/>
                <a:ea typeface="微软雅黑" panose="020B0503020204020204" pitchFamily="34" charset="-122"/>
                <a:sym typeface="+mn-ea"/>
              </a:rPr>
              <a:t>PART 02</a:t>
            </a:r>
            <a:endParaRPr lang="zh-CN" altLang="en-US" sz="4800" dirty="0">
              <a:solidFill>
                <a:schemeClr val="bg1"/>
              </a:solidFill>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4261623" y="3059248"/>
            <a:ext cx="620754" cy="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flip dir="r"/>
      </p:transition>
    </mc:Choice>
    <mc:Fallback>
      <p:transition spd="slow" advClick="0"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10"/>
          <p:cNvSpPr txBox="1"/>
          <p:nvPr/>
        </p:nvSpPr>
        <p:spPr>
          <a:xfrm>
            <a:off x="556293" y="430183"/>
            <a:ext cx="2448272" cy="521970"/>
          </a:xfrm>
          <a:prstGeom prst="rect">
            <a:avLst/>
          </a:prstGeom>
          <a:noFill/>
        </p:spPr>
        <p:txBody>
          <a:bodyPr wrap="square" rtlCol="0">
            <a:spAutoFit/>
          </a:bodyPr>
          <a:lstStyle/>
          <a:p>
            <a:r>
              <a:rPr lang="zh-CN" altLang="en-US" sz="1800" dirty="0" smtClean="0">
                <a:solidFill>
                  <a:srgbClr val="3C434E"/>
                </a:solidFill>
                <a:latin typeface="微软雅黑" panose="020B0503020204020204" pitchFamily="34" charset="-122"/>
                <a:ea typeface="微软雅黑" panose="020B0503020204020204" pitchFamily="34" charset="-122"/>
                <a:sym typeface="+mn-ea"/>
              </a:rPr>
              <a:t>系统开发技术</a:t>
            </a:r>
            <a:endParaRPr lang="zh-CN" altLang="en-US" sz="1800" dirty="0" smtClean="0">
              <a:solidFill>
                <a:srgbClr val="3C434E"/>
              </a:solidFill>
              <a:latin typeface="微软雅黑" panose="020B0503020204020204" pitchFamily="34" charset="-122"/>
              <a:ea typeface="微软雅黑" panose="020B0503020204020204" pitchFamily="34" charset="-122"/>
              <a:sym typeface="+mn-ea"/>
            </a:endParaRPr>
          </a:p>
          <a:p>
            <a:endParaRPr lang="zh-CN" altLang="en-US" sz="1000" dirty="0">
              <a:solidFill>
                <a:srgbClr val="3C434E"/>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200404" y="1419725"/>
            <a:ext cx="2719136" cy="2779294"/>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8150" y="1419725"/>
            <a:ext cx="2382254" cy="2779294"/>
          </a:xfrm>
          <a:prstGeom prst="rect">
            <a:avLst/>
          </a:prstGeom>
          <a:solidFill>
            <a:srgbClr val="3C4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600"/>
              <a:t>操作系统：Windows10 64位</a:t>
            </a:r>
            <a:endParaRPr lang="zh-CN" altLang="en-US" sz="1600"/>
          </a:p>
          <a:p>
            <a:pPr algn="l"/>
            <a:r>
              <a:rPr lang="zh-CN" altLang="en-US" sz="1600"/>
              <a:t>开发工具：</a:t>
            </a:r>
            <a:r>
              <a:rPr lang="en-US" altLang="zh-CN" sz="1600"/>
              <a:t>Intellij IDEA</a:t>
            </a:r>
            <a:endParaRPr lang="zh-CN" altLang="en-US" sz="1600"/>
          </a:p>
          <a:p>
            <a:pPr algn="l"/>
            <a:r>
              <a:rPr lang="zh-CN" altLang="en-US" sz="1600"/>
              <a:t>数据库服务器：MySQL</a:t>
            </a:r>
            <a:r>
              <a:rPr lang="en-US" altLang="zh-CN" sz="1600"/>
              <a:t>8.0</a:t>
            </a:r>
            <a:endParaRPr lang="zh-CN" altLang="en-US" sz="1600"/>
          </a:p>
          <a:p>
            <a:pPr algn="l"/>
            <a:r>
              <a:rPr lang="zh-CN" altLang="en-US" sz="1600"/>
              <a:t>开发语言：JAVA</a:t>
            </a:r>
            <a:endParaRPr lang="zh-CN" altLang="en-US" sz="1600"/>
          </a:p>
          <a:p>
            <a:pPr algn="l"/>
            <a:r>
              <a:rPr lang="zh-CN" altLang="en-US" sz="1600"/>
              <a:t>JDK版本：</a:t>
            </a:r>
            <a:r>
              <a:rPr lang="en-US" altLang="zh-CN" sz="1600"/>
              <a:t>JDK11</a:t>
            </a:r>
            <a:endParaRPr lang="en-US" altLang="zh-CN" sz="1600"/>
          </a:p>
        </p:txBody>
      </p:sp>
      <p:sp>
        <p:nvSpPr>
          <p:cNvPr id="41" name="矩形 40"/>
          <p:cNvSpPr/>
          <p:nvPr/>
        </p:nvSpPr>
        <p:spPr>
          <a:xfrm>
            <a:off x="5919539" y="1419725"/>
            <a:ext cx="2400301" cy="2779294"/>
          </a:xfrm>
          <a:prstGeom prst="rect">
            <a:avLst/>
          </a:prstGeom>
          <a:solidFill>
            <a:srgbClr val="646F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600">
                <a:latin typeface="+mn-ea"/>
                <a:cs typeface="+mn-ea"/>
              </a:rPr>
              <a:t>B/S</a:t>
            </a:r>
            <a:endParaRPr lang="en-US" altLang="zh-CN" sz="1600">
              <a:latin typeface="+mn-ea"/>
              <a:cs typeface="+mn-ea"/>
            </a:endParaRPr>
          </a:p>
          <a:p>
            <a:pPr algn="l"/>
            <a:r>
              <a:rPr lang="en-US" altLang="zh-CN" sz="1600">
                <a:latin typeface="+mn-ea"/>
                <a:cs typeface="+mn-ea"/>
              </a:rPr>
              <a:t>JSP</a:t>
            </a:r>
            <a:endParaRPr lang="en-US" altLang="zh-CN" sz="1600">
              <a:latin typeface="+mn-ea"/>
              <a:cs typeface="+mn-ea"/>
            </a:endParaRPr>
          </a:p>
          <a:p>
            <a:pPr algn="l"/>
            <a:r>
              <a:rPr lang="en-US" altLang="zh-CN" sz="1600">
                <a:latin typeface="+mn-ea"/>
                <a:cs typeface="+mn-ea"/>
              </a:rPr>
              <a:t>MVC</a:t>
            </a:r>
            <a:r>
              <a:rPr lang="zh-CN" altLang="en-US" sz="1600">
                <a:latin typeface="+mn-ea"/>
                <a:cs typeface="+mn-ea"/>
              </a:rPr>
              <a:t>设计体系结构</a:t>
            </a:r>
            <a:br>
              <a:rPr lang="zh-CN" altLang="en-US" sz="1600">
                <a:latin typeface="+mn-ea"/>
                <a:cs typeface="+mn-ea"/>
              </a:rPr>
            </a:br>
            <a:r>
              <a:rPr lang="zh-CN" altLang="en-US" sz="1600">
                <a:latin typeface="+mn-ea"/>
                <a:cs typeface="+mn-ea"/>
              </a:rPr>
              <a:t>S</a:t>
            </a:r>
            <a:r>
              <a:rPr lang="en-US" altLang="zh-CN" sz="1600">
                <a:latin typeface="+mn-ea"/>
                <a:cs typeface="+mn-ea"/>
              </a:rPr>
              <a:t>SM</a:t>
            </a:r>
            <a:r>
              <a:rPr lang="zh-CN" altLang="en-US" sz="1600">
                <a:latin typeface="+mn-ea"/>
                <a:cs typeface="+mn-ea"/>
              </a:rPr>
              <a:t>框架</a:t>
            </a:r>
            <a:endParaRPr lang="zh-CN" altLang="en-US" sz="1600">
              <a:latin typeface="+mn-ea"/>
              <a:cs typeface="+mn-ea"/>
            </a:endParaRPr>
          </a:p>
          <a:p>
            <a:pPr algn="l"/>
            <a:r>
              <a:rPr lang="en-US" altLang="zh-CN" sz="1600">
                <a:latin typeface="+mn-ea"/>
                <a:cs typeface="+mn-ea"/>
              </a:rPr>
              <a:t>jQuery</a:t>
            </a:r>
            <a:endParaRPr lang="en-US" altLang="zh-CN" sz="1600">
              <a:latin typeface="+mn-ea"/>
              <a:cs typeface="+mn-ea"/>
            </a:endParaRPr>
          </a:p>
          <a:p>
            <a:pPr algn="l"/>
            <a:endParaRPr lang="zh-CN" altLang="en-US" sz="1600">
              <a:latin typeface="+mn-ea"/>
              <a:cs typeface="+mn-ea"/>
            </a:endParaRPr>
          </a:p>
        </p:txBody>
      </p:sp>
      <p:sp>
        <p:nvSpPr>
          <p:cNvPr id="42" name="TextBox 1210"/>
          <p:cNvSpPr/>
          <p:nvPr/>
        </p:nvSpPr>
        <p:spPr>
          <a:xfrm>
            <a:off x="992614" y="1617556"/>
            <a:ext cx="1407160" cy="37592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开发环境：</a:t>
            </a:r>
            <a:endPar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9" name="TextBox 1210"/>
          <p:cNvSpPr/>
          <p:nvPr/>
        </p:nvSpPr>
        <p:spPr>
          <a:xfrm>
            <a:off x="6127091" y="1617556"/>
            <a:ext cx="1407160" cy="37592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设计技术：</a:t>
            </a:r>
            <a:endPar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advClick="0" advTm="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5"/>
          <p:cNvSpPr/>
          <p:nvPr/>
        </p:nvSpPr>
        <p:spPr bwMode="auto">
          <a:xfrm>
            <a:off x="4595393" y="1538407"/>
            <a:ext cx="1075942" cy="1075942"/>
          </a:xfrm>
          <a:custGeom>
            <a:avLst/>
            <a:gdLst>
              <a:gd name="T0" fmla="*/ 0 w 86"/>
              <a:gd name="T1" fmla="*/ 86 h 86"/>
              <a:gd name="T2" fmla="*/ 0 w 86"/>
              <a:gd name="T3" fmla="*/ 22 h 86"/>
              <a:gd name="T4" fmla="*/ 23 w 86"/>
              <a:gd name="T5" fmla="*/ 0 h 86"/>
              <a:gd name="T6" fmla="*/ 86 w 86"/>
              <a:gd name="T7" fmla="*/ 0 h 86"/>
              <a:gd name="T8" fmla="*/ 86 w 86"/>
              <a:gd name="T9" fmla="*/ 63 h 86"/>
              <a:gd name="T10" fmla="*/ 64 w 86"/>
              <a:gd name="T11" fmla="*/ 86 h 86"/>
              <a:gd name="T12" fmla="*/ 0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0" y="86"/>
                </a:moveTo>
                <a:cubicBezTo>
                  <a:pt x="0" y="22"/>
                  <a:pt x="0" y="22"/>
                  <a:pt x="0" y="22"/>
                </a:cubicBezTo>
                <a:cubicBezTo>
                  <a:pt x="0" y="10"/>
                  <a:pt x="10" y="0"/>
                  <a:pt x="23" y="0"/>
                </a:cubicBezTo>
                <a:cubicBezTo>
                  <a:pt x="86" y="0"/>
                  <a:pt x="86" y="0"/>
                  <a:pt x="86" y="0"/>
                </a:cubicBezTo>
                <a:cubicBezTo>
                  <a:pt x="86" y="63"/>
                  <a:pt x="86" y="63"/>
                  <a:pt x="86" y="63"/>
                </a:cubicBezTo>
                <a:cubicBezTo>
                  <a:pt x="86" y="76"/>
                  <a:pt x="76" y="86"/>
                  <a:pt x="64" y="86"/>
                </a:cubicBezTo>
                <a:lnTo>
                  <a:pt x="0" y="86"/>
                </a:lnTo>
                <a:close/>
              </a:path>
            </a:pathLst>
          </a:custGeom>
          <a:solidFill>
            <a:srgbClr val="646F8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 name="Freeform 6"/>
          <p:cNvSpPr/>
          <p:nvPr/>
        </p:nvSpPr>
        <p:spPr bwMode="auto">
          <a:xfrm>
            <a:off x="3378044" y="1538407"/>
            <a:ext cx="1090754" cy="1075942"/>
          </a:xfrm>
          <a:custGeom>
            <a:avLst/>
            <a:gdLst>
              <a:gd name="T0" fmla="*/ 87 w 87"/>
              <a:gd name="T1" fmla="*/ 86 h 86"/>
              <a:gd name="T2" fmla="*/ 23 w 87"/>
              <a:gd name="T3" fmla="*/ 86 h 86"/>
              <a:gd name="T4" fmla="*/ 0 w 87"/>
              <a:gd name="T5" fmla="*/ 63 h 86"/>
              <a:gd name="T6" fmla="*/ 0 w 87"/>
              <a:gd name="T7" fmla="*/ 0 h 86"/>
              <a:gd name="T8" fmla="*/ 64 w 87"/>
              <a:gd name="T9" fmla="*/ 0 h 86"/>
              <a:gd name="T10" fmla="*/ 87 w 87"/>
              <a:gd name="T11" fmla="*/ 22 h 86"/>
              <a:gd name="T12" fmla="*/ 87 w 87"/>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7" h="86">
                <a:moveTo>
                  <a:pt x="87" y="86"/>
                </a:moveTo>
                <a:cubicBezTo>
                  <a:pt x="23" y="86"/>
                  <a:pt x="23" y="86"/>
                  <a:pt x="23" y="86"/>
                </a:cubicBezTo>
                <a:cubicBezTo>
                  <a:pt x="10" y="86"/>
                  <a:pt x="0" y="76"/>
                  <a:pt x="0" y="63"/>
                </a:cubicBezTo>
                <a:cubicBezTo>
                  <a:pt x="0" y="0"/>
                  <a:pt x="0" y="0"/>
                  <a:pt x="0" y="0"/>
                </a:cubicBezTo>
                <a:cubicBezTo>
                  <a:pt x="64" y="0"/>
                  <a:pt x="64" y="0"/>
                  <a:pt x="64" y="0"/>
                </a:cubicBezTo>
                <a:cubicBezTo>
                  <a:pt x="77" y="0"/>
                  <a:pt x="87" y="10"/>
                  <a:pt x="87" y="22"/>
                </a:cubicBezTo>
                <a:lnTo>
                  <a:pt x="87" y="86"/>
                </a:lnTo>
                <a:close/>
              </a:path>
            </a:pathLst>
          </a:custGeom>
          <a:solidFill>
            <a:srgbClr val="3C434E"/>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Freeform 7"/>
          <p:cNvSpPr/>
          <p:nvPr/>
        </p:nvSpPr>
        <p:spPr bwMode="auto">
          <a:xfrm>
            <a:off x="4595393" y="2715745"/>
            <a:ext cx="1075942" cy="1085464"/>
          </a:xfrm>
          <a:custGeom>
            <a:avLst/>
            <a:gdLst>
              <a:gd name="T0" fmla="*/ 86 w 86"/>
              <a:gd name="T1" fmla="*/ 87 h 87"/>
              <a:gd name="T2" fmla="*/ 23 w 86"/>
              <a:gd name="T3" fmla="*/ 87 h 87"/>
              <a:gd name="T4" fmla="*/ 0 w 86"/>
              <a:gd name="T5" fmla="*/ 64 h 87"/>
              <a:gd name="T6" fmla="*/ 0 w 86"/>
              <a:gd name="T7" fmla="*/ 0 h 87"/>
              <a:gd name="T8" fmla="*/ 64 w 86"/>
              <a:gd name="T9" fmla="*/ 0 h 87"/>
              <a:gd name="T10" fmla="*/ 86 w 86"/>
              <a:gd name="T11" fmla="*/ 23 h 87"/>
              <a:gd name="T12" fmla="*/ 86 w 86"/>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6" h="87">
                <a:moveTo>
                  <a:pt x="86" y="87"/>
                </a:moveTo>
                <a:cubicBezTo>
                  <a:pt x="23" y="87"/>
                  <a:pt x="23" y="87"/>
                  <a:pt x="23" y="87"/>
                </a:cubicBezTo>
                <a:cubicBezTo>
                  <a:pt x="10" y="87"/>
                  <a:pt x="0" y="76"/>
                  <a:pt x="0" y="64"/>
                </a:cubicBezTo>
                <a:cubicBezTo>
                  <a:pt x="0" y="0"/>
                  <a:pt x="0" y="0"/>
                  <a:pt x="0" y="0"/>
                </a:cubicBezTo>
                <a:cubicBezTo>
                  <a:pt x="64" y="0"/>
                  <a:pt x="64" y="0"/>
                  <a:pt x="64" y="0"/>
                </a:cubicBezTo>
                <a:cubicBezTo>
                  <a:pt x="76" y="0"/>
                  <a:pt x="86" y="10"/>
                  <a:pt x="86" y="23"/>
                </a:cubicBezTo>
                <a:lnTo>
                  <a:pt x="86" y="87"/>
                </a:lnTo>
                <a:close/>
              </a:path>
            </a:pathLst>
          </a:custGeom>
          <a:solidFill>
            <a:srgbClr val="3C434E"/>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Freeform 8"/>
          <p:cNvSpPr/>
          <p:nvPr/>
        </p:nvSpPr>
        <p:spPr bwMode="auto">
          <a:xfrm>
            <a:off x="3378044" y="2715745"/>
            <a:ext cx="1090754" cy="1085464"/>
          </a:xfrm>
          <a:custGeom>
            <a:avLst/>
            <a:gdLst>
              <a:gd name="T0" fmla="*/ 0 w 87"/>
              <a:gd name="T1" fmla="*/ 87 h 87"/>
              <a:gd name="T2" fmla="*/ 0 w 87"/>
              <a:gd name="T3" fmla="*/ 23 h 87"/>
              <a:gd name="T4" fmla="*/ 23 w 87"/>
              <a:gd name="T5" fmla="*/ 0 h 87"/>
              <a:gd name="T6" fmla="*/ 87 w 87"/>
              <a:gd name="T7" fmla="*/ 0 h 87"/>
              <a:gd name="T8" fmla="*/ 87 w 87"/>
              <a:gd name="T9" fmla="*/ 64 h 87"/>
              <a:gd name="T10" fmla="*/ 64 w 87"/>
              <a:gd name="T11" fmla="*/ 87 h 87"/>
              <a:gd name="T12" fmla="*/ 0 w 87"/>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7" h="87">
                <a:moveTo>
                  <a:pt x="0" y="87"/>
                </a:moveTo>
                <a:cubicBezTo>
                  <a:pt x="0" y="23"/>
                  <a:pt x="0" y="23"/>
                  <a:pt x="0" y="23"/>
                </a:cubicBezTo>
                <a:cubicBezTo>
                  <a:pt x="0" y="10"/>
                  <a:pt x="10" y="0"/>
                  <a:pt x="23" y="0"/>
                </a:cubicBezTo>
                <a:cubicBezTo>
                  <a:pt x="87" y="0"/>
                  <a:pt x="87" y="0"/>
                  <a:pt x="87" y="0"/>
                </a:cubicBezTo>
                <a:cubicBezTo>
                  <a:pt x="87" y="64"/>
                  <a:pt x="87" y="64"/>
                  <a:pt x="87" y="64"/>
                </a:cubicBezTo>
                <a:cubicBezTo>
                  <a:pt x="87" y="76"/>
                  <a:pt x="77" y="87"/>
                  <a:pt x="64" y="87"/>
                </a:cubicBezTo>
                <a:lnTo>
                  <a:pt x="0" y="87"/>
                </a:lnTo>
                <a:close/>
              </a:path>
            </a:pathLst>
          </a:custGeom>
          <a:solidFill>
            <a:srgbClr val="646F8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7" name="组合 46"/>
          <p:cNvGrpSpPr/>
          <p:nvPr/>
        </p:nvGrpSpPr>
        <p:grpSpPr>
          <a:xfrm>
            <a:off x="4841042" y="2964355"/>
            <a:ext cx="584646" cy="588244"/>
            <a:chOff x="5595939" y="4999038"/>
            <a:chExt cx="515938" cy="519113"/>
          </a:xfrm>
          <a:solidFill>
            <a:srgbClr val="F6F4F7"/>
          </a:solidFill>
        </p:grpSpPr>
        <p:sp>
          <p:nvSpPr>
            <p:cNvPr id="71" name="Freeform 5"/>
            <p:cNvSpPr/>
            <p:nvPr/>
          </p:nvSpPr>
          <p:spPr bwMode="auto">
            <a:xfrm>
              <a:off x="5599114" y="4999038"/>
              <a:ext cx="430213" cy="303213"/>
            </a:xfrm>
            <a:custGeom>
              <a:avLst/>
              <a:gdLst>
                <a:gd name="T0" fmla="*/ 298 w 298"/>
                <a:gd name="T1" fmla="*/ 81 h 211"/>
                <a:gd name="T2" fmla="*/ 292 w 298"/>
                <a:gd name="T3" fmla="*/ 0 h 211"/>
                <a:gd name="T4" fmla="*/ 210 w 298"/>
                <a:gd name="T5" fmla="*/ 30 h 211"/>
                <a:gd name="T6" fmla="*/ 242 w 298"/>
                <a:gd name="T7" fmla="*/ 48 h 211"/>
                <a:gd name="T8" fmla="*/ 100 w 298"/>
                <a:gd name="T9" fmla="*/ 155 h 211"/>
                <a:gd name="T10" fmla="*/ 1 w 298"/>
                <a:gd name="T11" fmla="*/ 169 h 211"/>
                <a:gd name="T12" fmla="*/ 1 w 298"/>
                <a:gd name="T13" fmla="*/ 188 h 211"/>
                <a:gd name="T14" fmla="*/ 1 w 298"/>
                <a:gd name="T15" fmla="*/ 207 h 211"/>
                <a:gd name="T16" fmla="*/ 1 w 298"/>
                <a:gd name="T17" fmla="*/ 207 h 211"/>
                <a:gd name="T18" fmla="*/ 112 w 298"/>
                <a:gd name="T19" fmla="*/ 191 h 211"/>
                <a:gd name="T20" fmla="*/ 208 w 298"/>
                <a:gd name="T21" fmla="*/ 139 h 211"/>
                <a:gd name="T22" fmla="*/ 275 w 298"/>
                <a:gd name="T23" fmla="*/ 68 h 211"/>
                <a:gd name="T24" fmla="*/ 298 w 298"/>
                <a:gd name="T25" fmla="*/ 8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211">
                  <a:moveTo>
                    <a:pt x="298" y="81"/>
                  </a:moveTo>
                  <a:cubicBezTo>
                    <a:pt x="292" y="0"/>
                    <a:pt x="292" y="0"/>
                    <a:pt x="292" y="0"/>
                  </a:cubicBezTo>
                  <a:cubicBezTo>
                    <a:pt x="210" y="30"/>
                    <a:pt x="210" y="30"/>
                    <a:pt x="210" y="30"/>
                  </a:cubicBezTo>
                  <a:cubicBezTo>
                    <a:pt x="242" y="48"/>
                    <a:pt x="242" y="48"/>
                    <a:pt x="242" y="48"/>
                  </a:cubicBezTo>
                  <a:cubicBezTo>
                    <a:pt x="208" y="98"/>
                    <a:pt x="160" y="133"/>
                    <a:pt x="100" y="155"/>
                  </a:cubicBezTo>
                  <a:cubicBezTo>
                    <a:pt x="46" y="174"/>
                    <a:pt x="1" y="169"/>
                    <a:pt x="1" y="169"/>
                  </a:cubicBezTo>
                  <a:cubicBezTo>
                    <a:pt x="1" y="188"/>
                    <a:pt x="1" y="188"/>
                    <a:pt x="1" y="188"/>
                  </a:cubicBezTo>
                  <a:cubicBezTo>
                    <a:pt x="1" y="207"/>
                    <a:pt x="1" y="207"/>
                    <a:pt x="1" y="207"/>
                  </a:cubicBezTo>
                  <a:cubicBezTo>
                    <a:pt x="1" y="207"/>
                    <a:pt x="0" y="207"/>
                    <a:pt x="1" y="207"/>
                  </a:cubicBezTo>
                  <a:cubicBezTo>
                    <a:pt x="8" y="207"/>
                    <a:pt x="55" y="211"/>
                    <a:pt x="112" y="191"/>
                  </a:cubicBezTo>
                  <a:cubicBezTo>
                    <a:pt x="147" y="179"/>
                    <a:pt x="180" y="161"/>
                    <a:pt x="208" y="139"/>
                  </a:cubicBezTo>
                  <a:cubicBezTo>
                    <a:pt x="234" y="119"/>
                    <a:pt x="256" y="95"/>
                    <a:pt x="275" y="68"/>
                  </a:cubicBezTo>
                  <a:lnTo>
                    <a:pt x="298"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2" name="Rectangle 6"/>
            <p:cNvSpPr>
              <a:spLocks noChangeArrowheads="1"/>
            </p:cNvSpPr>
            <p:nvPr/>
          </p:nvSpPr>
          <p:spPr bwMode="auto">
            <a:xfrm>
              <a:off x="5595939" y="5345113"/>
              <a:ext cx="100013" cy="1095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a:p>
          </p:txBody>
        </p:sp>
        <p:sp>
          <p:nvSpPr>
            <p:cNvPr id="73" name="Freeform 7"/>
            <p:cNvSpPr/>
            <p:nvPr/>
          </p:nvSpPr>
          <p:spPr bwMode="auto">
            <a:xfrm>
              <a:off x="5713414" y="5310188"/>
              <a:ext cx="98425" cy="144463"/>
            </a:xfrm>
            <a:custGeom>
              <a:avLst/>
              <a:gdLst>
                <a:gd name="T0" fmla="*/ 62 w 62"/>
                <a:gd name="T1" fmla="*/ 0 h 91"/>
                <a:gd name="T2" fmla="*/ 1 w 62"/>
                <a:gd name="T3" fmla="*/ 0 h 91"/>
                <a:gd name="T4" fmla="*/ 0 w 62"/>
                <a:gd name="T5" fmla="*/ 91 h 91"/>
                <a:gd name="T6" fmla="*/ 62 w 62"/>
                <a:gd name="T7" fmla="*/ 91 h 91"/>
                <a:gd name="T8" fmla="*/ 62 w 62"/>
                <a:gd name="T9" fmla="*/ 0 h 91"/>
              </a:gdLst>
              <a:ahLst/>
              <a:cxnLst>
                <a:cxn ang="0">
                  <a:pos x="T0" y="T1"/>
                </a:cxn>
                <a:cxn ang="0">
                  <a:pos x="T2" y="T3"/>
                </a:cxn>
                <a:cxn ang="0">
                  <a:pos x="T4" y="T5"/>
                </a:cxn>
                <a:cxn ang="0">
                  <a:pos x="T6" y="T7"/>
                </a:cxn>
                <a:cxn ang="0">
                  <a:pos x="T8" y="T9"/>
                </a:cxn>
              </a:cxnLst>
              <a:rect l="0" t="0" r="r" b="b"/>
              <a:pathLst>
                <a:path w="62" h="91">
                  <a:moveTo>
                    <a:pt x="62" y="0"/>
                  </a:moveTo>
                  <a:lnTo>
                    <a:pt x="1" y="0"/>
                  </a:lnTo>
                  <a:lnTo>
                    <a:pt x="0" y="91"/>
                  </a:lnTo>
                  <a:lnTo>
                    <a:pt x="62" y="91"/>
                  </a:lnTo>
                  <a:lnTo>
                    <a:pt x="6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4" name="Rectangle 8"/>
            <p:cNvSpPr>
              <a:spLocks noChangeArrowheads="1"/>
            </p:cNvSpPr>
            <p:nvPr/>
          </p:nvSpPr>
          <p:spPr bwMode="auto">
            <a:xfrm>
              <a:off x="5830889" y="5260976"/>
              <a:ext cx="98425" cy="193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a:p>
          </p:txBody>
        </p:sp>
        <p:sp>
          <p:nvSpPr>
            <p:cNvPr id="75" name="Rectangle 9"/>
            <p:cNvSpPr>
              <a:spLocks noChangeArrowheads="1"/>
            </p:cNvSpPr>
            <p:nvPr/>
          </p:nvSpPr>
          <p:spPr bwMode="auto">
            <a:xfrm>
              <a:off x="5948364" y="5183188"/>
              <a:ext cx="98425" cy="271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a:p>
          </p:txBody>
        </p:sp>
        <p:sp>
          <p:nvSpPr>
            <p:cNvPr id="76" name="Freeform 10"/>
            <p:cNvSpPr/>
            <p:nvPr/>
          </p:nvSpPr>
          <p:spPr bwMode="auto">
            <a:xfrm>
              <a:off x="5595939" y="4999038"/>
              <a:ext cx="515938" cy="519113"/>
            </a:xfrm>
            <a:custGeom>
              <a:avLst/>
              <a:gdLst>
                <a:gd name="T0" fmla="*/ 343 w 358"/>
                <a:gd name="T1" fmla="*/ 0 h 361"/>
                <a:gd name="T2" fmla="*/ 343 w 358"/>
                <a:gd name="T3" fmla="*/ 0 h 361"/>
                <a:gd name="T4" fmla="*/ 343 w 358"/>
                <a:gd name="T5" fmla="*/ 0 h 361"/>
                <a:gd name="T6" fmla="*/ 334 w 358"/>
                <a:gd name="T7" fmla="*/ 4 h 361"/>
                <a:gd name="T8" fmla="*/ 329 w 358"/>
                <a:gd name="T9" fmla="*/ 14 h 361"/>
                <a:gd name="T10" fmla="*/ 339 w 358"/>
                <a:gd name="T11" fmla="*/ 28 h 361"/>
                <a:gd name="T12" fmla="*/ 339 w 358"/>
                <a:gd name="T13" fmla="*/ 343 h 361"/>
                <a:gd name="T14" fmla="*/ 29 w 358"/>
                <a:gd name="T15" fmla="*/ 343 h 361"/>
                <a:gd name="T16" fmla="*/ 15 w 358"/>
                <a:gd name="T17" fmla="*/ 332 h 361"/>
                <a:gd name="T18" fmla="*/ 0 w 358"/>
                <a:gd name="T19" fmla="*/ 347 h 361"/>
                <a:gd name="T20" fmla="*/ 0 w 358"/>
                <a:gd name="T21" fmla="*/ 348 h 361"/>
                <a:gd name="T22" fmla="*/ 15 w 358"/>
                <a:gd name="T23" fmla="*/ 361 h 361"/>
                <a:gd name="T24" fmla="*/ 29 w 358"/>
                <a:gd name="T25" fmla="*/ 351 h 361"/>
                <a:gd name="T26" fmla="*/ 347 w 358"/>
                <a:gd name="T27" fmla="*/ 351 h 361"/>
                <a:gd name="T28" fmla="*/ 347 w 358"/>
                <a:gd name="T29" fmla="*/ 28 h 361"/>
                <a:gd name="T30" fmla="*/ 358 w 358"/>
                <a:gd name="T31" fmla="*/ 14 h 361"/>
                <a:gd name="T32" fmla="*/ 343 w 358"/>
                <a:gd name="T3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8" h="361">
                  <a:moveTo>
                    <a:pt x="343" y="0"/>
                  </a:moveTo>
                  <a:cubicBezTo>
                    <a:pt x="343" y="0"/>
                    <a:pt x="343" y="0"/>
                    <a:pt x="343" y="0"/>
                  </a:cubicBezTo>
                  <a:cubicBezTo>
                    <a:pt x="343" y="0"/>
                    <a:pt x="343" y="0"/>
                    <a:pt x="343" y="0"/>
                  </a:cubicBezTo>
                  <a:cubicBezTo>
                    <a:pt x="339" y="0"/>
                    <a:pt x="336" y="1"/>
                    <a:pt x="334" y="4"/>
                  </a:cubicBezTo>
                  <a:cubicBezTo>
                    <a:pt x="331" y="6"/>
                    <a:pt x="329" y="10"/>
                    <a:pt x="329" y="14"/>
                  </a:cubicBezTo>
                  <a:cubicBezTo>
                    <a:pt x="329" y="21"/>
                    <a:pt x="333" y="26"/>
                    <a:pt x="339" y="28"/>
                  </a:cubicBezTo>
                  <a:cubicBezTo>
                    <a:pt x="339" y="343"/>
                    <a:pt x="339" y="343"/>
                    <a:pt x="339" y="343"/>
                  </a:cubicBezTo>
                  <a:cubicBezTo>
                    <a:pt x="29" y="343"/>
                    <a:pt x="29" y="343"/>
                    <a:pt x="29" y="343"/>
                  </a:cubicBezTo>
                  <a:cubicBezTo>
                    <a:pt x="27" y="337"/>
                    <a:pt x="21" y="332"/>
                    <a:pt x="15" y="332"/>
                  </a:cubicBezTo>
                  <a:cubicBezTo>
                    <a:pt x="7" y="332"/>
                    <a:pt x="0" y="339"/>
                    <a:pt x="0" y="347"/>
                  </a:cubicBezTo>
                  <a:cubicBezTo>
                    <a:pt x="0" y="347"/>
                    <a:pt x="0" y="348"/>
                    <a:pt x="0" y="348"/>
                  </a:cubicBezTo>
                  <a:cubicBezTo>
                    <a:pt x="1" y="355"/>
                    <a:pt x="7" y="361"/>
                    <a:pt x="15" y="361"/>
                  </a:cubicBezTo>
                  <a:cubicBezTo>
                    <a:pt x="21" y="361"/>
                    <a:pt x="27" y="357"/>
                    <a:pt x="29" y="351"/>
                  </a:cubicBezTo>
                  <a:cubicBezTo>
                    <a:pt x="347" y="351"/>
                    <a:pt x="347" y="351"/>
                    <a:pt x="347" y="351"/>
                  </a:cubicBezTo>
                  <a:cubicBezTo>
                    <a:pt x="347" y="28"/>
                    <a:pt x="347" y="28"/>
                    <a:pt x="347" y="28"/>
                  </a:cubicBezTo>
                  <a:cubicBezTo>
                    <a:pt x="353" y="27"/>
                    <a:pt x="358" y="21"/>
                    <a:pt x="358" y="14"/>
                  </a:cubicBezTo>
                  <a:cubicBezTo>
                    <a:pt x="358" y="6"/>
                    <a:pt x="351" y="0"/>
                    <a:pt x="3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grpSp>
      <p:grpSp>
        <p:nvGrpSpPr>
          <p:cNvPr id="48" name="组合 47"/>
          <p:cNvGrpSpPr/>
          <p:nvPr/>
        </p:nvGrpSpPr>
        <p:grpSpPr>
          <a:xfrm>
            <a:off x="3600437" y="1847917"/>
            <a:ext cx="670996" cy="456922"/>
            <a:chOff x="5842315" y="2065986"/>
            <a:chExt cx="592138" cy="403225"/>
          </a:xfrm>
          <a:solidFill>
            <a:srgbClr val="F6F4F7"/>
          </a:solidFill>
        </p:grpSpPr>
        <p:sp>
          <p:nvSpPr>
            <p:cNvPr id="58" name="Oval 14"/>
            <p:cNvSpPr>
              <a:spLocks noChangeArrowheads="1"/>
            </p:cNvSpPr>
            <p:nvPr/>
          </p:nvSpPr>
          <p:spPr bwMode="auto">
            <a:xfrm>
              <a:off x="6050278" y="2065986"/>
              <a:ext cx="174625" cy="171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grpSp>
          <p:nvGrpSpPr>
            <p:cNvPr id="59" name="组合 58"/>
            <p:cNvGrpSpPr/>
            <p:nvPr/>
          </p:nvGrpSpPr>
          <p:grpSpPr>
            <a:xfrm>
              <a:off x="5842315" y="2112023"/>
              <a:ext cx="592138" cy="357188"/>
              <a:chOff x="5543551" y="2033588"/>
              <a:chExt cx="592138" cy="357188"/>
            </a:xfrm>
            <a:grpFill/>
          </p:grpSpPr>
          <p:sp>
            <p:nvSpPr>
              <p:cNvPr id="60" name="Freeform 15"/>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1" name="Freeform 16"/>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2" name="Freeform 17"/>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3" name="Freeform 18"/>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4" name="Freeform 19"/>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5" name="Freeform 20"/>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6" name="Oval 21"/>
              <p:cNvSpPr>
                <a:spLocks noChangeArrowheads="1"/>
              </p:cNvSpPr>
              <p:nvPr/>
            </p:nvSpPr>
            <p:spPr bwMode="auto">
              <a:xfrm>
                <a:off x="5594351" y="2033588"/>
                <a:ext cx="127000" cy="1254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7" name="Freeform 22"/>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8" name="Freeform 23"/>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9" name="Freeform 24"/>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0" name="Freeform 25"/>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grpSp>
      </p:grpSp>
      <p:grpSp>
        <p:nvGrpSpPr>
          <p:cNvPr id="49" name="组合 48"/>
          <p:cNvGrpSpPr/>
          <p:nvPr/>
        </p:nvGrpSpPr>
        <p:grpSpPr>
          <a:xfrm>
            <a:off x="4835643" y="1770563"/>
            <a:ext cx="595442" cy="611630"/>
            <a:chOff x="5572126" y="3962401"/>
            <a:chExt cx="525463" cy="539750"/>
          </a:xfrm>
          <a:solidFill>
            <a:srgbClr val="F6F4F7"/>
          </a:solidFill>
        </p:grpSpPr>
        <p:sp>
          <p:nvSpPr>
            <p:cNvPr id="55" name="Freeform 26"/>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 name="Freeform 27"/>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 name="Freeform 28"/>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50" name="组合 49"/>
          <p:cNvGrpSpPr/>
          <p:nvPr/>
        </p:nvGrpSpPr>
        <p:grpSpPr>
          <a:xfrm>
            <a:off x="3719244" y="2955360"/>
            <a:ext cx="408354" cy="606234"/>
            <a:chOff x="5649914" y="2946401"/>
            <a:chExt cx="360363" cy="534987"/>
          </a:xfrm>
          <a:solidFill>
            <a:srgbClr val="F6F4F7"/>
          </a:solidFill>
        </p:grpSpPr>
        <p:sp>
          <p:nvSpPr>
            <p:cNvPr id="51" name="Freeform 29"/>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52" name="Freeform 30"/>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53" name="Freeform 31"/>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54" name="Freeform 32"/>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grpSp>
      <p:sp>
        <p:nvSpPr>
          <p:cNvPr id="83" name="TextBox 1210"/>
          <p:cNvSpPr/>
          <p:nvPr/>
        </p:nvSpPr>
        <p:spPr>
          <a:xfrm>
            <a:off x="5733313" y="1432379"/>
            <a:ext cx="721995" cy="37592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MVC</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4" name="文本框 11"/>
          <p:cNvSpPr txBox="1"/>
          <p:nvPr/>
        </p:nvSpPr>
        <p:spPr>
          <a:xfrm>
            <a:off x="5733312" y="1786449"/>
            <a:ext cx="2196465" cy="83756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l">
              <a:lnSpc>
                <a:spcPts val="1500"/>
              </a:lnSpc>
            </a:pPr>
            <a:r>
              <a:rPr sz="1200">
                <a:solidFill>
                  <a:schemeClr val="tx1">
                    <a:lumMod val="85000"/>
                    <a:lumOff val="15000"/>
                  </a:schemeClr>
                </a:solidFill>
                <a:latin typeface="微软雅黑" panose="020B0503020204020204" pitchFamily="34" charset="-122"/>
                <a:ea typeface="微软雅黑" panose="020B0503020204020204" pitchFamily="34" charset="-122"/>
              </a:rPr>
              <a:t>MVC把软件系统分为以下三个基本部分：模型（Model）、视图（View）和控制器（Controller）</a:t>
            </a:r>
            <a:endParaRPr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5" name="TextBox 1210"/>
          <p:cNvSpPr/>
          <p:nvPr/>
        </p:nvSpPr>
        <p:spPr>
          <a:xfrm>
            <a:off x="5733630" y="2716087"/>
            <a:ext cx="765175" cy="37592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AJAX</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6" name="文本框 4"/>
          <p:cNvSpPr txBox="1"/>
          <p:nvPr/>
        </p:nvSpPr>
        <p:spPr>
          <a:xfrm>
            <a:off x="5733630" y="3076507"/>
            <a:ext cx="2196465" cy="64516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sz="1200">
                <a:solidFill>
                  <a:schemeClr val="tx1">
                    <a:lumMod val="85000"/>
                    <a:lumOff val="15000"/>
                  </a:schemeClr>
                </a:solidFill>
                <a:latin typeface="微软雅黑" panose="020B0503020204020204" pitchFamily="34" charset="-122"/>
                <a:ea typeface="微软雅黑" panose="020B0503020204020204" pitchFamily="34" charset="-122"/>
              </a:rPr>
              <a:t>AJAX可以让页面在不需要重新加载页面的情况下对网页的部分实现数据交换和更新</a:t>
            </a:r>
            <a:endParaRPr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7" name="TextBox 1210"/>
          <p:cNvSpPr/>
          <p:nvPr/>
        </p:nvSpPr>
        <p:spPr>
          <a:xfrm>
            <a:off x="2608975" y="2716087"/>
            <a:ext cx="678815" cy="37592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SSM</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8" name="文本框 6"/>
          <p:cNvSpPr txBox="1"/>
          <p:nvPr/>
        </p:nvSpPr>
        <p:spPr>
          <a:xfrm>
            <a:off x="1091325" y="3076507"/>
            <a:ext cx="2196465" cy="122237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l">
              <a:lnSpc>
                <a:spcPts val="1500"/>
              </a:lnSpc>
            </a:pPr>
            <a:r>
              <a:rPr sz="1200">
                <a:solidFill>
                  <a:schemeClr val="tx1">
                    <a:lumMod val="85000"/>
                    <a:lumOff val="15000"/>
                  </a:schemeClr>
                </a:solidFill>
                <a:latin typeface="微软雅黑" panose="020B0503020204020204" pitchFamily="34" charset="-122"/>
                <a:ea typeface="微软雅黑" panose="020B0503020204020204" pitchFamily="34" charset="-122"/>
              </a:rPr>
              <a:t>SS</a:t>
            </a:r>
            <a:r>
              <a:rPr lang="en-US" sz="1200">
                <a:solidFill>
                  <a:schemeClr val="tx1">
                    <a:lumMod val="85000"/>
                    <a:lumOff val="15000"/>
                  </a:schemeClr>
                </a:solidFill>
                <a:latin typeface="微软雅黑" panose="020B0503020204020204" pitchFamily="34" charset="-122"/>
                <a:ea typeface="微软雅黑" panose="020B0503020204020204" pitchFamily="34" charset="-122"/>
              </a:rPr>
              <a:t>M</a:t>
            </a:r>
            <a:r>
              <a:rPr sz="1200">
                <a:solidFill>
                  <a:schemeClr val="tx1">
                    <a:lumMod val="85000"/>
                    <a:lumOff val="15000"/>
                  </a:schemeClr>
                </a:solidFill>
                <a:latin typeface="微软雅黑" panose="020B0503020204020204" pitchFamily="34" charset="-122"/>
                <a:ea typeface="微软雅黑" panose="020B0503020204020204" pitchFamily="34" charset="-122"/>
              </a:rPr>
              <a:t>是一种目前较为流行的web开源框架，它由多个框架（</a:t>
            </a:r>
            <a:r>
              <a:rPr lang="en-US" sz="1200">
                <a:solidFill>
                  <a:schemeClr val="tx1">
                    <a:lumMod val="85000"/>
                    <a:lumOff val="15000"/>
                  </a:schemeClr>
                </a:solidFill>
                <a:latin typeface="微软雅黑" panose="020B0503020204020204" pitchFamily="34" charset="-122"/>
                <a:ea typeface="微软雅黑" panose="020B0503020204020204" pitchFamily="34" charset="-122"/>
              </a:rPr>
              <a:t>SpringMVC</a:t>
            </a:r>
            <a:r>
              <a:rPr sz="1200">
                <a:solidFill>
                  <a:schemeClr val="tx1">
                    <a:lumMod val="85000"/>
                    <a:lumOff val="15000"/>
                  </a:schemeClr>
                </a:solidFill>
                <a:latin typeface="微软雅黑" panose="020B0503020204020204" pitchFamily="34" charset="-122"/>
                <a:ea typeface="微软雅黑" panose="020B0503020204020204" pitchFamily="34" charset="-122"/>
              </a:rPr>
              <a:t>，spring，</a:t>
            </a:r>
            <a:r>
              <a:rPr lang="en-US" sz="1200">
                <a:solidFill>
                  <a:schemeClr val="tx1">
                    <a:lumMod val="85000"/>
                    <a:lumOff val="15000"/>
                  </a:schemeClr>
                </a:solidFill>
                <a:latin typeface="微软雅黑" panose="020B0503020204020204" pitchFamily="34" charset="-122"/>
                <a:ea typeface="微软雅黑" panose="020B0503020204020204" pitchFamily="34" charset="-122"/>
              </a:rPr>
              <a:t>MyBatis</a:t>
            </a:r>
            <a:r>
              <a:rPr sz="1200">
                <a:solidFill>
                  <a:schemeClr val="tx1">
                    <a:lumMod val="85000"/>
                    <a:lumOff val="15000"/>
                  </a:schemeClr>
                </a:solidFill>
                <a:latin typeface="微软雅黑" panose="020B0503020204020204" pitchFamily="34" charset="-122"/>
                <a:ea typeface="微软雅黑" panose="020B0503020204020204" pitchFamily="34" charset="-122"/>
              </a:rPr>
              <a:t>）集合而成用于构建一个便捷灵活容易添加扩展的程序。</a:t>
            </a:r>
            <a:endParaRPr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9" name="TextBox 1210"/>
          <p:cNvSpPr/>
          <p:nvPr/>
        </p:nvSpPr>
        <p:spPr>
          <a:xfrm>
            <a:off x="2717402" y="1448571"/>
            <a:ext cx="551815" cy="37592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B/S</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0" name="文本框 8"/>
          <p:cNvSpPr txBox="1"/>
          <p:nvPr/>
        </p:nvSpPr>
        <p:spPr>
          <a:xfrm>
            <a:off x="1072751" y="1802641"/>
            <a:ext cx="2196465" cy="83756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l">
              <a:lnSpc>
                <a:spcPts val="1500"/>
              </a:lnSpc>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通过Web服务器就能实现对系统的应用,而在客户端方面则只需要通过任意的浏览器就能对相关的业务进行处理。</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77" name="文本框 10"/>
          <p:cNvSpPr txBox="1"/>
          <p:nvPr/>
        </p:nvSpPr>
        <p:spPr>
          <a:xfrm>
            <a:off x="546768" y="430183"/>
            <a:ext cx="2448272" cy="521970"/>
          </a:xfrm>
          <a:prstGeom prst="rect">
            <a:avLst/>
          </a:prstGeom>
          <a:noFill/>
        </p:spPr>
        <p:txBody>
          <a:bodyPr wrap="square" rtlCol="0">
            <a:spAutoFit/>
          </a:bodyPr>
          <a:lstStyle/>
          <a:p>
            <a:r>
              <a:rPr lang="zh-CN" altLang="en-US" sz="1800" dirty="0" smtClean="0">
                <a:solidFill>
                  <a:srgbClr val="3C434E"/>
                </a:solidFill>
                <a:latin typeface="微软雅黑" panose="020B0503020204020204" pitchFamily="34" charset="-122"/>
                <a:ea typeface="微软雅黑" panose="020B0503020204020204" pitchFamily="34" charset="-122"/>
                <a:sym typeface="+mn-ea"/>
              </a:rPr>
              <a:t>系统开发技术</a:t>
            </a:r>
            <a:endParaRPr lang="zh-CN" altLang="en-US" sz="1800" dirty="0" smtClean="0">
              <a:solidFill>
                <a:srgbClr val="3C434E"/>
              </a:solidFill>
              <a:latin typeface="微软雅黑" panose="020B0503020204020204" pitchFamily="34" charset="-122"/>
              <a:ea typeface="微软雅黑" panose="020B0503020204020204" pitchFamily="34" charset="-122"/>
              <a:sym typeface="+mn-ea"/>
            </a:endParaRPr>
          </a:p>
          <a:p>
            <a:endParaRPr lang="zh-CN" altLang="en-US" sz="1000" dirty="0">
              <a:solidFill>
                <a:srgbClr val="3C434E"/>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62312" y="495301"/>
            <a:ext cx="7819376" cy="4152900"/>
            <a:chOff x="662312" y="495301"/>
            <a:chExt cx="7819376" cy="4152900"/>
          </a:xfrm>
        </p:grpSpPr>
        <p:sp>
          <p:nvSpPr>
            <p:cNvPr id="12" name="矩形 11"/>
            <p:cNvSpPr/>
            <p:nvPr/>
          </p:nvSpPr>
          <p:spPr>
            <a:xfrm>
              <a:off x="662312" y="495301"/>
              <a:ext cx="7819376" cy="4152900"/>
            </a:xfrm>
            <a:prstGeom prst="rect">
              <a:avLst/>
            </a:prstGeom>
            <a:solidFill>
              <a:srgbClr val="3C444E">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880216" y="706272"/>
              <a:ext cx="7383569" cy="3730959"/>
              <a:chOff x="880216" y="702954"/>
              <a:chExt cx="7383569" cy="3730959"/>
            </a:xfrm>
          </p:grpSpPr>
          <p:sp>
            <p:nvSpPr>
              <p:cNvPr id="15" name="任意多边形 14"/>
              <p:cNvSpPr/>
              <p:nvPr/>
            </p:nvSpPr>
            <p:spPr>
              <a:xfrm>
                <a:off x="880216" y="702954"/>
                <a:ext cx="7383568" cy="757022"/>
              </a:xfrm>
              <a:custGeom>
                <a:avLst/>
                <a:gdLst>
                  <a:gd name="connsiteX0" fmla="*/ 0 w 2192096"/>
                  <a:gd name="connsiteY0" fmla="*/ 221672 h 224751"/>
                  <a:gd name="connsiteX1" fmla="*/ 0 w 2192096"/>
                  <a:gd name="connsiteY1" fmla="*/ 0 h 224751"/>
                  <a:gd name="connsiteX2" fmla="*/ 2192096 w 2192096"/>
                  <a:gd name="connsiteY2" fmla="*/ 0 h 224751"/>
                  <a:gd name="connsiteX3" fmla="*/ 2192096 w 2192096"/>
                  <a:gd name="connsiteY3" fmla="*/ 224751 h 224751"/>
                </a:gdLst>
                <a:ahLst/>
                <a:cxnLst>
                  <a:cxn ang="0">
                    <a:pos x="connsiteX0" y="connsiteY0"/>
                  </a:cxn>
                  <a:cxn ang="0">
                    <a:pos x="connsiteX1" y="connsiteY1"/>
                  </a:cxn>
                  <a:cxn ang="0">
                    <a:pos x="connsiteX2" y="connsiteY2"/>
                  </a:cxn>
                  <a:cxn ang="0">
                    <a:pos x="connsiteX3" y="connsiteY3"/>
                  </a:cxn>
                </a:cxnLst>
                <a:rect l="l" t="t" r="r" b="b"/>
                <a:pathLst>
                  <a:path w="2192096" h="224751">
                    <a:moveTo>
                      <a:pt x="0" y="221672"/>
                    </a:moveTo>
                    <a:lnTo>
                      <a:pt x="0" y="0"/>
                    </a:lnTo>
                    <a:lnTo>
                      <a:pt x="2192096" y="0"/>
                    </a:lnTo>
                    <a:lnTo>
                      <a:pt x="2192096" y="224751"/>
                    </a:lnTo>
                  </a:path>
                </a:pathLst>
              </a:custGeom>
              <a:noFill/>
              <a:ln w="12700">
                <a:solidFill>
                  <a:schemeClr val="bg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10800000">
                <a:off x="880217" y="3676891"/>
                <a:ext cx="7383568" cy="757022"/>
              </a:xfrm>
              <a:custGeom>
                <a:avLst/>
                <a:gdLst>
                  <a:gd name="connsiteX0" fmla="*/ 0 w 2192096"/>
                  <a:gd name="connsiteY0" fmla="*/ 221672 h 224751"/>
                  <a:gd name="connsiteX1" fmla="*/ 0 w 2192096"/>
                  <a:gd name="connsiteY1" fmla="*/ 0 h 224751"/>
                  <a:gd name="connsiteX2" fmla="*/ 2192096 w 2192096"/>
                  <a:gd name="connsiteY2" fmla="*/ 0 h 224751"/>
                  <a:gd name="connsiteX3" fmla="*/ 2192096 w 2192096"/>
                  <a:gd name="connsiteY3" fmla="*/ 224751 h 224751"/>
                </a:gdLst>
                <a:ahLst/>
                <a:cxnLst>
                  <a:cxn ang="0">
                    <a:pos x="connsiteX0" y="connsiteY0"/>
                  </a:cxn>
                  <a:cxn ang="0">
                    <a:pos x="connsiteX1" y="connsiteY1"/>
                  </a:cxn>
                  <a:cxn ang="0">
                    <a:pos x="connsiteX2" y="connsiteY2"/>
                  </a:cxn>
                  <a:cxn ang="0">
                    <a:pos x="connsiteX3" y="connsiteY3"/>
                  </a:cxn>
                </a:cxnLst>
                <a:rect l="l" t="t" r="r" b="b"/>
                <a:pathLst>
                  <a:path w="2192096" h="224751">
                    <a:moveTo>
                      <a:pt x="0" y="221672"/>
                    </a:moveTo>
                    <a:lnTo>
                      <a:pt x="0" y="0"/>
                    </a:lnTo>
                    <a:lnTo>
                      <a:pt x="2192096" y="0"/>
                    </a:lnTo>
                    <a:lnTo>
                      <a:pt x="2192096" y="224751"/>
                    </a:lnTo>
                  </a:path>
                </a:pathLst>
              </a:custGeom>
              <a:noFill/>
              <a:ln w="12700">
                <a:solidFill>
                  <a:schemeClr val="bg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 name="文本框 10"/>
          <p:cNvSpPr txBox="1"/>
          <p:nvPr/>
        </p:nvSpPr>
        <p:spPr>
          <a:xfrm>
            <a:off x="1668027" y="2119646"/>
            <a:ext cx="5807947" cy="891540"/>
          </a:xfrm>
          <a:prstGeom prst="rect">
            <a:avLst/>
          </a:prstGeom>
          <a:noFill/>
        </p:spPr>
        <p:txBody>
          <a:bodyPr wrap="square" rtlCol="0">
            <a:spAutoFit/>
          </a:bodyP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sym typeface="+mn-ea"/>
              </a:rPr>
              <a:t>研究成果展示</a:t>
            </a:r>
            <a:endParaRPr lang="en-US" altLang="zh-CN" sz="3600" b="1" dirty="0" smtClean="0">
              <a:solidFill>
                <a:schemeClr val="bg1"/>
              </a:solidFill>
              <a:latin typeface="微软雅黑" panose="020B0503020204020204" pitchFamily="34" charset="-122"/>
              <a:ea typeface="微软雅黑" panose="020B0503020204020204" pitchFamily="34" charset="-122"/>
              <a:sym typeface="+mn-ea"/>
            </a:endParaRPr>
          </a:p>
          <a:p>
            <a:pPr algn="ctr"/>
            <a:endParaRPr lang="zh-CN" altLang="en-US" sz="1600" dirty="0">
              <a:solidFill>
                <a:schemeClr val="bg1"/>
              </a:solidFill>
              <a:latin typeface="微软雅黑" panose="020B0503020204020204" pitchFamily="34" charset="-122"/>
              <a:ea typeface="微软雅黑" panose="020B0503020204020204" pitchFamily="34" charset="-122"/>
              <a:sym typeface="+mn-ea"/>
            </a:endParaRPr>
          </a:p>
        </p:txBody>
      </p:sp>
      <p:sp>
        <p:nvSpPr>
          <p:cNvPr id="9" name="文本框 11"/>
          <p:cNvSpPr txBox="1"/>
          <p:nvPr/>
        </p:nvSpPr>
        <p:spPr>
          <a:xfrm>
            <a:off x="2946202" y="1347934"/>
            <a:ext cx="3251597" cy="807913"/>
          </a:xfrm>
          <a:prstGeom prst="rect">
            <a:avLst/>
          </a:prstGeom>
          <a:noFill/>
        </p:spPr>
        <p:txBody>
          <a:bodyPr wrap="square" lIns="68580" tIns="34290" rIns="68580" bIns="34290" rtlCol="0">
            <a:spAutoFit/>
          </a:bodyPr>
          <a:lstStyle/>
          <a:p>
            <a:pPr algn="ctr"/>
            <a:r>
              <a:rPr lang="en-US" altLang="zh-CN" sz="4800" dirty="0" smtClean="0">
                <a:solidFill>
                  <a:schemeClr val="bg1"/>
                </a:solidFill>
                <a:latin typeface="微软雅黑" panose="020B0503020204020204" pitchFamily="34" charset="-122"/>
                <a:ea typeface="微软雅黑" panose="020B0503020204020204" pitchFamily="34" charset="-122"/>
                <a:sym typeface="+mn-ea"/>
              </a:rPr>
              <a:t>PART 03</a:t>
            </a:r>
            <a:endParaRPr lang="zh-CN" altLang="en-US" sz="4800" dirty="0">
              <a:solidFill>
                <a:schemeClr val="bg1"/>
              </a:solidFill>
              <a:latin typeface="微软雅黑" panose="020B0503020204020204" pitchFamily="34" charset="-122"/>
              <a:ea typeface="微软雅黑" panose="020B0503020204020204" pitchFamily="34" charset="-122"/>
              <a:sym typeface="+mn-ea"/>
            </a:endParaRPr>
          </a:p>
        </p:txBody>
      </p:sp>
      <p:sp>
        <p:nvSpPr>
          <p:cNvPr id="11" name="文本框 36"/>
          <p:cNvSpPr txBox="1"/>
          <p:nvPr/>
        </p:nvSpPr>
        <p:spPr>
          <a:xfrm>
            <a:off x="2641997" y="3238659"/>
            <a:ext cx="3860006" cy="29908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endParaRPr lang="zh-CN" altLang="en-US" sz="1000" dirty="0">
              <a:solidFill>
                <a:schemeClr val="bg1"/>
              </a:solidFill>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4261623" y="3049199"/>
            <a:ext cx="620754" cy="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par>
    </p:tnLst>
  </p:timing>
</p:sld>
</file>

<file path=ppt/theme/theme1.xml><?xml version="1.0" encoding="utf-8"?>
<a:theme xmlns:a="http://schemas.openxmlformats.org/drawingml/2006/main" name="Qzus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1268</Words>
  <Application>WPS 演示</Application>
  <PresentationFormat>全屏显示(16:9)</PresentationFormat>
  <Paragraphs>154</Paragraphs>
  <Slides>14</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微软雅黑</vt:lpstr>
      <vt:lpstr>Calibri</vt:lpstr>
      <vt:lpstr>Arial Unicode MS</vt:lpstr>
      <vt:lpstr>Calibri Light</vt:lpstr>
      <vt:lpstr>阿里巴巴普惠体 R</vt:lpstr>
      <vt:lpstr>Qzuser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qzuser;</dc:title>
  <dc:creator>qzuser</dc:creator>
  <cp:keywords>qzuser</cp:keywords>
  <dc:description>qzuser</dc:description>
  <cp:lastModifiedBy>OOO</cp:lastModifiedBy>
  <cp:revision>123</cp:revision>
  <dcterms:created xsi:type="dcterms:W3CDTF">2016-05-20T12:59:00Z</dcterms:created>
  <dcterms:modified xsi:type="dcterms:W3CDTF">2019-05-25T02:43:55Z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