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422B-A407-4BD3-A948-176C538F9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E5309E-8EB7-4006-A05C-AC68E9A68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68EA6C-F599-4D3A-B054-932D54EE04FB}"/>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5" name="Footer Placeholder 4">
            <a:extLst>
              <a:ext uri="{FF2B5EF4-FFF2-40B4-BE49-F238E27FC236}">
                <a16:creationId xmlns:a16="http://schemas.microsoft.com/office/drawing/2014/main" id="{62E7BE5E-DDBC-4248-A649-851E6E5C1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6C739B-DBC4-4C33-81DA-24CD6CAAC49F}"/>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317786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F9E5-F92E-488F-B049-80171A3514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226799-A520-4AFA-A50D-3D098A01C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16025-DDD9-483A-8D06-E7CC569D3BD3}"/>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5" name="Footer Placeholder 4">
            <a:extLst>
              <a:ext uri="{FF2B5EF4-FFF2-40B4-BE49-F238E27FC236}">
                <a16:creationId xmlns:a16="http://schemas.microsoft.com/office/drawing/2014/main" id="{A6E85E97-0614-4F46-8E22-AE65F20233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F0A3F-7E38-42A6-A77F-F2C5B1D5E7C3}"/>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58458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7A324-6C7E-4309-A976-3B564BAF71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6A99A-8CDA-49BC-88EE-0FC73A6610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D0366-816B-4318-8EF6-070976D4C6C6}"/>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5" name="Footer Placeholder 4">
            <a:extLst>
              <a:ext uri="{FF2B5EF4-FFF2-40B4-BE49-F238E27FC236}">
                <a16:creationId xmlns:a16="http://schemas.microsoft.com/office/drawing/2014/main" id="{B0A17EB6-01BC-4294-A36A-141DCD198A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F4136-FDDF-4A12-B38D-08466780D988}"/>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298910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2162-97E3-4817-8EBF-B8595D3F00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220123-6270-4B05-9C1F-3F5823BFE7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39A8F7-2D78-42FC-B00F-4857B71472B3}"/>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5" name="Footer Placeholder 4">
            <a:extLst>
              <a:ext uri="{FF2B5EF4-FFF2-40B4-BE49-F238E27FC236}">
                <a16:creationId xmlns:a16="http://schemas.microsoft.com/office/drawing/2014/main" id="{B3E5134B-5AE3-4D1E-AC89-101E5A51E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9E537D-81A6-49B0-AB3B-DDBDDF0DE792}"/>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124872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CE82-972A-46D2-9008-A8035955B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909FC5-9C7E-4CD4-B078-4695779C6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7EF4D-E4EA-46D0-93A2-2C23B08BC419}"/>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5" name="Footer Placeholder 4">
            <a:extLst>
              <a:ext uri="{FF2B5EF4-FFF2-40B4-BE49-F238E27FC236}">
                <a16:creationId xmlns:a16="http://schemas.microsoft.com/office/drawing/2014/main" id="{2BC01B62-1103-4874-BE56-A0BD867F8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16259-44F5-4771-A57D-5754BE7E720C}"/>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395627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0F52-4C3A-40CF-8ED2-C16345FFDF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17C2DD-78EF-4A70-B6CA-55E98FADE2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140685-E64E-4DEE-905E-01E3FC724B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E11FAB-BFED-42CA-8E72-543C0D89CBAC}"/>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6" name="Footer Placeholder 5">
            <a:extLst>
              <a:ext uri="{FF2B5EF4-FFF2-40B4-BE49-F238E27FC236}">
                <a16:creationId xmlns:a16="http://schemas.microsoft.com/office/drawing/2014/main" id="{AF489920-F405-4006-A067-8D62A8A7C1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497F0-9913-4D09-A453-AB38E6710301}"/>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374473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85BC-D0C1-4858-A956-A3DF8FF9B5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6AD405-8BF3-4DF9-A493-B3ED2F8EA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727A52-1799-4D10-B031-1FBA69C29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14D294-537A-4E59-825F-EE5CEFA71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6B27B-1E47-4DCE-8709-D4AA6EC79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8E57DA-BC27-4197-A124-7763BD2DEEAF}"/>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8" name="Footer Placeholder 7">
            <a:extLst>
              <a:ext uri="{FF2B5EF4-FFF2-40B4-BE49-F238E27FC236}">
                <a16:creationId xmlns:a16="http://schemas.microsoft.com/office/drawing/2014/main" id="{D16A1491-D723-4D47-81C7-92259A8158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314A01-051F-4040-B10D-42DA6FA36CDA}"/>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77240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0AD9-3CFC-4FC9-A879-4D4EF3874A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FB87B0-6B86-4B58-9F9A-70660D6CD5CD}"/>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4" name="Footer Placeholder 3">
            <a:extLst>
              <a:ext uri="{FF2B5EF4-FFF2-40B4-BE49-F238E27FC236}">
                <a16:creationId xmlns:a16="http://schemas.microsoft.com/office/drawing/2014/main" id="{B297A5F0-040F-4356-9EE7-1172432764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1D0D63-91B7-400C-A427-20ADCBD43A77}"/>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412669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E2580-E3CE-461B-BE80-E30D58C17623}"/>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3" name="Footer Placeholder 2">
            <a:extLst>
              <a:ext uri="{FF2B5EF4-FFF2-40B4-BE49-F238E27FC236}">
                <a16:creationId xmlns:a16="http://schemas.microsoft.com/office/drawing/2014/main" id="{745164AB-8963-407E-BA60-276D94A397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23AFCB-A1B3-4C46-9D5D-A313D1F5A94C}"/>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13366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1A7-B994-47CD-95CA-FC6E2A9C6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5E0877-949B-48B8-B0C5-4957F987A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6E9FC6-F828-4534-B6D4-95FCF61B0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09E92-FE01-4116-8BF7-7C2AE3BD529C}"/>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6" name="Footer Placeholder 5">
            <a:extLst>
              <a:ext uri="{FF2B5EF4-FFF2-40B4-BE49-F238E27FC236}">
                <a16:creationId xmlns:a16="http://schemas.microsoft.com/office/drawing/2014/main" id="{EB9FD34F-44CB-404D-A587-87FB6B6794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DC29DA-94BA-4C9B-B782-C9E144D8E942}"/>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419623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8B84-FDDB-4132-94F4-92E9B452A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F63907-8A96-416E-842D-C1FD12F619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F16207-0923-45C2-9F47-B8BDE1CEC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4B13F-DF10-4295-BFE0-4546A4B86107}"/>
              </a:ext>
            </a:extLst>
          </p:cNvPr>
          <p:cNvSpPr>
            <a:spLocks noGrp="1"/>
          </p:cNvSpPr>
          <p:nvPr>
            <p:ph type="dt" sz="half" idx="10"/>
          </p:nvPr>
        </p:nvSpPr>
        <p:spPr/>
        <p:txBody>
          <a:bodyPr/>
          <a:lstStyle/>
          <a:p>
            <a:fld id="{5E19EB8F-2C99-408F-9F5A-5F3DE18EF54B}" type="datetimeFigureOut">
              <a:rPr lang="en-IN" smtClean="0"/>
              <a:t>25-09-2021</a:t>
            </a:fld>
            <a:endParaRPr lang="en-IN"/>
          </a:p>
        </p:txBody>
      </p:sp>
      <p:sp>
        <p:nvSpPr>
          <p:cNvPr id="6" name="Footer Placeholder 5">
            <a:extLst>
              <a:ext uri="{FF2B5EF4-FFF2-40B4-BE49-F238E27FC236}">
                <a16:creationId xmlns:a16="http://schemas.microsoft.com/office/drawing/2014/main" id="{A9F11BB3-31E1-41FD-9327-881707139D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AB1E38-5F83-42C0-8769-CE1BBB7FFB50}"/>
              </a:ext>
            </a:extLst>
          </p:cNvPr>
          <p:cNvSpPr>
            <a:spLocks noGrp="1"/>
          </p:cNvSpPr>
          <p:nvPr>
            <p:ph type="sldNum" sz="quarter" idx="12"/>
          </p:nvPr>
        </p:nvSpPr>
        <p:spPr/>
        <p:txBody>
          <a:bodyPr/>
          <a:lstStyle/>
          <a:p>
            <a:fld id="{94B4AFC9-E615-474E-942A-4F40C7CF1726}" type="slidenum">
              <a:rPr lang="en-IN" smtClean="0"/>
              <a:t>‹#›</a:t>
            </a:fld>
            <a:endParaRPr lang="en-IN"/>
          </a:p>
        </p:txBody>
      </p:sp>
    </p:spTree>
    <p:extLst>
      <p:ext uri="{BB962C8B-B14F-4D97-AF65-F5344CB8AC3E}">
        <p14:creationId xmlns:p14="http://schemas.microsoft.com/office/powerpoint/2010/main" val="14966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C8A32A-F62B-49DD-8E5C-D3D029FC7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EA9932-D205-4222-AA23-049A1743DB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F6E0D-3C4C-4F11-83AF-672BF9C9C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9EB8F-2C99-408F-9F5A-5F3DE18EF54B}" type="datetimeFigureOut">
              <a:rPr lang="en-IN" smtClean="0"/>
              <a:t>25-09-2021</a:t>
            </a:fld>
            <a:endParaRPr lang="en-IN"/>
          </a:p>
        </p:txBody>
      </p:sp>
      <p:sp>
        <p:nvSpPr>
          <p:cNvPr id="5" name="Footer Placeholder 4">
            <a:extLst>
              <a:ext uri="{FF2B5EF4-FFF2-40B4-BE49-F238E27FC236}">
                <a16:creationId xmlns:a16="http://schemas.microsoft.com/office/drawing/2014/main" id="{AA296976-BC40-4F79-ACE6-541438A97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E9A331-245F-4741-B7FF-2D0A05D614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4AFC9-E615-474E-942A-4F40C7CF1726}" type="slidenum">
              <a:rPr lang="en-IN" smtClean="0"/>
              <a:t>‹#›</a:t>
            </a:fld>
            <a:endParaRPr lang="en-IN"/>
          </a:p>
        </p:txBody>
      </p:sp>
    </p:spTree>
    <p:extLst>
      <p:ext uri="{BB962C8B-B14F-4D97-AF65-F5344CB8AC3E}">
        <p14:creationId xmlns:p14="http://schemas.microsoft.com/office/powerpoint/2010/main" val="175687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E3BFD9-5862-4897-955C-26EDA2739ACE}"/>
              </a:ext>
            </a:extLst>
          </p:cNvPr>
          <p:cNvSpPr>
            <a:spLocks noGrp="1"/>
          </p:cNvSpPr>
          <p:nvPr>
            <p:ph type="ctrTitle"/>
          </p:nvPr>
        </p:nvSpPr>
        <p:spPr/>
        <p:txBody>
          <a:bodyPr/>
          <a:lstStyle/>
          <a:p>
            <a:r>
              <a:rPr lang="en-IN" dirty="0"/>
              <a:t>CAR PRICE PREDICTION PROJECT</a:t>
            </a:r>
          </a:p>
        </p:txBody>
      </p:sp>
      <p:sp>
        <p:nvSpPr>
          <p:cNvPr id="5" name="Subtitle 4">
            <a:extLst>
              <a:ext uri="{FF2B5EF4-FFF2-40B4-BE49-F238E27FC236}">
                <a16:creationId xmlns:a16="http://schemas.microsoft.com/office/drawing/2014/main" id="{C0445E41-888B-41BC-B23C-82279BC8F5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0214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FB30B-59E0-4B98-88A5-422C04C4C2E2}"/>
              </a:ext>
            </a:extLst>
          </p:cNvPr>
          <p:cNvSpPr txBox="1"/>
          <p:nvPr/>
        </p:nvSpPr>
        <p:spPr>
          <a:xfrm>
            <a:off x="1749287" y="1060174"/>
            <a:ext cx="6573078" cy="3786223"/>
          </a:xfrm>
          <a:prstGeom prst="rect">
            <a:avLst/>
          </a:prstGeom>
          <a:noFill/>
        </p:spPr>
        <p:txBody>
          <a:bodyPr wrap="square">
            <a:spAutoFit/>
          </a:bodyPr>
          <a:lstStyle/>
          <a:p>
            <a:pPr>
              <a:lnSpc>
                <a:spcPct val="107000"/>
              </a:lnSpc>
              <a:spcAft>
                <a:spcPts val="800"/>
              </a:spcAft>
            </a:pPr>
            <a:r>
              <a:rPr lang="en-IN" sz="2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75918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4FC11F-F25F-4EB8-8B68-7D6C5152FDF4}"/>
              </a:ext>
            </a:extLst>
          </p:cNvPr>
          <p:cNvSpPr txBox="1"/>
          <p:nvPr/>
        </p:nvSpPr>
        <p:spPr>
          <a:xfrm>
            <a:off x="1696278" y="1457739"/>
            <a:ext cx="7447722"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US" altLang="en-US" sz="20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84% however  positive cases. The RandomForestRegressor is providing excellent results, however the purpose of the problem is to 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Random Forest </a:t>
            </a:r>
            <a:r>
              <a:rPr lang="en-US" altLang="en-US" sz="20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a:t>
            </a:r>
            <a:r>
              <a:rPr lang="en-US" altLang="en-US" sz="20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84%</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highest </a:t>
            </a:r>
            <a:r>
              <a:rPr lang="en-US" altLang="en-US" sz="2000" b="1"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84%</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 with the inherent limitations in the dataset</a:t>
            </a:r>
            <a:endParaRPr lang="en-IN" sz="2000" dirty="0"/>
          </a:p>
        </p:txBody>
      </p:sp>
    </p:spTree>
    <p:extLst>
      <p:ext uri="{BB962C8B-B14F-4D97-AF65-F5344CB8AC3E}">
        <p14:creationId xmlns:p14="http://schemas.microsoft.com/office/powerpoint/2010/main" val="290127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E8BE5-6B0D-42F8-B167-36608BA5D588}"/>
              </a:ext>
            </a:extLst>
          </p:cNvPr>
          <p:cNvSpPr txBox="1"/>
          <p:nvPr/>
        </p:nvSpPr>
        <p:spPr>
          <a:xfrm>
            <a:off x="2014330" y="1205058"/>
            <a:ext cx="6096000" cy="2554545"/>
          </a:xfrm>
          <a:prstGeom prst="rect">
            <a:avLst/>
          </a:prstGeom>
          <a:noFill/>
        </p:spPr>
        <p:txBody>
          <a:bodyPr wrap="square">
            <a:spAutoFit/>
          </a:bodyPr>
          <a:lstStyle/>
          <a:p>
            <a:pPr>
              <a:lnSpc>
                <a:spcPts val="2400"/>
              </a:lnSpc>
              <a:spcBef>
                <a:spcPts val="1030"/>
              </a:spcBef>
              <a:spcAft>
                <a:spcPts val="800"/>
              </a:spcAft>
            </a:pPr>
            <a:r>
              <a:rPr lang="en-IN" sz="20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613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793136-244E-46BA-9C46-3596ECDA562E}"/>
              </a:ext>
            </a:extLst>
          </p:cNvPr>
          <p:cNvSpPr txBox="1"/>
          <p:nvPr/>
        </p:nvSpPr>
        <p:spPr>
          <a:xfrm>
            <a:off x="3048000" y="1724153"/>
            <a:ext cx="6096000" cy="4678204"/>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A Random Forest is an ensemble technique capable of performing both regression and</a:t>
            </a:r>
          </a:p>
          <a:p>
            <a:pPr algn="l"/>
            <a:r>
              <a:rPr lang="en-US" sz="2000"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sz="2000"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sz="2000"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sz="2000"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sz="2000"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sz="2000" b="0" i="0" dirty="0">
                <a:solidFill>
                  <a:srgbClr val="000000"/>
                </a:solidFill>
                <a:effectLst/>
                <a:latin typeface="Times New Roman" panose="02020603050405020304" pitchFamily="18" charset="0"/>
                <a:cs typeface="Times New Roman" panose="02020603050405020304" pitchFamily="18" charset="0"/>
              </a:rPr>
              <a:t>final output rather than relying on individual </a:t>
            </a:r>
            <a:r>
              <a:rPr lang="en-US" sz="2000" dirty="0">
                <a:solidFill>
                  <a:srgbClr val="000000"/>
                </a:solidFill>
                <a:latin typeface="Times New Roman" panose="02020603050405020304" pitchFamily="18" charset="0"/>
                <a:cs typeface="Times New Roman" panose="02020603050405020304" pitchFamily="18" charset="0"/>
              </a:rPr>
              <a:t>Random forest regressor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18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7A3AAE-D6F6-405E-80BB-6473096206E4}"/>
              </a:ext>
            </a:extLst>
          </p:cNvPr>
          <p:cNvSpPr txBox="1"/>
          <p:nvPr/>
        </p:nvSpPr>
        <p:spPr>
          <a:xfrm>
            <a:off x="3048000" y="1677987"/>
            <a:ext cx="6096000" cy="3908762"/>
          </a:xfrm>
          <a:prstGeom prst="rect">
            <a:avLst/>
          </a:prstGeom>
          <a:noFill/>
        </p:spPr>
        <p:txBody>
          <a:bodyPr wrap="square">
            <a:spAutoFit/>
          </a:bodyPr>
          <a:lstStyle/>
          <a:p>
            <a:r>
              <a:rPr lang="en-US" sz="2800" b="0" i="0" dirty="0">
                <a:solidFill>
                  <a:srgbClr val="4C4C4C"/>
                </a:solidFill>
                <a:effectLst/>
                <a:latin typeface="Times New Roman" panose="02020603050405020304" pitchFamily="18" charset="0"/>
                <a:cs typeface="Times New Roman" panose="02020603050405020304" pitchFamily="18" charset="0"/>
              </a:rPr>
              <a:t>CONCLUSION</a:t>
            </a:r>
          </a:p>
          <a:p>
            <a:r>
              <a:rPr lang="en-US" sz="2000"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r>
              <a:rPr lang="en-US" sz="2000" b="0" i="0" dirty="0">
                <a:solidFill>
                  <a:srgbClr val="4C4C4C"/>
                </a:solidFill>
                <a:effectLst/>
                <a:latin typeface="Avenir Next W01"/>
              </a:rPr>
              <a:t>.</a:t>
            </a:r>
          </a:p>
          <a:p>
            <a:r>
              <a:rPr lang="en-US" sz="2000"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lang="en-US" b="0" i="0" dirty="0">
                <a:solidFill>
                  <a:srgbClr val="4C4C4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89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4C9FEBE-F124-49C9-8A08-3B7EBD7B6179}"/>
              </a:ext>
            </a:extLst>
          </p:cNvPr>
          <p:cNvSpPr txBox="1"/>
          <p:nvPr/>
        </p:nvSpPr>
        <p:spPr>
          <a:xfrm>
            <a:off x="2385391" y="1928913"/>
            <a:ext cx="6096000" cy="4216539"/>
          </a:xfrm>
          <a:prstGeom prst="rect">
            <a:avLst/>
          </a:prstGeom>
          <a:noFill/>
        </p:spPr>
        <p:txBody>
          <a:bodyPr wrap="square">
            <a:spAutoFit/>
          </a:bodyPr>
          <a:lstStyle/>
          <a:p>
            <a:r>
              <a:rPr lang="en-US" sz="2800" b="0" i="0" dirty="0">
                <a:solidFill>
                  <a:srgbClr val="262626"/>
                </a:solidFill>
                <a:effectLst/>
                <a:latin typeface="Times New Roman" panose="02020603050405020304" pitchFamily="18" charset="0"/>
                <a:cs typeface="Times New Roman" panose="02020603050405020304" pitchFamily="18" charset="0"/>
              </a:rPr>
              <a:t>Abstract</a:t>
            </a:r>
            <a:endParaRPr lang="en-US" sz="2800" b="0" i="0" dirty="0">
              <a:solidFill>
                <a:srgbClr val="A53010"/>
              </a:solidFill>
              <a:effectLst/>
              <a:latin typeface="Times New Roman" panose="02020603050405020304" pitchFamily="18" charset="0"/>
              <a:cs typeface="Times New Roman" panose="02020603050405020304" pitchFamily="18" charset="0"/>
            </a:endParaRPr>
          </a:p>
          <a:p>
            <a:r>
              <a:rPr lang="en-US" sz="2000" b="0" i="0" dirty="0">
                <a:solidFill>
                  <a:srgbClr val="404040"/>
                </a:solidFill>
                <a:effectLst/>
                <a:latin typeface="Times New Roman" panose="02020603050405020304" pitchFamily="18" charset="0"/>
                <a:cs typeface="Times New Roman" panose="02020603050405020304" pitchFamily="18" charset="0"/>
              </a:rPr>
              <a:t>A car price prediction has been a high interest research area, as it requires noticeable effort and knowledge of the field expert. Considerable number of distinct attributes are examined for the reliable and accurate prediction. </a:t>
            </a:r>
            <a:endParaRPr lang="en-US" sz="2000" dirty="0">
              <a:solidFill>
                <a:srgbClr val="A53010"/>
              </a:solidFill>
              <a:latin typeface="Times New Roman" panose="02020603050405020304" pitchFamily="18" charset="0"/>
              <a:cs typeface="Times New Roman" panose="02020603050405020304" pitchFamily="18" charset="0"/>
            </a:endParaRPr>
          </a:p>
          <a:p>
            <a:r>
              <a:rPr lang="en-US" sz="2000" b="0" i="0" dirty="0">
                <a:solidFill>
                  <a:srgbClr val="404040"/>
                </a:solidFill>
                <a:effectLst/>
                <a:latin typeface="Times New Roman" panose="02020603050405020304" pitchFamily="18" charset="0"/>
                <a:cs typeface="Times New Roman" panose="02020603050405020304" pitchFamily="18" charset="0"/>
              </a:rPr>
              <a:t>To build a model for predicting the price of used cars the applied three machine learning techniques are Artificial Neural Network and linear regression.</a:t>
            </a:r>
            <a:endParaRPr lang="en-US" sz="2000" dirty="0">
              <a:solidFill>
                <a:srgbClr val="A53010"/>
              </a:solidFill>
              <a:latin typeface="Times New Roman" panose="02020603050405020304" pitchFamily="18" charset="0"/>
              <a:cs typeface="Times New Roman" panose="02020603050405020304" pitchFamily="18" charset="0"/>
            </a:endParaRPr>
          </a:p>
          <a:p>
            <a:r>
              <a:rPr lang="en-US" sz="2000" b="0" i="0" dirty="0">
                <a:solidFill>
                  <a:srgbClr val="404040"/>
                </a:solidFill>
                <a:effectLst/>
                <a:latin typeface="Times New Roman" panose="02020603050405020304" pitchFamily="18" charset="0"/>
                <a:cs typeface="Times New Roman" panose="02020603050405020304" pitchFamily="18" charset="0"/>
              </a:rPr>
              <a:t>Respective performances of different algorithms were then compared to find one that best suits the available data set. The final prediction model was integrated into Java application. Furthermore, the model was evaluated using test data and the accuracy of 84% was obtained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00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73D672-CA02-4135-B3EC-BD59AB4C2870}"/>
              </a:ext>
            </a:extLst>
          </p:cNvPr>
          <p:cNvSpPr txBox="1"/>
          <p:nvPr/>
        </p:nvSpPr>
        <p:spPr>
          <a:xfrm>
            <a:off x="2080591" y="1257733"/>
            <a:ext cx="6096000" cy="3600986"/>
          </a:xfrm>
          <a:prstGeom prst="rect">
            <a:avLst/>
          </a:prstGeom>
          <a:noFill/>
        </p:spPr>
        <p:txBody>
          <a:bodyPr wrap="square">
            <a:spAutoFit/>
          </a:bodyPr>
          <a:lstStyle/>
          <a:p>
            <a:r>
              <a:rPr lang="en-IN" sz="2800" b="0" i="0" dirty="0">
                <a:solidFill>
                  <a:srgbClr val="262626"/>
                </a:solidFill>
                <a:effectLst/>
                <a:latin typeface="Times New Roman" panose="02020603050405020304" pitchFamily="18" charset="0"/>
                <a:cs typeface="Times New Roman" panose="02020603050405020304" pitchFamily="18" charset="0"/>
              </a:rPr>
              <a:t>Introduction</a:t>
            </a:r>
            <a:endParaRPr lang="en-US" sz="2800" b="0" i="0" dirty="0">
              <a:solidFill>
                <a:srgbClr val="404040"/>
              </a:solidFill>
              <a:effectLst/>
              <a:latin typeface="Times New Roman" panose="02020603050405020304" pitchFamily="18" charset="0"/>
              <a:cs typeface="Times New Roman" panose="02020603050405020304" pitchFamily="18" charset="0"/>
            </a:endParaRPr>
          </a:p>
          <a:p>
            <a:r>
              <a:rPr lang="en-US" sz="2000" b="0" i="0" dirty="0">
                <a:solidFill>
                  <a:srgbClr val="404040"/>
                </a:solidFill>
                <a:effectLst/>
                <a:latin typeface="Times New Roman" panose="02020603050405020304" pitchFamily="18" charset="0"/>
                <a:cs typeface="Times New Roman" panose="02020603050405020304" pitchFamily="18" charset="0"/>
              </a:rPr>
              <a:t>Vehicle price prediction especially when the vehicle is used and not coming direct from the factory, is both a critical and important task. With increase in demand for used cars more and more vehicle buyers are finding alternatives of buying new cars.</a:t>
            </a:r>
            <a:endParaRPr lang="en-US" sz="2000" b="0" i="0" dirty="0">
              <a:solidFill>
                <a:srgbClr val="A53010"/>
              </a:solidFill>
              <a:effectLst/>
              <a:latin typeface="Times New Roman" panose="02020603050405020304" pitchFamily="18" charset="0"/>
              <a:cs typeface="Times New Roman" panose="02020603050405020304" pitchFamily="18" charset="0"/>
            </a:endParaRPr>
          </a:p>
          <a:p>
            <a:r>
              <a:rPr lang="en-US" sz="2000" b="0" i="0" dirty="0">
                <a:solidFill>
                  <a:srgbClr val="404040"/>
                </a:solidFill>
                <a:effectLst/>
                <a:latin typeface="Times New Roman" panose="02020603050405020304" pitchFamily="18" charset="0"/>
                <a:cs typeface="Times New Roman" panose="02020603050405020304" pitchFamily="18" charset="0"/>
              </a:rPr>
              <a:t>There is a need of accurate price prediction mechanism for the used cars. Prediction techniques of machine learning can be helpful in this regard. </a:t>
            </a:r>
            <a:endParaRPr lang="en-US" sz="2000" dirty="0">
              <a:solidFill>
                <a:srgbClr val="A53010"/>
              </a:solidFill>
              <a:latin typeface="Times New Roman" panose="02020603050405020304" pitchFamily="18" charset="0"/>
              <a:cs typeface="Times New Roman" panose="02020603050405020304" pitchFamily="18" charset="0"/>
            </a:endParaRPr>
          </a:p>
          <a:p>
            <a:r>
              <a:rPr lang="en-US" sz="2000" b="0" i="0" dirty="0">
                <a:solidFill>
                  <a:srgbClr val="404040"/>
                </a:solidFill>
                <a:effectLst/>
                <a:latin typeface="Times New Roman" panose="02020603050405020304" pitchFamily="18" charset="0"/>
                <a:cs typeface="Times New Roman" panose="02020603050405020304" pitchFamily="18" charset="0"/>
              </a:rPr>
              <a:t>It is common to lease a car in many countries rather then buying a new car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38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FA664D-34DD-4CFF-B07A-DCA7A22C993B}"/>
              </a:ext>
            </a:extLst>
          </p:cNvPr>
          <p:cNvSpPr txBox="1"/>
          <p:nvPr/>
        </p:nvSpPr>
        <p:spPr>
          <a:xfrm>
            <a:off x="3048000" y="2231985"/>
            <a:ext cx="6096000"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06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6B132-7A5B-4557-AD9B-844C1BA14187}"/>
              </a:ext>
            </a:extLst>
          </p:cNvPr>
          <p:cNvSpPr>
            <a:spLocks noChangeArrowheads="1"/>
          </p:cNvSpPr>
          <p:nvPr/>
        </p:nvSpPr>
        <p:spPr bwMode="auto">
          <a:xfrm>
            <a:off x="5102086" y="64166"/>
            <a:ext cx="6997148"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6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200CB756-3042-4985-B5F3-43771788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828" y="2431254"/>
            <a:ext cx="4174242" cy="199549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0D5E25D-302F-49D1-A18E-769FDC295AE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sns.countplot(df['fuel’])</a:t>
            </a:r>
            <a:br>
              <a:rPr lang="en-IN" dirty="0"/>
            </a:br>
            <a:r>
              <a:rPr lang="en-US" sz="3100" b="0" i="0" dirty="0">
                <a:solidFill>
                  <a:srgbClr val="000000"/>
                </a:solidFill>
                <a:effectLst/>
                <a:latin typeface="Times New Roman" panose="02020603050405020304" pitchFamily="18" charset="0"/>
                <a:cs typeface="Times New Roman" panose="02020603050405020304" pitchFamily="18" charset="0"/>
              </a:rPr>
              <a:t>Here data </a:t>
            </a:r>
            <a:r>
              <a:rPr lang="en-US" sz="2800" b="0" i="0" dirty="0">
                <a:solidFill>
                  <a:srgbClr val="000000"/>
                </a:solidFill>
                <a:effectLst/>
                <a:latin typeface="Times New Roman" panose="02020603050405020304" pitchFamily="18" charset="0"/>
                <a:cs typeface="Times New Roman" panose="02020603050405020304" pitchFamily="18" charset="0"/>
              </a:rPr>
              <a:t>is</a:t>
            </a:r>
            <a:r>
              <a:rPr lang="en-US" sz="3100" b="0" i="0" dirty="0">
                <a:solidFill>
                  <a:srgbClr val="000000"/>
                </a:solidFill>
                <a:effectLst/>
                <a:latin typeface="Times New Roman" panose="02020603050405020304" pitchFamily="18" charset="0"/>
                <a:cs typeface="Times New Roman" panose="02020603050405020304" pitchFamily="18" charset="0"/>
              </a:rPr>
              <a:t> not normally distributed in all columns</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22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A7E50-35A4-467F-AFE1-6AADB8D33CBD}"/>
              </a:ext>
            </a:extLst>
          </p:cNvPr>
          <p:cNvSpPr txBox="1"/>
          <p:nvPr/>
        </p:nvSpPr>
        <p:spPr>
          <a:xfrm>
            <a:off x="1364974" y="902086"/>
            <a:ext cx="6096000" cy="3600986"/>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Data Visualization</a:t>
            </a:r>
          </a:p>
          <a:p>
            <a:pPr algn="l"/>
            <a:r>
              <a:rPr lang="en-US" sz="20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2000" b="0" i="0" dirty="0">
                <a:solidFill>
                  <a:srgbClr val="333333"/>
                </a:solidFill>
                <a:effectLst/>
                <a:latin typeface="Times New Roman" panose="02020603050405020304" pitchFamily="18" charset="0"/>
                <a:cs typeface="Times New Roman" panose="02020603050405020304" pitchFamily="18" charset="0"/>
              </a:rPr>
              <a:t>using </a:t>
            </a:r>
            <a:r>
              <a:rPr lang="en-US" sz="20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20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20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20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20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p>
        </p:txBody>
      </p:sp>
    </p:spTree>
    <p:extLst>
      <p:ext uri="{BB962C8B-B14F-4D97-AF65-F5344CB8AC3E}">
        <p14:creationId xmlns:p14="http://schemas.microsoft.com/office/powerpoint/2010/main" val="60736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9E51E3-9A7D-42EC-93D2-F0833E6CDFA3}"/>
              </a:ext>
            </a:extLst>
          </p:cNvPr>
          <p:cNvSpPr>
            <a:spLocks noChangeArrowheads="1"/>
          </p:cNvSpPr>
          <p:nvPr/>
        </p:nvSpPr>
        <p:spPr bwMode="auto">
          <a:xfrm>
            <a:off x="6188764" y="-1510337"/>
            <a:ext cx="6003235"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6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69660984-94F7-4A65-99F3-D8248621C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339" y="2557669"/>
            <a:ext cx="6493565" cy="361784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FE05D617-9B2E-481E-A236-46E6D876F5B4}"/>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plt.figure(figsize=(10,6))</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sns.heatmap(dfcor,cmap='Oranges',annot=True)</a:t>
            </a:r>
          </a:p>
        </p:txBody>
      </p:sp>
    </p:spTree>
    <p:extLst>
      <p:ext uri="{BB962C8B-B14F-4D97-AF65-F5344CB8AC3E}">
        <p14:creationId xmlns:p14="http://schemas.microsoft.com/office/powerpoint/2010/main" val="313556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3EF870-70C6-49FB-BA17-31FA3D7551E6}"/>
              </a:ext>
            </a:extLst>
          </p:cNvPr>
          <p:cNvSpPr>
            <a:spLocks noChangeArrowheads="1"/>
          </p:cNvSpPr>
          <p:nvPr/>
        </p:nvSpPr>
        <p:spPr bwMode="auto">
          <a:xfrm>
            <a:off x="2305878" y="-747664"/>
            <a:ext cx="3392557"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48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4D11D69B-18DD-4E60-B807-FDCD97BFA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0" y="2173357"/>
            <a:ext cx="5045489" cy="261067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625EF29B-B0C7-4091-BC91-7E49DF2B7CA4}"/>
              </a:ext>
            </a:extLst>
          </p:cNvPr>
          <p:cNvSpPr>
            <a:spLocks noGrp="1"/>
          </p:cNvSpPr>
          <p:nvPr>
            <p:ph type="title"/>
          </p:nvPr>
        </p:nvSpPr>
        <p:spPr/>
        <p:txBody>
          <a:bodyPr>
            <a:normAutofit fontScale="90000"/>
          </a:bodyPr>
          <a:lstStyle/>
          <a:p>
            <a:pPr algn="l"/>
            <a:r>
              <a:rPr lang="en-IN" sz="2800" dirty="0">
                <a:latin typeface="Times New Roman" panose="02020603050405020304" pitchFamily="18" charset="0"/>
                <a:cs typeface="Times New Roman" panose="02020603050405020304" pitchFamily="18" charset="0"/>
              </a:rPr>
              <a:t>df["</a:t>
            </a:r>
            <a:r>
              <a:rPr lang="en-IN" sz="2800" dirty="0" err="1">
                <a:latin typeface="Times New Roman" panose="02020603050405020304" pitchFamily="18" charset="0"/>
                <a:cs typeface="Times New Roman" panose="02020603050405020304" pitchFamily="18" charset="0"/>
              </a:rPr>
              <a:t>km_driven</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plot.box</a:t>
            </a:r>
            <a:r>
              <a:rPr lang="en-IN" sz="2800" dirty="0">
                <a:latin typeface="Times New Roman" panose="02020603050405020304" pitchFamily="18" charset="0"/>
                <a:cs typeface="Times New Roman" panose="02020603050405020304" pitchFamily="18" charset="0"/>
              </a:rPr>
              <a:t>()</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cs typeface="Times New Roman" panose="02020603050405020304" pitchFamily="18" charset="0"/>
              </a:rPr>
              <a:t>Here boxplot have outside the viscous so we can find here outliers easily.</a:t>
            </a:r>
            <a:br>
              <a:rPr lang="en-US" sz="1800" b="0" i="0" dirty="0">
                <a:solidFill>
                  <a:srgbClr val="303F9F"/>
                </a:solidFill>
                <a:effectLst/>
                <a:latin typeface="Times New Roman" panose="02020603050405020304" pitchFamily="18" charset="0"/>
                <a:cs typeface="Times New Roman" panose="02020603050405020304" pitchFamily="18" charset="0"/>
              </a:rPr>
            </a:br>
            <a:br>
              <a:rPr lang="en-US" sz="1800" b="0" i="0" dirty="0">
                <a:solidFill>
                  <a:srgbClr val="000000"/>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17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77E6F5-EC3B-4776-B2AA-0B3822923A37}"/>
              </a:ext>
            </a:extLst>
          </p:cNvPr>
          <p:cNvSpPr txBox="1"/>
          <p:nvPr/>
        </p:nvSpPr>
        <p:spPr>
          <a:xfrm>
            <a:off x="1232452" y="967409"/>
            <a:ext cx="7911548" cy="36009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300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935</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W01</vt:lpstr>
      <vt:lpstr>Calibri</vt:lpstr>
      <vt:lpstr>Calibri Light</vt:lpstr>
      <vt:lpstr>Helvetica Neue</vt:lpstr>
      <vt:lpstr>Times New Roman</vt:lpstr>
      <vt:lpstr>Office Theme</vt:lpstr>
      <vt:lpstr>CAR PRICE PREDICTION PROJECT</vt:lpstr>
      <vt:lpstr>PowerPoint Presentation</vt:lpstr>
      <vt:lpstr>PowerPoint Presentation</vt:lpstr>
      <vt:lpstr>PowerPoint Presentation</vt:lpstr>
      <vt:lpstr>sns.countplot(df['fuel’]) Here data is not normally distributed in all columns</vt:lpstr>
      <vt:lpstr>PowerPoint Presentation</vt:lpstr>
      <vt:lpstr>plt.figure(figsize=(10,6)) sns.heatmap(dfcor,cmap='Oranges',annot=True)</vt:lpstr>
      <vt:lpstr>df["km_driven"].plot.box()  Here boxplot have outside the viscous so we can find here outliers easily.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Sucharitha Gowda</dc:creator>
  <cp:lastModifiedBy>Sucharitha Gowda</cp:lastModifiedBy>
  <cp:revision>5</cp:revision>
  <dcterms:created xsi:type="dcterms:W3CDTF">2021-09-25T14:17:25Z</dcterms:created>
  <dcterms:modified xsi:type="dcterms:W3CDTF">2021-09-25T14:51:37Z</dcterms:modified>
</cp:coreProperties>
</file>