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6471" autoAdjust="0"/>
    <p:restoredTop sz="94660"/>
  </p:normalViewPr>
  <p:slideViewPr>
    <p:cSldViewPr snapToGrid="0">
      <p:cViewPr varScale="1">
        <p:scale>
          <a:sx n="64" d="100"/>
          <a:sy n="64" d="100"/>
        </p:scale>
        <p:origin x="102"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08B1A-0A74-4A59-AB02-347BE0259F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64914F-10A9-447A-8E17-5F84833E8B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EA896EB-7E3E-4ABF-A64C-CE71FFFB901B}"/>
              </a:ext>
            </a:extLst>
          </p:cNvPr>
          <p:cNvSpPr>
            <a:spLocks noGrp="1"/>
          </p:cNvSpPr>
          <p:nvPr>
            <p:ph type="dt" sz="half" idx="10"/>
          </p:nvPr>
        </p:nvSpPr>
        <p:spPr/>
        <p:txBody>
          <a:bodyPr/>
          <a:lstStyle/>
          <a:p>
            <a:fld id="{FEEDBD6B-A964-480B-B97A-B1AD903611DB}" type="datetimeFigureOut">
              <a:rPr lang="en-IN" smtClean="0"/>
              <a:t>18-09-2021</a:t>
            </a:fld>
            <a:endParaRPr lang="en-IN"/>
          </a:p>
        </p:txBody>
      </p:sp>
      <p:sp>
        <p:nvSpPr>
          <p:cNvPr id="5" name="Footer Placeholder 4">
            <a:extLst>
              <a:ext uri="{FF2B5EF4-FFF2-40B4-BE49-F238E27FC236}">
                <a16:creationId xmlns:a16="http://schemas.microsoft.com/office/drawing/2014/main" id="{6EB997FC-3F8D-4240-8C53-8E412342B7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777DD8-FDAF-40E2-8E20-EB1592FA4125}"/>
              </a:ext>
            </a:extLst>
          </p:cNvPr>
          <p:cNvSpPr>
            <a:spLocks noGrp="1"/>
          </p:cNvSpPr>
          <p:nvPr>
            <p:ph type="sldNum" sz="quarter" idx="12"/>
          </p:nvPr>
        </p:nvSpPr>
        <p:spPr/>
        <p:txBody>
          <a:bodyPr/>
          <a:lstStyle/>
          <a:p>
            <a:fld id="{7BDEBB0D-9D66-4D5F-828E-0D07E2639154}" type="slidenum">
              <a:rPr lang="en-IN" smtClean="0"/>
              <a:t>‹#›</a:t>
            </a:fld>
            <a:endParaRPr lang="en-IN"/>
          </a:p>
        </p:txBody>
      </p:sp>
    </p:spTree>
    <p:extLst>
      <p:ext uri="{BB962C8B-B14F-4D97-AF65-F5344CB8AC3E}">
        <p14:creationId xmlns:p14="http://schemas.microsoft.com/office/powerpoint/2010/main" val="2715476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0517-2EE4-4709-A062-59F51902A41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F09705-6C13-4273-A60E-9508D50D7B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9EFDC8-C9B2-4BFA-AC57-4C1E4A496C8C}"/>
              </a:ext>
            </a:extLst>
          </p:cNvPr>
          <p:cNvSpPr>
            <a:spLocks noGrp="1"/>
          </p:cNvSpPr>
          <p:nvPr>
            <p:ph type="dt" sz="half" idx="10"/>
          </p:nvPr>
        </p:nvSpPr>
        <p:spPr/>
        <p:txBody>
          <a:bodyPr/>
          <a:lstStyle/>
          <a:p>
            <a:fld id="{FEEDBD6B-A964-480B-B97A-B1AD903611DB}" type="datetimeFigureOut">
              <a:rPr lang="en-IN" smtClean="0"/>
              <a:t>18-09-2021</a:t>
            </a:fld>
            <a:endParaRPr lang="en-IN"/>
          </a:p>
        </p:txBody>
      </p:sp>
      <p:sp>
        <p:nvSpPr>
          <p:cNvPr id="5" name="Footer Placeholder 4">
            <a:extLst>
              <a:ext uri="{FF2B5EF4-FFF2-40B4-BE49-F238E27FC236}">
                <a16:creationId xmlns:a16="http://schemas.microsoft.com/office/drawing/2014/main" id="{8D33A3F6-4D5B-4FE3-8CC9-9411861593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839381-AA4A-4BED-83A5-32F6C4C81D1A}"/>
              </a:ext>
            </a:extLst>
          </p:cNvPr>
          <p:cNvSpPr>
            <a:spLocks noGrp="1"/>
          </p:cNvSpPr>
          <p:nvPr>
            <p:ph type="sldNum" sz="quarter" idx="12"/>
          </p:nvPr>
        </p:nvSpPr>
        <p:spPr/>
        <p:txBody>
          <a:bodyPr/>
          <a:lstStyle/>
          <a:p>
            <a:fld id="{7BDEBB0D-9D66-4D5F-828E-0D07E2639154}" type="slidenum">
              <a:rPr lang="en-IN" smtClean="0"/>
              <a:t>‹#›</a:t>
            </a:fld>
            <a:endParaRPr lang="en-IN"/>
          </a:p>
        </p:txBody>
      </p:sp>
    </p:spTree>
    <p:extLst>
      <p:ext uri="{BB962C8B-B14F-4D97-AF65-F5344CB8AC3E}">
        <p14:creationId xmlns:p14="http://schemas.microsoft.com/office/powerpoint/2010/main" val="2577820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D808A7-67EF-4ABD-B71D-7606E0BA7E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7E6E6D-CCED-43E3-B6FA-E3DB681671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B14B24-3271-46E9-A3D9-D0673BFC6C20}"/>
              </a:ext>
            </a:extLst>
          </p:cNvPr>
          <p:cNvSpPr>
            <a:spLocks noGrp="1"/>
          </p:cNvSpPr>
          <p:nvPr>
            <p:ph type="dt" sz="half" idx="10"/>
          </p:nvPr>
        </p:nvSpPr>
        <p:spPr/>
        <p:txBody>
          <a:bodyPr/>
          <a:lstStyle/>
          <a:p>
            <a:fld id="{FEEDBD6B-A964-480B-B97A-B1AD903611DB}" type="datetimeFigureOut">
              <a:rPr lang="en-IN" smtClean="0"/>
              <a:t>18-09-2021</a:t>
            </a:fld>
            <a:endParaRPr lang="en-IN"/>
          </a:p>
        </p:txBody>
      </p:sp>
      <p:sp>
        <p:nvSpPr>
          <p:cNvPr id="5" name="Footer Placeholder 4">
            <a:extLst>
              <a:ext uri="{FF2B5EF4-FFF2-40B4-BE49-F238E27FC236}">
                <a16:creationId xmlns:a16="http://schemas.microsoft.com/office/drawing/2014/main" id="{529FEEBC-695E-4DE9-96B6-D745D6B95F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0F992F-3AB3-4016-91A2-73D7618B02AB}"/>
              </a:ext>
            </a:extLst>
          </p:cNvPr>
          <p:cNvSpPr>
            <a:spLocks noGrp="1"/>
          </p:cNvSpPr>
          <p:nvPr>
            <p:ph type="sldNum" sz="quarter" idx="12"/>
          </p:nvPr>
        </p:nvSpPr>
        <p:spPr/>
        <p:txBody>
          <a:bodyPr/>
          <a:lstStyle/>
          <a:p>
            <a:fld id="{7BDEBB0D-9D66-4D5F-828E-0D07E2639154}" type="slidenum">
              <a:rPr lang="en-IN" smtClean="0"/>
              <a:t>‹#›</a:t>
            </a:fld>
            <a:endParaRPr lang="en-IN"/>
          </a:p>
        </p:txBody>
      </p:sp>
    </p:spTree>
    <p:extLst>
      <p:ext uri="{BB962C8B-B14F-4D97-AF65-F5344CB8AC3E}">
        <p14:creationId xmlns:p14="http://schemas.microsoft.com/office/powerpoint/2010/main" val="294921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18EAB-415A-4058-B5B3-4EB7B0FF2E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D56A25-5B36-44F5-8D9A-A6CDD1B231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AEEED1-30E7-4A35-8DF7-8F328BCFA6DD}"/>
              </a:ext>
            </a:extLst>
          </p:cNvPr>
          <p:cNvSpPr>
            <a:spLocks noGrp="1"/>
          </p:cNvSpPr>
          <p:nvPr>
            <p:ph type="dt" sz="half" idx="10"/>
          </p:nvPr>
        </p:nvSpPr>
        <p:spPr/>
        <p:txBody>
          <a:bodyPr/>
          <a:lstStyle/>
          <a:p>
            <a:fld id="{FEEDBD6B-A964-480B-B97A-B1AD903611DB}" type="datetimeFigureOut">
              <a:rPr lang="en-IN" smtClean="0"/>
              <a:t>18-09-2021</a:t>
            </a:fld>
            <a:endParaRPr lang="en-IN"/>
          </a:p>
        </p:txBody>
      </p:sp>
      <p:sp>
        <p:nvSpPr>
          <p:cNvPr id="5" name="Footer Placeholder 4">
            <a:extLst>
              <a:ext uri="{FF2B5EF4-FFF2-40B4-BE49-F238E27FC236}">
                <a16:creationId xmlns:a16="http://schemas.microsoft.com/office/drawing/2014/main" id="{270167FF-3076-4C2F-81CA-5E058EAEF6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3DA15E-7DE5-46C9-B2E0-3234675734C2}"/>
              </a:ext>
            </a:extLst>
          </p:cNvPr>
          <p:cNvSpPr>
            <a:spLocks noGrp="1"/>
          </p:cNvSpPr>
          <p:nvPr>
            <p:ph type="sldNum" sz="quarter" idx="12"/>
          </p:nvPr>
        </p:nvSpPr>
        <p:spPr/>
        <p:txBody>
          <a:bodyPr/>
          <a:lstStyle/>
          <a:p>
            <a:fld id="{7BDEBB0D-9D66-4D5F-828E-0D07E2639154}" type="slidenum">
              <a:rPr lang="en-IN" smtClean="0"/>
              <a:t>‹#›</a:t>
            </a:fld>
            <a:endParaRPr lang="en-IN"/>
          </a:p>
        </p:txBody>
      </p:sp>
    </p:spTree>
    <p:extLst>
      <p:ext uri="{BB962C8B-B14F-4D97-AF65-F5344CB8AC3E}">
        <p14:creationId xmlns:p14="http://schemas.microsoft.com/office/powerpoint/2010/main" val="1103431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F5D9B-816F-49C3-A87F-8E3AEBEF76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C8FF1E-A0E1-41F8-B491-F0C88CA81D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3923F4-6C44-4A79-9E6E-5316525CF8B4}"/>
              </a:ext>
            </a:extLst>
          </p:cNvPr>
          <p:cNvSpPr>
            <a:spLocks noGrp="1"/>
          </p:cNvSpPr>
          <p:nvPr>
            <p:ph type="dt" sz="half" idx="10"/>
          </p:nvPr>
        </p:nvSpPr>
        <p:spPr/>
        <p:txBody>
          <a:bodyPr/>
          <a:lstStyle/>
          <a:p>
            <a:fld id="{FEEDBD6B-A964-480B-B97A-B1AD903611DB}" type="datetimeFigureOut">
              <a:rPr lang="en-IN" smtClean="0"/>
              <a:t>18-09-2021</a:t>
            </a:fld>
            <a:endParaRPr lang="en-IN"/>
          </a:p>
        </p:txBody>
      </p:sp>
      <p:sp>
        <p:nvSpPr>
          <p:cNvPr id="5" name="Footer Placeholder 4">
            <a:extLst>
              <a:ext uri="{FF2B5EF4-FFF2-40B4-BE49-F238E27FC236}">
                <a16:creationId xmlns:a16="http://schemas.microsoft.com/office/drawing/2014/main" id="{A68595CA-7B6C-4AC4-8723-8B9949E407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C785C5-67BB-475A-B307-B7B421846BC1}"/>
              </a:ext>
            </a:extLst>
          </p:cNvPr>
          <p:cNvSpPr>
            <a:spLocks noGrp="1"/>
          </p:cNvSpPr>
          <p:nvPr>
            <p:ph type="sldNum" sz="quarter" idx="12"/>
          </p:nvPr>
        </p:nvSpPr>
        <p:spPr/>
        <p:txBody>
          <a:bodyPr/>
          <a:lstStyle/>
          <a:p>
            <a:fld id="{7BDEBB0D-9D66-4D5F-828E-0D07E2639154}" type="slidenum">
              <a:rPr lang="en-IN" smtClean="0"/>
              <a:t>‹#›</a:t>
            </a:fld>
            <a:endParaRPr lang="en-IN"/>
          </a:p>
        </p:txBody>
      </p:sp>
    </p:spTree>
    <p:extLst>
      <p:ext uri="{BB962C8B-B14F-4D97-AF65-F5344CB8AC3E}">
        <p14:creationId xmlns:p14="http://schemas.microsoft.com/office/powerpoint/2010/main" val="3105162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10379-D025-44C5-8AC8-B08E73AAF1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49E0A4-0193-4037-B7A5-B5512925E4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7030EC-A79F-44C7-8A62-F4D1FC53A1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53FD26-AFF9-4016-9314-5EF8C5613BEB}"/>
              </a:ext>
            </a:extLst>
          </p:cNvPr>
          <p:cNvSpPr>
            <a:spLocks noGrp="1"/>
          </p:cNvSpPr>
          <p:nvPr>
            <p:ph type="dt" sz="half" idx="10"/>
          </p:nvPr>
        </p:nvSpPr>
        <p:spPr/>
        <p:txBody>
          <a:bodyPr/>
          <a:lstStyle/>
          <a:p>
            <a:fld id="{FEEDBD6B-A964-480B-B97A-B1AD903611DB}" type="datetimeFigureOut">
              <a:rPr lang="en-IN" smtClean="0"/>
              <a:t>18-09-2021</a:t>
            </a:fld>
            <a:endParaRPr lang="en-IN"/>
          </a:p>
        </p:txBody>
      </p:sp>
      <p:sp>
        <p:nvSpPr>
          <p:cNvPr id="6" name="Footer Placeholder 5">
            <a:extLst>
              <a:ext uri="{FF2B5EF4-FFF2-40B4-BE49-F238E27FC236}">
                <a16:creationId xmlns:a16="http://schemas.microsoft.com/office/drawing/2014/main" id="{0DCB0DF7-8620-46EF-9038-ABA20B2FB7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A5E624-CA80-4D93-9633-85CC81146B0E}"/>
              </a:ext>
            </a:extLst>
          </p:cNvPr>
          <p:cNvSpPr>
            <a:spLocks noGrp="1"/>
          </p:cNvSpPr>
          <p:nvPr>
            <p:ph type="sldNum" sz="quarter" idx="12"/>
          </p:nvPr>
        </p:nvSpPr>
        <p:spPr/>
        <p:txBody>
          <a:bodyPr/>
          <a:lstStyle/>
          <a:p>
            <a:fld id="{7BDEBB0D-9D66-4D5F-828E-0D07E2639154}" type="slidenum">
              <a:rPr lang="en-IN" smtClean="0"/>
              <a:t>‹#›</a:t>
            </a:fld>
            <a:endParaRPr lang="en-IN"/>
          </a:p>
        </p:txBody>
      </p:sp>
    </p:spTree>
    <p:extLst>
      <p:ext uri="{BB962C8B-B14F-4D97-AF65-F5344CB8AC3E}">
        <p14:creationId xmlns:p14="http://schemas.microsoft.com/office/powerpoint/2010/main" val="328543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89C57-7C3F-40F1-8EC6-83E195FD36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C324FF-D900-4716-A3C8-31335DC724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97CC00-B50B-4919-B25D-2389115302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5E5EDFF-0D83-4FFC-936C-686C35C7AF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DB8F15-11AB-43D5-A007-C0CAE210D1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26EC8F4-94A8-4831-A7AE-90D52A9A2F68}"/>
              </a:ext>
            </a:extLst>
          </p:cNvPr>
          <p:cNvSpPr>
            <a:spLocks noGrp="1"/>
          </p:cNvSpPr>
          <p:nvPr>
            <p:ph type="dt" sz="half" idx="10"/>
          </p:nvPr>
        </p:nvSpPr>
        <p:spPr/>
        <p:txBody>
          <a:bodyPr/>
          <a:lstStyle/>
          <a:p>
            <a:fld id="{FEEDBD6B-A964-480B-B97A-B1AD903611DB}" type="datetimeFigureOut">
              <a:rPr lang="en-IN" smtClean="0"/>
              <a:t>18-09-2021</a:t>
            </a:fld>
            <a:endParaRPr lang="en-IN"/>
          </a:p>
        </p:txBody>
      </p:sp>
      <p:sp>
        <p:nvSpPr>
          <p:cNvPr id="8" name="Footer Placeholder 7">
            <a:extLst>
              <a:ext uri="{FF2B5EF4-FFF2-40B4-BE49-F238E27FC236}">
                <a16:creationId xmlns:a16="http://schemas.microsoft.com/office/drawing/2014/main" id="{A67150A7-EC22-4F09-ACCE-381B1B8772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EF4BF2B-9261-4CF5-B326-35FF4867D432}"/>
              </a:ext>
            </a:extLst>
          </p:cNvPr>
          <p:cNvSpPr>
            <a:spLocks noGrp="1"/>
          </p:cNvSpPr>
          <p:nvPr>
            <p:ph type="sldNum" sz="quarter" idx="12"/>
          </p:nvPr>
        </p:nvSpPr>
        <p:spPr/>
        <p:txBody>
          <a:bodyPr/>
          <a:lstStyle/>
          <a:p>
            <a:fld id="{7BDEBB0D-9D66-4D5F-828E-0D07E2639154}" type="slidenum">
              <a:rPr lang="en-IN" smtClean="0"/>
              <a:t>‹#›</a:t>
            </a:fld>
            <a:endParaRPr lang="en-IN"/>
          </a:p>
        </p:txBody>
      </p:sp>
    </p:spTree>
    <p:extLst>
      <p:ext uri="{BB962C8B-B14F-4D97-AF65-F5344CB8AC3E}">
        <p14:creationId xmlns:p14="http://schemas.microsoft.com/office/powerpoint/2010/main" val="3930192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3214C-B1A6-4929-A01E-665E31D14D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491081D-5DAA-439F-9890-9E10155CFB18}"/>
              </a:ext>
            </a:extLst>
          </p:cNvPr>
          <p:cNvSpPr>
            <a:spLocks noGrp="1"/>
          </p:cNvSpPr>
          <p:nvPr>
            <p:ph type="dt" sz="half" idx="10"/>
          </p:nvPr>
        </p:nvSpPr>
        <p:spPr/>
        <p:txBody>
          <a:bodyPr/>
          <a:lstStyle/>
          <a:p>
            <a:fld id="{FEEDBD6B-A964-480B-B97A-B1AD903611DB}" type="datetimeFigureOut">
              <a:rPr lang="en-IN" smtClean="0"/>
              <a:t>18-09-2021</a:t>
            </a:fld>
            <a:endParaRPr lang="en-IN"/>
          </a:p>
        </p:txBody>
      </p:sp>
      <p:sp>
        <p:nvSpPr>
          <p:cNvPr id="4" name="Footer Placeholder 3">
            <a:extLst>
              <a:ext uri="{FF2B5EF4-FFF2-40B4-BE49-F238E27FC236}">
                <a16:creationId xmlns:a16="http://schemas.microsoft.com/office/drawing/2014/main" id="{20937CBD-60A8-46E3-84C3-9241F9F5796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0BE8E2-DAE3-47A2-A455-2C4119EEF1A6}"/>
              </a:ext>
            </a:extLst>
          </p:cNvPr>
          <p:cNvSpPr>
            <a:spLocks noGrp="1"/>
          </p:cNvSpPr>
          <p:nvPr>
            <p:ph type="sldNum" sz="quarter" idx="12"/>
          </p:nvPr>
        </p:nvSpPr>
        <p:spPr/>
        <p:txBody>
          <a:bodyPr/>
          <a:lstStyle/>
          <a:p>
            <a:fld id="{7BDEBB0D-9D66-4D5F-828E-0D07E2639154}" type="slidenum">
              <a:rPr lang="en-IN" smtClean="0"/>
              <a:t>‹#›</a:t>
            </a:fld>
            <a:endParaRPr lang="en-IN"/>
          </a:p>
        </p:txBody>
      </p:sp>
    </p:spTree>
    <p:extLst>
      <p:ext uri="{BB962C8B-B14F-4D97-AF65-F5344CB8AC3E}">
        <p14:creationId xmlns:p14="http://schemas.microsoft.com/office/powerpoint/2010/main" val="1030166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554B13-951B-4CCF-9638-8F971BF129FF}"/>
              </a:ext>
            </a:extLst>
          </p:cNvPr>
          <p:cNvSpPr>
            <a:spLocks noGrp="1"/>
          </p:cNvSpPr>
          <p:nvPr>
            <p:ph type="dt" sz="half" idx="10"/>
          </p:nvPr>
        </p:nvSpPr>
        <p:spPr/>
        <p:txBody>
          <a:bodyPr/>
          <a:lstStyle/>
          <a:p>
            <a:fld id="{FEEDBD6B-A964-480B-B97A-B1AD903611DB}" type="datetimeFigureOut">
              <a:rPr lang="en-IN" smtClean="0"/>
              <a:t>18-09-2021</a:t>
            </a:fld>
            <a:endParaRPr lang="en-IN"/>
          </a:p>
        </p:txBody>
      </p:sp>
      <p:sp>
        <p:nvSpPr>
          <p:cNvPr id="3" name="Footer Placeholder 2">
            <a:extLst>
              <a:ext uri="{FF2B5EF4-FFF2-40B4-BE49-F238E27FC236}">
                <a16:creationId xmlns:a16="http://schemas.microsoft.com/office/drawing/2014/main" id="{87F93CC6-D99D-4E6C-BECA-B048CEB4C8C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067EB6C-F22B-4EC0-B44A-995EFC82A377}"/>
              </a:ext>
            </a:extLst>
          </p:cNvPr>
          <p:cNvSpPr>
            <a:spLocks noGrp="1"/>
          </p:cNvSpPr>
          <p:nvPr>
            <p:ph type="sldNum" sz="quarter" idx="12"/>
          </p:nvPr>
        </p:nvSpPr>
        <p:spPr/>
        <p:txBody>
          <a:bodyPr/>
          <a:lstStyle/>
          <a:p>
            <a:fld id="{7BDEBB0D-9D66-4D5F-828E-0D07E2639154}" type="slidenum">
              <a:rPr lang="en-IN" smtClean="0"/>
              <a:t>‹#›</a:t>
            </a:fld>
            <a:endParaRPr lang="en-IN"/>
          </a:p>
        </p:txBody>
      </p:sp>
    </p:spTree>
    <p:extLst>
      <p:ext uri="{BB962C8B-B14F-4D97-AF65-F5344CB8AC3E}">
        <p14:creationId xmlns:p14="http://schemas.microsoft.com/office/powerpoint/2010/main" val="4119253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79162-1B38-4F81-BCA3-A5EB25F370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1E5D82-0C6A-4181-8401-936DCDF009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991F182-E927-46F9-83CB-E20C86168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AE9802-ABB6-42F1-86EA-06B6C4042114}"/>
              </a:ext>
            </a:extLst>
          </p:cNvPr>
          <p:cNvSpPr>
            <a:spLocks noGrp="1"/>
          </p:cNvSpPr>
          <p:nvPr>
            <p:ph type="dt" sz="half" idx="10"/>
          </p:nvPr>
        </p:nvSpPr>
        <p:spPr/>
        <p:txBody>
          <a:bodyPr/>
          <a:lstStyle/>
          <a:p>
            <a:fld id="{FEEDBD6B-A964-480B-B97A-B1AD903611DB}" type="datetimeFigureOut">
              <a:rPr lang="en-IN" smtClean="0"/>
              <a:t>18-09-2021</a:t>
            </a:fld>
            <a:endParaRPr lang="en-IN"/>
          </a:p>
        </p:txBody>
      </p:sp>
      <p:sp>
        <p:nvSpPr>
          <p:cNvPr id="6" name="Footer Placeholder 5">
            <a:extLst>
              <a:ext uri="{FF2B5EF4-FFF2-40B4-BE49-F238E27FC236}">
                <a16:creationId xmlns:a16="http://schemas.microsoft.com/office/drawing/2014/main" id="{9F73F1B3-DFAE-44B9-9DEE-F0F14B03D2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5AC191-618F-46DD-86E2-2D09C7557774}"/>
              </a:ext>
            </a:extLst>
          </p:cNvPr>
          <p:cNvSpPr>
            <a:spLocks noGrp="1"/>
          </p:cNvSpPr>
          <p:nvPr>
            <p:ph type="sldNum" sz="quarter" idx="12"/>
          </p:nvPr>
        </p:nvSpPr>
        <p:spPr/>
        <p:txBody>
          <a:bodyPr/>
          <a:lstStyle/>
          <a:p>
            <a:fld id="{7BDEBB0D-9D66-4D5F-828E-0D07E2639154}" type="slidenum">
              <a:rPr lang="en-IN" smtClean="0"/>
              <a:t>‹#›</a:t>
            </a:fld>
            <a:endParaRPr lang="en-IN"/>
          </a:p>
        </p:txBody>
      </p:sp>
    </p:spTree>
    <p:extLst>
      <p:ext uri="{BB962C8B-B14F-4D97-AF65-F5344CB8AC3E}">
        <p14:creationId xmlns:p14="http://schemas.microsoft.com/office/powerpoint/2010/main" val="630630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8B42E-53AA-4AA1-813F-D8C2A48F47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17A849-EA03-42B9-A33E-1FC392F0CF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4E5B62-7855-4899-8AC8-24B1A6B5DD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7AB137-8644-4171-9B39-D0BFEE0DA620}"/>
              </a:ext>
            </a:extLst>
          </p:cNvPr>
          <p:cNvSpPr>
            <a:spLocks noGrp="1"/>
          </p:cNvSpPr>
          <p:nvPr>
            <p:ph type="dt" sz="half" idx="10"/>
          </p:nvPr>
        </p:nvSpPr>
        <p:spPr/>
        <p:txBody>
          <a:bodyPr/>
          <a:lstStyle/>
          <a:p>
            <a:fld id="{FEEDBD6B-A964-480B-B97A-B1AD903611DB}" type="datetimeFigureOut">
              <a:rPr lang="en-IN" smtClean="0"/>
              <a:t>18-09-2021</a:t>
            </a:fld>
            <a:endParaRPr lang="en-IN"/>
          </a:p>
        </p:txBody>
      </p:sp>
      <p:sp>
        <p:nvSpPr>
          <p:cNvPr id="6" name="Footer Placeholder 5">
            <a:extLst>
              <a:ext uri="{FF2B5EF4-FFF2-40B4-BE49-F238E27FC236}">
                <a16:creationId xmlns:a16="http://schemas.microsoft.com/office/drawing/2014/main" id="{8C93044E-7518-44E0-A340-71FB637A51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71DAD9-0A0B-49C8-A2AC-DC0E02F9F714}"/>
              </a:ext>
            </a:extLst>
          </p:cNvPr>
          <p:cNvSpPr>
            <a:spLocks noGrp="1"/>
          </p:cNvSpPr>
          <p:nvPr>
            <p:ph type="sldNum" sz="quarter" idx="12"/>
          </p:nvPr>
        </p:nvSpPr>
        <p:spPr/>
        <p:txBody>
          <a:bodyPr/>
          <a:lstStyle/>
          <a:p>
            <a:fld id="{7BDEBB0D-9D66-4D5F-828E-0D07E2639154}" type="slidenum">
              <a:rPr lang="en-IN" smtClean="0"/>
              <a:t>‹#›</a:t>
            </a:fld>
            <a:endParaRPr lang="en-IN"/>
          </a:p>
        </p:txBody>
      </p:sp>
    </p:spTree>
    <p:extLst>
      <p:ext uri="{BB962C8B-B14F-4D97-AF65-F5344CB8AC3E}">
        <p14:creationId xmlns:p14="http://schemas.microsoft.com/office/powerpoint/2010/main" val="3152425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92B0B5-5176-4BAA-8EA7-F9A029206E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B571EE-2C8A-4574-A5EA-42F28A2572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57F766-ECE9-4865-8855-34FB9AC937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EDBD6B-A964-480B-B97A-B1AD903611DB}" type="datetimeFigureOut">
              <a:rPr lang="en-IN" smtClean="0"/>
              <a:t>18-09-2021</a:t>
            </a:fld>
            <a:endParaRPr lang="en-IN"/>
          </a:p>
        </p:txBody>
      </p:sp>
      <p:sp>
        <p:nvSpPr>
          <p:cNvPr id="5" name="Footer Placeholder 4">
            <a:extLst>
              <a:ext uri="{FF2B5EF4-FFF2-40B4-BE49-F238E27FC236}">
                <a16:creationId xmlns:a16="http://schemas.microsoft.com/office/drawing/2014/main" id="{DD1F4017-2DDC-4B09-84AE-251322ED86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841A7A-D3BC-45FE-80E0-2775100A92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EBB0D-9D66-4D5F-828E-0D07E2639154}" type="slidenum">
              <a:rPr lang="en-IN" smtClean="0"/>
              <a:t>‹#›</a:t>
            </a:fld>
            <a:endParaRPr lang="en-IN"/>
          </a:p>
        </p:txBody>
      </p:sp>
    </p:spTree>
    <p:extLst>
      <p:ext uri="{BB962C8B-B14F-4D97-AF65-F5344CB8AC3E}">
        <p14:creationId xmlns:p14="http://schemas.microsoft.com/office/powerpoint/2010/main" val="3524545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0B63B-7EBD-46DD-815F-C5F9A8638F5B}"/>
              </a:ext>
            </a:extLst>
          </p:cNvPr>
          <p:cNvSpPr>
            <a:spLocks noGrp="1"/>
          </p:cNvSpPr>
          <p:nvPr>
            <p:ph type="ctrTitle"/>
          </p:nvPr>
        </p:nvSpPr>
        <p:spPr/>
        <p:txBody>
          <a:bodyPr>
            <a:normAutofit/>
          </a:bodyPr>
          <a:lstStyle/>
          <a:p>
            <a:r>
              <a:rPr lang="en-IN" sz="4400" dirty="0">
                <a:effectLst/>
                <a:latin typeface="Times New Roman" panose="02020603050405020304" pitchFamily="18" charset="0"/>
                <a:ea typeface="Calibri" panose="020F0502020204030204" pitchFamily="34" charset="0"/>
              </a:rPr>
              <a:t>HOUSING USE CASE STUDY PROJECT</a:t>
            </a:r>
            <a:endParaRPr lang="en-IN" sz="4400" dirty="0"/>
          </a:p>
        </p:txBody>
      </p:sp>
      <p:sp>
        <p:nvSpPr>
          <p:cNvPr id="3" name="Subtitle 2">
            <a:extLst>
              <a:ext uri="{FF2B5EF4-FFF2-40B4-BE49-F238E27FC236}">
                <a16:creationId xmlns:a16="http://schemas.microsoft.com/office/drawing/2014/main" id="{7576F616-A8D2-44DA-8C1B-CD1D205558A4}"/>
              </a:ext>
            </a:extLst>
          </p:cNvPr>
          <p:cNvSpPr>
            <a:spLocks noGrp="1"/>
          </p:cNvSpPr>
          <p:nvPr>
            <p:ph type="subTitle" idx="1"/>
          </p:nvPr>
        </p:nvSpPr>
        <p:spPr/>
        <p:txBody>
          <a:bodyPr/>
          <a:lstStyle/>
          <a:p>
            <a:endParaRPr lang="en-US" dirty="0"/>
          </a:p>
          <a:p>
            <a:endParaRPr lang="en-IN" dirty="0"/>
          </a:p>
        </p:txBody>
      </p:sp>
    </p:spTree>
    <p:extLst>
      <p:ext uri="{BB962C8B-B14F-4D97-AF65-F5344CB8AC3E}">
        <p14:creationId xmlns:p14="http://schemas.microsoft.com/office/powerpoint/2010/main" val="2196781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45E907-D34C-4BB3-8F0C-C06B81177F7C}"/>
              </a:ext>
            </a:extLst>
          </p:cNvPr>
          <p:cNvSpPr txBox="1"/>
          <p:nvPr/>
        </p:nvSpPr>
        <p:spPr>
          <a:xfrm>
            <a:off x="509666" y="1578593"/>
            <a:ext cx="9473783" cy="295465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Pre-processing pipeline: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For the model to proceed with the data efficiently, the categorical variables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salary and department have been encoded. As the values of salary have an order, they have been encoded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into integers within the same variable. For department, as the values have no specific order, they have been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encoded into individual variables with Boolean values. Thus, the dataset has been transformed from 10variables to 19 variables. Numerical variables scaled between 0 and 1 to remove any influence of their difference in value ranges on the model. They have also been checked for skewness, without a real change on their shape.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6488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46EE48-4554-4F45-9195-4C9D49448AA9}"/>
              </a:ext>
            </a:extLst>
          </p:cNvPr>
          <p:cNvSpPr txBox="1"/>
          <p:nvPr/>
        </p:nvSpPr>
        <p:spPr>
          <a:xfrm>
            <a:off x="1349116" y="1869189"/>
            <a:ext cx="8720526" cy="2888035"/>
          </a:xfrm>
          <a:prstGeom prst="rect">
            <a:avLst/>
          </a:prstGeom>
          <a:noFill/>
        </p:spPr>
        <p:txBody>
          <a:bodyPr wrap="square">
            <a:spAutoFit/>
          </a:bodyPr>
          <a:lstStyle/>
          <a:p>
            <a:pPr>
              <a:lnSpc>
                <a:spcPct val="107000"/>
              </a:lnSpc>
              <a:spcAft>
                <a:spcPts val="800"/>
              </a:spcAft>
            </a:pPr>
            <a:r>
              <a:rPr lang="en-IN" sz="24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Building machine learning model:</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500"/>
              </a:spcAft>
            </a:pPr>
            <a:r>
              <a:rPr lang="en-IN"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As the dataset is imbalance, use cross validation when training the models, and each baseline model performance can be tabulated.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The model will be cross-validated using a 10-fold cross validation method returning the average accuracy. This method will be applied at every modelling step, to ensure that the model is not biased by the training set split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p>
        </p:txBody>
      </p:sp>
    </p:spTree>
    <p:extLst>
      <p:ext uri="{BB962C8B-B14F-4D97-AF65-F5344CB8AC3E}">
        <p14:creationId xmlns:p14="http://schemas.microsoft.com/office/powerpoint/2010/main" val="2530093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B25774-CFDE-4997-BC6C-A2E91B3B1AE1}"/>
              </a:ext>
            </a:extLst>
          </p:cNvPr>
          <p:cNvSpPr txBox="1"/>
          <p:nvPr/>
        </p:nvSpPr>
        <p:spPr>
          <a:xfrm>
            <a:off x="3049250" y="1061113"/>
            <a:ext cx="6093500" cy="313932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According to the classification report the accuracy of the model is </a:t>
            </a:r>
            <a:r>
              <a:rPr lang="en-US" altLang="en-US"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74</a:t>
            </a:r>
            <a:r>
              <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however its recall is lower at 43% of positive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cases. The RandomForestRegressor is providing excellent results, however the purpose of the problem is to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identify employees that are likely to leave. This is the reason that recall then becomes a very important measure.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Recall measures the fraction of values that are identified correctly. Random Forest Classifier has emerged as the final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winning model with F1-score 100.0% and highest </a:t>
            </a:r>
            <a:r>
              <a:rPr kumimoji="0" lang="en-US" altLang="en-US" sz="1800" b="1"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Recall 100.0%</a:t>
            </a:r>
            <a:r>
              <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This could be the highest possible score achieved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with the inherent limitations in the dataset</a:t>
            </a:r>
            <a:r>
              <a:rPr kumimoji="0" lang="en-US" altLang="en-US" sz="12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05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7193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75489F-2B15-4004-9C43-5C6B31B26DB7}"/>
              </a:ext>
            </a:extLst>
          </p:cNvPr>
          <p:cNvSpPr txBox="1"/>
          <p:nvPr/>
        </p:nvSpPr>
        <p:spPr>
          <a:xfrm>
            <a:off x="3046751" y="2313281"/>
            <a:ext cx="6093500" cy="2223942"/>
          </a:xfrm>
          <a:prstGeom prst="rect">
            <a:avLst/>
          </a:prstGeom>
          <a:noFill/>
        </p:spPr>
        <p:txBody>
          <a:bodyPr wrap="square">
            <a:spAutoFit/>
          </a:bodyPr>
          <a:lstStyle/>
          <a:p>
            <a:pPr>
              <a:lnSpc>
                <a:spcPts val="2400"/>
              </a:lnSpc>
              <a:spcBef>
                <a:spcPts val="1030"/>
              </a:spcBef>
              <a:spcAft>
                <a:spcPts val="800"/>
              </a:spcAft>
            </a:pPr>
            <a:r>
              <a:rPr lang="en-IN"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Machine learning models are as good as the data to feed it, and more data would strengthen the model. For example, in this dataset, the feature ‘Performance Rating’ has been restricted to scores of 3 and 4 only. More insights could be generated if the full spectrum of performance ratings is included. In the real-life situation, getting the right data is often more challenging than the analytics itself.</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4385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CF5CE2-3356-4DB2-BE45-812E29B64324}"/>
              </a:ext>
            </a:extLst>
          </p:cNvPr>
          <p:cNvSpPr txBox="1"/>
          <p:nvPr/>
        </p:nvSpPr>
        <p:spPr>
          <a:xfrm>
            <a:off x="3046751" y="2686588"/>
            <a:ext cx="6093500" cy="3693319"/>
          </a:xfrm>
          <a:prstGeom prst="rect">
            <a:avLst/>
          </a:prstGeom>
          <a:noFill/>
        </p:spPr>
        <p:txBody>
          <a:bodyPr wrap="square">
            <a:spAutoFit/>
          </a:bodyPr>
          <a:lstStyle/>
          <a:p>
            <a:pPr algn="l"/>
            <a:r>
              <a:rPr lang="en-US" b="0" i="0" dirty="0">
                <a:solidFill>
                  <a:srgbClr val="000000"/>
                </a:solidFill>
                <a:effectLst/>
                <a:latin typeface="Times New Roman" panose="02020603050405020304" pitchFamily="18" charset="0"/>
                <a:cs typeface="Times New Roman" panose="02020603050405020304" pitchFamily="18" charset="0"/>
              </a:rPr>
              <a:t>A Random Forest is an ensemble technique capable of performing both regression and</a:t>
            </a:r>
          </a:p>
          <a:p>
            <a:pPr algn="l"/>
            <a:r>
              <a:rPr lang="en-US" b="0" i="0" dirty="0">
                <a:solidFill>
                  <a:srgbClr val="000000"/>
                </a:solidFill>
                <a:effectLst/>
                <a:latin typeface="Times New Roman" panose="02020603050405020304" pitchFamily="18" charset="0"/>
                <a:cs typeface="Times New Roman" panose="02020603050405020304" pitchFamily="18" charset="0"/>
              </a:rPr>
              <a:t>classification tasks with the use of multiple decision trees and a technique</a:t>
            </a:r>
          </a:p>
          <a:p>
            <a:pPr algn="l"/>
            <a:r>
              <a:rPr lang="en-US" b="0" i="0" dirty="0">
                <a:solidFill>
                  <a:srgbClr val="000000"/>
                </a:solidFill>
                <a:effectLst/>
                <a:latin typeface="Times New Roman" panose="02020603050405020304" pitchFamily="18" charset="0"/>
                <a:cs typeface="Times New Roman" panose="02020603050405020304" pitchFamily="18" charset="0"/>
              </a:rPr>
              <a:t>called Bootstrap Aggregation, commonly known as bagging</a:t>
            </a:r>
          </a:p>
          <a:p>
            <a:pPr algn="l"/>
            <a:r>
              <a:rPr lang="en-US" b="0" i="0" dirty="0">
                <a:solidFill>
                  <a:srgbClr val="000000"/>
                </a:solidFill>
                <a:effectLst/>
                <a:latin typeface="Times New Roman" panose="02020603050405020304" pitchFamily="18" charset="0"/>
                <a:cs typeface="Times New Roman" panose="02020603050405020304" pitchFamily="18" charset="0"/>
              </a:rPr>
              <a:t>Bagging, in the Random Forest method, involves training each decision tree on a</a:t>
            </a:r>
          </a:p>
          <a:p>
            <a:pPr algn="l"/>
            <a:r>
              <a:rPr lang="en-US" b="0" i="0" dirty="0">
                <a:solidFill>
                  <a:srgbClr val="000000"/>
                </a:solidFill>
                <a:effectLst/>
                <a:latin typeface="Times New Roman" panose="02020603050405020304" pitchFamily="18" charset="0"/>
                <a:cs typeface="Times New Roman" panose="02020603050405020304" pitchFamily="18" charset="0"/>
              </a:rPr>
              <a:t>different data sample where sampling is done with replacement.</a:t>
            </a:r>
          </a:p>
          <a:p>
            <a:pPr algn="l"/>
            <a:r>
              <a:rPr lang="en-US" b="0" i="0" dirty="0">
                <a:solidFill>
                  <a:srgbClr val="000000"/>
                </a:solidFill>
                <a:effectLst/>
                <a:latin typeface="Times New Roman" panose="02020603050405020304" pitchFamily="18" charset="0"/>
                <a:cs typeface="Times New Roman" panose="02020603050405020304" pitchFamily="18" charset="0"/>
              </a:rPr>
              <a:t>The basic idea behind this is to combine multiple decision trees in determining the</a:t>
            </a:r>
          </a:p>
          <a:p>
            <a:pPr algn="l"/>
            <a:r>
              <a:rPr lang="en-US" b="0" i="0" dirty="0">
                <a:solidFill>
                  <a:srgbClr val="000000"/>
                </a:solidFill>
                <a:effectLst/>
                <a:latin typeface="Times New Roman" panose="02020603050405020304" pitchFamily="18" charset="0"/>
                <a:cs typeface="Times New Roman" panose="02020603050405020304" pitchFamily="18" charset="0"/>
              </a:rPr>
              <a:t>final output rather than relying on individual decision trees</a:t>
            </a:r>
          </a:p>
          <a:p>
            <a:pPr algn="l"/>
            <a:endParaRPr lang="en-US" b="0" i="0" dirty="0">
              <a:solidFill>
                <a:srgbClr val="000000"/>
              </a:solidFill>
              <a:effectLst/>
              <a:latin typeface="Times New Roman" panose="02020603050405020304" pitchFamily="18" charset="0"/>
              <a:cs typeface="Times New Roman" panose="02020603050405020304" pitchFamily="18" charset="0"/>
            </a:endParaRPr>
          </a:p>
          <a:p>
            <a:pPr algn="l"/>
            <a:endParaRPr lang="en-US"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4240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031FDC-0317-457C-BF42-CC5F82E81CD7}"/>
              </a:ext>
            </a:extLst>
          </p:cNvPr>
          <p:cNvSpPr txBox="1"/>
          <p:nvPr/>
        </p:nvSpPr>
        <p:spPr>
          <a:xfrm>
            <a:off x="3046751" y="2686588"/>
            <a:ext cx="6093500" cy="3508653"/>
          </a:xfrm>
          <a:prstGeom prst="rect">
            <a:avLst/>
          </a:prstGeom>
          <a:noFill/>
        </p:spPr>
        <p:txBody>
          <a:bodyPr wrap="square">
            <a:spAutoFit/>
          </a:bodyPr>
          <a:lstStyle/>
          <a:p>
            <a:r>
              <a:rPr lang="en-US" sz="2400" b="0" i="0" dirty="0">
                <a:solidFill>
                  <a:srgbClr val="4C4C4C"/>
                </a:solidFill>
                <a:effectLst/>
                <a:latin typeface="Times New Roman" panose="02020603050405020304" pitchFamily="18" charset="0"/>
                <a:cs typeface="Times New Roman" panose="02020603050405020304" pitchFamily="18" charset="0"/>
              </a:rPr>
              <a:t>CONCLUSION</a:t>
            </a:r>
          </a:p>
          <a:p>
            <a:r>
              <a:rPr lang="en-US" b="0" i="0" dirty="0">
                <a:solidFill>
                  <a:srgbClr val="4C4C4C"/>
                </a:solidFill>
                <a:effectLst/>
                <a:latin typeface="Times New Roman" panose="02020603050405020304" pitchFamily="18" charset="0"/>
                <a:cs typeface="Times New Roman" panose="02020603050405020304" pitchFamily="18" charset="0"/>
              </a:rPr>
              <a:t>The type of recommendation engine built in this study is called content-based filtering because it uses only intrinsic and spatial features engineered for prediction. This type of recommendation needs a training set that would be too large to generate manually</a:t>
            </a:r>
            <a:r>
              <a:rPr lang="en-US" b="0" i="0" dirty="0">
                <a:solidFill>
                  <a:srgbClr val="4C4C4C"/>
                </a:solidFill>
                <a:effectLst/>
                <a:latin typeface="Avenir Next W01"/>
              </a:rPr>
              <a:t>.</a:t>
            </a:r>
          </a:p>
          <a:p>
            <a:r>
              <a:rPr lang="en-US" b="0" i="0" dirty="0">
                <a:solidFill>
                  <a:srgbClr val="4C4C4C"/>
                </a:solidFill>
                <a:effectLst/>
                <a:latin typeface="Times New Roman" panose="02020603050405020304" pitchFamily="18" charset="0"/>
                <a:cs typeface="Times New Roman" panose="02020603050405020304" pitchFamily="18" charset="0"/>
              </a:rPr>
              <a:t>In practice, another type of recommendation engine—community-based filtering—is employed. It uses the features engineered for the properties, combined with favorite and blacklist data, to find similarity between a large number of buyers. It then pools the training set from similar buyers to create a large training set.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1981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8B7B95-F3C9-4862-B7B4-7E756749C0C0}"/>
              </a:ext>
            </a:extLst>
          </p:cNvPr>
          <p:cNvSpPr>
            <a:spLocks noGrp="1"/>
          </p:cNvSpPr>
          <p:nvPr>
            <p:ph idx="4294967295"/>
          </p:nvPr>
        </p:nvSpPr>
        <p:spPr>
          <a:xfrm>
            <a:off x="0" y="715617"/>
            <a:ext cx="10515600" cy="5461346"/>
          </a:xfrm>
        </p:spPr>
        <p:txBody>
          <a:bodyPr>
            <a:normAutofit/>
          </a:bodyPr>
          <a:lstStyle/>
          <a:p>
            <a:pPr>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 Which variables are important to predict the price of variable? • How do these variables describe the price of the house?</a:t>
            </a:r>
          </a:p>
          <a:p>
            <a:endParaRPr lang="en-IN" dirty="0"/>
          </a:p>
        </p:txBody>
      </p:sp>
    </p:spTree>
    <p:extLst>
      <p:ext uri="{BB962C8B-B14F-4D97-AF65-F5344CB8AC3E}">
        <p14:creationId xmlns:p14="http://schemas.microsoft.com/office/powerpoint/2010/main" val="2487271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81DA3B-C51C-4CEA-9700-6F63AC323711}"/>
              </a:ext>
            </a:extLst>
          </p:cNvPr>
          <p:cNvSpPr>
            <a:spLocks noGrp="1"/>
          </p:cNvSpPr>
          <p:nvPr>
            <p:ph idx="4294967295"/>
          </p:nvPr>
        </p:nvSpPr>
        <p:spPr>
          <a:xfrm>
            <a:off x="0" y="609600"/>
            <a:ext cx="10515600" cy="5567363"/>
          </a:xfrm>
        </p:spPr>
        <p:txBody>
          <a:bodyPr/>
          <a:lstStyle/>
          <a:p>
            <a:pPr>
              <a:lnSpc>
                <a:spcPct val="107000"/>
              </a:lnSpc>
              <a:spcAft>
                <a:spcPts val="800"/>
              </a:spcAft>
            </a:pPr>
            <a:r>
              <a:rPr lang="en-IN" sz="24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Problem definition</a:t>
            </a:r>
            <a:r>
              <a:rPr lang="en-IN" sz="18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The housing market is highly competitive, and I want to be the best real estate agent in the area. To compete with my peers, I decide to leverage a few basic machine learning concepts to assist myself and my client with finding the best-selling price for their home. Luckily, I've come across the  Housing dataset which contains aggregated data on various features for houses in Greater  communities, including the median value of homes for each of those areas. My task is to build an optimal model based on a statistical analysis with the tools available. This model will then be used to estimate the best-selling price for my client's homes.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0266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277C4A-DD05-4357-8F44-AE688A2E2ABB}"/>
              </a:ext>
            </a:extLst>
          </p:cNvPr>
          <p:cNvSpPr>
            <a:spLocks noGrp="1"/>
          </p:cNvSpPr>
          <p:nvPr>
            <p:ph idx="4294967295"/>
          </p:nvPr>
        </p:nvSpPr>
        <p:spPr>
          <a:xfrm>
            <a:off x="0" y="728871"/>
            <a:ext cx="10515600" cy="5475080"/>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EDA Concluding Remarks</a:t>
            </a:r>
            <a:r>
              <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Find patterns of data through visualization and reveal the hidden trends from data.</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Using both matplotlib and seaborn library to visualize the data</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Finding relationships between features using bar graphs, histograms, box plots, heatmap</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Analyzing both the numerical and the categorical columns separately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01797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C8E8D0-0EE8-422D-86FC-799EE45428C6}"/>
              </a:ext>
            </a:extLst>
          </p:cNvPr>
          <p:cNvSpPr>
            <a:spLocks noGrp="1"/>
          </p:cNvSpPr>
          <p:nvPr>
            <p:ph idx="4294967295"/>
          </p:nvPr>
        </p:nvSpPr>
        <p:spPr>
          <a:xfrm>
            <a:off x="1676400" y="1690688"/>
            <a:ext cx="10515600" cy="20432712"/>
          </a:xfrm>
        </p:spPr>
        <p:txBody>
          <a:bodyPr>
            <a:normAutofit/>
          </a:bodyPr>
          <a:lstStyle/>
          <a:p>
            <a:r>
              <a:rPr lang="en-IN" sz="1800" dirty="0" err="1">
                <a:latin typeface="Times New Roman" panose="02020603050405020304" pitchFamily="18" charset="0"/>
                <a:cs typeface="Times New Roman" panose="02020603050405020304" pitchFamily="18" charset="0"/>
              </a:rPr>
              <a:t>ax</a:t>
            </a:r>
            <a:r>
              <a:rPr lang="en-IN" sz="1800" dirty="0">
                <a:latin typeface="Times New Roman" panose="02020603050405020304" pitchFamily="18" charset="0"/>
                <a:cs typeface="Times New Roman" panose="02020603050405020304" pitchFamily="18" charset="0"/>
              </a:rPr>
              <a:t> = sns.countplot(x="</a:t>
            </a:r>
            <a:r>
              <a:rPr lang="en-IN" sz="1800" dirty="0" err="1">
                <a:latin typeface="Times New Roman" panose="02020603050405020304" pitchFamily="18" charset="0"/>
                <a:cs typeface="Times New Roman" panose="02020603050405020304" pitchFamily="18" charset="0"/>
              </a:rPr>
              <a:t>MSZoning",data</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df_visualization_nominal</a:t>
            </a:r>
            <a:r>
              <a:rPr lang="en-IN" sz="1800" dirty="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print(</a:t>
            </a:r>
            <a:r>
              <a:rPr lang="en-IN" sz="1800" dirty="0" err="1">
                <a:latin typeface="Times New Roman" panose="02020603050405020304" pitchFamily="18" charset="0"/>
                <a:cs typeface="Times New Roman" panose="02020603050405020304" pitchFamily="18" charset="0"/>
              </a:rPr>
              <a:t>df_visualization_nominal</a:t>
            </a:r>
            <a:r>
              <a:rPr lang="en-IN" sz="1800" dirty="0">
                <a:latin typeface="Times New Roman" panose="02020603050405020304" pitchFamily="18" charset="0"/>
                <a:cs typeface="Times New Roman" panose="02020603050405020304" pitchFamily="18" charset="0"/>
              </a:rPr>
              <a:t>["MSZoning"].</a:t>
            </a:r>
            <a:r>
              <a:rPr lang="en-IN" sz="1800" dirty="0" err="1">
                <a:latin typeface="Times New Roman" panose="02020603050405020304" pitchFamily="18" charset="0"/>
                <a:cs typeface="Times New Roman" panose="02020603050405020304" pitchFamily="18" charset="0"/>
              </a:rPr>
              <a:t>value_counts</a:t>
            </a:r>
            <a:r>
              <a:rPr lang="en-IN" sz="1800" dirty="0">
                <a:latin typeface="Times New Roman" panose="02020603050405020304" pitchFamily="18" charset="0"/>
                <a:cs typeface="Times New Roman" panose="02020603050405020304" pitchFamily="18" charset="0"/>
              </a:rPr>
              <a:t>())</a:t>
            </a:r>
          </a:p>
          <a:p>
            <a:r>
              <a:rPr lang="en-US" sz="1800" b="0" i="0" dirty="0">
                <a:solidFill>
                  <a:srgbClr val="000000"/>
                </a:solidFill>
                <a:effectLst/>
                <a:latin typeface="Times New Roman" panose="02020603050405020304" pitchFamily="18" charset="0"/>
                <a:cs typeface="Times New Roman" panose="02020603050405020304" pitchFamily="18" charset="0"/>
              </a:rPr>
              <a:t>Here </a:t>
            </a:r>
            <a:r>
              <a:rPr lang="en-US" sz="1800" b="0" i="0" dirty="0" err="1">
                <a:solidFill>
                  <a:srgbClr val="000000"/>
                </a:solidFill>
                <a:effectLst/>
                <a:latin typeface="Times New Roman" panose="02020603050405020304" pitchFamily="18" charset="0"/>
                <a:cs typeface="Times New Roman" panose="02020603050405020304" pitchFamily="18" charset="0"/>
              </a:rPr>
              <a:t>countplot</a:t>
            </a:r>
            <a:r>
              <a:rPr lang="en-US" sz="1800" b="0" i="0" dirty="0">
                <a:solidFill>
                  <a:srgbClr val="000000"/>
                </a:solidFill>
                <a:effectLst/>
                <a:latin typeface="Times New Roman" panose="02020603050405020304" pitchFamily="18" charset="0"/>
                <a:cs typeface="Times New Roman" panose="02020603050405020304" pitchFamily="18" charset="0"/>
              </a:rPr>
              <a:t> contains the data visualization of nominal columns of MSZoning</a:t>
            </a:r>
            <a:endParaRPr lang="en-IN" sz="18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A7624CBE-AA39-4EDE-9778-F401118D8470}"/>
              </a:ext>
            </a:extLst>
          </p:cNvPr>
          <p:cNvSpPr>
            <a:spLocks noChangeArrowheads="1"/>
          </p:cNvSpPr>
          <p:nvPr/>
        </p:nvSpPr>
        <p:spPr bwMode="auto">
          <a:xfrm>
            <a:off x="0" y="79512"/>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RL 223 RM 55 FV 13 C (all) 1 Name: MSZoning,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dtype</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int64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5700" b="0" i="0" u="none" strike="noStrike" cap="none" normalizeH="0" baseline="0" dirty="0">
                <a:ln>
                  <a:noFill/>
                </a:ln>
                <a:solidFill>
                  <a:srgbClr val="000000"/>
                </a:solidFill>
                <a:effectLst/>
                <a:latin typeface="Helvetica Neu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74015531-85B1-4E38-B2E4-4EE7663D6F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330" y="3246783"/>
            <a:ext cx="3684105" cy="2067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5517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C865F5-9336-4C9C-8FFD-19A0D74E4DAA}"/>
              </a:ext>
            </a:extLst>
          </p:cNvPr>
          <p:cNvSpPr>
            <a:spLocks noGrp="1"/>
          </p:cNvSpPr>
          <p:nvPr>
            <p:ph idx="4294967295"/>
          </p:nvPr>
        </p:nvSpPr>
        <p:spPr>
          <a:xfrm>
            <a:off x="0" y="752199"/>
            <a:ext cx="10515600" cy="4351338"/>
          </a:xfrm>
        </p:spPr>
        <p:txBody>
          <a:bodyPr>
            <a:normAutofit/>
          </a:bodyPr>
          <a:lstStyle/>
          <a:p>
            <a:pPr algn="l"/>
            <a:r>
              <a:rPr lang="en-US" sz="2400" b="0" i="0" dirty="0">
                <a:solidFill>
                  <a:srgbClr val="000000"/>
                </a:solidFill>
                <a:effectLst/>
                <a:latin typeface="Times New Roman" panose="02020603050405020304" pitchFamily="18" charset="0"/>
                <a:cs typeface="Times New Roman" panose="02020603050405020304" pitchFamily="18" charset="0"/>
              </a:rPr>
              <a:t>Data Visualization</a:t>
            </a:r>
          </a:p>
          <a:p>
            <a:pPr algn="l"/>
            <a:r>
              <a:rPr lang="en-US" sz="1800" b="0" i="0" dirty="0">
                <a:solidFill>
                  <a:srgbClr val="333333"/>
                </a:solidFill>
                <a:effectLst/>
                <a:latin typeface="Times New Roman" panose="02020603050405020304" pitchFamily="18" charset="0"/>
                <a:cs typeface="Times New Roman" panose="02020603050405020304" pitchFamily="18" charset="0"/>
              </a:rPr>
              <a:t>Data visualization is the graphical representation of information and data. By</a:t>
            </a:r>
          </a:p>
          <a:p>
            <a:pPr algn="l"/>
            <a:r>
              <a:rPr lang="en-US" sz="1800" b="0" i="0" dirty="0">
                <a:solidFill>
                  <a:srgbClr val="333333"/>
                </a:solidFill>
                <a:effectLst/>
                <a:latin typeface="Times New Roman" panose="02020603050405020304" pitchFamily="18" charset="0"/>
                <a:cs typeface="Times New Roman" panose="02020603050405020304" pitchFamily="18" charset="0"/>
              </a:rPr>
              <a:t>using </a:t>
            </a:r>
            <a:r>
              <a:rPr lang="en-US" sz="1800" b="0" i="0" dirty="0">
                <a:solidFill>
                  <a:srgbClr val="FF6D01"/>
                </a:solidFill>
                <a:effectLst/>
                <a:latin typeface="Times New Roman" panose="02020603050405020304" pitchFamily="18" charset="0"/>
                <a:cs typeface="Times New Roman" panose="02020603050405020304" pitchFamily="18" charset="0"/>
              </a:rPr>
              <a:t>visual elements like charts, graphs, and maps</a:t>
            </a:r>
            <a:r>
              <a:rPr lang="en-US" sz="1800" b="0" i="0" dirty="0">
                <a:solidFill>
                  <a:srgbClr val="333333"/>
                </a:solidFill>
                <a:effectLst/>
                <a:latin typeface="Times New Roman" panose="02020603050405020304" pitchFamily="18" charset="0"/>
                <a:cs typeface="Times New Roman" panose="02020603050405020304" pitchFamily="18" charset="0"/>
              </a:rPr>
              <a:t>, data visualization tools provide an</a:t>
            </a:r>
          </a:p>
          <a:p>
            <a:pPr algn="l"/>
            <a:r>
              <a:rPr lang="en-US" sz="1800" b="0" i="0" dirty="0">
                <a:solidFill>
                  <a:srgbClr val="333333"/>
                </a:solidFill>
                <a:effectLst/>
                <a:latin typeface="Times New Roman" panose="02020603050405020304" pitchFamily="18" charset="0"/>
                <a:cs typeface="Times New Roman" panose="02020603050405020304" pitchFamily="18" charset="0"/>
              </a:rPr>
              <a:t>accessible way to see and understand trends, outliers, and patterns in data. In the</a:t>
            </a:r>
          </a:p>
          <a:p>
            <a:pPr algn="l"/>
            <a:r>
              <a:rPr lang="en-US" sz="1800" b="0" i="0" dirty="0">
                <a:solidFill>
                  <a:srgbClr val="333333"/>
                </a:solidFill>
                <a:effectLst/>
                <a:latin typeface="Times New Roman" panose="02020603050405020304" pitchFamily="18" charset="0"/>
                <a:cs typeface="Times New Roman" panose="02020603050405020304" pitchFamily="18" charset="0"/>
              </a:rPr>
              <a:t>world of Big Data, data visualization tools and technologies are essential to analyze</a:t>
            </a:r>
          </a:p>
          <a:p>
            <a:pPr algn="l"/>
            <a:r>
              <a:rPr lang="en-US" sz="1800" b="0" i="0" dirty="0">
                <a:solidFill>
                  <a:srgbClr val="333333"/>
                </a:solidFill>
                <a:effectLst/>
                <a:latin typeface="Times New Roman" panose="02020603050405020304" pitchFamily="18" charset="0"/>
                <a:cs typeface="Times New Roman" panose="02020603050405020304" pitchFamily="18" charset="0"/>
              </a:rPr>
              <a:t>massive amounts of information and make data-driven decisions</a:t>
            </a:r>
            <a:r>
              <a:rPr lang="en-US" b="0" i="0" dirty="0">
                <a:solidFill>
                  <a:srgbClr val="333333"/>
                </a:solidFill>
                <a:effectLst/>
                <a:latin typeface="ff2"/>
              </a:rPr>
              <a:t>.</a:t>
            </a:r>
          </a:p>
          <a:p>
            <a:pPr marL="0" indent="0">
              <a:buNone/>
            </a:pPr>
            <a:endParaRPr lang="en-IN" dirty="0"/>
          </a:p>
        </p:txBody>
      </p:sp>
    </p:spTree>
    <p:extLst>
      <p:ext uri="{BB962C8B-B14F-4D97-AF65-F5344CB8AC3E}">
        <p14:creationId xmlns:p14="http://schemas.microsoft.com/office/powerpoint/2010/main" val="1158406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0B6689-66DE-471B-88F8-3A83D06C40ED}"/>
              </a:ext>
            </a:extLst>
          </p:cNvPr>
          <p:cNvSpPr>
            <a:spLocks noChangeArrowheads="1"/>
          </p:cNvSpPr>
          <p:nvPr/>
        </p:nvSpPr>
        <p:spPr bwMode="auto">
          <a:xfrm>
            <a:off x="15558447" y="-1310283"/>
            <a:ext cx="11734779" cy="30777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19000" b="0" i="0" u="none" strike="noStrike" cap="none" normalizeH="0" baseline="0" dirty="0">
                <a:ln>
                  <a:noFill/>
                </a:ln>
                <a:solidFill>
                  <a:srgbClr val="000000"/>
                </a:solidFill>
                <a:effectLst/>
                <a:latin typeface="Helvetica Neu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0" name="Picture 2">
            <a:extLst>
              <a:ext uri="{FF2B5EF4-FFF2-40B4-BE49-F238E27FC236}">
                <a16:creationId xmlns:a16="http://schemas.microsoft.com/office/drawing/2014/main" id="{FA2B3DA0-AEF2-4660-B6D3-0B56A7FCC3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181" y="1790658"/>
            <a:ext cx="10980288" cy="39305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9335335-D585-41AF-B717-48A509918A75}"/>
              </a:ext>
            </a:extLst>
          </p:cNvPr>
          <p:cNvSpPr/>
          <p:nvPr/>
        </p:nvSpPr>
        <p:spPr>
          <a:xfrm flipH="1">
            <a:off x="3152632" y="6455390"/>
            <a:ext cx="45719" cy="736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ubtitle 6">
            <a:extLst>
              <a:ext uri="{FF2B5EF4-FFF2-40B4-BE49-F238E27FC236}">
                <a16:creationId xmlns:a16="http://schemas.microsoft.com/office/drawing/2014/main" id="{69FFB90E-BED3-4EF1-A322-3C6E48AD3D9F}"/>
              </a:ext>
            </a:extLst>
          </p:cNvPr>
          <p:cNvSpPr>
            <a:spLocks noGrp="1"/>
          </p:cNvSpPr>
          <p:nvPr>
            <p:ph type="subTitle" idx="1"/>
          </p:nvPr>
        </p:nvSpPr>
        <p:spPr>
          <a:xfrm>
            <a:off x="1906137" y="191069"/>
            <a:ext cx="9144000" cy="865412"/>
          </a:xfrm>
        </p:spPr>
        <p:txBody>
          <a:bodyPr>
            <a:normAutofit lnSpcReduction="10000"/>
          </a:bodyPr>
          <a:lstStyle/>
          <a:p>
            <a:r>
              <a:rPr lang="en-IN" dirty="0">
                <a:latin typeface="Times New Roman" panose="02020603050405020304" pitchFamily="18" charset="0"/>
                <a:cs typeface="Times New Roman" panose="02020603050405020304" pitchFamily="18" charset="0"/>
              </a:rPr>
              <a:t>plt.figure(figsize=(6,4))</a:t>
            </a:r>
          </a:p>
          <a:p>
            <a:r>
              <a:rPr lang="en-IN" dirty="0">
                <a:latin typeface="Times New Roman" panose="02020603050405020304" pitchFamily="18" charset="0"/>
                <a:cs typeface="Times New Roman" panose="02020603050405020304" pitchFamily="18" charset="0"/>
              </a:rPr>
              <a:t>sns.heatmap(dfcor,cmap='</a:t>
            </a:r>
            <a:r>
              <a:rPr lang="en-IN" dirty="0" err="1">
                <a:latin typeface="Times New Roman" panose="02020603050405020304" pitchFamily="18" charset="0"/>
                <a:cs typeface="Times New Roman" panose="02020603050405020304" pitchFamily="18" charset="0"/>
              </a:rPr>
              <a:t>Blues',annot</a:t>
            </a:r>
            <a:r>
              <a:rPr lang="en-IN" dirty="0">
                <a:latin typeface="Times New Roman" panose="02020603050405020304" pitchFamily="18" charset="0"/>
                <a:cs typeface="Times New Roman" panose="02020603050405020304" pitchFamily="18" charset="0"/>
              </a:rPr>
              <a:t>=True)</a:t>
            </a:r>
          </a:p>
        </p:txBody>
      </p:sp>
    </p:spTree>
    <p:extLst>
      <p:ext uri="{BB962C8B-B14F-4D97-AF65-F5344CB8AC3E}">
        <p14:creationId xmlns:p14="http://schemas.microsoft.com/office/powerpoint/2010/main" val="378792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3131C0-BFC1-4553-A6D1-13192EF97272}"/>
              </a:ext>
            </a:extLst>
          </p:cNvPr>
          <p:cNvSpPr>
            <a:spLocks noChangeArrowheads="1"/>
          </p:cNvSpPr>
          <p:nvPr/>
        </p:nvSpPr>
        <p:spPr bwMode="auto">
          <a:xfrm>
            <a:off x="1942149" y="849364"/>
            <a:ext cx="27334011" cy="383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11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00000"/>
                </a:solidFill>
                <a:effectLst/>
                <a:latin typeface="Helvetica Neu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4" name="Picture 2">
            <a:extLst>
              <a:ext uri="{FF2B5EF4-FFF2-40B4-BE49-F238E27FC236}">
                <a16:creationId xmlns:a16="http://schemas.microsoft.com/office/drawing/2014/main" id="{401EB0EB-9A07-4D3B-A531-1BF92FA498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2149" y="1698981"/>
            <a:ext cx="9276307" cy="3480179"/>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3">
            <a:extLst>
              <a:ext uri="{FF2B5EF4-FFF2-40B4-BE49-F238E27FC236}">
                <a16:creationId xmlns:a16="http://schemas.microsoft.com/office/drawing/2014/main" id="{CE4D6DA2-FC24-4FA7-A0DF-5AC11D1BF66F}"/>
              </a:ext>
            </a:extLst>
          </p:cNvPr>
          <p:cNvSpPr>
            <a:spLocks noGrp="1"/>
          </p:cNvSpPr>
          <p:nvPr>
            <p:ph type="subTitle" idx="1"/>
          </p:nvPr>
        </p:nvSpPr>
        <p:spPr>
          <a:xfrm>
            <a:off x="2074456" y="136479"/>
            <a:ext cx="9144000" cy="712886"/>
          </a:xfrm>
        </p:spPr>
        <p:txBody>
          <a:bodyPr/>
          <a:lstStyle/>
          <a:p>
            <a:r>
              <a:rPr lang="en-US" dirty="0" err="1">
                <a:latin typeface="Times New Roman" panose="02020603050405020304" pitchFamily="18" charset="0"/>
                <a:cs typeface="Times New Roman" panose="02020603050405020304" pitchFamily="18" charset="0"/>
              </a:rPr>
              <a:t>sns.displot</a:t>
            </a:r>
            <a:r>
              <a:rPr lang="en-US" dirty="0">
                <a:latin typeface="Times New Roman" panose="02020603050405020304" pitchFamily="18" charset="0"/>
                <a:cs typeface="Times New Roman" panose="02020603050405020304" pitchFamily="18" charset="0"/>
              </a:rPr>
              <a:t>(df['</a:t>
            </a:r>
            <a:r>
              <a:rPr lang="en-US" dirty="0" err="1">
                <a:latin typeface="Times New Roman" panose="02020603050405020304" pitchFamily="18" charset="0"/>
                <a:cs typeface="Times New Roman" panose="02020603050405020304" pitchFamily="18" charset="0"/>
              </a:rPr>
              <a:t>YrSold</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8813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0F468BBD-5699-43EB-A412-087073E607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693" y="2303876"/>
            <a:ext cx="5231019" cy="3116481"/>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11853901-9F63-43F0-8EAA-4A6BB7BBFD13}"/>
              </a:ext>
            </a:extLst>
          </p:cNvPr>
          <p:cNvSpPr>
            <a:spLocks noGrp="1"/>
          </p:cNvSpPr>
          <p:nvPr>
            <p:ph type="title"/>
          </p:nvPr>
        </p:nvSpPr>
        <p:spPr>
          <a:xfrm>
            <a:off x="508416" y="117441"/>
            <a:ext cx="10515600" cy="1325563"/>
          </a:xfrm>
        </p:spPr>
        <p:txBody>
          <a:bodyPr>
            <a:normAutofit/>
          </a:bodyPr>
          <a:lstStyle/>
          <a:p>
            <a:r>
              <a:rPr lang="en-US" sz="2400" dirty="0" err="1">
                <a:latin typeface="Times New Roman" panose="02020603050405020304" pitchFamily="18" charset="0"/>
                <a:cs typeface="Times New Roman" panose="02020603050405020304" pitchFamily="18" charset="0"/>
              </a:rPr>
              <a:t>df_visualization_ordinal</a:t>
            </a:r>
            <a:r>
              <a:rPr lang="en-US" sz="2400" dirty="0">
                <a:latin typeface="Times New Roman" panose="02020603050405020304" pitchFamily="18" charset="0"/>
                <a:cs typeface="Times New Roman" panose="02020603050405020304" pitchFamily="18" charset="0"/>
              </a:rPr>
              <a:t>=df[["Id","</a:t>
            </a:r>
            <a:r>
              <a:rPr lang="en-US" sz="2400" dirty="0" err="1">
                <a:latin typeface="Times New Roman" panose="02020603050405020304" pitchFamily="18" charset="0"/>
                <a:cs typeface="Times New Roman" panose="02020603050405020304" pitchFamily="18" charset="0"/>
              </a:rPr>
              <a:t>MSSubClass</a:t>
            </a:r>
            <a:r>
              <a:rPr lang="en-US" sz="2400" dirty="0">
                <a:latin typeface="Times New Roman" panose="02020603050405020304" pitchFamily="18" charset="0"/>
                <a:cs typeface="Times New Roman" panose="02020603050405020304" pitchFamily="18" charset="0"/>
              </a:rPr>
              <a:t>"]].copy()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6671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1187</Words>
  <Application>Microsoft Office PowerPoint</Application>
  <PresentationFormat>Widescreen</PresentationFormat>
  <Paragraphs>57</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Avenir Next W01</vt:lpstr>
      <vt:lpstr>Calibri</vt:lpstr>
      <vt:lpstr>Calibri Light</vt:lpstr>
      <vt:lpstr>Courier New</vt:lpstr>
      <vt:lpstr>ff2</vt:lpstr>
      <vt:lpstr>Helvetica Neue</vt:lpstr>
      <vt:lpstr>Times New Roman</vt:lpstr>
      <vt:lpstr>Office Theme</vt:lpstr>
      <vt:lpstr>HOUSING USE CASE STUDY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df_visualization_ordinal=df[["Id","MSSubClass"]].copy()</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USE CASE STUDY PROJECT</dc:title>
  <dc:creator>Sucharitha Gowda</dc:creator>
  <cp:lastModifiedBy>Sucharitha Gowda</cp:lastModifiedBy>
  <cp:revision>7</cp:revision>
  <dcterms:created xsi:type="dcterms:W3CDTF">2021-09-13T14:53:18Z</dcterms:created>
  <dcterms:modified xsi:type="dcterms:W3CDTF">2021-09-18T13:31:09Z</dcterms:modified>
</cp:coreProperties>
</file>