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</p:sldIdLst>
  <p:sldSz cx="14630400" cy="82296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1828800"/>
            <a:ext cx="12801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FFFFFF"/>
                </a:solidFill>
                <a:latin typeface="JetBrains Mono"/>
              </a:defRPr>
            </a:pPr>
            <a:r>
              <a:t>AUTOMATE THE ADMIN, AMPLIFY THE AWESOME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5029200"/>
            <a:ext cx="109728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>
                <a:solidFill>
                  <a:srgbClr val="00FFFF"/>
                </a:solidFill>
                <a:latin typeface="Space Grotesk"/>
              </a:defRPr>
            </a:pPr>
            <a:r>
              <a:t>For Virtual Assistants | Hosted by Stephen Pratt, SGP Digital 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0" y="6400800"/>
            <a:ext cx="109728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Space Grotesk"/>
              </a:defRPr>
            </a:pPr>
            <a:r>
              <a:t>Stephen Pratt, SGP Digital 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01/12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HOW TO START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Start Small, Win Big</a:t>
            </a:r>
          </a:p>
          <a:p/>
          <a:p>
            <a:r>
              <a:t>🔹 One Task</a:t>
            </a:r>
          </a:p>
          <a:p>
            <a:r>
              <a:t>🔹 One Tool</a:t>
            </a:r>
          </a:p>
          <a:p>
            <a:r>
              <a:t>🔹 One Trigger</a:t>
            </a:r>
          </a:p>
          <a:p/>
          <a:p>
            <a:r>
              <a:t>Don't Google your way through chaos — talk to someone who's done it.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10/12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i="1">
                <a:solidFill>
                  <a:srgbClr val="00FF88"/>
                </a:solidFill>
                <a:latin typeface="Space Grotesk"/>
              </a:defRPr>
            </a:pPr>
            <a:r>
              <a:t>"Automation handles the admin. You deliver the value. That's how you grow."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11/12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BONUS HANDOUTS 🎁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✅ Top 5 Tasks to Automate</a:t>
            </a:r>
          </a:p>
          <a:p>
            <a:r>
              <a:t>✅ Types of Automation Cheat Sheet</a:t>
            </a:r>
          </a:p>
          <a:p>
            <a:r>
              <a:t>✅ Automation Discovery Canvas</a:t>
            </a:r>
          </a:p>
          <a:p>
            <a:r>
              <a:t>🎓 Certificate of Strategic Brilliance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12/12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WHEN I SAY 'AUTOMATION' WHAT'S YOUR FIRST REACTION?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😍 😐 😵 😴 🔧</a:t>
            </a:r>
          </a:p>
          <a:p/>
          <a:p>
            <a:r>
              <a:t>Drop your reaction in the chat!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02/12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1828800" y="2743200"/>
            <a:ext cx="109728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i="1">
                <a:solidFill>
                  <a:srgbClr val="00FF88"/>
                </a:solidFill>
                <a:latin typeface="Space Grotesk"/>
              </a:defRPr>
            </a:pPr>
            <a:r>
              <a:t>"Automation is about doing the menial tasks — so you can focus on what brings value: you."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03/12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DO YOU ACTUALLY NEED AUTOMATION?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If your to-do list looks busy but not profitable...</a:t>
            </a:r>
          </a:p>
          <a:p/>
          <a:p>
            <a:r>
              <a:t>Your to-do list is full of verbs:</a:t>
            </a:r>
          </a:p>
          <a:p>
            <a:r>
              <a:t>📤 Send • 📁 Upload • ✍️ Create • 📋 Copy • 🔄 Update</a:t>
            </a:r>
          </a:p>
          <a:p/>
          <a:p>
            <a:r>
              <a:t>Drop one task you repeat every day/week in the chat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04/12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FF88"/>
                </a:solidFill>
                <a:latin typeface="JetBrains Mono"/>
              </a:defRPr>
            </a:pPr>
            <a:r>
              <a:t>CLIENTS JUST WANT TO CUT COSTS — MYTH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Space Grotesk"/>
              </a:defRPr>
            </a:pPr>
            <a:r>
              <a:t>❌ Cost-Cutting Mindset</a:t>
            </a:r>
          </a:p>
          <a:p>
            <a:r>
              <a:t>• Race to the bottom</a:t>
            </a:r>
          </a:p>
          <a:p>
            <a:r>
              <a:t>• Commodity thinking</a:t>
            </a:r>
          </a:p>
          <a:p>
            <a:r>
              <a:t>• Price competition</a:t>
            </a:r>
          </a:p>
          <a:p>
            <a:r>
              <a:t>• Replaceable resource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7432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Space Grotesk"/>
              </a:defRPr>
            </a:pPr>
            <a:r>
              <a:t>✅ Value-Creating VA</a:t>
            </a:r>
          </a:p>
          <a:p>
            <a:r>
              <a:t>• Strategic partner</a:t>
            </a:r>
          </a:p>
          <a:p>
            <a:r>
              <a:t>• Solution provider</a:t>
            </a:r>
          </a:p>
          <a:p>
            <a:r>
              <a:t>• Efficiency expert</a:t>
            </a:r>
          </a:p>
          <a:p>
            <a:r>
              <a:t>• Business enabler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05/12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TYPES OF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🟢 Native (Easy): Dubsado, ClickUp</a:t>
            </a:r>
          </a:p>
          <a:p>
            <a:r>
              <a:t>🟡 Cross-Platform (Medium): Zapier, Make</a:t>
            </a:r>
          </a:p>
          <a:p>
            <a:r>
              <a:t>🟠 Third-Party (Strategic): Power Automate</a:t>
            </a:r>
          </a:p>
          <a:p>
            <a:r>
              <a:t>🔴 API-Based (Advanced): Webhooks, JSON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06/12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>
                <a:solidFill>
                  <a:srgbClr val="00FF88"/>
                </a:solidFill>
                <a:latin typeface="JetBrains Mono"/>
              </a:defRPr>
            </a:pPr>
            <a:r>
              <a:t>MANUAL VS. AUTOMATIC AUTOMATION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27432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Space Grotesk"/>
              </a:defRPr>
            </a:pPr>
            <a:r>
              <a:t>AUTOMATIC</a:t>
            </a:r>
          </a:p>
          <a:p>
            <a:r>
              <a:t>Triggered by events</a:t>
            </a:r>
          </a:p>
          <a:p/>
          <a:p>
            <a:r>
              <a:t>Form submitted → Folder created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772400" y="2743200"/>
            <a:ext cx="59436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800">
                <a:solidFill>
                  <a:srgbClr val="FFFFFF"/>
                </a:solidFill>
                <a:latin typeface="Space Grotesk"/>
              </a:defRPr>
            </a:pPr>
            <a:r>
              <a:t>MANUAL</a:t>
            </a:r>
          </a:p>
          <a:p>
            <a:r>
              <a:t>Triggered by you</a:t>
            </a:r>
          </a:p>
          <a:p/>
          <a:p>
            <a:r>
              <a:t>Click button → Send email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07/12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SECRET DEMO TEASER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Demo: From Booking to Brilliance</a:t>
            </a:r>
          </a:p>
          <a:p/>
          <a:p>
            <a:r>
              <a:t>📅 Calendly → 📁 Folder → 📧 Email → 🗃️ CRM → 🔔 Notification</a:t>
            </a:r>
          </a:p>
          <a:p/>
          <a:p>
            <a:r>
              <a:t>✨ + a little surprise ending 🤖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08/12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914400"/>
            <a:ext cx="128016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FF88"/>
                </a:solidFill>
                <a:latin typeface="JetBrains Mono"/>
              </a:defRPr>
            </a:pPr>
            <a:r>
              <a:t>COULD YOU AUTOMATE THIS? 🎮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2743200"/>
            <a:ext cx="109728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>
                <a:solidFill>
                  <a:srgbClr val="FFFFFF"/>
                </a:solidFill>
                <a:latin typeface="Space Grotesk"/>
              </a:defRPr>
            </a:pPr>
            <a:r>
              <a:t>✅ Scheduling social posts</a:t>
            </a:r>
          </a:p>
          <a:p>
            <a:r>
              <a:t>✅ Sending follow-up emails</a:t>
            </a:r>
          </a:p>
          <a:p>
            <a:r>
              <a:t>✅ Renaming downloaded files</a:t>
            </a:r>
          </a:p>
          <a:p>
            <a:r>
              <a:t>❌ Making tea ☕</a:t>
            </a:r>
          </a:p>
          <a:p/>
          <a:p>
            <a:r>
              <a:t>Share your answers in the chat! 💬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7315200"/>
            <a:ext cx="1280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SGP.DIGITAL.SOLUTIONS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2801600" y="457200"/>
            <a:ext cx="13716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>
                <a:solidFill>
                  <a:srgbClr val="00FF88"/>
                </a:solidFill>
                <a:latin typeface="JetBrains Mono"/>
              </a:defRPr>
            </a:pPr>
            <a:r>
              <a:t>09/12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