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Garamond"/>
      <p:regular r:id="rId10"/>
      <p:bold r:id="rId11"/>
      <p:italic r:id="rId12"/>
      <p:boldItalic r:id="rId13"/>
    </p:embeddedFont>
    <p:embeddedFont>
      <p:font typeface="Constantia"/>
      <p:regular r:id="rId14"/>
      <p:bold r:id="rId15"/>
      <p:italic r:id="rId16"/>
      <p:boldItalic r:id="rId17"/>
    </p:embeddedFont>
    <p:embeddedFont>
      <p:font typeface="EB 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italic.fntdata"/><Relationship Id="rId11" Type="http://schemas.openxmlformats.org/officeDocument/2006/relationships/font" Target="fonts/Garamond-bold.fntdata"/><Relationship Id="rId10" Type="http://schemas.openxmlformats.org/officeDocument/2006/relationships/font" Target="fonts/Garamond-regular.fntdata"/><Relationship Id="rId21" Type="http://schemas.openxmlformats.org/officeDocument/2006/relationships/font" Target="fonts/EBGaramond-boldItalic.fntdata"/><Relationship Id="rId13" Type="http://schemas.openxmlformats.org/officeDocument/2006/relationships/font" Target="fonts/Garamond-boldItalic.fntdata"/><Relationship Id="rId12" Type="http://schemas.openxmlformats.org/officeDocument/2006/relationships/font" Target="fonts/Garamon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nstantia-bold.fntdata"/><Relationship Id="rId14" Type="http://schemas.openxmlformats.org/officeDocument/2006/relationships/font" Target="fonts/Constantia-regular.fntdata"/><Relationship Id="rId17" Type="http://schemas.openxmlformats.org/officeDocument/2006/relationships/font" Target="fonts/Constantia-boldItalic.fntdata"/><Relationship Id="rId16" Type="http://schemas.openxmlformats.org/officeDocument/2006/relationships/font" Target="fonts/Constantia-italic.fntdata"/><Relationship Id="rId5" Type="http://schemas.openxmlformats.org/officeDocument/2006/relationships/slide" Target="slides/slide1.xml"/><Relationship Id="rId19" Type="http://schemas.openxmlformats.org/officeDocument/2006/relationships/font" Target="fonts/EBGaramond-bold.fntdata"/><Relationship Id="rId6" Type="http://schemas.openxmlformats.org/officeDocument/2006/relationships/slide" Target="slides/slide2.xml"/><Relationship Id="rId18" Type="http://schemas.openxmlformats.org/officeDocument/2006/relationships/font" Target="fonts/EBGaramo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5"/>
            <a:chOff x="-16934" y="0"/>
            <a:chExt cx="12231160" cy="6856215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0" cy="38355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92398" y="1871131"/>
            <a:ext cx="68157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692398" y="3657597"/>
            <a:ext cx="6815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983232" y="5037663"/>
            <a:ext cx="897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692397" y="5037663"/>
            <a:ext cx="52146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956900" y="5037663"/>
            <a:ext cx="5511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7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95401" y="4815415"/>
            <a:ext cx="9609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1041427" y="1041399"/>
            <a:ext cx="10106100" cy="33360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295401" y="5382153"/>
            <a:ext cx="9609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303868" y="982132"/>
            <a:ext cx="95928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303868" y="4343399"/>
            <a:ext cx="95928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446213" y="982132"/>
            <a:ext cx="92964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674812" y="3352800"/>
            <a:ext cx="88392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1295401" y="4343399"/>
            <a:ext cx="96096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95402" y="3308581"/>
            <a:ext cx="96096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95401" y="4777381"/>
            <a:ext cx="96096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446213" y="982132"/>
            <a:ext cx="92964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295401" y="3639312"/>
            <a:ext cx="96096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1295401" y="4529667"/>
            <a:ext cx="96096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295401" y="982132"/>
            <a:ext cx="96096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295401" y="3630168"/>
            <a:ext cx="9609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1295400" y="4470399"/>
            <a:ext cx="9609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4436547" y="-584218"/>
            <a:ext cx="33189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7498001" y="2483481"/>
            <a:ext cx="48936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2565073" y="-287618"/>
            <a:ext cx="4893600" cy="7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2015069" y="1752606"/>
            <a:ext cx="81588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15067" y="3846051"/>
            <a:ext cx="81588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2012723" y="3710585"/>
            <a:ext cx="81633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5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298448" y="2560320"/>
            <a:ext cx="47184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181344" y="2560320"/>
            <a:ext cx="47184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295400" y="2658533"/>
            <a:ext cx="4718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295400" y="3243262"/>
            <a:ext cx="47184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180670" y="2658533"/>
            <a:ext cx="4718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180670" y="3243262"/>
            <a:ext cx="4718400" cy="2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9" name="Google Shape;59;p6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293811" y="1388534"/>
            <a:ext cx="3718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418668" y="982131"/>
            <a:ext cx="54696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293811" y="3031065"/>
            <a:ext cx="37185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5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295399" y="1883832"/>
            <a:ext cx="6241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094831" y="1041400"/>
            <a:ext cx="3063300" cy="47751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295399" y="3255432"/>
            <a:ext cx="6241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5"/>
            <a:chOff x="-15736" y="0"/>
            <a:chExt cx="12229962" cy="6856215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2692398" y="1871131"/>
            <a:ext cx="68157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92D26"/>
              </a:buClr>
              <a:buSzPts val="5400"/>
              <a:buFont typeface="Algerian"/>
              <a:buNone/>
            </a:pPr>
            <a:r>
              <a:rPr lang="en-IN">
                <a:solidFill>
                  <a:srgbClr val="792D26"/>
                </a:solidFill>
                <a:latin typeface="Algerian"/>
                <a:ea typeface="Algerian"/>
                <a:cs typeface="Algerian"/>
                <a:sym typeface="Algerian"/>
              </a:rPr>
              <a:t>“The Seasons”</a:t>
            </a:r>
            <a:endParaRPr>
              <a:solidFill>
                <a:srgbClr val="792D26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859314" y="367460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IN"/>
              <a:t>    </a:t>
            </a:r>
            <a:r>
              <a:rPr lang="en-IN">
                <a:solidFill>
                  <a:srgbClr val="62721F"/>
                </a:solidFill>
                <a:latin typeface="Arial"/>
                <a:ea typeface="Arial"/>
                <a:cs typeface="Arial"/>
                <a:sym typeface="Arial"/>
              </a:rPr>
              <a:t>-Samuel K</a:t>
            </a:r>
            <a:endParaRPr>
              <a:solidFill>
                <a:srgbClr val="6272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EB Garamond"/>
              <a:buNone/>
            </a:pPr>
            <a:r>
              <a:rPr lang="en-IN">
                <a:latin typeface="EB Garamond"/>
                <a:ea typeface="EB Garamond"/>
                <a:cs typeface="EB Garamond"/>
                <a:sym typeface="EB Garamond"/>
              </a:rPr>
              <a:t>                        </a:t>
            </a:r>
            <a:r>
              <a:rPr lang="en-IN">
                <a:solidFill>
                  <a:srgbClr val="414C14"/>
                </a:solidFill>
                <a:latin typeface="EB Garamond"/>
                <a:ea typeface="EB Garamond"/>
                <a:cs typeface="EB Garamond"/>
                <a:sym typeface="EB Garamond"/>
              </a:rPr>
              <a:t>S</a:t>
            </a:r>
            <a:r>
              <a:rPr lang="en-IN">
                <a:solidFill>
                  <a:srgbClr val="414C14"/>
                </a:solidFill>
                <a:latin typeface="EB Garamond"/>
                <a:ea typeface="EB Garamond"/>
                <a:cs typeface="EB Garamond"/>
                <a:sym typeface="EB Garamond"/>
              </a:rPr>
              <a:t>pring</a:t>
            </a:r>
            <a:endParaRPr>
              <a:solidFill>
                <a:srgbClr val="414C14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Font typeface="Noto Sans Symbols"/>
              <a:buChar char="❖"/>
            </a:pPr>
            <a:r>
              <a:rPr lang="en-IN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March 20th is the first day of Spring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Char char="❖"/>
            </a:pPr>
            <a:r>
              <a:rPr lang="en-IN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Spring lasts from March to June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Char char="❖"/>
            </a:pPr>
            <a:r>
              <a:rPr lang="en-IN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 Observed holidays during this season are Easter, Mother’s and          Father’s Day</a:t>
            </a:r>
            <a:endParaRPr>
              <a:solidFill>
                <a:srgbClr val="CC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onstantia"/>
              <a:buNone/>
            </a:pPr>
            <a:r>
              <a:rPr lang="en-IN">
                <a:latin typeface="Constantia"/>
                <a:ea typeface="Constantia"/>
                <a:cs typeface="Constantia"/>
                <a:sym typeface="Constantia"/>
              </a:rPr>
              <a:t>                        </a:t>
            </a:r>
            <a:r>
              <a:rPr lang="en-IN">
                <a:latin typeface="EB Garamond"/>
                <a:ea typeface="EB Garamond"/>
                <a:cs typeface="EB Garamond"/>
                <a:sym typeface="EB Garamond"/>
              </a:rPr>
              <a:t>Summer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June 20th is the first day of Summer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Summer lasts from June to September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Observed holidays during this season are Independence Day and Labor Day</a:t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EB Garamond"/>
              <a:buNone/>
            </a:pPr>
            <a:r>
              <a:rPr lang="en-IN">
                <a:latin typeface="EB Garamond"/>
                <a:ea typeface="EB Garamond"/>
                <a:cs typeface="EB Garamond"/>
                <a:sym typeface="EB Garamond"/>
              </a:rPr>
              <a:t>                       </a:t>
            </a:r>
            <a:r>
              <a:rPr lang="en-IN">
                <a:solidFill>
                  <a:srgbClr val="C00000"/>
                </a:solidFill>
                <a:latin typeface="EB Garamond"/>
                <a:ea typeface="EB Garamond"/>
                <a:cs typeface="EB Garamond"/>
                <a:sym typeface="EB Garamond"/>
              </a:rPr>
              <a:t>Autumn</a:t>
            </a:r>
            <a:endParaRPr>
              <a:solidFill>
                <a:srgbClr val="C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Font typeface="Noto Sans Symbols"/>
              <a:buChar char="❑"/>
            </a:pPr>
            <a:r>
              <a:rPr lang="en-IN">
                <a:solidFill>
                  <a:srgbClr val="B68D1F"/>
                </a:solidFill>
                <a:latin typeface="Arial"/>
                <a:ea typeface="Arial"/>
                <a:cs typeface="Arial"/>
                <a:sym typeface="Arial"/>
              </a:rPr>
              <a:t>September 22nd is the first day of Autumn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Char char="❑"/>
            </a:pPr>
            <a:r>
              <a:rPr lang="en-IN">
                <a:solidFill>
                  <a:srgbClr val="B68D1F"/>
                </a:solidFill>
                <a:latin typeface="Arial"/>
                <a:ea typeface="Arial"/>
                <a:cs typeface="Arial"/>
                <a:sym typeface="Arial"/>
              </a:rPr>
              <a:t> Autumn lasts from September to December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Char char="❑"/>
            </a:pPr>
            <a:r>
              <a:rPr lang="en-IN">
                <a:solidFill>
                  <a:srgbClr val="B68D1F"/>
                </a:solidFill>
                <a:latin typeface="Arial"/>
                <a:ea typeface="Arial"/>
                <a:cs typeface="Arial"/>
                <a:sym typeface="Arial"/>
              </a:rPr>
              <a:t> Observed holidays during this season are Veteran’s Day, Election Day</a:t>
            </a:r>
            <a:endParaRPr>
              <a:solidFill>
                <a:srgbClr val="B68D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838199" y="9821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EB Garamond"/>
              <a:buNone/>
            </a:pPr>
            <a:r>
              <a:rPr lang="en-IN">
                <a:solidFill>
                  <a:srgbClr val="C00000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          Winter</a:t>
            </a:r>
            <a:endParaRPr>
              <a:solidFill>
                <a:srgbClr val="C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December 21st is the first day of Winter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Winter lasts from December to March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Observed holidays during this season are Christmas, New Year’s, Valentine’s and St. Patrick’s Day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