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1" r:id="rId4"/>
    <p:sldId id="263" r:id="rId5"/>
    <p:sldId id="268" r:id="rId6"/>
    <p:sldId id="269" r:id="rId7"/>
    <p:sldId id="264" r:id="rId8"/>
    <p:sldId id="267" r:id="rId9"/>
    <p:sldId id="279" r:id="rId10"/>
    <p:sldId id="257" r:id="rId11"/>
    <p:sldId id="270" r:id="rId12"/>
    <p:sldId id="280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96CCB-0717-4C14-AAFC-D51CD65C0E95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A31BA-E888-417C-8F23-49DD951606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055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31BA-E888-417C-8F23-49DD9516064E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42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31BA-E888-417C-8F23-49DD9516064E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34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A31BA-E888-417C-8F23-49DD9516064E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58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8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6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05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4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3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8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4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25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676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87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2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15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D618D2-33F1-40DD-80E6-FCABC4B0F3FC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415790-EA91-44EB-A10D-419F3E90DC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0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15623-42AE-47C3-889E-29B21303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412" y="1858605"/>
            <a:ext cx="6815669" cy="1515533"/>
          </a:xfrm>
        </p:spPr>
        <p:txBody>
          <a:bodyPr/>
          <a:lstStyle/>
          <a:p>
            <a:r>
              <a:rPr lang="es-ES" sz="4000" dirty="0"/>
              <a:t>Análisis de datos textuales con</a:t>
            </a:r>
            <a:endParaRPr lang="es-A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A879F-0254-4005-901F-712B71B3A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Santiago García Sánchez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AD4FBE-52B4-4527-B4C8-DFB7B7F1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98" y="2780742"/>
            <a:ext cx="632366" cy="4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FE2E-6894-43A7-B875-0C032AE3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datos textuales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A1559-0551-434E-A856-72EBD083C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9790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  <a:endParaRPr lang="es-AR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3B7C1819-B30D-47BA-88CD-73519F833D46}"/>
              </a:ext>
            </a:extLst>
          </p:cNvPr>
          <p:cNvSpPr txBox="1">
            <a:spLocks/>
          </p:cNvSpPr>
          <p:nvPr/>
        </p:nvSpPr>
        <p:spPr>
          <a:xfrm>
            <a:off x="888304" y="2550032"/>
            <a:ext cx="10341279" cy="36691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Documento</a:t>
            </a:r>
            <a:r>
              <a:rPr lang="es-ES" dirty="0"/>
              <a:t>: Unidad de datos textuales en una colección. </a:t>
            </a:r>
          </a:p>
          <a:p>
            <a:pPr lvl="1"/>
            <a:r>
              <a:rPr lang="es-ES" dirty="0"/>
              <a:t>Ejemplo: libro / artículo / noticia / e-mail / reseña / mensajes de redes sociales  </a:t>
            </a:r>
          </a:p>
          <a:p>
            <a:r>
              <a:rPr lang="es-ES" b="1" dirty="0"/>
              <a:t>Corpus</a:t>
            </a:r>
            <a:r>
              <a:rPr lang="es-ES" dirty="0"/>
              <a:t>: Colección de documentos.</a:t>
            </a:r>
          </a:p>
          <a:p>
            <a:r>
              <a:rPr lang="es-ES" b="1" dirty="0"/>
              <a:t>Token</a:t>
            </a:r>
            <a:r>
              <a:rPr lang="es-ES" dirty="0"/>
              <a:t>: Unidad significativa de texto que se utiliza para el análisis.</a:t>
            </a:r>
          </a:p>
          <a:p>
            <a:pPr lvl="1"/>
            <a:r>
              <a:rPr lang="es-ES" dirty="0"/>
              <a:t>Ejemplo: letra / palabra / grupo de palabras/ frase / párrafo</a:t>
            </a:r>
          </a:p>
        </p:txBody>
      </p:sp>
    </p:spTree>
    <p:extLst>
      <p:ext uri="{BB962C8B-B14F-4D97-AF65-F5344CB8AC3E}">
        <p14:creationId xmlns:p14="http://schemas.microsoft.com/office/powerpoint/2010/main" val="10032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Preprocesamiento de datos</a:t>
            </a:r>
            <a:endParaRPr lang="es-AR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5A749024-04CB-4208-9C21-AEBA0FB3B2A6}"/>
              </a:ext>
            </a:extLst>
          </p:cNvPr>
          <p:cNvSpPr txBox="1">
            <a:spLocks/>
          </p:cNvSpPr>
          <p:nvPr/>
        </p:nvSpPr>
        <p:spPr>
          <a:xfrm>
            <a:off x="719202" y="2424771"/>
            <a:ext cx="10341279" cy="36691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Tareas que deben realizarse antes de construir las variables.</a:t>
            </a:r>
          </a:p>
          <a:p>
            <a:pPr algn="ctr"/>
            <a:endParaRPr lang="es-ES" dirty="0"/>
          </a:p>
          <a:p>
            <a:pPr algn="ctr"/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51D2F2-504E-44D4-A523-A3F3BC197D0F}"/>
              </a:ext>
            </a:extLst>
          </p:cNvPr>
          <p:cNvSpPr txBox="1"/>
          <p:nvPr/>
        </p:nvSpPr>
        <p:spPr>
          <a:xfrm>
            <a:off x="859599" y="3075057"/>
            <a:ext cx="4889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u="sng" dirty="0"/>
              <a:t>Conversión a minúsculas</a:t>
            </a:r>
            <a:r>
              <a:rPr lang="es-ES" sz="2000" dirty="0"/>
              <a:t>:</a:t>
            </a:r>
          </a:p>
          <a:p>
            <a:pPr lvl="1"/>
            <a:r>
              <a:rPr lang="es-AR" sz="2000" dirty="0"/>
              <a:t>{A, B,…Z} =&gt; {a, b,…z}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F5E7BE-7731-4DDD-AB65-B5BE4ED5E904}"/>
              </a:ext>
            </a:extLst>
          </p:cNvPr>
          <p:cNvSpPr txBox="1"/>
          <p:nvPr/>
        </p:nvSpPr>
        <p:spPr>
          <a:xfrm>
            <a:off x="859599" y="4259341"/>
            <a:ext cx="35683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u="sng" dirty="0"/>
              <a:t>Limpieza</a:t>
            </a:r>
            <a:r>
              <a:rPr lang="es-ES" sz="2000" dirty="0"/>
              <a:t>: Se deben eliminar: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000" dirty="0"/>
              <a:t>Signos de puntuación.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000" dirty="0"/>
              <a:t>Números.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000" dirty="0"/>
              <a:t>Caracteres extranjeros.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000" dirty="0"/>
              <a:t>Enlaces web.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s-AR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E855C8-95E2-4F4E-BAAB-E6C4F919B1D7}"/>
              </a:ext>
            </a:extLst>
          </p:cNvPr>
          <p:cNvSpPr txBox="1"/>
          <p:nvPr/>
        </p:nvSpPr>
        <p:spPr>
          <a:xfrm>
            <a:off x="5243707" y="3293139"/>
            <a:ext cx="60171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u="sng" dirty="0"/>
              <a:t>Remover </a:t>
            </a:r>
            <a:r>
              <a:rPr lang="es-ES" sz="2000" b="1" u="sng" dirty="0"/>
              <a:t>palabras vacías </a:t>
            </a:r>
            <a:r>
              <a:rPr lang="es-ES" sz="2000" u="sng" dirty="0"/>
              <a:t>(</a:t>
            </a:r>
            <a:r>
              <a:rPr lang="es-ES" sz="2000" i="1" u="sng" dirty="0" err="1"/>
              <a:t>stopwords</a:t>
            </a:r>
            <a:r>
              <a:rPr lang="es-ES" sz="2000" u="sng" dirty="0"/>
              <a:t>)</a:t>
            </a:r>
            <a:r>
              <a:rPr lang="es-ES" sz="2000" dirty="0"/>
              <a:t>:</a:t>
            </a:r>
          </a:p>
          <a:p>
            <a:pPr lvl="1"/>
            <a:r>
              <a:rPr lang="es-AR" sz="2000" dirty="0"/>
              <a:t>Palabras muy comunes que no resultan de interés para el análisis.</a:t>
            </a:r>
          </a:p>
          <a:p>
            <a:pPr lvl="1"/>
            <a:endParaRPr lang="es-AR" sz="2000" dirty="0"/>
          </a:p>
          <a:p>
            <a:pPr lvl="1"/>
            <a:r>
              <a:rPr lang="es-AR" sz="2000" dirty="0"/>
              <a:t>Por ejemplo: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dirty="0"/>
              <a:t>Artículos (</a:t>
            </a:r>
            <a:r>
              <a:rPr lang="es-AR" sz="2000" i="1" dirty="0"/>
              <a:t>el</a:t>
            </a:r>
            <a:r>
              <a:rPr lang="es-AR" sz="2000" dirty="0"/>
              <a:t>,</a:t>
            </a:r>
            <a:r>
              <a:rPr lang="es-AR" sz="2000" i="1" dirty="0"/>
              <a:t> la</a:t>
            </a:r>
            <a:r>
              <a:rPr lang="es-AR" sz="2000" dirty="0"/>
              <a:t>,</a:t>
            </a:r>
            <a:r>
              <a:rPr lang="es-AR" sz="2000" i="1" dirty="0"/>
              <a:t> los</a:t>
            </a:r>
            <a:r>
              <a:rPr lang="es-AR" sz="2000" dirty="0"/>
              <a:t>,</a:t>
            </a:r>
            <a:r>
              <a:rPr lang="es-AR" sz="2000" i="1" dirty="0"/>
              <a:t> las</a:t>
            </a:r>
            <a:r>
              <a:rPr lang="es-AR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dirty="0"/>
              <a:t>Preposiciones (</a:t>
            </a:r>
            <a:r>
              <a:rPr lang="es-AR" sz="2000" i="1" dirty="0"/>
              <a:t>con</a:t>
            </a:r>
            <a:r>
              <a:rPr lang="es-AR" sz="2000" dirty="0"/>
              <a:t>, </a:t>
            </a:r>
            <a:r>
              <a:rPr lang="es-AR" sz="2000" i="1" dirty="0"/>
              <a:t>de</a:t>
            </a:r>
            <a:r>
              <a:rPr lang="es-AR" sz="2000" dirty="0"/>
              <a:t>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dirty="0"/>
              <a:t>Conjunciones (</a:t>
            </a:r>
            <a:r>
              <a:rPr lang="es-AR" sz="2000" i="1" dirty="0"/>
              <a:t>aunque</a:t>
            </a:r>
            <a:r>
              <a:rPr lang="es-AR" sz="2000" dirty="0"/>
              <a:t>, </a:t>
            </a:r>
            <a:r>
              <a:rPr lang="es-AR" sz="2000" i="1" dirty="0"/>
              <a:t>porque</a:t>
            </a:r>
            <a:r>
              <a:rPr lang="es-AR" sz="20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534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Preprocesamiento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1ACC58-FF58-4FAC-AA81-259BA05FDDA6}"/>
              </a:ext>
            </a:extLst>
          </p:cNvPr>
          <p:cNvSpPr txBox="1"/>
          <p:nvPr/>
        </p:nvSpPr>
        <p:spPr>
          <a:xfrm>
            <a:off x="909702" y="2633432"/>
            <a:ext cx="101633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u="sng" dirty="0"/>
              <a:t>Segmentación / </a:t>
            </a:r>
            <a:r>
              <a:rPr lang="es-ES" sz="2000" u="sng" dirty="0" err="1"/>
              <a:t>tokenización</a:t>
            </a:r>
            <a:r>
              <a:rPr lang="es-ES" sz="2000" dirty="0"/>
              <a:t>: Dividir cada uno de los textos en </a:t>
            </a:r>
            <a:r>
              <a:rPr lang="es-ES" sz="2000" dirty="0" err="1"/>
              <a:t>tókenes</a:t>
            </a:r>
            <a:r>
              <a:rPr lang="es-E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dirty="0"/>
              <a:t>Palabras o </a:t>
            </a:r>
            <a:r>
              <a:rPr lang="es-ES" sz="2000" dirty="0" err="1"/>
              <a:t>unigramas</a:t>
            </a:r>
            <a:r>
              <a:rPr lang="es-E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b="1" dirty="0"/>
              <a:t>n-gramas</a:t>
            </a:r>
            <a:r>
              <a:rPr lang="es-ES" sz="2000" dirty="0"/>
              <a:t>: Secuencia de “n” palabras consecutivas.</a:t>
            </a:r>
            <a:endParaRPr lang="es-AR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7299F5-5582-4470-8DCC-0FFEA85769DD}"/>
              </a:ext>
            </a:extLst>
          </p:cNvPr>
          <p:cNvSpPr txBox="1"/>
          <p:nvPr/>
        </p:nvSpPr>
        <p:spPr>
          <a:xfrm>
            <a:off x="728076" y="4156926"/>
            <a:ext cx="4889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/>
              <a:t>Segmentación en palabras: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28F565-A403-42AE-8071-E30ADF8A95EE}"/>
              </a:ext>
            </a:extLst>
          </p:cNvPr>
          <p:cNvSpPr txBox="1"/>
          <p:nvPr/>
        </p:nvSpPr>
        <p:spPr>
          <a:xfrm>
            <a:off x="5617924" y="4156926"/>
            <a:ext cx="4889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dirty="0"/>
              <a:t>Segmentación en </a:t>
            </a:r>
            <a:r>
              <a:rPr lang="es-ES" sz="2000" dirty="0" err="1"/>
              <a:t>bigramas</a:t>
            </a:r>
            <a:r>
              <a:rPr lang="es-ES" sz="2000" dirty="0"/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0D1083-3384-4AB5-8528-B8EDFF152724}"/>
              </a:ext>
            </a:extLst>
          </p:cNvPr>
          <p:cNvSpPr txBox="1"/>
          <p:nvPr/>
        </p:nvSpPr>
        <p:spPr>
          <a:xfrm>
            <a:off x="1003647" y="4729963"/>
            <a:ext cx="4708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“</a:t>
            </a:r>
            <a:r>
              <a:rPr lang="es-ES" i="1" dirty="0"/>
              <a:t>Hay un hombre alto</a:t>
            </a:r>
            <a:r>
              <a:rPr lang="es-ES" dirty="0"/>
              <a:t>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EF1D46-6CA4-450F-8757-F1C711F21623}"/>
              </a:ext>
            </a:extLst>
          </p:cNvPr>
          <p:cNvSpPr txBox="1"/>
          <p:nvPr/>
        </p:nvSpPr>
        <p:spPr>
          <a:xfrm>
            <a:off x="5804248" y="4725087"/>
            <a:ext cx="4708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“</a:t>
            </a:r>
            <a:r>
              <a:rPr lang="es-ES" i="1" dirty="0"/>
              <a:t>Hay un hombre alto</a:t>
            </a:r>
            <a:r>
              <a:rPr lang="es-ES" dirty="0"/>
              <a:t>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4ABEDF-14D3-4B57-84B4-4B26DBF86282}"/>
              </a:ext>
            </a:extLst>
          </p:cNvPr>
          <p:cNvSpPr txBox="1"/>
          <p:nvPr/>
        </p:nvSpPr>
        <p:spPr>
          <a:xfrm>
            <a:off x="1694666" y="5375013"/>
            <a:ext cx="86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Hay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FA32CC-7CE5-46D1-B6A2-47BAAB018DB5}"/>
              </a:ext>
            </a:extLst>
          </p:cNvPr>
          <p:cNvSpPr txBox="1"/>
          <p:nvPr/>
        </p:nvSpPr>
        <p:spPr>
          <a:xfrm>
            <a:off x="2348107" y="5375013"/>
            <a:ext cx="86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un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F07203-35FC-4EC4-97EB-8EE50FA9B2B2}"/>
              </a:ext>
            </a:extLst>
          </p:cNvPr>
          <p:cNvSpPr txBox="1"/>
          <p:nvPr/>
        </p:nvSpPr>
        <p:spPr>
          <a:xfrm>
            <a:off x="3015119" y="5376175"/>
            <a:ext cx="115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hombre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AB6FE3-B12D-4989-AA90-CFB7C3D8791A}"/>
              </a:ext>
            </a:extLst>
          </p:cNvPr>
          <p:cNvSpPr txBox="1"/>
          <p:nvPr/>
        </p:nvSpPr>
        <p:spPr>
          <a:xfrm>
            <a:off x="4046690" y="5375013"/>
            <a:ext cx="115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alto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0D36E75-912E-4A46-A9AE-5B5C1AE1243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605080" y="4622335"/>
            <a:ext cx="275718" cy="1229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D94650CA-69F5-4CF7-85D7-AF117898001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3853377" y="4603676"/>
            <a:ext cx="275718" cy="12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B8D89DD3-3647-43F0-95F7-6DAAE4589F9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337010" y="5120042"/>
            <a:ext cx="276880" cy="235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60A5A7E-BFE0-46E4-8A48-8AA8DD10EB3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2931800" y="4949055"/>
            <a:ext cx="275718" cy="576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1749C2-271E-4D0C-8CF5-0C3DB038657D}"/>
              </a:ext>
            </a:extLst>
          </p:cNvPr>
          <p:cNvSpPr txBox="1"/>
          <p:nvPr/>
        </p:nvSpPr>
        <p:spPr>
          <a:xfrm>
            <a:off x="6325121" y="5375013"/>
            <a:ext cx="86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Hay un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C90C39E-59A2-435C-84E2-B9B16198B0CF}"/>
              </a:ext>
            </a:extLst>
          </p:cNvPr>
          <p:cNvSpPr txBox="1"/>
          <p:nvPr/>
        </p:nvSpPr>
        <p:spPr>
          <a:xfrm>
            <a:off x="7498391" y="5375013"/>
            <a:ext cx="131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un hombre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668B2AD-9396-417C-9E2C-115E4396C92C}"/>
              </a:ext>
            </a:extLst>
          </p:cNvPr>
          <p:cNvSpPr txBox="1"/>
          <p:nvPr/>
        </p:nvSpPr>
        <p:spPr>
          <a:xfrm>
            <a:off x="8872079" y="5375013"/>
            <a:ext cx="1543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hombre alto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20D487FB-3B47-4B49-AFAB-7AC44FBBAE2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7318170" y="4534824"/>
            <a:ext cx="280594" cy="1399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CAB0DE9-31A7-4AD8-B0E6-A600A48087FC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rot="16200000" flipH="1">
            <a:off x="8760750" y="4492027"/>
            <a:ext cx="280594" cy="1485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D092D1D-F849-4060-BA50-EC1258B7F0E1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8018061" y="5234715"/>
            <a:ext cx="28059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Preprocesamiento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BC3B90-203D-4AAC-9EDA-944836A22CB8}"/>
              </a:ext>
            </a:extLst>
          </p:cNvPr>
          <p:cNvSpPr txBox="1"/>
          <p:nvPr/>
        </p:nvSpPr>
        <p:spPr>
          <a:xfrm>
            <a:off x="807929" y="2510848"/>
            <a:ext cx="1017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En algunos casos, resulta de interés transformar todas las variantes de una palabra a una única “base”.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A8DD4F-9E51-45D7-B544-1B4BB4ACFFA4}"/>
              </a:ext>
            </a:extLst>
          </p:cNvPr>
          <p:cNvSpPr txBox="1"/>
          <p:nvPr/>
        </p:nvSpPr>
        <p:spPr>
          <a:xfrm>
            <a:off x="733294" y="2952845"/>
            <a:ext cx="5362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u="sng" dirty="0" err="1"/>
              <a:t>Lexematización</a:t>
            </a:r>
            <a:r>
              <a:rPr lang="es-ES" u="sng" dirty="0"/>
              <a:t> (</a:t>
            </a:r>
            <a:r>
              <a:rPr lang="es-ES" i="1" u="sng" dirty="0" err="1"/>
              <a:t>stemming</a:t>
            </a:r>
            <a:r>
              <a:rPr lang="es-ES" u="sng" dirty="0"/>
              <a:t>)</a:t>
            </a:r>
            <a:r>
              <a:rPr lang="es-ES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Se reduce cada palabra a su lexema o raíz.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Las raíces pueden ser o no palabras reales.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Ventaja: Algoritmos más simples y rápidos.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Ejemplos: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A84FF4-57AD-45E2-B4C8-2E325297F3B5}"/>
              </a:ext>
            </a:extLst>
          </p:cNvPr>
          <p:cNvSpPr txBox="1"/>
          <p:nvPr/>
        </p:nvSpPr>
        <p:spPr>
          <a:xfrm>
            <a:off x="5968652" y="2971634"/>
            <a:ext cx="5362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u="sng" dirty="0"/>
              <a:t>Lematización:</a:t>
            </a:r>
            <a:endParaRPr lang="es-E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Se reduce cada palabra a su lema.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Las lemas siempre son palabras reales.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Ventaja: Mejores resultados en clasificación.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ES" dirty="0"/>
              <a:t>Ejemplos: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FE1C30-4609-4F19-AC4C-CC2F1DF5A860}"/>
              </a:ext>
            </a:extLst>
          </p:cNvPr>
          <p:cNvCxnSpPr/>
          <p:nvPr/>
        </p:nvCxnSpPr>
        <p:spPr>
          <a:xfrm>
            <a:off x="5968652" y="2971634"/>
            <a:ext cx="0" cy="32851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0C3F31-C757-4BC3-B938-B8217206CC64}"/>
              </a:ext>
            </a:extLst>
          </p:cNvPr>
          <p:cNvSpPr txBox="1"/>
          <p:nvPr/>
        </p:nvSpPr>
        <p:spPr>
          <a:xfrm>
            <a:off x="621863" y="4829143"/>
            <a:ext cx="38700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{amigo, amiga, amigos, amigas}</a:t>
            </a:r>
          </a:p>
          <a:p>
            <a:endParaRPr lang="es-ES" sz="1600" dirty="0"/>
          </a:p>
          <a:p>
            <a:r>
              <a:rPr lang="es-ES" sz="1600" dirty="0"/>
              <a:t>{moderno, moderna, modernos, modernas}</a:t>
            </a:r>
          </a:p>
          <a:p>
            <a:endParaRPr lang="es-ES" sz="1600" dirty="0"/>
          </a:p>
          <a:p>
            <a:r>
              <a:rPr lang="es-ES" sz="1600" dirty="0"/>
              <a:t>{miro, miramos, miraría, miraba…}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C8F67B-826F-4D96-BB91-037EFE530E0D}"/>
              </a:ext>
            </a:extLst>
          </p:cNvPr>
          <p:cNvSpPr txBox="1"/>
          <p:nvPr/>
        </p:nvSpPr>
        <p:spPr>
          <a:xfrm>
            <a:off x="4282597" y="4817414"/>
            <a:ext cx="15587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=&gt; </a:t>
            </a:r>
            <a:r>
              <a:rPr lang="es-ES" sz="1600" dirty="0" err="1"/>
              <a:t>amig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=&gt; </a:t>
            </a:r>
            <a:r>
              <a:rPr lang="es-ES" sz="1600" dirty="0" err="1"/>
              <a:t>modern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=&gt; mir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F08A80-5BB6-44BC-BFD7-26D44ADC534A}"/>
              </a:ext>
            </a:extLst>
          </p:cNvPr>
          <p:cNvSpPr txBox="1"/>
          <p:nvPr/>
        </p:nvSpPr>
        <p:spPr>
          <a:xfrm>
            <a:off x="6096000" y="4829143"/>
            <a:ext cx="38496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{amigo, amiga, amigos, amigas}</a:t>
            </a:r>
          </a:p>
          <a:p>
            <a:endParaRPr lang="es-ES" sz="1600" dirty="0"/>
          </a:p>
          <a:p>
            <a:r>
              <a:rPr lang="es-ES" sz="1600" dirty="0"/>
              <a:t>{moderno, moderna, modernos, modernas}</a:t>
            </a:r>
          </a:p>
          <a:p>
            <a:endParaRPr lang="es-ES" sz="1600" dirty="0"/>
          </a:p>
          <a:p>
            <a:r>
              <a:rPr lang="es-ES" sz="1600" dirty="0"/>
              <a:t>{miro, miramos, miraría, miraba…}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B112AB-5B65-4330-85A3-7E91625F8641}"/>
              </a:ext>
            </a:extLst>
          </p:cNvPr>
          <p:cNvSpPr txBox="1"/>
          <p:nvPr/>
        </p:nvSpPr>
        <p:spPr>
          <a:xfrm>
            <a:off x="9766910" y="4833931"/>
            <a:ext cx="1803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=&gt; amigo</a:t>
            </a:r>
          </a:p>
          <a:p>
            <a:endParaRPr lang="es-ES" sz="1600" dirty="0"/>
          </a:p>
          <a:p>
            <a:r>
              <a:rPr lang="es-ES" sz="1600" dirty="0"/>
              <a:t>=&gt; moderno</a:t>
            </a:r>
          </a:p>
          <a:p>
            <a:endParaRPr lang="es-ES" sz="1600" dirty="0"/>
          </a:p>
          <a:p>
            <a:r>
              <a:rPr lang="es-ES" sz="1600" dirty="0"/>
              <a:t>=&gt; mirar </a:t>
            </a:r>
          </a:p>
        </p:txBody>
      </p:sp>
    </p:spTree>
    <p:extLst>
      <p:ext uri="{BB962C8B-B14F-4D97-AF65-F5344CB8AC3E}">
        <p14:creationId xmlns:p14="http://schemas.microsoft.com/office/powerpoint/2010/main" val="26837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atributos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EF78A1-1A27-4D71-96BC-95CCC5FAF427}"/>
              </a:ext>
            </a:extLst>
          </p:cNvPr>
          <p:cNvSpPr txBox="1"/>
          <p:nvPr/>
        </p:nvSpPr>
        <p:spPr>
          <a:xfrm>
            <a:off x="897176" y="2630559"/>
            <a:ext cx="9601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Frecuencia de términos </a:t>
            </a:r>
            <a:r>
              <a:rPr lang="es-ES" dirty="0"/>
              <a:t>(T.F. o F.T.): Frecuencia absoluta del término </a:t>
            </a:r>
            <a:r>
              <a:rPr lang="es-ES" i="1" dirty="0"/>
              <a:t>t</a:t>
            </a:r>
            <a:r>
              <a:rPr lang="es-ES" dirty="0"/>
              <a:t> en el documento </a:t>
            </a:r>
            <a:r>
              <a:rPr lang="es-ES" i="1" dirty="0"/>
              <a:t>d</a:t>
            </a:r>
            <a:r>
              <a:rPr lang="es-ES" dirty="0"/>
              <a:t>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	</a:t>
            </a:r>
            <a:r>
              <a:rPr lang="es-ES" dirty="0" err="1"/>
              <a:t>tf</a:t>
            </a:r>
            <a:r>
              <a:rPr lang="es-ES" dirty="0"/>
              <a:t>(t, d) = </a:t>
            </a:r>
            <a:r>
              <a:rPr lang="es-ES" dirty="0" err="1"/>
              <a:t>f</a:t>
            </a:r>
            <a:r>
              <a:rPr lang="es-ES" sz="1200" dirty="0" err="1"/>
              <a:t>d</a:t>
            </a:r>
            <a:r>
              <a:rPr lang="es-ES" dirty="0"/>
              <a:t>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Enfoque </a:t>
            </a:r>
            <a:r>
              <a:rPr lang="es-ES" b="1" dirty="0"/>
              <a:t>bolsa de palabras </a:t>
            </a:r>
            <a:r>
              <a:rPr lang="es-ES" dirty="0"/>
              <a:t>(</a:t>
            </a:r>
            <a:r>
              <a:rPr lang="es-ES" i="1" dirty="0"/>
              <a:t>bag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words</a:t>
            </a:r>
            <a:r>
              <a:rPr lang="es-ES" dirty="0"/>
              <a:t>).</a:t>
            </a:r>
            <a:r>
              <a:rPr lang="es-ES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0F6A1D-55DC-42F8-98ED-0CAF346DAC0C}"/>
              </a:ext>
            </a:extLst>
          </p:cNvPr>
          <p:cNvSpPr txBox="1"/>
          <p:nvPr/>
        </p:nvSpPr>
        <p:spPr>
          <a:xfrm>
            <a:off x="897175" y="4054351"/>
            <a:ext cx="96011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Frecuencia inversa del documento </a:t>
            </a:r>
            <a:r>
              <a:rPr lang="es-ES" dirty="0"/>
              <a:t>(</a:t>
            </a:r>
            <a:r>
              <a:rPr lang="es-ES" dirty="0" err="1"/>
              <a:t>idf</a:t>
            </a:r>
            <a:r>
              <a:rPr lang="es-ES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Penaliza términos que </a:t>
            </a:r>
            <a:r>
              <a:rPr lang="es-ES" dirty="0"/>
              <a:t>aparecen en gran cantidad de documentos (palabras muy comunes)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Valor mínimo =  0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Valor máximo = </a:t>
            </a:r>
            <a:r>
              <a:rPr lang="es-ES" dirty="0" err="1"/>
              <a:t>ln</a:t>
            </a:r>
            <a:r>
              <a:rPr lang="es-ES" dirty="0"/>
              <a:t>(</a:t>
            </a:r>
            <a:r>
              <a:rPr lang="es-ES" dirty="0" err="1"/>
              <a:t>nº</a:t>
            </a:r>
            <a:r>
              <a:rPr lang="es-ES" dirty="0"/>
              <a:t> total de documentos)</a:t>
            </a:r>
          </a:p>
          <a:p>
            <a:pPr lvl="1"/>
            <a:endParaRPr lang="es-ES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D22DEE2-0FB1-4762-BC73-A53AC33BE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14999"/>
              </p:ext>
            </p:extLst>
          </p:nvPr>
        </p:nvGraphicFramePr>
        <p:xfrm>
          <a:off x="1681104" y="4316201"/>
          <a:ext cx="4181089" cy="6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2831760" imgH="444240" progId="Equation.DSMT4">
                  <p:embed/>
                </p:oleObj>
              </mc:Choice>
              <mc:Fallback>
                <p:oleObj name="Equation" r:id="rId3" imgW="283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04" y="4316201"/>
                        <a:ext cx="4181089" cy="65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8425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atributos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6BE449-07E1-447F-8E1D-4C317D8D05F0}"/>
              </a:ext>
            </a:extLst>
          </p:cNvPr>
          <p:cNvSpPr txBox="1"/>
          <p:nvPr/>
        </p:nvSpPr>
        <p:spPr>
          <a:xfrm>
            <a:off x="897176" y="2630559"/>
            <a:ext cx="96011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Frecuencia de término - frecuencia inversa de documento </a:t>
            </a:r>
            <a:r>
              <a:rPr lang="es-ES"/>
              <a:t>(TF-IDF):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tf-idf(t,d) = tf</a:t>
            </a:r>
            <a:r>
              <a:rPr lang="es-ES" sz="1200"/>
              <a:t>td</a:t>
            </a:r>
            <a:r>
              <a:rPr lang="es-ES"/>
              <a:t> x Idf</a:t>
            </a:r>
            <a:r>
              <a:rPr lang="es-ES" sz="1200"/>
              <a:t>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Medida de la importancia de un término respecto a un documento dentro del corpus (palabras más representativas de los documentos).</a:t>
            </a:r>
          </a:p>
          <a:p>
            <a:pPr lvl="1"/>
            <a:endParaRPr lang="es-E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Mayores valores =&gt; Términos muy frecuentes en unos pocos documentos.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Menores valores =&gt; Términos que aparecen en muchos documentos o con baja frecuencia.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EB40E0-C60F-49AF-B07B-36E27EED7575}"/>
              </a:ext>
            </a:extLst>
          </p:cNvPr>
          <p:cNvSpPr txBox="1"/>
          <p:nvPr/>
        </p:nvSpPr>
        <p:spPr>
          <a:xfrm>
            <a:off x="897176" y="5506536"/>
            <a:ext cx="9999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Todos los conceptos vistos aplican también a n-gramas con n &gt; 1 (se toma al n-grama como término).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3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</a:t>
            </a:r>
            <a:endParaRPr lang="es-A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D378348-85F4-4C19-8E3F-76FFB3B0B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45" y="3256915"/>
            <a:ext cx="3840270" cy="274305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494940-E945-4874-A1E5-698CEC2552EF}"/>
              </a:ext>
            </a:extLst>
          </p:cNvPr>
          <p:cNvSpPr/>
          <p:nvPr/>
        </p:nvSpPr>
        <p:spPr>
          <a:xfrm>
            <a:off x="799145" y="3338186"/>
            <a:ext cx="3840270" cy="26617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DDF24F6-9B7C-4AFB-AC8D-240208915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5278" y="3000213"/>
            <a:ext cx="4401010" cy="31435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7A74449-1E2F-43DD-B100-CF6301C0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86" y="3256915"/>
            <a:ext cx="4083469" cy="25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</a:t>
            </a:r>
            <a:endParaRPr lang="es-A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70CC5E2-E106-45C9-AAF9-D5C90346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4" y="2654637"/>
            <a:ext cx="4503107" cy="35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93432C8-874E-4106-A71A-2321A6D45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49"/>
          <a:stretch/>
        </p:blipFill>
        <p:spPr bwMode="auto">
          <a:xfrm>
            <a:off x="825464" y="3266153"/>
            <a:ext cx="6038800" cy="28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5876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3A5E-6FF0-413B-8DCF-D787B54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DTM</a:t>
            </a:r>
            <a:endParaRPr lang="es-AR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2E48E8C-E958-4EB7-ABEC-32C38DE37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89916"/>
              </p:ext>
            </p:extLst>
          </p:nvPr>
        </p:nvGraphicFramePr>
        <p:xfrm>
          <a:off x="4455459" y="2667000"/>
          <a:ext cx="6441139" cy="1841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033">
                  <a:extLst>
                    <a:ext uri="{9D8B030D-6E8A-4147-A177-3AD203B41FA5}">
                      <a16:colId xmlns:a16="http://schemas.microsoft.com/office/drawing/2014/main" val="2355382954"/>
                    </a:ext>
                  </a:extLst>
                </a:gridCol>
                <a:gridCol w="1205422">
                  <a:extLst>
                    <a:ext uri="{9D8B030D-6E8A-4147-A177-3AD203B41FA5}">
                      <a16:colId xmlns:a16="http://schemas.microsoft.com/office/drawing/2014/main" val="2974234822"/>
                    </a:ext>
                  </a:extLst>
                </a:gridCol>
                <a:gridCol w="1288228">
                  <a:extLst>
                    <a:ext uri="{9D8B030D-6E8A-4147-A177-3AD203B41FA5}">
                      <a16:colId xmlns:a16="http://schemas.microsoft.com/office/drawing/2014/main" val="1412434909"/>
                    </a:ext>
                  </a:extLst>
                </a:gridCol>
                <a:gridCol w="1288228">
                  <a:extLst>
                    <a:ext uri="{9D8B030D-6E8A-4147-A177-3AD203B41FA5}">
                      <a16:colId xmlns:a16="http://schemas.microsoft.com/office/drawing/2014/main" val="2772183265"/>
                    </a:ext>
                  </a:extLst>
                </a:gridCol>
                <a:gridCol w="1288228">
                  <a:extLst>
                    <a:ext uri="{9D8B030D-6E8A-4147-A177-3AD203B41FA5}">
                      <a16:colId xmlns:a16="http://schemas.microsoft.com/office/drawing/2014/main" val="2484088695"/>
                    </a:ext>
                  </a:extLst>
                </a:gridCol>
              </a:tblGrid>
              <a:tr h="368279">
                <a:tc>
                  <a:txBody>
                    <a:bodyPr/>
                    <a:lstStyle/>
                    <a:p>
                      <a:endParaRPr lang="es-AR" sz="14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Token 1</a:t>
                      </a:r>
                      <a:endParaRPr lang="es-AR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Token 2</a:t>
                      </a:r>
                      <a:endParaRPr lang="es-AR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…</a:t>
                      </a:r>
                      <a:endParaRPr lang="es-AR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Token n</a:t>
                      </a:r>
                      <a:endParaRPr lang="es-AR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41575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Documento 1</a:t>
                      </a:r>
                      <a:endParaRPr lang="es-AR" sz="14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9533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Documento 2</a:t>
                      </a:r>
                      <a:endParaRPr lang="es-AR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55297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…</a:t>
                      </a:r>
                      <a:endParaRPr lang="es-AR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257905"/>
                  </a:ext>
                </a:extLst>
              </a:tr>
              <a:tr h="36827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j-lt"/>
                        </a:rPr>
                        <a:t>Documento m</a:t>
                      </a:r>
                      <a:endParaRPr lang="es-AR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Estadística</a:t>
                      </a:r>
                      <a:endParaRPr kumimoji="0" lang="es-A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2183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0533990-A11D-4087-9CB4-EDDCA532C5A4}"/>
              </a:ext>
            </a:extLst>
          </p:cNvPr>
          <p:cNvSpPr txBox="1"/>
          <p:nvPr/>
        </p:nvSpPr>
        <p:spPr>
          <a:xfrm>
            <a:off x="1016175" y="1980274"/>
            <a:ext cx="9774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/>
              <a:t>Matriz de documentos-términos / </a:t>
            </a:r>
            <a:r>
              <a:rPr lang="es-AR" sz="1800" b="0" i="0" u="none" strike="noStrike" baseline="0" dirty="0"/>
              <a:t>matriz de t</a:t>
            </a:r>
            <a:r>
              <a:rPr lang="es-AR" dirty="0"/>
              <a:t>é</a:t>
            </a:r>
            <a:r>
              <a:rPr lang="es-AR" sz="1800" b="0" i="0" u="none" strike="noStrike" baseline="0" dirty="0"/>
              <a:t>rminos del documento / matriz de t</a:t>
            </a:r>
            <a:r>
              <a:rPr lang="es-AR" dirty="0"/>
              <a:t>é</a:t>
            </a:r>
            <a:r>
              <a:rPr lang="es-AR" sz="1800" b="0" i="0" u="none" strike="noStrike" baseline="0" dirty="0"/>
              <a:t>rminos por documento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49DCA6-DE54-483E-9751-2A8EC7F2C7C0}"/>
              </a:ext>
            </a:extLst>
          </p:cNvPr>
          <p:cNvSpPr txBox="1"/>
          <p:nvPr/>
        </p:nvSpPr>
        <p:spPr>
          <a:xfrm>
            <a:off x="1009911" y="3429000"/>
            <a:ext cx="61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Estructura: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CA3E74-9C43-4A53-B566-909BF2193B91}"/>
              </a:ext>
            </a:extLst>
          </p:cNvPr>
          <p:cNvSpPr txBox="1"/>
          <p:nvPr/>
        </p:nvSpPr>
        <p:spPr>
          <a:xfrm>
            <a:off x="1009911" y="5130871"/>
            <a:ext cx="9956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Matrices ralas / dispersas (dimensiones muy grandes y la mayoría de las celdas iguales a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 puede recurrir a técnicas de </a:t>
            </a:r>
            <a:r>
              <a:rPr lang="es-ES" b="1" dirty="0"/>
              <a:t>reducción de dimensionalidad </a:t>
            </a:r>
            <a:r>
              <a:rPr lang="es-ES" dirty="0"/>
              <a:t>(ACP, Análisis discriminante, etc.)</a:t>
            </a:r>
          </a:p>
        </p:txBody>
      </p:sp>
    </p:spTree>
    <p:extLst>
      <p:ext uri="{BB962C8B-B14F-4D97-AF65-F5344CB8AC3E}">
        <p14:creationId xmlns:p14="http://schemas.microsoft.com/office/powerpoint/2010/main" val="18890366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FE2E-6894-43A7-B875-0C032AE3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Ejemplo introductorio: tesina de grado</a:t>
            </a:r>
            <a:endParaRPr lang="es-AR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A1559-0551-434E-A856-72EBD083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960" y="3846051"/>
            <a:ext cx="8983979" cy="954547"/>
          </a:xfrm>
        </p:spPr>
        <p:txBody>
          <a:bodyPr/>
          <a:lstStyle/>
          <a:p>
            <a:r>
              <a:rPr lang="es-ES" dirty="0"/>
              <a:t>Clasificación supervisada de textos de ficción usando bosques aleatorios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86634D-2AA5-4552-AFFC-51A860DA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28" y="4216853"/>
            <a:ext cx="3549041" cy="19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2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FE2E-6894-43A7-B875-0C032AE3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con R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A1559-0551-434E-A856-72EBD083C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Archivo: Trabajo con textos en R.html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62166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9A4A-085D-4376-8386-7C6DF156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7A5992AE-94EE-4D2B-A433-C053129951C3}"/>
              </a:ext>
            </a:extLst>
          </p:cNvPr>
          <p:cNvSpPr txBox="1">
            <a:spLocks/>
          </p:cNvSpPr>
          <p:nvPr/>
        </p:nvSpPr>
        <p:spPr>
          <a:xfrm>
            <a:off x="888304" y="2659143"/>
            <a:ext cx="10504117" cy="382571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Aprendizaje automático supervisado: </a:t>
            </a:r>
            <a:r>
              <a:rPr lang="es-ES" dirty="0"/>
              <a:t>Técnicas que buscan predecir valores futuros de la variable </a:t>
            </a:r>
            <a:r>
              <a:rPr lang="es-ES" i="1" dirty="0"/>
              <a:t>Y</a:t>
            </a:r>
            <a:r>
              <a:rPr lang="es-ES" dirty="0"/>
              <a:t> según valores conocidos de las variables </a:t>
            </a:r>
            <a:r>
              <a:rPr lang="es-ES" sz="2000" i="1" dirty="0"/>
              <a:t>X</a:t>
            </a:r>
            <a:r>
              <a:rPr lang="es-ES" sz="1600" i="1" dirty="0"/>
              <a:t>1</a:t>
            </a:r>
            <a:r>
              <a:rPr lang="es-ES" sz="2000" i="1" dirty="0"/>
              <a:t>, X</a:t>
            </a:r>
            <a:r>
              <a:rPr lang="es-ES" sz="1600" i="1" dirty="0"/>
              <a:t>2</a:t>
            </a:r>
            <a:r>
              <a:rPr lang="es-ES" sz="2000" i="1" dirty="0"/>
              <a:t>,…</a:t>
            </a:r>
            <a:r>
              <a:rPr lang="es-ES" sz="2000" i="1" dirty="0" err="1"/>
              <a:t>X</a:t>
            </a:r>
            <a:r>
              <a:rPr lang="es-ES" sz="1600" i="1" dirty="0" err="1"/>
              <a:t>p</a:t>
            </a:r>
            <a:endParaRPr lang="es-ES" sz="1800" b="1" dirty="0"/>
          </a:p>
          <a:p>
            <a:pPr lvl="1"/>
            <a:r>
              <a:rPr lang="es-ES" dirty="0"/>
              <a:t>Ejemplos:</a:t>
            </a:r>
          </a:p>
          <a:p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Objetivo: </a:t>
            </a:r>
            <a:r>
              <a:rPr lang="es-ES" dirty="0"/>
              <a:t>Construir un </a:t>
            </a:r>
            <a:r>
              <a:rPr lang="es-ES" dirty="0" err="1"/>
              <a:t>clasifi</a:t>
            </a:r>
            <a:r>
              <a:rPr lang="es-AR" dirty="0" err="1"/>
              <a:t>cador</a:t>
            </a:r>
            <a:r>
              <a:rPr lang="es-AR" dirty="0"/>
              <a:t> que permita categorizar automáticamente textos de ficción en </a:t>
            </a:r>
            <a:r>
              <a:rPr lang="es-AR"/>
              <a:t>español dentro </a:t>
            </a:r>
            <a:r>
              <a:rPr lang="es-AR" dirty="0"/>
              <a:t>de géneros literarios predeterminados.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B668FD-8BAE-4958-8818-ADD15718905A}"/>
              </a:ext>
            </a:extLst>
          </p:cNvPr>
          <p:cNvSpPr txBox="1"/>
          <p:nvPr/>
        </p:nvSpPr>
        <p:spPr>
          <a:xfrm>
            <a:off x="2842365" y="3648671"/>
            <a:ext cx="3925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K vecinos más cercanos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Clasificador bayesiano ingenuo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u="sng" dirty="0"/>
              <a:t>Métodos basados en árboles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938620-439B-49CE-8E4A-D51239031FDB}"/>
              </a:ext>
            </a:extLst>
          </p:cNvPr>
          <p:cNvSpPr txBox="1"/>
          <p:nvPr/>
        </p:nvSpPr>
        <p:spPr>
          <a:xfrm>
            <a:off x="6263535" y="3648671"/>
            <a:ext cx="3925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Regresión logística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41914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9A4A-085D-4376-8386-7C6DF156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AR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1C7333C0-EBA9-4021-A9DB-4629015195BC}"/>
              </a:ext>
            </a:extLst>
          </p:cNvPr>
          <p:cNvSpPr txBox="1">
            <a:spLocks/>
          </p:cNvSpPr>
          <p:nvPr/>
        </p:nvSpPr>
        <p:spPr>
          <a:xfrm>
            <a:off x="888305" y="2550032"/>
            <a:ext cx="9609666" cy="36691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1) Recolección de datos</a:t>
            </a:r>
          </a:p>
          <a:p>
            <a:pPr lvl="1"/>
            <a:r>
              <a:rPr lang="es-ES" dirty="0"/>
              <a:t>746 textos literarios en español.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6A9A65-E54A-4D12-9105-385998B42211}"/>
              </a:ext>
            </a:extLst>
          </p:cNvPr>
          <p:cNvSpPr txBox="1">
            <a:spLocks/>
          </p:cNvSpPr>
          <p:nvPr/>
        </p:nvSpPr>
        <p:spPr>
          <a:xfrm>
            <a:off x="888305" y="4312026"/>
            <a:ext cx="9609666" cy="36691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2) Etiquetado</a:t>
            </a:r>
          </a:p>
          <a:p>
            <a:pPr lvl="1"/>
            <a:r>
              <a:rPr lang="es-ES" dirty="0"/>
              <a:t>Se recurre a</a:t>
            </a:r>
          </a:p>
          <a:p>
            <a:pPr lvl="1"/>
            <a:r>
              <a:rPr lang="es-ES" dirty="0"/>
              <a:t>7 géneros literarios.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3086CE-AED5-41DD-B282-EC7838B7B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3778"/>
            <a:ext cx="5164739" cy="34429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4E05E4F-B456-424E-B467-35247D307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67" y="4777440"/>
            <a:ext cx="1963259" cy="4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6FD93CD-FA18-4E41-840D-21D82244CDDD}"/>
              </a:ext>
            </a:extLst>
          </p:cNvPr>
          <p:cNvSpPr txBox="1"/>
          <p:nvPr/>
        </p:nvSpPr>
        <p:spPr>
          <a:xfrm>
            <a:off x="778180" y="801046"/>
            <a:ext cx="61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3) Preprocesamiento</a:t>
            </a:r>
            <a:r>
              <a:rPr lang="es-ES" dirty="0"/>
              <a:t>  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E6F1F9-EBCF-4F69-8DB0-3171E93ED4A5}"/>
              </a:ext>
            </a:extLst>
          </p:cNvPr>
          <p:cNvSpPr txBox="1"/>
          <p:nvPr/>
        </p:nvSpPr>
        <p:spPr>
          <a:xfrm>
            <a:off x="778179" y="3244334"/>
            <a:ext cx="61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4) Construcción de atributos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040A14-0DDB-41D5-8643-03DFA659F9CB}"/>
              </a:ext>
            </a:extLst>
          </p:cNvPr>
          <p:cNvSpPr txBox="1"/>
          <p:nvPr/>
        </p:nvSpPr>
        <p:spPr>
          <a:xfrm>
            <a:off x="537054" y="1218622"/>
            <a:ext cx="4407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Importar los documentos al software.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Limpieza de los textos.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Eliminar palabras no deseadas.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CA2DE0-625F-4D5A-A045-D76F431CF689}"/>
              </a:ext>
            </a:extLst>
          </p:cNvPr>
          <p:cNvSpPr txBox="1"/>
          <p:nvPr/>
        </p:nvSpPr>
        <p:spPr>
          <a:xfrm>
            <a:off x="6269799" y="1218622"/>
            <a:ext cx="4407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Segmentación de los textos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F7E982-B2C5-40BB-857F-264A79BBE039}"/>
              </a:ext>
            </a:extLst>
          </p:cNvPr>
          <p:cNvSpPr txBox="1"/>
          <p:nvPr/>
        </p:nvSpPr>
        <p:spPr>
          <a:xfrm>
            <a:off x="5592611" y="1929495"/>
            <a:ext cx="2602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dirty="0"/>
              <a:t>Palabras individuales</a:t>
            </a:r>
          </a:p>
          <a:p>
            <a:pPr lvl="1" algn="ctr"/>
            <a:r>
              <a:rPr lang="es-ES" dirty="0"/>
              <a:t>(</a:t>
            </a:r>
            <a:r>
              <a:rPr lang="es-ES" dirty="0" err="1"/>
              <a:t>unigramas</a:t>
            </a:r>
            <a:r>
              <a:rPr lang="es-ES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96AD4C-370B-470D-AD12-C48549A8F4B2}"/>
              </a:ext>
            </a:extLst>
          </p:cNvPr>
          <p:cNvSpPr txBox="1"/>
          <p:nvPr/>
        </p:nvSpPr>
        <p:spPr>
          <a:xfrm>
            <a:off x="8682362" y="1973336"/>
            <a:ext cx="2602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ES" dirty="0"/>
              <a:t>Pares de palabras</a:t>
            </a:r>
          </a:p>
          <a:p>
            <a:pPr lvl="1" algn="ctr"/>
            <a:r>
              <a:rPr lang="es-ES" dirty="0"/>
              <a:t>(</a:t>
            </a:r>
            <a:r>
              <a:rPr lang="es-ES" dirty="0" err="1"/>
              <a:t>bigramas</a:t>
            </a:r>
            <a:r>
              <a:rPr lang="es-ES" dirty="0"/>
              <a:t>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C2C010B-37C2-48AA-B195-B872767BA0F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473597" y="1587954"/>
            <a:ext cx="1510167" cy="38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8124A1D-F97D-4235-B9F4-645A7DCF207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94012" y="1587954"/>
            <a:ext cx="1579585" cy="34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757BEC-233C-4008-8C0D-B7B9499BCD84}"/>
              </a:ext>
            </a:extLst>
          </p:cNvPr>
          <p:cNvSpPr txBox="1"/>
          <p:nvPr/>
        </p:nvSpPr>
        <p:spPr>
          <a:xfrm>
            <a:off x="4794599" y="2779248"/>
            <a:ext cx="2602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400" i="1" dirty="0"/>
              <a:t>“El perro grande”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AAFCED2-ABDA-4995-A6ED-5AB18D53AE67}"/>
              </a:ext>
            </a:extLst>
          </p:cNvPr>
          <p:cNvSpPr txBox="1"/>
          <p:nvPr/>
        </p:nvSpPr>
        <p:spPr>
          <a:xfrm>
            <a:off x="6876531" y="2583957"/>
            <a:ext cx="26028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400" i="1" dirty="0"/>
              <a:t>El </a:t>
            </a:r>
          </a:p>
          <a:p>
            <a:pPr lvl="1"/>
            <a:r>
              <a:rPr lang="es-ES" sz="1400" i="1" dirty="0"/>
              <a:t>perro </a:t>
            </a:r>
          </a:p>
          <a:p>
            <a:pPr lvl="1"/>
            <a:r>
              <a:rPr lang="es-ES" sz="1400" i="1" dirty="0"/>
              <a:t>grande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2D903A-3028-42ED-9B98-9C368E1B1681}"/>
              </a:ext>
            </a:extLst>
          </p:cNvPr>
          <p:cNvSpPr txBox="1"/>
          <p:nvPr/>
        </p:nvSpPr>
        <p:spPr>
          <a:xfrm>
            <a:off x="8009344" y="2807319"/>
            <a:ext cx="2602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400" i="1" dirty="0"/>
              <a:t>“El perro grande”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D3735AD-C6D9-4CD2-844A-B08AF2759F30}"/>
              </a:ext>
            </a:extLst>
          </p:cNvPr>
          <p:cNvSpPr txBox="1"/>
          <p:nvPr/>
        </p:nvSpPr>
        <p:spPr>
          <a:xfrm>
            <a:off x="9995886" y="2764703"/>
            <a:ext cx="145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400" i="1" dirty="0"/>
              <a:t>El perro </a:t>
            </a:r>
          </a:p>
          <a:p>
            <a:pPr lvl="1"/>
            <a:r>
              <a:rPr lang="es-ES" sz="1400" i="1" dirty="0"/>
              <a:t>perro grande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182DB0F-641E-4348-953E-6E388E72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706768" y="4787499"/>
            <a:ext cx="4747880" cy="126458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AB6A3F1-7E9B-403A-BE1E-4AA48AA80EAB}"/>
              </a:ext>
            </a:extLst>
          </p:cNvPr>
          <p:cNvSpPr txBox="1"/>
          <p:nvPr/>
        </p:nvSpPr>
        <p:spPr>
          <a:xfrm>
            <a:off x="225991" y="3790693"/>
            <a:ext cx="6738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Dos alternativas: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Se añaden variantes aplicando un filtro a los nombres propios</a:t>
            </a:r>
          </a:p>
          <a:p>
            <a:pPr lvl="1"/>
            <a:r>
              <a:rPr lang="es-ES" dirty="0"/>
              <a:t>	(para reducir el sobreajuste)</a:t>
            </a:r>
          </a:p>
          <a:p>
            <a:pPr lvl="1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7B82B1-4EE0-4931-A2F6-C7019FDFB716}"/>
              </a:ext>
            </a:extLst>
          </p:cNvPr>
          <p:cNvSpPr txBox="1"/>
          <p:nvPr/>
        </p:nvSpPr>
        <p:spPr>
          <a:xfrm>
            <a:off x="225991" y="5405754"/>
            <a:ext cx="6613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/>
              <a:t>Total: 8 escenarios.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/>
              <a:t>Se construyen matrices de documentos-términos (DTM)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4D4678F-36C4-4F9A-B4C1-E59BDA156D5E}"/>
              </a:ext>
            </a:extLst>
          </p:cNvPr>
          <p:cNvSpPr txBox="1"/>
          <p:nvPr/>
        </p:nvSpPr>
        <p:spPr>
          <a:xfrm>
            <a:off x="2216269" y="3770975"/>
            <a:ext cx="4254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Frecuencia de términos (frecuencia absoluta)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TF-IDF (frecuencia absoluta ponderada)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410C660-E346-4FC4-BAC0-CE8266A455A5}"/>
              </a:ext>
            </a:extLst>
          </p:cNvPr>
          <p:cNvCxnSpPr/>
          <p:nvPr/>
        </p:nvCxnSpPr>
        <p:spPr>
          <a:xfrm flipV="1">
            <a:off x="6569901" y="2742821"/>
            <a:ext cx="751562" cy="210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89B519D-D986-47F0-97A9-EF1FCBBDE87E}"/>
              </a:ext>
            </a:extLst>
          </p:cNvPr>
          <p:cNvCxnSpPr>
            <a:cxnSpLocks/>
          </p:cNvCxnSpPr>
          <p:nvPr/>
        </p:nvCxnSpPr>
        <p:spPr>
          <a:xfrm>
            <a:off x="6576950" y="2953289"/>
            <a:ext cx="742162" cy="259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6C687A7-30A7-47A1-887E-BC984C1B5F35}"/>
              </a:ext>
            </a:extLst>
          </p:cNvPr>
          <p:cNvCxnSpPr>
            <a:stCxn id="18" idx="1"/>
          </p:cNvCxnSpPr>
          <p:nvPr/>
        </p:nvCxnSpPr>
        <p:spPr>
          <a:xfrm>
            <a:off x="6876531" y="2953289"/>
            <a:ext cx="44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BAD27057-77EF-4919-8CBD-E3B3A32BD208}"/>
              </a:ext>
            </a:extLst>
          </p:cNvPr>
          <p:cNvCxnSpPr>
            <a:cxnSpLocks/>
          </p:cNvCxnSpPr>
          <p:nvPr/>
        </p:nvCxnSpPr>
        <p:spPr>
          <a:xfrm flipV="1">
            <a:off x="9758045" y="2899775"/>
            <a:ext cx="745029" cy="93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D0684E81-BEC5-4DAE-92EA-EB3F9F22A7A6}"/>
              </a:ext>
            </a:extLst>
          </p:cNvPr>
          <p:cNvCxnSpPr>
            <a:cxnSpLocks/>
          </p:cNvCxnSpPr>
          <p:nvPr/>
        </p:nvCxnSpPr>
        <p:spPr>
          <a:xfrm>
            <a:off x="9765094" y="2993459"/>
            <a:ext cx="731717" cy="121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43686C-16CB-4940-9DD9-C5239E9237A2}"/>
              </a:ext>
            </a:extLst>
          </p:cNvPr>
          <p:cNvSpPr txBox="1"/>
          <p:nvPr/>
        </p:nvSpPr>
        <p:spPr>
          <a:xfrm>
            <a:off x="803232" y="768304"/>
            <a:ext cx="10670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5) Entrenamiento del modelo</a:t>
            </a:r>
          </a:p>
          <a:p>
            <a:r>
              <a:rPr lang="es-ES" dirty="0"/>
              <a:t>				Árboles de decisión								    Bosques aleatorios	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F1F202-85D5-4E1E-91F9-D365EFE85B63}"/>
              </a:ext>
            </a:extLst>
          </p:cNvPr>
          <p:cNvSpPr txBox="1"/>
          <p:nvPr/>
        </p:nvSpPr>
        <p:spPr>
          <a:xfrm>
            <a:off x="803232" y="4291631"/>
            <a:ext cx="611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6) Evaluación del modelo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3DC7C6-2F13-4560-A616-8C0CD073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33" y="1279826"/>
            <a:ext cx="3659124" cy="24262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643F15-2864-409D-803A-38385134B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62" y="1386579"/>
            <a:ext cx="3946865" cy="26122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9F9E48-98A4-48D1-9711-6DECEB5D6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09" y="4299751"/>
            <a:ext cx="2802997" cy="189951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D5FFD80-7D5B-4EC9-908E-86C486A075FB}"/>
              </a:ext>
            </a:extLst>
          </p:cNvPr>
          <p:cNvSpPr txBox="1"/>
          <p:nvPr/>
        </p:nvSpPr>
        <p:spPr>
          <a:xfrm>
            <a:off x="1583018" y="4701642"/>
            <a:ext cx="61158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Precisión global (%)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Precisión por clase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Coeficiente Kappa (</a:t>
            </a:r>
            <a:r>
              <a:rPr lang="el-GR" dirty="0"/>
              <a:t>0≤</a:t>
            </a:r>
            <a:r>
              <a:rPr lang="es-ES" dirty="0"/>
              <a:t> </a:t>
            </a:r>
            <a:r>
              <a:rPr lang="el-GR" b="0" i="0" dirty="0">
                <a:solidFill>
                  <a:srgbClr val="282828"/>
                </a:solidFill>
                <a:effectLst/>
                <a:latin typeface="Noto Sans" panose="020B0502040504020204" pitchFamily="34" charset="0"/>
              </a:rPr>
              <a:t>κ</a:t>
            </a:r>
            <a:r>
              <a:rPr lang="es-ES" dirty="0"/>
              <a:t> </a:t>
            </a:r>
            <a:r>
              <a:rPr lang="el-GR" dirty="0"/>
              <a:t>≤1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BC3272F-E28C-4D85-9763-AA2E16475955}"/>
              </a:ext>
            </a:extLst>
          </p:cNvPr>
          <p:cNvSpPr txBox="1"/>
          <p:nvPr/>
        </p:nvSpPr>
        <p:spPr>
          <a:xfrm>
            <a:off x="8207764" y="4042477"/>
            <a:ext cx="1538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Clase predicha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9EE383-954D-4CEC-A808-2A158A5BE519}"/>
              </a:ext>
            </a:extLst>
          </p:cNvPr>
          <p:cNvSpPr txBox="1"/>
          <p:nvPr/>
        </p:nvSpPr>
        <p:spPr>
          <a:xfrm>
            <a:off x="6391861" y="4984878"/>
            <a:ext cx="1054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Clase </a:t>
            </a:r>
          </a:p>
          <a:p>
            <a:pPr algn="ctr"/>
            <a:r>
              <a:rPr lang="es-ES" sz="1400" dirty="0"/>
              <a:t>observada</a:t>
            </a:r>
          </a:p>
        </p:txBody>
      </p:sp>
    </p:spTree>
    <p:extLst>
      <p:ext uri="{BB962C8B-B14F-4D97-AF65-F5344CB8AC3E}">
        <p14:creationId xmlns:p14="http://schemas.microsoft.com/office/powerpoint/2010/main" val="41596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9A4A-085D-4376-8386-7C6DF156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AR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6B970ADC-301A-4623-9230-586DF875F0E4}"/>
              </a:ext>
            </a:extLst>
          </p:cNvPr>
          <p:cNvSpPr txBox="1">
            <a:spLocks/>
          </p:cNvSpPr>
          <p:nvPr/>
        </p:nvSpPr>
        <p:spPr>
          <a:xfrm>
            <a:off x="888304" y="2550032"/>
            <a:ext cx="10341279" cy="36691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Bosques aleatorios &gt; Árboles de decisión</a:t>
            </a:r>
          </a:p>
          <a:p>
            <a:endParaRPr lang="es-ES" dirty="0"/>
          </a:p>
          <a:p>
            <a:r>
              <a:rPr lang="es-ES" dirty="0"/>
              <a:t>Mejor escenario: Frecuencia de términos / Palabras individuales / Con filtro</a:t>
            </a:r>
          </a:p>
          <a:p>
            <a:pPr lvl="1"/>
            <a:r>
              <a:rPr lang="es-ES" dirty="0"/>
              <a:t>Precisión = 64% / </a:t>
            </a:r>
            <a:r>
              <a:rPr lang="el-GR" b="0" i="0" dirty="0">
                <a:solidFill>
                  <a:srgbClr val="282828"/>
                </a:solidFill>
                <a:effectLst/>
                <a:latin typeface="Noto Sans" panose="020B0502040504020204" pitchFamily="34" charset="0"/>
              </a:rPr>
              <a:t>κ</a:t>
            </a:r>
            <a:r>
              <a:rPr lang="es-ES" b="0" i="0" dirty="0">
                <a:solidFill>
                  <a:srgbClr val="282828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s-ES" dirty="0"/>
              <a:t>= 0,58</a:t>
            </a:r>
          </a:p>
          <a:p>
            <a:pPr lvl="1"/>
            <a:endParaRPr lang="es-ES" dirty="0"/>
          </a:p>
          <a:p>
            <a:r>
              <a:rPr lang="es-ES" dirty="0"/>
              <a:t>Género mejor clasificado: Romance (Precisión = 82%)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53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03DF76-8FF4-4269-AF61-6F7DF8D3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49" y="472856"/>
            <a:ext cx="7278100" cy="59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03DF76-8FF4-4269-AF61-6F7DF8D3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849" y="472856"/>
            <a:ext cx="7278099" cy="59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1364</TotalTime>
  <Words>931</Words>
  <Application>Microsoft Office PowerPoint</Application>
  <PresentationFormat>Panorámica</PresentationFormat>
  <Paragraphs>191</Paragraphs>
  <Slides>20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Noto Sans</vt:lpstr>
      <vt:lpstr>Wingdings</vt:lpstr>
      <vt:lpstr>Orgánico</vt:lpstr>
      <vt:lpstr>Equation</vt:lpstr>
      <vt:lpstr>Análisis de datos textuales con</vt:lpstr>
      <vt:lpstr>Ejemplo introductorio: tesina de grado</vt:lpstr>
      <vt:lpstr>Introducción</vt:lpstr>
      <vt:lpstr>Metodología</vt:lpstr>
      <vt:lpstr>Presentación de PowerPoint</vt:lpstr>
      <vt:lpstr>Presentación de PowerPoint</vt:lpstr>
      <vt:lpstr>Resultados</vt:lpstr>
      <vt:lpstr>Presentación de PowerPoint</vt:lpstr>
      <vt:lpstr>Presentación de PowerPoint</vt:lpstr>
      <vt:lpstr>Análisis de datos textuales</vt:lpstr>
      <vt:lpstr>Conceptos</vt:lpstr>
      <vt:lpstr>Preprocesamiento de datos</vt:lpstr>
      <vt:lpstr>Preprocesamiento</vt:lpstr>
      <vt:lpstr>Preprocesamiento</vt:lpstr>
      <vt:lpstr>Construcción de atributos</vt:lpstr>
      <vt:lpstr>Construcción de atributos</vt:lpstr>
      <vt:lpstr>Visualización</vt:lpstr>
      <vt:lpstr>Visualización</vt:lpstr>
      <vt:lpstr>Matrices DTM</vt:lpstr>
      <vt:lpstr>Práctica con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Santiago</dc:creator>
  <cp:lastModifiedBy>Santiago</cp:lastModifiedBy>
  <cp:revision>84</cp:revision>
  <dcterms:created xsi:type="dcterms:W3CDTF">2023-07-23T02:34:22Z</dcterms:created>
  <dcterms:modified xsi:type="dcterms:W3CDTF">2024-03-07T21:02:06Z</dcterms:modified>
</cp:coreProperties>
</file>