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2" r:id="rId4"/>
    <p:sldId id="261" r:id="rId5"/>
    <p:sldId id="260" r:id="rId6"/>
    <p:sldId id="258" r:id="rId7"/>
    <p:sldId id="257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F01C2-C09D-4E3D-A16A-E5DF76FE4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8EAE22-31AE-450F-9075-F715E8F50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C5BDC-FCAE-4945-9A3F-FF11EC30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3FEC0-BD2F-48A6-BC91-61E3D23F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DDC99-1DBC-43C2-9362-0258B3C2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76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BA0A2-7384-435F-A59F-0BF9AA30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73ACF8-7541-463B-8253-B0CC3AF4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5113B-B323-4F77-9C25-B586963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036A2-F02D-4FD2-8222-986EC8CD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52D1DB-97EF-46D7-9856-BC1D3F1B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3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930F30-6721-447A-B2ED-36025E3C3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A40393-0488-47F2-B430-9482D643D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7EAE2-C618-4DDE-BA0A-88D8C6C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01697-7310-481C-976D-31C2D26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0DB4F-D598-4272-A6F7-6D633DFD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18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75533-C89B-4205-8B60-437DEEEB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1C58F-202A-4198-B636-61EA7CF8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6F0F1-3F95-49E8-AEFD-755B962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343289-0941-4638-9EB6-E3E56ADA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980F6-3E99-4757-9133-14A780FC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3C5B4-BA79-46EA-A3FD-FFF4C114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BA8AA-2611-42A5-AF50-A4FB5583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A0941-8976-4E01-8386-DCEFF18D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76495D-32CB-4E5E-B14A-91BD77CE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A1C40-A871-4688-9662-A967E047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8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27E47-360E-473C-B142-77B1B512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910FA-A969-460F-A108-09CF2723A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B65AF-9343-4356-ABC0-717C6262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36DAF-D25D-40C6-9F04-2C2D5BA1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F3AF96-955C-42A3-9FD8-EEEF692E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A5F5C-4597-4914-BA8E-D1139A17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6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66187-02FF-4AB9-9C40-32DF7F18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347931-6166-4F60-96A2-312ADBC24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2D9AF6-DAB4-48E3-823C-872EE236D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013D0A-DFC1-4AFC-B871-FCD7C282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D2C2DD-701F-4F08-B248-612D46756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23D4D4-AA95-4502-AA2F-D9BACC49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68404F-3A01-402B-93CA-89AF5247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879426-8C0C-4083-AE68-AE030229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6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7574-BE92-40EA-BECF-EE85E083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CC601E-3616-4C2A-8DCB-7ED65177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4288E0-2C27-40EA-99BA-EC07A9C0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F16D11-2258-4185-B419-7F554290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29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C094B4-7E3A-456B-A87F-9E2DFA34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69DDCB-BF21-4E07-9C13-EBC4BD20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9D99E8-4A57-4A20-BE5D-91905C89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E6B38-3BEA-4685-9F84-1656694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0A4FB-D8E0-41F6-8BA3-096D45CE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0479D-5140-4ED4-85CC-DA3E4AE6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0794F8-6736-4C5A-9D19-BD2509AD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F6AD41-D8A3-4EE8-97E7-4D39937E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293510-CD44-4D54-8027-A5689BF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7DBA1-D626-4E95-95C1-E57F2039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620322-3266-4B9F-87A6-13B7E43F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91A8C0-4D5D-44A3-A617-55B9DD2C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5F0E1B-9E74-427D-B22A-9ABC21F4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C8C633-B62C-4C9D-BE91-47D4EF69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576DB-352E-49D4-B09F-8F56F98E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2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5877A7-2E3E-4E2C-8524-E157E3DC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C8D2F-A0CB-4749-A775-EFC821FF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87464-C81E-4504-BF35-633602D11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374B-0165-447C-80B3-943D2D414630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E65FE-5ABD-4D9F-9284-9073FFBD9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3D282-E19B-4BD0-AFF1-F17499CF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B6F6-EB9E-4D32-9CAD-0A4D5175A6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yon.ch/blog/HTTP2-Raketenantrieb-fuers-Web" TargetMode="External"/><Relationship Id="rId3" Type="http://schemas.openxmlformats.org/officeDocument/2006/relationships/hyperlink" Target="https://thenewstack.io/build-real-world-microservices-with-grpc/" TargetMode="External"/><Relationship Id="rId7" Type="http://schemas.openxmlformats.org/officeDocument/2006/relationships/hyperlink" Target="https://microservices.io/patterns/communication-style/rpi.html" TargetMode="External"/><Relationship Id="rId2" Type="http://schemas.openxmlformats.org/officeDocument/2006/relationships/hyperlink" Target="https://www.bugsnag.com/blog/grpc-and-microservices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pc.io/" TargetMode="External"/><Relationship Id="rId11" Type="http://schemas.openxmlformats.org/officeDocument/2006/relationships/hyperlink" Target="https://github.com/grpc/grpc-web/blob/master/README.md" TargetMode="External"/><Relationship Id="rId5" Type="http://schemas.openxmlformats.org/officeDocument/2006/relationships/hyperlink" Target="https://grpc.io/docs/guides/error/" TargetMode="External"/><Relationship Id="rId10" Type="http://schemas.openxmlformats.org/officeDocument/2006/relationships/hyperlink" Target="https://github.com/grpc/grpc-web/issues/13" TargetMode="External"/><Relationship Id="rId4" Type="http://schemas.openxmlformats.org/officeDocument/2006/relationships/hyperlink" Target="https://youtu.be/pzxy25ho5WY" TargetMode="External"/><Relationship Id="rId9" Type="http://schemas.openxmlformats.org/officeDocument/2006/relationships/hyperlink" Target="https://www.ionos.de/digitalguide/server/knowhow/grpc-vorgestell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77AD9-23FF-41B9-98A8-DBEFEA1B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4D265-C25D-4E11-8473-E3041D64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Framework für Remote </a:t>
            </a:r>
            <a:r>
              <a:rPr lang="de-DE" dirty="0" err="1"/>
              <a:t>Procedure</a:t>
            </a:r>
            <a:r>
              <a:rPr lang="de-DE" dirty="0"/>
              <a:t> Call (RPC) Funktionalitäten</a:t>
            </a:r>
          </a:p>
          <a:p>
            <a:pPr lvl="1"/>
            <a:r>
              <a:rPr lang="de-DE" dirty="0"/>
              <a:t>Ziel: Ausführung von Code auf entfernten Prozessen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Wie REST ein Remote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 (RPI) Pattern</a:t>
            </a:r>
          </a:p>
          <a:p>
            <a:pPr lvl="1"/>
            <a:r>
              <a:rPr lang="de-DE" dirty="0"/>
              <a:t>Ziel: Kommunikation zwischen Clients ermöglichen</a:t>
            </a:r>
          </a:p>
          <a:p>
            <a:pPr lvl="1"/>
            <a:endParaRPr lang="de-DE" dirty="0"/>
          </a:p>
          <a:p>
            <a:r>
              <a:rPr lang="de-DE" altLang="zh-CN" dirty="0"/>
              <a:t>Basiert auf HTTP2 und verwendet Protocol Buffers (</a:t>
            </a:r>
            <a:r>
              <a:rPr lang="de-DE" altLang="zh-CN" dirty="0" err="1"/>
              <a:t>Protobuf</a:t>
            </a:r>
            <a:r>
              <a:rPr lang="de-DE" altLang="zh-CN" dirty="0"/>
              <a:t>)</a:t>
            </a:r>
          </a:p>
          <a:p>
            <a:pPr lvl="1"/>
            <a:r>
              <a:rPr lang="de-DE" dirty="0"/>
              <a:t>Ziel: Mechanismus für die effektive Serialisierung von Daten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altLang="zh-CN" dirty="0"/>
              <a:t>Einheitliche </a:t>
            </a:r>
            <a:r>
              <a:rPr lang="de-DE" altLang="zh-CN" dirty="0" err="1"/>
              <a:t>Polyglot</a:t>
            </a:r>
            <a:r>
              <a:rPr lang="de-DE" altLang="zh-CN" dirty="0"/>
              <a:t> Schnittstellen Generierung</a:t>
            </a:r>
          </a:p>
          <a:p>
            <a:pPr lvl="1"/>
            <a:r>
              <a:rPr lang="de-DE" dirty="0"/>
              <a:t>Ziel: Bereitstellung plattformübergreifender </a:t>
            </a:r>
            <a:r>
              <a:rPr lang="de-DE" altLang="zh-CN" dirty="0"/>
              <a:t>Schnittstellen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2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BE8E-8469-4CAF-A217-58EB46D7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0FDF7-F588-40A7-BF65-50BE94B2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Polyglot</a:t>
            </a:r>
            <a:r>
              <a:rPr lang="de-DE" dirty="0"/>
              <a:t> – Mehrsprachigkeit</a:t>
            </a:r>
          </a:p>
          <a:p>
            <a:r>
              <a:rPr lang="de-DE" dirty="0"/>
              <a:t>HTTP/2 SPDY – Web Protokoll der Version 2</a:t>
            </a:r>
          </a:p>
          <a:p>
            <a:r>
              <a:rPr lang="de-DE" dirty="0"/>
              <a:t>Protocol Buffer – Mechanismus für die Serialisierung von Daten</a:t>
            </a:r>
          </a:p>
          <a:p>
            <a:r>
              <a:rPr lang="de-DE" dirty="0"/>
              <a:t>.proto-Datei – Enthält Message und Service Definitionen</a:t>
            </a:r>
          </a:p>
          <a:p>
            <a:r>
              <a:rPr lang="de-DE" dirty="0"/>
              <a:t>IDL - Interface Definition Language, Sprache der .proto-Datei</a:t>
            </a:r>
          </a:p>
          <a:p>
            <a:r>
              <a:rPr lang="de-DE" dirty="0"/>
              <a:t>gRPC Stub – Client im Sinne einer Clientbibliothek</a:t>
            </a:r>
          </a:p>
          <a:p>
            <a:r>
              <a:rPr lang="de-DE" dirty="0"/>
              <a:t>gRPC Message – Payload bzw. Parameterliste möglicher Werte</a:t>
            </a:r>
          </a:p>
          <a:p>
            <a:r>
              <a:rPr lang="de-DE" dirty="0"/>
              <a:t>gRPC Service – Vollständig definierte Schnittstelle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18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D5F2D-3AE3-4C3C-891F-D5181567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Funktionsweise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12A2AED-EDCF-4701-99B8-A209BC179F31}"/>
              </a:ext>
            </a:extLst>
          </p:cNvPr>
          <p:cNvSpPr/>
          <p:nvPr/>
        </p:nvSpPr>
        <p:spPr>
          <a:xfrm>
            <a:off x="3284988" y="3556932"/>
            <a:ext cx="2575421" cy="24663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ADD32D-7E4D-4523-B56F-36DA7B2A5810}"/>
              </a:ext>
            </a:extLst>
          </p:cNvPr>
          <p:cNvSpPr/>
          <p:nvPr/>
        </p:nvSpPr>
        <p:spPr>
          <a:xfrm>
            <a:off x="6331590" y="3556932"/>
            <a:ext cx="2575421" cy="2466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1C3A63-E599-4B20-8755-D0C810921F66}"/>
              </a:ext>
            </a:extLst>
          </p:cNvPr>
          <p:cNvSpPr/>
          <p:nvPr/>
        </p:nvSpPr>
        <p:spPr>
          <a:xfrm>
            <a:off x="920692" y="1922477"/>
            <a:ext cx="1218502" cy="11395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D9AE9A-5865-4372-B0FB-3E27D075E632}"/>
              </a:ext>
            </a:extLst>
          </p:cNvPr>
          <p:cNvSpPr/>
          <p:nvPr/>
        </p:nvSpPr>
        <p:spPr>
          <a:xfrm>
            <a:off x="10052806" y="1922477"/>
            <a:ext cx="1218502" cy="1139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2AE950FD-94C7-40B3-AC6E-781C1D896834}"/>
              </a:ext>
            </a:extLst>
          </p:cNvPr>
          <p:cNvCxnSpPr>
            <a:endCxn id="5" idx="1"/>
          </p:cNvCxnSpPr>
          <p:nvPr/>
        </p:nvCxnSpPr>
        <p:spPr>
          <a:xfrm>
            <a:off x="1529943" y="3061982"/>
            <a:ext cx="1755045" cy="1728132"/>
          </a:xfrm>
          <a:prstGeom prst="bentConnector3">
            <a:avLst>
              <a:gd name="adj1" fmla="val 28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AD76908-12A7-4642-B251-5F1408A92457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8920468" y="3048525"/>
            <a:ext cx="1728133" cy="17550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A6459514-6AD1-4F39-A62C-12C055A35FD7}"/>
              </a:ext>
            </a:extLst>
          </p:cNvPr>
          <p:cNvCxnSpPr>
            <a:cxnSpLocks/>
          </p:cNvCxnSpPr>
          <p:nvPr/>
        </p:nvCxnSpPr>
        <p:spPr>
          <a:xfrm rot="10800000">
            <a:off x="1688694" y="3068332"/>
            <a:ext cx="1596296" cy="1537224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A3FA039E-1797-4DE6-966C-12D3835D4E31}"/>
              </a:ext>
            </a:extLst>
          </p:cNvPr>
          <p:cNvCxnSpPr>
            <a:cxnSpLocks/>
          </p:cNvCxnSpPr>
          <p:nvPr/>
        </p:nvCxnSpPr>
        <p:spPr>
          <a:xfrm flipV="1">
            <a:off x="8907011" y="3082248"/>
            <a:ext cx="1566149" cy="1523308"/>
          </a:xfrm>
          <a:prstGeom prst="bentConnector3">
            <a:avLst>
              <a:gd name="adj1" fmla="val 9981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966A98E-E6AE-4599-AB35-66A9E2B1F824}"/>
              </a:ext>
            </a:extLst>
          </p:cNvPr>
          <p:cNvSpPr txBox="1"/>
          <p:nvPr/>
        </p:nvSpPr>
        <p:spPr>
          <a:xfrm>
            <a:off x="3277971" y="3556716"/>
            <a:ext cx="205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-Server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9FCEF06-67B4-4355-B528-C368A0D369F2}"/>
              </a:ext>
            </a:extLst>
          </p:cNvPr>
          <p:cNvSpPr txBox="1"/>
          <p:nvPr/>
        </p:nvSpPr>
        <p:spPr>
          <a:xfrm>
            <a:off x="7091813" y="3556716"/>
            <a:ext cx="18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Some-Application</a:t>
            </a:r>
            <a:endParaRPr lang="de-DE" dirty="0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3EA7A0B-A86E-40C3-92DD-E07939593CE2}"/>
              </a:ext>
            </a:extLst>
          </p:cNvPr>
          <p:cNvCxnSpPr/>
          <p:nvPr/>
        </p:nvCxnSpPr>
        <p:spPr>
          <a:xfrm flipV="1">
            <a:off x="6084815" y="1379989"/>
            <a:ext cx="0" cy="5092117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202C1A1-F290-4E87-8904-8E1926489FF4}"/>
              </a:ext>
            </a:extLst>
          </p:cNvPr>
          <p:cNvSpPr/>
          <p:nvPr/>
        </p:nvSpPr>
        <p:spPr>
          <a:xfrm>
            <a:off x="6484690" y="4060985"/>
            <a:ext cx="2278310" cy="1804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FD15F0A-3B73-408D-96B7-A3F36B053EB1}"/>
              </a:ext>
            </a:extLst>
          </p:cNvPr>
          <p:cNvSpPr txBox="1"/>
          <p:nvPr/>
        </p:nvSpPr>
        <p:spPr>
          <a:xfrm>
            <a:off x="10026530" y="1882129"/>
            <a:ext cx="18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53B0C7B-37C8-49AA-BEE0-153AD53E444F}"/>
              </a:ext>
            </a:extLst>
          </p:cNvPr>
          <p:cNvSpPr txBox="1"/>
          <p:nvPr/>
        </p:nvSpPr>
        <p:spPr>
          <a:xfrm>
            <a:off x="887689" y="1893731"/>
            <a:ext cx="182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C70E931-AC12-4DF7-AA96-8BC6A14A0179}"/>
              </a:ext>
            </a:extLst>
          </p:cNvPr>
          <p:cNvSpPr/>
          <p:nvPr/>
        </p:nvSpPr>
        <p:spPr>
          <a:xfrm>
            <a:off x="1017442" y="2538896"/>
            <a:ext cx="1025001" cy="436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HTTP Client</a:t>
            </a:r>
            <a:endParaRPr lang="de-DE" sz="16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80C3B4B-8A8A-4B23-9D7A-6B0D15DB28B0}"/>
              </a:ext>
            </a:extLst>
          </p:cNvPr>
          <p:cNvSpPr/>
          <p:nvPr/>
        </p:nvSpPr>
        <p:spPr>
          <a:xfrm>
            <a:off x="10149557" y="2508121"/>
            <a:ext cx="1025001" cy="436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gRPC Stub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A89B680-6A93-47E9-B6F2-791807691CB9}"/>
              </a:ext>
            </a:extLst>
          </p:cNvPr>
          <p:cNvSpPr txBox="1"/>
          <p:nvPr/>
        </p:nvSpPr>
        <p:spPr>
          <a:xfrm>
            <a:off x="6462917" y="4081136"/>
            <a:ext cx="15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gRPC-Server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F36C80F-C670-4FCB-B183-88AE05F30900}"/>
              </a:ext>
            </a:extLst>
          </p:cNvPr>
          <p:cNvSpPr txBox="1"/>
          <p:nvPr/>
        </p:nvSpPr>
        <p:spPr>
          <a:xfrm>
            <a:off x="9057412" y="4340182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HTTP2 Protocol Buffer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60DCC03-FFD2-484E-8D6A-CF7AA47862DB}"/>
              </a:ext>
            </a:extLst>
          </p:cNvPr>
          <p:cNvSpPr txBox="1"/>
          <p:nvPr/>
        </p:nvSpPr>
        <p:spPr>
          <a:xfrm>
            <a:off x="9090968" y="479011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HTTP2 Protocol Buffer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F3074BE-C6D1-482F-8805-F75A19C0E755}"/>
              </a:ext>
            </a:extLst>
          </p:cNvPr>
          <p:cNvSpPr txBox="1"/>
          <p:nvPr/>
        </p:nvSpPr>
        <p:spPr>
          <a:xfrm>
            <a:off x="1803333" y="4790112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HTTP1.* REST-Request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EE0B306-9EDF-4C94-BE8F-442268E9535C}"/>
              </a:ext>
            </a:extLst>
          </p:cNvPr>
          <p:cNvSpPr txBox="1"/>
          <p:nvPr/>
        </p:nvSpPr>
        <p:spPr>
          <a:xfrm>
            <a:off x="1788225" y="4340182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HTTP1.* REST-Response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8E5B92B-ED10-4010-B836-3CADFDEAFCAA}"/>
              </a:ext>
            </a:extLst>
          </p:cNvPr>
          <p:cNvSpPr/>
          <p:nvPr/>
        </p:nvSpPr>
        <p:spPr>
          <a:xfrm rot="16200000">
            <a:off x="6142861" y="4941214"/>
            <a:ext cx="13367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F0D841A-0EF5-4130-9D87-EA06C2C13A49}"/>
              </a:ext>
            </a:extLst>
          </p:cNvPr>
          <p:cNvSpPr/>
          <p:nvPr/>
        </p:nvSpPr>
        <p:spPr>
          <a:xfrm rot="16200000">
            <a:off x="7788917" y="4947359"/>
            <a:ext cx="13367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2F0BA9C-1AE8-4B36-8314-4C1006D79309}"/>
              </a:ext>
            </a:extLst>
          </p:cNvPr>
          <p:cNvSpPr/>
          <p:nvPr/>
        </p:nvSpPr>
        <p:spPr>
          <a:xfrm rot="16200000">
            <a:off x="7262568" y="4947360"/>
            <a:ext cx="13367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04E09D7-A5A0-4F69-8E7D-944792423D12}"/>
              </a:ext>
            </a:extLst>
          </p:cNvPr>
          <p:cNvSpPr/>
          <p:nvPr/>
        </p:nvSpPr>
        <p:spPr>
          <a:xfrm rot="16200000">
            <a:off x="6686811" y="4942343"/>
            <a:ext cx="133673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5A2CEC9-22B2-453E-B9BD-A38D40244ED4}"/>
              </a:ext>
            </a:extLst>
          </p:cNvPr>
          <p:cNvSpPr/>
          <p:nvPr/>
        </p:nvSpPr>
        <p:spPr>
          <a:xfrm>
            <a:off x="3433301" y="4625821"/>
            <a:ext cx="2278310" cy="12596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4295E3D-E396-4B4B-99B8-DD265355E6DF}"/>
              </a:ext>
            </a:extLst>
          </p:cNvPr>
          <p:cNvSpPr txBox="1"/>
          <p:nvPr/>
        </p:nvSpPr>
        <p:spPr>
          <a:xfrm>
            <a:off x="4905988" y="4625821"/>
            <a:ext cx="15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Servlet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36CE70A-181F-4752-82CC-582BD81F9810}"/>
              </a:ext>
            </a:extLst>
          </p:cNvPr>
          <p:cNvSpPr/>
          <p:nvPr/>
        </p:nvSpPr>
        <p:spPr>
          <a:xfrm>
            <a:off x="3436242" y="3938499"/>
            <a:ext cx="2275369" cy="4418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Router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B2D8FA8-882F-40C8-AF08-E2BF4368DB59}"/>
              </a:ext>
            </a:extLst>
          </p:cNvPr>
          <p:cNvSpPr/>
          <p:nvPr/>
        </p:nvSpPr>
        <p:spPr>
          <a:xfrm rot="16200000">
            <a:off x="3303374" y="5215464"/>
            <a:ext cx="8267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Resources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36DFA81-8FAF-4E4C-B756-C72C90A758D6}"/>
              </a:ext>
            </a:extLst>
          </p:cNvPr>
          <p:cNvSpPr/>
          <p:nvPr/>
        </p:nvSpPr>
        <p:spPr>
          <a:xfrm rot="16200000">
            <a:off x="3881691" y="5217708"/>
            <a:ext cx="8267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Resources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5AC5AE-14B7-4CA8-A018-27B435BA0E6E}"/>
              </a:ext>
            </a:extLst>
          </p:cNvPr>
          <p:cNvSpPr/>
          <p:nvPr/>
        </p:nvSpPr>
        <p:spPr>
          <a:xfrm rot="16200000">
            <a:off x="5007421" y="5221256"/>
            <a:ext cx="8267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Resources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9298A62-9803-4580-B357-2E3F0FEF7ED2}"/>
              </a:ext>
            </a:extLst>
          </p:cNvPr>
          <p:cNvSpPr/>
          <p:nvPr/>
        </p:nvSpPr>
        <p:spPr>
          <a:xfrm rot="16200000">
            <a:off x="4456210" y="5225512"/>
            <a:ext cx="8267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Resources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AB8DE26-439E-485A-B6B5-9F761A6F5BE8}"/>
              </a:ext>
            </a:extLst>
          </p:cNvPr>
          <p:cNvSpPr txBox="1"/>
          <p:nvPr/>
        </p:nvSpPr>
        <p:spPr>
          <a:xfrm>
            <a:off x="4991951" y="2464892"/>
            <a:ext cx="980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B381CCC-09BD-4538-84A4-C8A4FFF2B924}"/>
              </a:ext>
            </a:extLst>
          </p:cNvPr>
          <p:cNvSpPr txBox="1"/>
          <p:nvPr/>
        </p:nvSpPr>
        <p:spPr>
          <a:xfrm>
            <a:off x="6396186" y="2456291"/>
            <a:ext cx="214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gRPC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61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77AD9-23FF-41B9-98A8-DBEFEA1B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Vorteile und Nachteile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4D265-C25D-4E11-8473-E3041D64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HTTP2 SPDY Verbindungen sehr langlebig</a:t>
            </a:r>
          </a:p>
          <a:p>
            <a:pPr lvl="1"/>
            <a:r>
              <a:rPr lang="de-DE" dirty="0"/>
              <a:t>Ermöglicht Streaming und vermeidet HTTP1 Verbindungs-Overhead (eine Verbindung pro Request)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Serialisierungsformat</a:t>
            </a:r>
            <a:r>
              <a:rPr lang="de-DE" dirty="0"/>
              <a:t> Protocol Buffer</a:t>
            </a:r>
          </a:p>
          <a:p>
            <a:pPr lvl="1"/>
            <a:r>
              <a:rPr lang="de-DE" dirty="0"/>
              <a:t>Binärformat für die effektive Serialisierung von Daten</a:t>
            </a:r>
          </a:p>
          <a:p>
            <a:pPr lvl="1"/>
            <a:r>
              <a:rPr lang="de-DE" dirty="0"/>
              <a:t>Nicht von Menschen lesbar </a:t>
            </a:r>
          </a:p>
          <a:p>
            <a:pPr lvl="1"/>
            <a:endParaRPr lang="de-DE" dirty="0"/>
          </a:p>
          <a:p>
            <a:r>
              <a:rPr lang="de-DE" altLang="zh-CN" dirty="0"/>
              <a:t>Client und Server Streaming</a:t>
            </a:r>
          </a:p>
          <a:p>
            <a:pPr lvl="1"/>
            <a:r>
              <a:rPr lang="de-DE" dirty="0"/>
              <a:t>Ermöglicht komplexen Nachrichtenaustausch innerhalb eines einzigen RPC-Aufrufes</a:t>
            </a:r>
          </a:p>
          <a:p>
            <a:pPr lvl="1"/>
            <a:endParaRPr lang="de-DE" dirty="0"/>
          </a:p>
          <a:p>
            <a:r>
              <a:rPr lang="de-DE" altLang="zh-CN" dirty="0"/>
              <a:t>Rückwärtskompatibilität und </a:t>
            </a:r>
            <a:r>
              <a:rPr lang="de-DE" altLang="zh-CN" dirty="0" err="1"/>
              <a:t>Polyglotism</a:t>
            </a:r>
            <a:endParaRPr lang="de-DE" altLang="zh-CN" dirty="0"/>
          </a:p>
          <a:p>
            <a:pPr lvl="1"/>
            <a:r>
              <a:rPr lang="de-DE" dirty="0"/>
              <a:t>Einheitliche Interface Definition erlaubt </a:t>
            </a:r>
            <a:r>
              <a:rPr lang="de-DE" dirty="0" err="1"/>
              <a:t>Polyglote</a:t>
            </a:r>
            <a:r>
              <a:rPr lang="de-DE" dirty="0"/>
              <a:t> Client/Server Generierung, welche bei strikter Einhaltung von Regeln Rückwärtskompatibel bleibt</a:t>
            </a:r>
          </a:p>
          <a:p>
            <a:pPr lvl="1"/>
            <a:endParaRPr lang="de-DE" dirty="0"/>
          </a:p>
          <a:p>
            <a:r>
              <a:rPr lang="de-DE" dirty="0"/>
              <a:t>Vollständig Definiert und gutes Verhalten im Fehlerfall</a:t>
            </a:r>
          </a:p>
          <a:p>
            <a:pPr lvl="1"/>
            <a:r>
              <a:rPr lang="de-DE" dirty="0"/>
              <a:t>Typen sind vollständig definiert (String, Boolean, Integer)</a:t>
            </a:r>
          </a:p>
          <a:p>
            <a:pPr lvl="1"/>
            <a:r>
              <a:rPr lang="de-DE" dirty="0"/>
              <a:t>gRPC definiert Fehlermanagement fest in der Serviceimplementierung und nutzt definierte Fehlercodes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0707183-3647-4FDA-8CCF-94C5DB977EC5}"/>
              </a:ext>
            </a:extLst>
          </p:cNvPr>
          <p:cNvSpPr txBox="1">
            <a:spLocks/>
          </p:cNvSpPr>
          <p:nvPr/>
        </p:nvSpPr>
        <p:spPr>
          <a:xfrm>
            <a:off x="6096000" y="1823848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B396AC7-F78C-42CD-8FB4-F7DFC95D94A1}"/>
              </a:ext>
            </a:extLst>
          </p:cNvPr>
          <p:cNvSpPr/>
          <p:nvPr/>
        </p:nvSpPr>
        <p:spPr>
          <a:xfrm>
            <a:off x="7323588" y="1896976"/>
            <a:ext cx="889233" cy="7633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81077B-0431-4331-99A3-0EB7C79214CB}"/>
              </a:ext>
            </a:extLst>
          </p:cNvPr>
          <p:cNvSpPr/>
          <p:nvPr/>
        </p:nvSpPr>
        <p:spPr>
          <a:xfrm>
            <a:off x="10464567" y="1896976"/>
            <a:ext cx="889233" cy="7633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D8C63952-E5E2-4055-938E-9C0A3DC81033}"/>
              </a:ext>
            </a:extLst>
          </p:cNvPr>
          <p:cNvSpPr/>
          <p:nvPr/>
        </p:nvSpPr>
        <p:spPr>
          <a:xfrm>
            <a:off x="8436877" y="2201609"/>
            <a:ext cx="1803633" cy="1541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0BAE0AD5-0277-41D9-9FEE-E7EAE7C3A091}"/>
              </a:ext>
            </a:extLst>
          </p:cNvPr>
          <p:cNvSpPr/>
          <p:nvPr/>
        </p:nvSpPr>
        <p:spPr>
          <a:xfrm rot="10800000">
            <a:off x="8436877" y="2435754"/>
            <a:ext cx="1803633" cy="1541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08B4E15-1B07-47B2-8833-B3751EA1A6B4}"/>
              </a:ext>
            </a:extLst>
          </p:cNvPr>
          <p:cNvSpPr txBox="1"/>
          <p:nvPr/>
        </p:nvSpPr>
        <p:spPr>
          <a:xfrm>
            <a:off x="8212820" y="1896976"/>
            <a:ext cx="22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Unary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0A8C84-02B2-4E07-8D45-D8D413685F11}"/>
              </a:ext>
            </a:extLst>
          </p:cNvPr>
          <p:cNvSpPr/>
          <p:nvPr/>
        </p:nvSpPr>
        <p:spPr>
          <a:xfrm>
            <a:off x="7323587" y="2913860"/>
            <a:ext cx="889233" cy="7633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FB8B9A-0402-411E-8DE3-7C2349D462DA}"/>
              </a:ext>
            </a:extLst>
          </p:cNvPr>
          <p:cNvSpPr/>
          <p:nvPr/>
        </p:nvSpPr>
        <p:spPr>
          <a:xfrm>
            <a:off x="10464566" y="2913860"/>
            <a:ext cx="889233" cy="7633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F7302AEF-D626-4FA8-93DC-37BCA9FB3A10}"/>
              </a:ext>
            </a:extLst>
          </p:cNvPr>
          <p:cNvSpPr/>
          <p:nvPr/>
        </p:nvSpPr>
        <p:spPr>
          <a:xfrm>
            <a:off x="8436876" y="3218493"/>
            <a:ext cx="1803633" cy="1541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0B7A56D-AB1C-41AE-80EC-02DBC836B297}"/>
              </a:ext>
            </a:extLst>
          </p:cNvPr>
          <p:cNvSpPr txBox="1"/>
          <p:nvPr/>
        </p:nvSpPr>
        <p:spPr>
          <a:xfrm>
            <a:off x="8212819" y="2913860"/>
            <a:ext cx="22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Server Streaming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BDC31E7-2AB1-419A-9465-6B5A3C832CDC}"/>
              </a:ext>
            </a:extLst>
          </p:cNvPr>
          <p:cNvSpPr/>
          <p:nvPr/>
        </p:nvSpPr>
        <p:spPr>
          <a:xfrm>
            <a:off x="7323587" y="3930744"/>
            <a:ext cx="889233" cy="763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5C14D6A-A4D0-4A2A-B0EE-68B513A34036}"/>
              </a:ext>
            </a:extLst>
          </p:cNvPr>
          <p:cNvSpPr/>
          <p:nvPr/>
        </p:nvSpPr>
        <p:spPr>
          <a:xfrm>
            <a:off x="10464566" y="3930744"/>
            <a:ext cx="889233" cy="763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1BCE4626-BE1F-4C2B-85FC-845B6AE9A904}"/>
              </a:ext>
            </a:extLst>
          </p:cNvPr>
          <p:cNvSpPr/>
          <p:nvPr/>
        </p:nvSpPr>
        <p:spPr>
          <a:xfrm rot="10800000">
            <a:off x="8436876" y="4469522"/>
            <a:ext cx="1803633" cy="1541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19C1075-C4A3-4F44-A3CA-ED5B5C554BE2}"/>
              </a:ext>
            </a:extLst>
          </p:cNvPr>
          <p:cNvSpPr txBox="1"/>
          <p:nvPr/>
        </p:nvSpPr>
        <p:spPr>
          <a:xfrm>
            <a:off x="8212819" y="3930744"/>
            <a:ext cx="22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Client Streaming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CC82D64-F10B-403C-9CBC-41ADBE5D911C}"/>
              </a:ext>
            </a:extLst>
          </p:cNvPr>
          <p:cNvSpPr/>
          <p:nvPr/>
        </p:nvSpPr>
        <p:spPr>
          <a:xfrm>
            <a:off x="7323586" y="4947628"/>
            <a:ext cx="889233" cy="763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4B7C107-78C4-4261-BF1E-0F4BDC052B67}"/>
              </a:ext>
            </a:extLst>
          </p:cNvPr>
          <p:cNvSpPr/>
          <p:nvPr/>
        </p:nvSpPr>
        <p:spPr>
          <a:xfrm>
            <a:off x="10464565" y="4947628"/>
            <a:ext cx="889233" cy="7633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9B70FF-C955-49B9-BEA3-04238818965C}"/>
              </a:ext>
            </a:extLst>
          </p:cNvPr>
          <p:cNvSpPr txBox="1"/>
          <p:nvPr/>
        </p:nvSpPr>
        <p:spPr>
          <a:xfrm>
            <a:off x="8212818" y="4947628"/>
            <a:ext cx="225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Bi </a:t>
            </a:r>
            <a:r>
              <a:rPr lang="de-DE" sz="1600" dirty="0" err="1"/>
              <a:t>Directional</a:t>
            </a:r>
            <a:r>
              <a:rPr lang="de-DE" sz="1600" dirty="0"/>
              <a:t> Streaming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749124BF-E4B4-4F4C-A05E-F070FC04FF23}"/>
              </a:ext>
            </a:extLst>
          </p:cNvPr>
          <p:cNvSpPr/>
          <p:nvPr/>
        </p:nvSpPr>
        <p:spPr>
          <a:xfrm rot="10800000">
            <a:off x="8436876" y="3452638"/>
            <a:ext cx="1803633" cy="1541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332D1269-F15B-40C1-884C-DAA04DFE475E}"/>
              </a:ext>
            </a:extLst>
          </p:cNvPr>
          <p:cNvSpPr/>
          <p:nvPr/>
        </p:nvSpPr>
        <p:spPr>
          <a:xfrm>
            <a:off x="8536452" y="3508166"/>
            <a:ext cx="502774" cy="4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87D76FC-7E6D-4A63-858B-431CD3713F7C}"/>
              </a:ext>
            </a:extLst>
          </p:cNvPr>
          <p:cNvSpPr/>
          <p:nvPr/>
        </p:nvSpPr>
        <p:spPr>
          <a:xfrm>
            <a:off x="9712785" y="3508166"/>
            <a:ext cx="502774" cy="4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40772DB7-5DD6-49D4-A52D-019ED35BC42E}"/>
              </a:ext>
            </a:extLst>
          </p:cNvPr>
          <p:cNvSpPr/>
          <p:nvPr/>
        </p:nvSpPr>
        <p:spPr>
          <a:xfrm>
            <a:off x="9124618" y="3507859"/>
            <a:ext cx="502774" cy="4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7097A316-5C61-4B8D-80E4-DD300CD727CB}"/>
              </a:ext>
            </a:extLst>
          </p:cNvPr>
          <p:cNvSpPr/>
          <p:nvPr/>
        </p:nvSpPr>
        <p:spPr>
          <a:xfrm>
            <a:off x="8436875" y="4238366"/>
            <a:ext cx="1803633" cy="1541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A979B8F6-AAA3-420D-A3D5-66771AAFC6F1}"/>
              </a:ext>
            </a:extLst>
          </p:cNvPr>
          <p:cNvSpPr/>
          <p:nvPr/>
        </p:nvSpPr>
        <p:spPr>
          <a:xfrm rot="10800000">
            <a:off x="9638158" y="4293632"/>
            <a:ext cx="502774" cy="457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E073FF11-5C1C-41D9-98BC-75588455CCFF}"/>
              </a:ext>
            </a:extLst>
          </p:cNvPr>
          <p:cNvSpPr/>
          <p:nvPr/>
        </p:nvSpPr>
        <p:spPr>
          <a:xfrm rot="10800000">
            <a:off x="8461825" y="4293632"/>
            <a:ext cx="502774" cy="457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43F60B59-7A3D-4ECC-829F-AA2BCFFB7906}"/>
              </a:ext>
            </a:extLst>
          </p:cNvPr>
          <p:cNvSpPr/>
          <p:nvPr/>
        </p:nvSpPr>
        <p:spPr>
          <a:xfrm rot="10800000">
            <a:off x="9049992" y="4293939"/>
            <a:ext cx="502774" cy="457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5EB478AF-A6B9-47A4-ABC6-98A7601947C3}"/>
              </a:ext>
            </a:extLst>
          </p:cNvPr>
          <p:cNvSpPr/>
          <p:nvPr/>
        </p:nvSpPr>
        <p:spPr>
          <a:xfrm>
            <a:off x="8436875" y="5252261"/>
            <a:ext cx="1803633" cy="1541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3076249A-D2AE-413B-A015-2970C72FD247}"/>
              </a:ext>
            </a:extLst>
          </p:cNvPr>
          <p:cNvSpPr/>
          <p:nvPr/>
        </p:nvSpPr>
        <p:spPr>
          <a:xfrm rot="10800000">
            <a:off x="9638158" y="5307527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9A4F7938-89C9-4045-8F4C-443D456A408B}"/>
              </a:ext>
            </a:extLst>
          </p:cNvPr>
          <p:cNvSpPr/>
          <p:nvPr/>
        </p:nvSpPr>
        <p:spPr>
          <a:xfrm rot="10800000">
            <a:off x="8461825" y="5307527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1CD0FAE-395F-492D-9F3B-3F535A77F35D}"/>
              </a:ext>
            </a:extLst>
          </p:cNvPr>
          <p:cNvSpPr/>
          <p:nvPr/>
        </p:nvSpPr>
        <p:spPr>
          <a:xfrm rot="10800000">
            <a:off x="9049992" y="5307834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4323429B-B80C-4455-B9EA-B0A3C0809CAD}"/>
              </a:ext>
            </a:extLst>
          </p:cNvPr>
          <p:cNvSpPr/>
          <p:nvPr/>
        </p:nvSpPr>
        <p:spPr>
          <a:xfrm rot="10800000">
            <a:off x="8436873" y="5479521"/>
            <a:ext cx="1803633" cy="1541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824BBA14-05BE-478C-96BA-081F295CB6D7}"/>
              </a:ext>
            </a:extLst>
          </p:cNvPr>
          <p:cNvSpPr/>
          <p:nvPr/>
        </p:nvSpPr>
        <p:spPr>
          <a:xfrm>
            <a:off x="8536449" y="5535049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88A3AAC7-B7AA-4870-A03C-2D7FFCD323A7}"/>
              </a:ext>
            </a:extLst>
          </p:cNvPr>
          <p:cNvSpPr/>
          <p:nvPr/>
        </p:nvSpPr>
        <p:spPr>
          <a:xfrm>
            <a:off x="9712782" y="5535049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90F83912-04B1-4B7E-B481-A61B95A87418}"/>
              </a:ext>
            </a:extLst>
          </p:cNvPr>
          <p:cNvSpPr/>
          <p:nvPr/>
        </p:nvSpPr>
        <p:spPr>
          <a:xfrm>
            <a:off x="9124615" y="5534742"/>
            <a:ext cx="502774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2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C93B4-22EB-4B8D-80BA-0366A01D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gRPC allgemeines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6A2E5-C048-4A78-AC18-A2363436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Manuelle Definition von Messages und Services als Code</a:t>
            </a:r>
          </a:p>
          <a:p>
            <a:pPr lvl="1"/>
            <a:r>
              <a:rPr lang="de-DE" dirty="0"/>
              <a:t>Messages bilden Payload </a:t>
            </a:r>
            <a:r>
              <a:rPr lang="de-DE"/>
              <a:t>zu übermittelnder Daten</a:t>
            </a:r>
            <a:endParaRPr lang="de-DE" dirty="0"/>
          </a:p>
          <a:p>
            <a:pPr lvl="1"/>
            <a:r>
              <a:rPr lang="de-DE" dirty="0"/>
              <a:t>Services definieren Kommunikationsschnittstellen </a:t>
            </a:r>
          </a:p>
          <a:p>
            <a:pPr lvl="1"/>
            <a:r>
              <a:rPr lang="de-DE" dirty="0"/>
              <a:t>Messages definieren Service Parameter und Rückgabewerte</a:t>
            </a:r>
          </a:p>
          <a:p>
            <a:pPr lvl="1"/>
            <a:endParaRPr lang="de-DE" dirty="0"/>
          </a:p>
          <a:p>
            <a:r>
              <a:rPr lang="de-DE" dirty="0"/>
              <a:t>Client (Stub) und Server code Generierung</a:t>
            </a:r>
          </a:p>
          <a:p>
            <a:pPr lvl="1"/>
            <a:r>
              <a:rPr lang="de-DE" dirty="0" err="1"/>
              <a:t>Polyglot</a:t>
            </a:r>
            <a:r>
              <a:rPr lang="de-DE" dirty="0"/>
              <a:t> Generierung von Schnittstellen</a:t>
            </a:r>
          </a:p>
          <a:p>
            <a:pPr lvl="1"/>
            <a:r>
              <a:rPr lang="de-DE" dirty="0"/>
              <a:t>Abhängigkeiten zwischen Services werden berücksichtigt</a:t>
            </a:r>
          </a:p>
          <a:p>
            <a:pPr lvl="1"/>
            <a:r>
              <a:rPr lang="de-DE" dirty="0"/>
              <a:t>Schnittstellen sind bei Weiterentwicklung Rückwärtskompatibel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01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FBA57-36AA-487C-8793-3AB7555D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mit gRPC im vergleich zu 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6FD19-5FB7-4850-A7A6-6C885175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Im Vergleich so gut wie keine </a:t>
            </a:r>
            <a:r>
              <a:rPr lang="de-DE" dirty="0" err="1"/>
              <a:t>Tooling</a:t>
            </a:r>
            <a:r>
              <a:rPr lang="de-DE" dirty="0"/>
              <a:t> Unterstützung verfügbar</a:t>
            </a:r>
          </a:p>
          <a:p>
            <a:r>
              <a:rPr lang="de-DE" dirty="0"/>
              <a:t>Viele Lösungen nur in GO implementiert (gRPC-</a:t>
            </a:r>
            <a:r>
              <a:rPr lang="de-DE" dirty="0" err="1"/>
              <a:t>Ecosystem</a:t>
            </a:r>
            <a:r>
              <a:rPr lang="de-DE" dirty="0"/>
              <a:t>)</a:t>
            </a:r>
          </a:p>
          <a:p>
            <a:r>
              <a:rPr lang="de-DE" dirty="0"/>
              <a:t>gRPC-Web nur </a:t>
            </a:r>
            <a:r>
              <a:rPr lang="de-DE" dirty="0" err="1"/>
              <a:t>Unary</a:t>
            </a:r>
            <a:r>
              <a:rPr lang="de-DE" dirty="0"/>
              <a:t> über HTTP2-Proxy möglich</a:t>
            </a:r>
          </a:p>
          <a:p>
            <a:r>
              <a:rPr lang="de-DE" dirty="0"/>
              <a:t>Kein Browsersupport, keine Verwendung ohne Proxy</a:t>
            </a:r>
          </a:p>
          <a:p>
            <a:r>
              <a:rPr lang="de-DE" dirty="0"/>
              <a:t>REST Unterstützung nur in GO, </a:t>
            </a:r>
            <a:r>
              <a:rPr lang="de-DE" dirty="0" err="1"/>
              <a:t>Envoy</a:t>
            </a:r>
            <a:r>
              <a:rPr lang="de-DE" dirty="0"/>
              <a:t> oder über GCP Endpoints</a:t>
            </a:r>
          </a:p>
          <a:p>
            <a:r>
              <a:rPr lang="de-DE" dirty="0"/>
              <a:t>Viele gRPC-</a:t>
            </a:r>
            <a:r>
              <a:rPr lang="de-DE" dirty="0" err="1"/>
              <a:t>Ecosystem</a:t>
            </a:r>
            <a:r>
              <a:rPr lang="de-DE" dirty="0"/>
              <a:t> Repositorien seit 2018 stall</a:t>
            </a:r>
          </a:p>
          <a:p>
            <a:r>
              <a:rPr lang="de-DE" dirty="0"/>
              <a:t>Portierung (aus GO) vieler gRPC-</a:t>
            </a:r>
            <a:r>
              <a:rPr lang="de-DE" dirty="0" err="1"/>
              <a:t>Ecosystemen</a:t>
            </a:r>
            <a:r>
              <a:rPr lang="de-DE" dirty="0"/>
              <a:t>-Projekte nicht vorgesehen</a:t>
            </a:r>
          </a:p>
          <a:p>
            <a:r>
              <a:rPr lang="de-DE" dirty="0"/>
              <a:t>Messages können IDL (z.B. für GDPR/Private Daten) nicht annotiert werden</a:t>
            </a:r>
          </a:p>
          <a:p>
            <a:r>
              <a:rPr lang="de-DE" dirty="0"/>
              <a:t>Rolle von HTTP3/QUIC und HTTP2/SPDY zu web-gRPC nicht geklärt</a:t>
            </a:r>
          </a:p>
        </p:txBody>
      </p:sp>
    </p:spTree>
    <p:extLst>
      <p:ext uri="{BB962C8B-B14F-4D97-AF65-F5344CB8AC3E}">
        <p14:creationId xmlns:p14="http://schemas.microsoft.com/office/powerpoint/2010/main" val="219171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06008-285E-4263-A1C2-003A9B4E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Einschub gRPC-Web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8D7491-949F-4A60-AF3C-CD0833F66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 t="58874" r="8407"/>
          <a:stretch/>
        </p:blipFill>
        <p:spPr>
          <a:xfrm>
            <a:off x="1384765" y="4548018"/>
            <a:ext cx="9422468" cy="194013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5E9AA0-A388-42EA-8ABA-9896E117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8" y="1690688"/>
            <a:ext cx="10106422" cy="25018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60C6FE-9CF0-4BD0-8116-317287689703}"/>
              </a:ext>
            </a:extLst>
          </p:cNvPr>
          <p:cNvSpPr txBox="1"/>
          <p:nvPr/>
        </p:nvSpPr>
        <p:spPr>
          <a:xfrm>
            <a:off x="1325461" y="324433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GEHT NICHT</a:t>
            </a:r>
          </a:p>
        </p:txBody>
      </p:sp>
    </p:spTree>
    <p:extLst>
      <p:ext uri="{BB962C8B-B14F-4D97-AF65-F5344CB8AC3E}">
        <p14:creationId xmlns:p14="http://schemas.microsoft.com/office/powerpoint/2010/main" val="290799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9A4C5-043C-423A-9B77-DA2583F2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54DD6-6594-43AC-A4DA-44FA4A0E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Technologievergleich: </a:t>
            </a:r>
            <a:r>
              <a:rPr lang="de-DE" sz="2000" dirty="0">
                <a:hlinkClick r:id="rId2"/>
              </a:rPr>
              <a:t>https://www.bugsnag.com/blog/grpc-and-microservices-architecture</a:t>
            </a:r>
            <a:endParaRPr lang="de-DE" sz="2000" dirty="0"/>
          </a:p>
          <a:p>
            <a:r>
              <a:rPr lang="de-DE" sz="2000" dirty="0"/>
              <a:t>gRPC im Detail: </a:t>
            </a:r>
            <a:r>
              <a:rPr lang="de-DE" sz="2000" dirty="0">
                <a:hlinkClick r:id="rId3"/>
              </a:rPr>
              <a:t>https://thenewstack.io/build-real-world-microservices-with-grpc/</a:t>
            </a:r>
            <a:endParaRPr lang="de-DE" sz="2000" dirty="0"/>
          </a:p>
          <a:p>
            <a:r>
              <a:rPr lang="de-DE" sz="2000" dirty="0"/>
              <a:t>gRPC API Typen: </a:t>
            </a:r>
            <a:r>
              <a:rPr lang="de-DE" sz="2000" dirty="0">
                <a:hlinkClick r:id="rId4"/>
              </a:rPr>
              <a:t>https://youtu.be/pzxy25ho5WY</a:t>
            </a:r>
            <a:endParaRPr lang="de-DE" sz="2000" dirty="0"/>
          </a:p>
          <a:p>
            <a:r>
              <a:rPr lang="de-DE" sz="2000" dirty="0"/>
              <a:t>Fehlermanagement: </a:t>
            </a:r>
            <a:r>
              <a:rPr lang="de-DE" sz="2000" dirty="0">
                <a:hlinkClick r:id="rId5"/>
              </a:rPr>
              <a:t>https://grpc.io/docs/guides/error/</a:t>
            </a:r>
            <a:endParaRPr lang="de-DE" sz="2000" dirty="0"/>
          </a:p>
          <a:p>
            <a:r>
              <a:rPr lang="de-DE" sz="2000" dirty="0"/>
              <a:t>Offizielle Website: </a:t>
            </a:r>
            <a:r>
              <a:rPr lang="de-DE" sz="2000" dirty="0">
                <a:hlinkClick r:id="rId6"/>
              </a:rPr>
              <a:t>https://grpc.io/</a:t>
            </a:r>
            <a:endParaRPr lang="de-DE" sz="2000" dirty="0"/>
          </a:p>
          <a:p>
            <a:r>
              <a:rPr lang="de-DE" sz="2000" dirty="0"/>
              <a:t>RPI Kommunikation: </a:t>
            </a:r>
            <a:r>
              <a:rPr lang="de-DE" sz="2000" dirty="0">
                <a:hlinkClick r:id="rId7"/>
              </a:rPr>
              <a:t>https://microservices.io/patterns/communication-style/rpi.html</a:t>
            </a:r>
            <a:endParaRPr lang="de-DE" sz="2000" dirty="0"/>
          </a:p>
          <a:p>
            <a:r>
              <a:rPr lang="de-DE" sz="2000" dirty="0"/>
              <a:t>HTTP2 Übersicht: </a:t>
            </a:r>
            <a:r>
              <a:rPr lang="de-DE" sz="2000" dirty="0">
                <a:hlinkClick r:id="rId8"/>
              </a:rPr>
              <a:t>https://www.cyon.ch/blog/HTTP2-Raketenantrieb-fuers-Web</a:t>
            </a:r>
            <a:endParaRPr lang="de-DE" sz="2000" dirty="0"/>
          </a:p>
          <a:p>
            <a:r>
              <a:rPr lang="de-DE" sz="2000" dirty="0"/>
              <a:t>gRPC VS REST: </a:t>
            </a:r>
            <a:r>
              <a:rPr lang="de-DE" sz="2000" dirty="0">
                <a:hlinkClick r:id="rId9"/>
              </a:rPr>
              <a:t>https://www.ionos.de/digitalguide/server/knowhow/grpc-vorgestellt/</a:t>
            </a:r>
            <a:endParaRPr lang="de-DE" sz="2000" dirty="0"/>
          </a:p>
          <a:p>
            <a:r>
              <a:rPr lang="de-DE" sz="2000" dirty="0"/>
              <a:t>gRPC-Web Limitierungen-1: </a:t>
            </a:r>
            <a:r>
              <a:rPr lang="de-DE" sz="2000" dirty="0">
                <a:hlinkClick r:id="rId10"/>
              </a:rPr>
              <a:t>https://github.com/grpc/grpc-web/issues/13</a:t>
            </a:r>
            <a:endParaRPr lang="de-DE" sz="2000" dirty="0"/>
          </a:p>
          <a:p>
            <a:r>
              <a:rPr lang="de-DE" sz="2000" dirty="0"/>
              <a:t>gRPC-Web Limitierungen-2: </a:t>
            </a:r>
            <a:r>
              <a:rPr lang="de-DE" sz="2000" dirty="0">
                <a:hlinkClick r:id="rId11"/>
              </a:rPr>
              <a:t>https://github.com/grpc/grpc-web/blob/master/README.md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0760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Breitbild</PresentationFormat>
  <Paragraphs>107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gRPC Übersicht</vt:lpstr>
      <vt:lpstr>Terminologie</vt:lpstr>
      <vt:lpstr>gRPC Funktionsweise</vt:lpstr>
      <vt:lpstr>gRPC Vorteile und Nachteile</vt:lpstr>
      <vt:lpstr>gRPC allgemeines Vorgehen</vt:lpstr>
      <vt:lpstr>Probleme mit gRPC im vergleich zu REST</vt:lpstr>
      <vt:lpstr>Kurzer Einschub gRPC-Web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Sven</dc:creator>
  <cp:lastModifiedBy>Sven</cp:lastModifiedBy>
  <cp:revision>30</cp:revision>
  <dcterms:created xsi:type="dcterms:W3CDTF">2020-05-04T08:02:51Z</dcterms:created>
  <dcterms:modified xsi:type="dcterms:W3CDTF">2020-05-06T21:18:16Z</dcterms:modified>
</cp:coreProperties>
</file>