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62" r:id="rId5"/>
    <p:sldId id="261" r:id="rId6"/>
    <p:sldId id="259" r:id="rId7"/>
    <p:sldId id="269" r:id="rId8"/>
    <p:sldId id="276" r:id="rId9"/>
    <p:sldId id="260" r:id="rId10"/>
    <p:sldId id="264" r:id="rId11"/>
    <p:sldId id="265" r:id="rId12"/>
    <p:sldId id="270" r:id="rId13"/>
    <p:sldId id="283" r:id="rId14"/>
    <p:sldId id="263" r:id="rId15"/>
    <p:sldId id="277" r:id="rId16"/>
    <p:sldId id="278" r:id="rId17"/>
    <p:sldId id="280" r:id="rId18"/>
    <p:sldId id="282" r:id="rId19"/>
    <p:sldId id="268" r:id="rId20"/>
    <p:sldId id="272" r:id="rId21"/>
    <p:sldId id="266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B472-7E15-4578-AF53-55E769C95938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CC40-A97D-4DF4-A1E0-CECF4E636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6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C718D-C807-42CA-B18A-C781C7DE0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C9719-F748-497E-B14B-5494F710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D6532-7EE2-4C46-A101-963CCA25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B12-6BD2-4023-A3C0-9BB967446954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F35B-6F79-4590-B9AC-DF1F6131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FB45B-8EAD-4FBD-8B47-84486E86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46C60-1581-4A39-B539-7CE108FA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1EE64-F702-4493-9FBD-B27B5848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8A862-0135-4128-A13B-9D757F14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8A52-69DD-43F1-A056-963D5CAF829A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AB4357-054F-4D13-908C-0B4B71B7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EC29F-AF0E-4D47-9F94-E68B7F17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570424-FA08-4222-8F32-B1B858092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5F25F5-034A-4BE8-9960-C8CE48C3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1510C-4042-412F-907D-2F068FF7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0B2-411C-4C00-B949-881C49C2511F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F7605-FFAB-4F7D-AB9D-A436A91F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3DF73-0B0A-467B-BB60-5D43ED4C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5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9B9B-7985-41AF-B618-9D9D8688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0D937-5D4D-4AC0-B3DB-F8781EBB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DCFB0-15B7-4898-9FE5-8A5A59EB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D78-7BA9-48D8-8C0C-44ADA178ACEB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BD43D-D569-46CD-A9AC-CF5B9A8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74CF1-F22D-4C3F-82EA-F3D90644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9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BE0FD-C333-4B89-82CF-558D4FAF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53050-6DEA-4EEC-9FAE-0D13E482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57A51-47A5-45B7-8F70-983B4C64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D173-DD37-4721-B66E-37F006C09CFD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730A4-E928-41C6-AD62-6679E0D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C3787-E833-4A24-8319-48D46CE8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0285C-35AD-48B3-A511-42A566B9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6BF1A-4C26-4E9E-A4A7-975FE6B2D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0829BB-BD72-492B-89F4-59260D17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8982DE-6A03-4422-A6FF-9226E5F4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A81A-3187-4E84-A4ED-CFF3AA887572}" type="datetime1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57723-3342-44FA-8838-38D9DB0B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B6C32-0D42-4E40-BF9A-F0D4C26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29022-B9D4-464C-9E4D-204C1334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277F0-D333-4427-B6B2-14488030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6ED652-EADE-43FA-A115-65AE13B3F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28F88-4C7E-4F0A-BC8C-F306D0082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87AA9D-BBBC-4E5E-BF00-D6E902E9E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761D65-4A00-423E-BF8B-9592A466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7FAC-0CFA-48EE-BB0D-EF3140C76C49}" type="datetime1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7B444E-1BCA-458A-986F-631F923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F5BEED-11AF-43B0-99E7-52705924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49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E9125-BB75-4A29-AC9C-C29C8F8D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E9033-2E8A-4F1C-A988-C87C4DA3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E555-8D45-4850-B29E-81761D0A9B97}" type="datetime1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2C815-B8E3-4BEF-AFD1-F16431A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73414E-776A-4708-A82A-D43A932F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9BCBCC-5D81-4176-97A3-EF97A98B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44A9-B152-42BE-8370-F21A0BAD64E7}" type="datetime1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1715A6-0CF3-41D7-94EC-8CD1AA74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05C43A-0736-4609-B7CD-544DD9B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1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DAB1-F3D2-429F-AE8D-9A41877F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FFB13-EB96-4C82-BF3C-2815EF73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433449-90BB-4968-80C6-5D17D09B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65EC2-84C2-4479-BF3B-402C730E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7356-F88D-4BE6-8A60-845593B74DD9}" type="datetime1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09E71-018F-4CAB-A729-351546B4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A79F9-CEE9-4FC5-BACF-015ED7DE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1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0FCE6-D913-4903-A0DE-06877CD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DA98C2-728A-4656-9CCD-3194A3998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FD4257-8332-4117-9A2F-AD2F3A55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7D533A-196C-4AEC-A287-DB121711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2012-9DE4-4FC7-A185-9024C7B68CD7}" type="datetime1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57B63-32CB-4F42-8C00-2DE979F4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CDC3F-644B-4C75-8050-9F08B7F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594025-3E83-4D7F-B7C1-E1CEB7F7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BFDE30-9205-4E94-A8A7-9645B953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E26FF-5AAB-417F-A83E-F6147958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D35B-D581-442D-9D28-BB1CC2FE55DA}" type="datetime1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F2F1A-F1DF-4766-9034-4AAC81303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4DAD-7D23-476A-BD6D-98AEAF68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779F-E0E3-48F8-A63B-862D76D3A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6C10A-AF0D-47B7-9593-214221461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Messaging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2B887-07B6-4FB2-90B7-E94C9048F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Clausing | FH Bielefeld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97E9D3-AC4B-4D28-B649-6D0C1EAD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6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50CFE-4014-4822-BD93-01AC2A30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– Publish / </a:t>
            </a:r>
            <a:r>
              <a:rPr lang="de-DE" dirty="0" err="1"/>
              <a:t>Subscribe</a:t>
            </a:r>
            <a:r>
              <a:rPr lang="de-DE" dirty="0"/>
              <a:t> – Point </a:t>
            </a:r>
            <a:r>
              <a:rPr lang="de-DE" dirty="0" err="1"/>
              <a:t>to</a:t>
            </a:r>
            <a:r>
              <a:rPr lang="de-DE" dirty="0"/>
              <a:t> Point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4F3F10-3B29-4E54-8AA7-0C2618D2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625" cy="4351338"/>
          </a:xfrm>
        </p:spPr>
        <p:txBody>
          <a:bodyPr/>
          <a:lstStyle/>
          <a:p>
            <a:r>
              <a:rPr lang="de-DE" dirty="0"/>
              <a:t>Pub/Sub ist weniger eng gekoppelt</a:t>
            </a:r>
          </a:p>
          <a:p>
            <a:r>
              <a:rPr lang="de-DE" dirty="0"/>
              <a:t>Keine Kontrolle über Empfang von Nachrichten</a:t>
            </a:r>
          </a:p>
          <a:p>
            <a:endParaRPr lang="de-DE" dirty="0"/>
          </a:p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 ist nicht synchron</a:t>
            </a:r>
          </a:p>
          <a:p>
            <a:r>
              <a:rPr lang="de-DE" dirty="0"/>
              <a:t>Nicht für sichere Zeitkritische Anwendungsfälle geeignet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5F9B433-E0AC-42A1-BA87-E7E5A1AF1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47" y="1805324"/>
            <a:ext cx="3702453" cy="2195970"/>
          </a:xfrm>
          <a:prstGeom prst="rect">
            <a:avLst/>
          </a:prstGeom>
        </p:spPr>
      </p:pic>
      <p:pic>
        <p:nvPicPr>
          <p:cNvPr id="8" name="Grafik 7" descr="Ein Bild, das Karte, Uhr enthält.&#10;&#10;Automatisch generierte Beschreibung">
            <a:extLst>
              <a:ext uri="{FF2B5EF4-FFF2-40B4-BE49-F238E27FC236}">
                <a16:creationId xmlns:a16="http://schemas.microsoft.com/office/drawing/2014/main" id="{BD403F21-5E48-4F52-A0C9-68735AF9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10" y="4648200"/>
            <a:ext cx="4048125" cy="135255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B0357A-8097-45ED-A54D-0C56D7FF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5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733DB-383C-44D4-ABDA-C5D9F775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– Request / Response - RPC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74D9C-E8B2-41CA-A2F5-CE22B0A1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225" cy="4351338"/>
          </a:xfrm>
        </p:spPr>
        <p:txBody>
          <a:bodyPr/>
          <a:lstStyle/>
          <a:p>
            <a:r>
              <a:rPr lang="de-DE" dirty="0"/>
              <a:t>Ein Client sendet eine Request</a:t>
            </a:r>
          </a:p>
          <a:p>
            <a:r>
              <a:rPr lang="de-DE" dirty="0"/>
              <a:t>Der andere Client reagiert speziell auf diese Request mit einer Nachricht in eigener Response Queue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RabbitMQ</a:t>
            </a:r>
            <a:r>
              <a:rPr lang="de-DE" dirty="0"/>
              <a:t> kann dies mit Routing direkt über das „</a:t>
            </a:r>
            <a:r>
              <a:rPr lang="de-DE" dirty="0" err="1"/>
              <a:t>ReplyTo</a:t>
            </a:r>
            <a:r>
              <a:rPr lang="de-DE" dirty="0"/>
              <a:t>“ Feld umgesetzt werden</a:t>
            </a:r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4246AF61-0049-4868-BED8-B71FFC216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2134394"/>
            <a:ext cx="4476750" cy="1866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1D562B-264A-4BE7-98C5-9A01F0D2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4342361"/>
            <a:ext cx="3543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3D03D2-1E3B-47A6-835F-B0F5CE16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23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D60F-B49A-45AA-AFE5-3BAA225F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-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E7417-CC92-4701-A092-9BA53972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8527" cy="4351338"/>
          </a:xfrm>
        </p:spPr>
        <p:txBody>
          <a:bodyPr/>
          <a:lstStyle/>
          <a:p>
            <a:r>
              <a:rPr lang="de-DE" dirty="0"/>
              <a:t>Messages können Variable Dateiformate haben</a:t>
            </a:r>
          </a:p>
          <a:p>
            <a:endParaRPr lang="de-DE" dirty="0"/>
          </a:p>
          <a:p>
            <a:r>
              <a:rPr lang="de-DE" dirty="0"/>
              <a:t>Beispiele sind:</a:t>
            </a:r>
          </a:p>
          <a:p>
            <a:pPr lvl="1"/>
            <a:r>
              <a:rPr lang="de-DE" dirty="0"/>
              <a:t>XML</a:t>
            </a:r>
          </a:p>
          <a:p>
            <a:pPr lvl="1"/>
            <a:r>
              <a:rPr lang="de-DE" dirty="0"/>
              <a:t>JSON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9E8F2B-88C9-4C3D-B4E6-7A67573F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5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8F459-8F2C-4B7A-85E6-9E8E807D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28220A-038F-4B37-BFFE-C5284EE6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97" y="1825625"/>
            <a:ext cx="5319205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124D5-82B5-4A65-80D2-F2EBEE0A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5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0E48-8187-4F69-9F55-A576D04B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622E9-9E7F-4C50-B6BF-44911747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de-DE" dirty="0"/>
              <a:t>Empfängt Nachrichten und leitet diese weiter</a:t>
            </a:r>
          </a:p>
          <a:p>
            <a:r>
              <a:rPr lang="de-DE" dirty="0"/>
              <a:t>Sicherstellung (Quality </a:t>
            </a:r>
            <a:r>
              <a:rPr lang="de-DE" dirty="0" err="1"/>
              <a:t>of</a:t>
            </a:r>
            <a:r>
              <a:rPr lang="de-DE" dirty="0"/>
              <a:t> Service)</a:t>
            </a:r>
          </a:p>
          <a:p>
            <a:r>
              <a:rPr lang="de-DE" dirty="0"/>
              <a:t>Verbindet einzelne System (Stern)</a:t>
            </a:r>
          </a:p>
          <a:p>
            <a:r>
              <a:rPr lang="de-DE" dirty="0"/>
              <a:t>Skalierbar</a:t>
            </a:r>
          </a:p>
          <a:p>
            <a:r>
              <a:rPr lang="de-DE" dirty="0"/>
              <a:t>Eventuell Verarbeitung (Message Format etc.)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C72A3-CF3E-4468-8231-B9F29117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6763"/>
            <a:ext cx="3048000" cy="1600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3E51B9-850D-4649-8C0B-C438BEA29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4501813"/>
            <a:ext cx="2143125" cy="2143125"/>
          </a:xfrm>
          <a:prstGeom prst="rect">
            <a:avLst/>
          </a:prstGeom>
        </p:spPr>
      </p:pic>
      <p:pic>
        <p:nvPicPr>
          <p:cNvPr id="9" name="Grafik 8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9A502CAD-B494-4DA5-B065-924057CD7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5" y="5359278"/>
            <a:ext cx="458691" cy="47478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C9C0536-48AE-4B33-91EC-82B001510AEC}"/>
              </a:ext>
            </a:extLst>
          </p:cNvPr>
          <p:cNvSpPr txBox="1"/>
          <p:nvPr/>
        </p:nvSpPr>
        <p:spPr>
          <a:xfrm>
            <a:off x="7393297" y="5401429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MS Event Hub</a:t>
            </a:r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FD35ADC-B176-4211-BBDE-58E58BA18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28" y="4692021"/>
            <a:ext cx="1677247" cy="1369684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A616227-DB87-48A9-918A-F47CCD1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7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3CBBB-1AF7-4C0F-8433-CA17E3EC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Protokolle - AMQP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231FC-C4B0-482A-91DF-E39A3AFA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 senden</a:t>
            </a:r>
          </a:p>
          <a:p>
            <a:r>
              <a:rPr lang="de-DE" dirty="0"/>
              <a:t>Nachrichten empfangen</a:t>
            </a:r>
          </a:p>
          <a:p>
            <a:r>
              <a:rPr lang="de-DE" dirty="0"/>
              <a:t>Nachrichten bestätigen mit (ACK)</a:t>
            </a:r>
          </a:p>
          <a:p>
            <a:r>
              <a:rPr lang="de-DE" dirty="0"/>
              <a:t>Nachricht ablehnen (NACK) Nur </a:t>
            </a:r>
            <a:r>
              <a:rPr lang="de-DE" dirty="0" err="1"/>
              <a:t>RabbitMQ</a:t>
            </a:r>
            <a:endParaRPr lang="de-DE" dirty="0"/>
          </a:p>
          <a:p>
            <a:r>
              <a:rPr lang="de-DE" dirty="0"/>
              <a:t>Nachrichten erneut holen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FEDE7-8F42-4121-9DA4-894FDEA5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4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56691-8396-4758-9344-966DD39A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Protokolle - MQTT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23BE5-819E-49E0-87E6-C73FEA15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Gedacht für kleine Sensoren</a:t>
            </a:r>
          </a:p>
          <a:p>
            <a:r>
              <a:rPr lang="de-DE" dirty="0"/>
              <a:t>Extrem „leichtgewichtig“</a:t>
            </a:r>
          </a:p>
          <a:p>
            <a:r>
              <a:rPr lang="de-DE" dirty="0"/>
              <a:t>Publish/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A9A69D-AF0C-41FD-B8CC-06B5CF68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98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8B759-277A-4B74-8E3C-7CFED84F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Protokolle - STOMP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AF868-AD9E-40BD-9151-8DF56307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basiert</a:t>
            </a:r>
          </a:p>
          <a:p>
            <a:r>
              <a:rPr lang="de-DE" dirty="0"/>
              <a:t>Ebenfalls „</a:t>
            </a:r>
            <a:r>
              <a:rPr lang="de-DE" dirty="0" err="1"/>
              <a:t>leichtgewichtigt</a:t>
            </a:r>
            <a:r>
              <a:rPr lang="de-DE" dirty="0"/>
              <a:t>“</a:t>
            </a:r>
          </a:p>
          <a:p>
            <a:r>
              <a:rPr lang="de-DE" dirty="0"/>
              <a:t>Nachrichten Definition mit Headern (HTTP)</a:t>
            </a:r>
          </a:p>
          <a:p>
            <a:r>
              <a:rPr lang="de-DE" dirty="0"/>
              <a:t>Ebenfalls TCP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49BFE-DD80-42E9-8C69-D10E868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5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D9D7-00BB-4959-A874-983CA13D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Protokolle - Weitere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3A6F3-034A-4AAF-B972-91108927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CoAp</a:t>
            </a:r>
            <a:endParaRPr lang="de-DE" dirty="0"/>
          </a:p>
          <a:p>
            <a:r>
              <a:rPr lang="de-DE" dirty="0"/>
              <a:t>DDS1</a:t>
            </a:r>
          </a:p>
          <a:p>
            <a:pPr marL="0" indent="0">
              <a:buNone/>
            </a:pP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94FBD3-C45B-49F5-B067-FB62C0CF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757A-7CF7-4FB7-B5D1-743A768F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Aspekte - QoS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A7D52-EEBE-43E1-BFD3-F429374C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Ankunft und Verarbeitung der Nachrichten nicht immer Gewährleistet</a:t>
            </a:r>
          </a:p>
          <a:p>
            <a:r>
              <a:rPr lang="de-DE" dirty="0" err="1"/>
              <a:t>Prefetch</a:t>
            </a:r>
            <a:endParaRPr lang="de-DE" dirty="0"/>
          </a:p>
          <a:p>
            <a:r>
              <a:rPr lang="de-DE" dirty="0"/>
              <a:t>ACK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Asynchron / Synchron</a:t>
            </a:r>
          </a:p>
          <a:p>
            <a:pPr lvl="1"/>
            <a:r>
              <a:rPr lang="de-DE" dirty="0"/>
              <a:t>Generell kann man sagen das asynchrone Kommunikation bei nicht Zeitkritischen und Nutzerabhängigen Aufgaben zu nutzen ist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493E8A-C49A-4BE0-ACB2-255944C8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6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DDF1-9F54-4415-8D87-D9CF5636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62311-1C5D-423B-ABE7-0E0660CB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Messaging</a:t>
            </a:r>
          </a:p>
          <a:p>
            <a:r>
              <a:rPr lang="de-DE" dirty="0"/>
              <a:t>Warum ?</a:t>
            </a:r>
          </a:p>
          <a:p>
            <a:r>
              <a:rPr lang="de-DE" dirty="0"/>
              <a:t>Pattern</a:t>
            </a:r>
          </a:p>
          <a:p>
            <a:r>
              <a:rPr lang="de-DE" dirty="0"/>
              <a:t>Protokolle</a:t>
            </a:r>
          </a:p>
          <a:p>
            <a:r>
              <a:rPr lang="de-DE" dirty="0"/>
              <a:t>Broker</a:t>
            </a:r>
          </a:p>
          <a:p>
            <a:r>
              <a:rPr lang="de-DE" dirty="0"/>
              <a:t>Anbieter</a:t>
            </a:r>
          </a:p>
          <a:p>
            <a:r>
              <a:rPr lang="de-DE" dirty="0"/>
              <a:t>Weitere Aspekte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086330-7A99-42EE-9DE3-F1202F0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75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20974-9B71-4382-B2CC-F71E7A6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Aspekte – Sicherheit / Auth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F4D53-9E0E-471C-9EB4-B5F49EAB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 Beispiel </a:t>
            </a:r>
            <a:r>
              <a:rPr lang="de-DE" dirty="0" err="1"/>
              <a:t>RabbitMQ</a:t>
            </a:r>
            <a:endParaRPr lang="de-DE" dirty="0"/>
          </a:p>
          <a:p>
            <a:pPr lvl="1"/>
            <a:r>
              <a:rPr lang="de-DE" dirty="0"/>
              <a:t>Authentifizierung mittels Nutzername/Password, Zertifikatsdatei(X.509)</a:t>
            </a:r>
          </a:p>
          <a:p>
            <a:pPr lvl="1"/>
            <a:endParaRPr lang="de-DE" dirty="0"/>
          </a:p>
          <a:p>
            <a:r>
              <a:rPr lang="de-DE" dirty="0"/>
              <a:t>Protokolle TCP Basiert</a:t>
            </a:r>
          </a:p>
          <a:p>
            <a:r>
              <a:rPr lang="de-DE" dirty="0"/>
              <a:t>TLS Support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C17FE2-CA7E-4614-A1CB-D95EE313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30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3030B-8C23-4404-A16F-7C65F6CF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- AWS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0B9FF-1464-4F33-AF17-00BDBC06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Amazon MQ</a:t>
            </a:r>
          </a:p>
          <a:p>
            <a:pPr lvl="1"/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Amazon SQS</a:t>
            </a:r>
          </a:p>
          <a:p>
            <a:pPr lvl="1"/>
            <a:r>
              <a:rPr lang="de-DE" dirty="0"/>
              <a:t>Simple Queue Service</a:t>
            </a:r>
          </a:p>
          <a:p>
            <a:r>
              <a:rPr lang="de-DE" dirty="0"/>
              <a:t>Amazon SNS</a:t>
            </a:r>
          </a:p>
          <a:p>
            <a:pPr lvl="1"/>
            <a:r>
              <a:rPr lang="de-DE" dirty="0"/>
              <a:t>Skalierbares Pub/Sub System, Hochzuverlässig</a:t>
            </a:r>
          </a:p>
          <a:p>
            <a:r>
              <a:rPr lang="de-DE" dirty="0"/>
              <a:t>Amazon </a:t>
            </a:r>
            <a:r>
              <a:rPr lang="de-DE" dirty="0" err="1"/>
              <a:t>Pinpoint</a:t>
            </a:r>
            <a:endParaRPr lang="de-DE" dirty="0"/>
          </a:p>
          <a:p>
            <a:pPr lvl="1"/>
            <a:r>
              <a:rPr lang="de-DE" dirty="0"/>
              <a:t>Message Broker für verschiedene Kommunikationsmethoden(SMS , </a:t>
            </a:r>
            <a:r>
              <a:rPr lang="de-DE" dirty="0" err="1"/>
              <a:t>MPush</a:t>
            </a:r>
            <a:r>
              <a:rPr lang="de-DE" dirty="0"/>
              <a:t>, Email)</a:t>
            </a:r>
          </a:p>
          <a:p>
            <a:r>
              <a:rPr lang="de-DE" dirty="0"/>
              <a:t>Amazon Kinesis Streams</a:t>
            </a:r>
          </a:p>
          <a:p>
            <a:pPr lvl="1"/>
            <a:r>
              <a:rPr lang="de-DE" dirty="0"/>
              <a:t>Große Datenmengen und Speicherung dieser, geeignet für Stream Processing</a:t>
            </a:r>
          </a:p>
          <a:p>
            <a:r>
              <a:rPr lang="de-DE" dirty="0"/>
              <a:t>AWS IoT Message Broker</a:t>
            </a:r>
          </a:p>
          <a:p>
            <a:pPr lvl="1"/>
            <a:r>
              <a:rPr lang="de-DE" dirty="0"/>
              <a:t>Broker (Pub/Sub) für IoT Anwendungen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8BCE59-5596-4141-9CA7-D0D9D1E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7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FE98-F8B2-4201-9351-C7011BB7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– Google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A9D67-4461-4A09-9D47-B2E573C1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Firebase</a:t>
            </a:r>
            <a:r>
              <a:rPr lang="de-DE" dirty="0"/>
              <a:t> Cloud Messaging</a:t>
            </a:r>
          </a:p>
          <a:p>
            <a:pPr lvl="1"/>
            <a:r>
              <a:rPr lang="de-DE" dirty="0"/>
              <a:t>Senden und Empfangen von Nachrichten über die Google </a:t>
            </a:r>
            <a:r>
              <a:rPr lang="de-DE" dirty="0" err="1"/>
              <a:t>Clound</a:t>
            </a:r>
            <a:endParaRPr lang="de-DE" dirty="0"/>
          </a:p>
          <a:p>
            <a:pPr lvl="1"/>
            <a:r>
              <a:rPr lang="de-DE" dirty="0"/>
              <a:t>Mehr „Klassischer“ Message Broker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F2939E-C4D3-425C-AAEC-F5C1ECCC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5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22F9-3824-4E13-B658-727CCF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- Azure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F0DC0-5B26-4216-ACA3-8C7DDE30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 </a:t>
            </a:r>
            <a:r>
              <a:rPr lang="de-DE" dirty="0" err="1"/>
              <a:t>Grid</a:t>
            </a:r>
            <a:endParaRPr lang="de-DE" dirty="0"/>
          </a:p>
          <a:p>
            <a:pPr lvl="1"/>
            <a:r>
              <a:rPr lang="de-DE" dirty="0"/>
              <a:t>Für Event-Handling von Azure Diensten</a:t>
            </a:r>
          </a:p>
          <a:p>
            <a:r>
              <a:rPr lang="de-DE" dirty="0"/>
              <a:t>Event Hubs</a:t>
            </a:r>
          </a:p>
          <a:p>
            <a:pPr lvl="1"/>
            <a:r>
              <a:rPr lang="de-DE" dirty="0"/>
              <a:t>„Offener“ Message Broker</a:t>
            </a:r>
          </a:p>
          <a:p>
            <a:pPr lvl="1"/>
            <a:r>
              <a:rPr lang="de-DE" dirty="0"/>
              <a:t>Beispielhafte Anwendungsfälle: „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“, „</a:t>
            </a:r>
            <a:r>
              <a:rPr lang="de-DE" dirty="0" err="1"/>
              <a:t>Logging</a:t>
            </a:r>
            <a:r>
              <a:rPr lang="de-DE" dirty="0"/>
              <a:t>“, „</a:t>
            </a:r>
            <a:r>
              <a:rPr lang="de-DE" dirty="0" err="1"/>
              <a:t>Uer</a:t>
            </a:r>
            <a:r>
              <a:rPr lang="de-DE" dirty="0"/>
              <a:t> </a:t>
            </a:r>
            <a:r>
              <a:rPr lang="de-DE" dirty="0" err="1"/>
              <a:t>Telemetry</a:t>
            </a:r>
            <a:r>
              <a:rPr lang="de-DE" dirty="0"/>
              <a:t>“</a:t>
            </a:r>
          </a:p>
          <a:p>
            <a:r>
              <a:rPr lang="de-DE" dirty="0"/>
              <a:t>Service Bus</a:t>
            </a:r>
          </a:p>
          <a:p>
            <a:pPr lvl="1"/>
            <a:r>
              <a:rPr lang="de-DE" dirty="0"/>
              <a:t>„Enterprise“ Message Broker</a:t>
            </a:r>
          </a:p>
          <a:p>
            <a:pPr lvl="1"/>
            <a:r>
              <a:rPr lang="de-DE" dirty="0"/>
              <a:t>Umfangreiche Funktionen sowohl Queues als auch Topics möglich, Regeln und Filter definierbar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3A90B-4507-44E8-A829-FEB6893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1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7371-D120-47D3-BD1B-E6A7C7CC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174"/>
            <a:ext cx="10515600" cy="3369338"/>
          </a:xfrm>
        </p:spPr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r>
              <a:rPr lang="de-DE" dirty="0"/>
              <a:t>Vielen Dank!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Noch Fragen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E002A0-A05A-429C-A9B1-507C9F43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40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D7EAA49-B857-47C1-B094-E7A14EA9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DE27DD-498B-44FE-92FC-46094D2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zwischen vielen Systemen</a:t>
            </a:r>
          </a:p>
          <a:p>
            <a:r>
              <a:rPr lang="de-DE" dirty="0"/>
              <a:t>Nachrichten werden über Broker verteilt</a:t>
            </a:r>
          </a:p>
          <a:p>
            <a:r>
              <a:rPr lang="de-DE" dirty="0"/>
              <a:t>Viele Protokolle und Pattern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574EAB-CC9E-4F0F-A83B-29F33567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72" y="3639343"/>
            <a:ext cx="9343455" cy="217566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B488E67-12E4-4661-B81F-AF8FABB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E0D17-5CAA-4015-8D86-9ED1D4F5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758D1-C886-4A60-BC40-F8ED8680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Generell werden Nachrichten nicht dauerhaft gespeichert</a:t>
            </a:r>
          </a:p>
          <a:p>
            <a:r>
              <a:rPr lang="de-DE" dirty="0"/>
              <a:t>Zwei verbreitete Ansätze:</a:t>
            </a:r>
          </a:p>
          <a:p>
            <a:pPr lvl="1"/>
            <a:r>
              <a:rPr lang="de-DE" dirty="0"/>
              <a:t>Nachrichten werden gelöscht wenn sie abgerufen/gelesen wurden</a:t>
            </a:r>
          </a:p>
          <a:p>
            <a:pPr lvl="1"/>
            <a:r>
              <a:rPr lang="de-DE" dirty="0"/>
              <a:t>Nachrichten habe eine Lebenszeit, nach Überschreitung werden sie gelöscht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79DA2E-C535-4436-A9B8-B0619E7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6A842-91D0-4C03-A2E5-B8C2806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 - Terminologie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25181-F8A7-412D-B6FD-352066C8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Producer </a:t>
            </a:r>
          </a:p>
          <a:p>
            <a:pPr lvl="1"/>
            <a:r>
              <a:rPr lang="de-DE" dirty="0"/>
              <a:t>Ein Produzent von Inhalt(Nachrichten)</a:t>
            </a:r>
          </a:p>
          <a:p>
            <a:r>
              <a:rPr lang="de-DE" dirty="0" err="1"/>
              <a:t>Consuming</a:t>
            </a:r>
            <a:endParaRPr lang="de-DE" dirty="0"/>
          </a:p>
          <a:p>
            <a:pPr lvl="1"/>
            <a:r>
              <a:rPr lang="de-DE" dirty="0"/>
              <a:t>Ein Services der Nachrichten konsumiert/empfängt</a:t>
            </a:r>
          </a:p>
          <a:p>
            <a:r>
              <a:rPr lang="de-DE" dirty="0"/>
              <a:t>Queue („Log“ in Kafka)</a:t>
            </a:r>
          </a:p>
          <a:p>
            <a:r>
              <a:rPr lang="de-DE" dirty="0"/>
              <a:t>Message („</a:t>
            </a:r>
            <a:r>
              <a:rPr lang="de-DE" dirty="0" err="1"/>
              <a:t>Record</a:t>
            </a:r>
            <a:r>
              <a:rPr lang="de-DE" dirty="0"/>
              <a:t>“ in Kafka)</a:t>
            </a:r>
          </a:p>
          <a:p>
            <a:r>
              <a:rPr lang="de-DE" dirty="0"/>
              <a:t>Broker</a:t>
            </a:r>
          </a:p>
          <a:p>
            <a:pPr lvl="1"/>
            <a:r>
              <a:rPr lang="de-DE" dirty="0"/>
              <a:t>Zentrale Nachrichten Verarbeitung</a:t>
            </a:r>
          </a:p>
          <a:p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62102A-D6E1-4D52-83EC-0F4329AD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88" y="4001294"/>
            <a:ext cx="4412587" cy="136629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85E29-B038-4711-9CB1-20DBB802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47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CDE68-8427-431F-A925-5CBC4C47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4FDFE-2A63-4C4D-B919-47DC64DD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Synchrone Kommunikation = enge Kopplung einzelner Services</a:t>
            </a:r>
          </a:p>
          <a:p>
            <a:r>
              <a:rPr lang="de-DE" dirty="0"/>
              <a:t>Aufwendige Umsetzung in allen Diensten</a:t>
            </a:r>
          </a:p>
          <a:p>
            <a:r>
              <a:rPr lang="de-DE" dirty="0"/>
              <a:t>Systeme müssen kommunizieren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Also ?</a:t>
            </a:r>
          </a:p>
          <a:p>
            <a:r>
              <a:rPr lang="de-DE" dirty="0"/>
              <a:t>Einsatz eines Message Brokers</a:t>
            </a:r>
          </a:p>
          <a:p>
            <a:r>
              <a:rPr lang="de-DE" dirty="0"/>
              <a:t>Asynchrone Kommunikation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7D9C6C-8B78-4D5B-82AE-9460E0F4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28BA-D6E7-4808-9B15-02C8ABB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Push/Pull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F8AC8-66F1-407A-8ABE-796FEDF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Grundlegendes Konzept der Messaging Dienste</a:t>
            </a:r>
          </a:p>
          <a:p>
            <a:r>
              <a:rPr lang="de-DE" dirty="0"/>
              <a:t>Broker sendet unaufgefordert keine Nachricht(kein Push)</a:t>
            </a:r>
          </a:p>
          <a:p>
            <a:r>
              <a:rPr lang="de-DE" dirty="0"/>
              <a:t>Clients senden Messages</a:t>
            </a:r>
          </a:p>
          <a:p>
            <a:r>
              <a:rPr lang="de-DE" dirty="0"/>
              <a:t>Client fragen nach neuen Messages</a:t>
            </a:r>
          </a:p>
          <a:p>
            <a:endParaRPr lang="de-DE" dirty="0"/>
          </a:p>
          <a:p>
            <a:r>
              <a:rPr lang="de-DE" dirty="0"/>
              <a:t>Am Beispiel </a:t>
            </a:r>
            <a:r>
              <a:rPr lang="de-DE" dirty="0" err="1"/>
              <a:t>RabbitMQ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Pull vom Broker, Broker sendet Nachrichten</a:t>
            </a:r>
          </a:p>
          <a:p>
            <a:pPr lvl="1"/>
            <a:r>
              <a:rPr lang="de-DE" dirty="0"/>
              <a:t>Evtl. begrenzt durch „</a:t>
            </a:r>
            <a:r>
              <a:rPr lang="de-DE" dirty="0" err="1"/>
              <a:t>Prefetch</a:t>
            </a:r>
            <a:r>
              <a:rPr lang="de-DE" dirty="0"/>
              <a:t> Count“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786312-8954-4012-A3CB-A5A8E41E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3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0D0AC-8F89-462E-A1A4-2AA1C77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Queues &amp; 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3EF6-C682-49C0-870B-C05CF006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694"/>
            <a:ext cx="4357255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Queues:</a:t>
            </a:r>
          </a:p>
          <a:p>
            <a:pPr lvl="1"/>
            <a:r>
              <a:rPr lang="de-DE" dirty="0"/>
              <a:t>Sortiert und mit Zeitstempel</a:t>
            </a:r>
          </a:p>
          <a:p>
            <a:pPr lvl="1"/>
            <a:r>
              <a:rPr lang="de-DE" dirty="0"/>
              <a:t>Oft 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Topic:</a:t>
            </a:r>
          </a:p>
          <a:p>
            <a:pPr lvl="1"/>
            <a:r>
              <a:rPr lang="de-DE" dirty="0"/>
              <a:t>Häufig Publish/</a:t>
            </a:r>
            <a:r>
              <a:rPr lang="de-DE" dirty="0" err="1"/>
              <a:t>Subscribe</a:t>
            </a:r>
            <a:endParaRPr lang="de-DE" dirty="0"/>
          </a:p>
          <a:p>
            <a:pPr lvl="1"/>
            <a:r>
              <a:rPr lang="de-DE" dirty="0"/>
              <a:t>Verfeinern mit Regeln/Filtern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D2BD0E-83B0-4CE9-A63E-4AF13DB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8</a:t>
            </a:fld>
            <a:endParaRPr lang="de-DE"/>
          </a:p>
        </p:txBody>
      </p:sp>
      <p:pic>
        <p:nvPicPr>
          <p:cNvPr id="2050" name="Picture 2" descr="Queue">
            <a:extLst>
              <a:ext uri="{FF2B5EF4-FFF2-40B4-BE49-F238E27FC236}">
                <a16:creationId xmlns:a16="http://schemas.microsoft.com/office/drawing/2014/main" id="{22125B80-02E6-4FDE-AA82-26C5A288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43" y="2209800"/>
            <a:ext cx="6611531" cy="11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ic">
            <a:extLst>
              <a:ext uri="{FF2B5EF4-FFF2-40B4-BE49-F238E27FC236}">
                <a16:creationId xmlns:a16="http://schemas.microsoft.com/office/drawing/2014/main" id="{E515B0CA-65CD-4F48-B27D-F5003428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42" y="4101649"/>
            <a:ext cx="6611531" cy="225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2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50CFE-4014-4822-BD93-01AC2A30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– Publish / </a:t>
            </a:r>
            <a:r>
              <a:rPr lang="de-DE" dirty="0" err="1"/>
              <a:t>Subscribe</a:t>
            </a:r>
            <a:r>
              <a:rPr lang="de-DE" dirty="0"/>
              <a:t> – Point </a:t>
            </a:r>
            <a:r>
              <a:rPr lang="de-DE" dirty="0" err="1"/>
              <a:t>to</a:t>
            </a:r>
            <a:r>
              <a:rPr lang="de-DE" dirty="0"/>
              <a:t> Point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E21EDD-C41F-4699-B741-FACBF1BD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Publish / </a:t>
            </a:r>
            <a:r>
              <a:rPr lang="de-DE" dirty="0" err="1"/>
              <a:t>Subscribe</a:t>
            </a:r>
            <a:endParaRPr lang="de-DE" dirty="0"/>
          </a:p>
          <a:p>
            <a:pPr lvl="1"/>
            <a:r>
              <a:rPr lang="de-DE" dirty="0"/>
              <a:t>Services veröffentlichen Nachrichten(Publish)</a:t>
            </a:r>
          </a:p>
          <a:p>
            <a:pPr lvl="1"/>
            <a:r>
              <a:rPr lang="de-DE" dirty="0"/>
              <a:t>Services empfangen Nachrichten einer oder mehrerer Kategorien (</a:t>
            </a:r>
            <a:r>
              <a:rPr lang="de-DE" dirty="0" err="1"/>
              <a:t>Subscribe</a:t>
            </a:r>
            <a:r>
              <a:rPr lang="de-DE" dirty="0"/>
              <a:t>)</a:t>
            </a:r>
          </a:p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  <a:p>
            <a:pPr lvl="1"/>
            <a:r>
              <a:rPr lang="de-DE" dirty="0"/>
              <a:t>Sender sendet Nachrichten an Queue</a:t>
            </a:r>
          </a:p>
          <a:p>
            <a:pPr lvl="1"/>
            <a:r>
              <a:rPr lang="de-DE" dirty="0"/>
              <a:t>Empfänger empfängt aus Queue und sendet ein ACK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7646DC-1C10-4D23-B2EB-47EC742D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53" y="4439444"/>
            <a:ext cx="3581400" cy="14668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C47D5DB-3E05-42D3-B5EF-FB122AA7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40" y="1690688"/>
            <a:ext cx="3552825" cy="1600200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FC63144-B77B-4D0F-9D2C-523E0C8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779F-E0E3-48F8-A63B-862D76D3A5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Breitbild</PresentationFormat>
  <Paragraphs>176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Messaging</vt:lpstr>
      <vt:lpstr>Inhalt</vt:lpstr>
      <vt:lpstr>Messaging</vt:lpstr>
      <vt:lpstr>Persistenz ?</vt:lpstr>
      <vt:lpstr>Messaging - Terminologie</vt:lpstr>
      <vt:lpstr>Warum ?</vt:lpstr>
      <vt:lpstr>Push/Pull</vt:lpstr>
      <vt:lpstr>Queues &amp; Topics</vt:lpstr>
      <vt:lpstr>Pattern – Publish / Subscribe – Point to Point</vt:lpstr>
      <vt:lpstr>Pattern – Publish / Subscribe – Point to Point</vt:lpstr>
      <vt:lpstr>Pattern – Request / Response - RPC</vt:lpstr>
      <vt:lpstr>Message - Definition</vt:lpstr>
      <vt:lpstr>Beispiel</vt:lpstr>
      <vt:lpstr>Broker</vt:lpstr>
      <vt:lpstr>Protokolle - AMQP</vt:lpstr>
      <vt:lpstr>Protokolle - MQTT</vt:lpstr>
      <vt:lpstr>Protokolle - STOMP</vt:lpstr>
      <vt:lpstr>Protokolle - Weitere</vt:lpstr>
      <vt:lpstr>Weitere Aspekte - QoS</vt:lpstr>
      <vt:lpstr>Weitere Aspekte – Sicherheit / Auth</vt:lpstr>
      <vt:lpstr>Anbieter - AWS</vt:lpstr>
      <vt:lpstr>Anbieter – Google Cloud</vt:lpstr>
      <vt:lpstr>Anbieter - Azure</vt:lpstr>
      <vt:lpstr> Vielen Dank!  Noch 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</dc:title>
  <dc:creator>Philipp Clausing</dc:creator>
  <cp:lastModifiedBy>Philipp Clausing</cp:lastModifiedBy>
  <cp:revision>21</cp:revision>
  <dcterms:created xsi:type="dcterms:W3CDTF">2020-05-11T07:22:19Z</dcterms:created>
  <dcterms:modified xsi:type="dcterms:W3CDTF">2020-05-11T11:29:51Z</dcterms:modified>
</cp:coreProperties>
</file>