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6" r:id="rId5"/>
  </p:sldMasterIdLst>
  <p:notesMasterIdLst>
    <p:notesMasterId r:id="rId20"/>
  </p:notesMasterIdLst>
  <p:sldIdLst>
    <p:sldId id="289" r:id="rId6"/>
    <p:sldId id="258" r:id="rId7"/>
    <p:sldId id="331" r:id="rId8"/>
    <p:sldId id="394" r:id="rId9"/>
    <p:sldId id="353" r:id="rId10"/>
    <p:sldId id="354" r:id="rId11"/>
    <p:sldId id="395" r:id="rId12"/>
    <p:sldId id="355" r:id="rId13"/>
    <p:sldId id="396" r:id="rId14"/>
    <p:sldId id="397" r:id="rId15"/>
    <p:sldId id="398" r:id="rId16"/>
    <p:sldId id="357" r:id="rId17"/>
    <p:sldId id="358" r:id="rId18"/>
    <p:sldId id="3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3D5744-B6B8-E1A0-991A-9F404DDF9A1A}" name="Mhairi Mackenzie" initials="MM" userId="S::v1mmack7@ed.ac.uk::c6ecc16f-709d-4c80-a98c-3322d5f341e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B59"/>
    <a:srgbClr val="BE62A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0AF54-1C1B-D7A7-2AB9-A43E07EF6632}" v="4" dt="2023-08-16T16:07:01.516"/>
    <p1510:client id="{134B6061-F858-44E5-89A2-3A700166D984}" v="140" dt="2023-08-14T12:29:31.558"/>
    <p1510:client id="{1379E855-C566-A7F9-CC3F-0A424F5347C3}" v="2" dt="2023-08-24T13:31:21.648"/>
    <p1510:client id="{17462B50-0539-4592-BA5D-EBD93389B391}" v="128" dt="2023-08-09T12:37:19.892"/>
    <p1510:client id="{348B0A67-AE0E-4708-A42E-9CD67259B047}" v="329" dt="2022-08-18T13:19:48.652"/>
    <p1510:client id="{374C8A42-04B0-4D0E-BE2B-416E8B844A3E}" v="104" dt="2023-08-14T12:13:28.644"/>
    <p1510:client id="{450734E1-F2A2-432D-B330-D7EC4E46D8BB}" v="282" dt="2023-08-09T13:51:26.290"/>
    <p1510:client id="{4DD0F1E7-2771-807B-332C-053615556E3B}" v="92" dt="2022-08-24T09:30:05.851"/>
    <p1510:client id="{53A4A77B-AA78-4686-B133-C807B37031B5}" v="256" dt="2023-08-14T14:07:14.753"/>
    <p1510:client id="{5D8C27BC-C6A1-4127-9B11-C28E8FECD228}" v="11" dt="2022-08-16T12:59:19.232"/>
    <p1510:client id="{62381956-9E96-4F67-8A18-BBC100952BAD}" v="31" dt="2023-08-09T17:22:49.763"/>
    <p1510:client id="{63031246-930B-4174-9971-28404FCAA8EC}" v="122" dt="2023-08-23T11:30:03.220"/>
    <p1510:client id="{69F19FC0-4BB4-4B0E-8431-DD78E25915D1}" v="2" dt="2023-08-14T11:53:51.539"/>
    <p1510:client id="{6B8053C1-06F9-44D1-869B-0379592D8993}" v="28" dt="2023-08-23T06:46:03.500"/>
    <p1510:client id="{705B7499-0C59-4CCD-93AD-650D954FE89F}" v="1" dt="2023-08-14T09:43:08.095"/>
    <p1510:client id="{709A2974-CAC2-D652-BAC8-2645ED98A406}" v="491" dt="2023-08-09T14:46:46.826"/>
    <p1510:client id="{719174EA-109A-4045-B49B-B55C97FB9CB6}" v="103" dt="2023-08-15T09:49:59.452"/>
    <p1510:client id="{792107BB-3820-A64D-F256-2DC841985EF8}" v="27" dt="2024-01-08T16:20:43.709"/>
    <p1510:client id="{7E155306-4968-42DD-86AC-C3F3F6FBD999}" v="26" dt="2023-08-14T08:49:47.839"/>
    <p1510:client id="{8BF851E2-2D2D-316D-4E13-FE0C07933E02}" v="63" dt="2022-08-16T15:25:24.402"/>
    <p1510:client id="{99E1029A-A975-3A2E-F067-4403C20F7732}" v="1291" dt="2023-08-08T08:13:38.134"/>
    <p1510:client id="{9BB592FC-B270-69A9-04E9-7495634AFFAD}" v="1" dt="2023-08-17T07:39:51.609"/>
    <p1510:client id="{A036FC99-ECF8-0C64-56C9-25B950949180}" v="1" dt="2023-07-19T09:10:34.468"/>
    <p1510:client id="{B985C760-E889-9CC9-8AAE-7A33B90979A6}" v="57" dt="2022-09-01T11:57:26.183"/>
    <p1510:client id="{C06D3F14-8E39-CAE2-A540-3DFDD6DEFA10}" v="301" dt="2023-08-14T16:02:43.717"/>
    <p1510:client id="{C252F03F-3DD5-8F7D-99BF-9EA0B3A16608}" v="231" dt="2023-08-09T14:02:59.200"/>
    <p1510:client id="{C486741A-4F3F-462E-AD62-029F94B3A18B}" v="59" dt="2023-08-10T15:41:48.649"/>
    <p1510:client id="{CFA5BF9D-98A5-8740-E949-03129B687895}" v="357" dt="2023-08-15T09:14:29.353"/>
    <p1510:client id="{D13B1DAD-7459-49A0-82FD-DFB7349CF279}" v="119" dt="2022-08-18T13:02:19.831"/>
    <p1510:client id="{D2FA592C-B804-D4FE-5501-7C0CB78DA03A}" v="57" dt="2023-08-15T15:51:05.476"/>
    <p1510:client id="{D7D7A183-350D-48E7-8400-0EED5D418A4C}" v="21" dt="2023-08-15T09:11:27.461"/>
    <p1510:client id="{D92EC4C4-6010-429F-9989-8871CF643C89}" v="256" dt="2022-08-18T08:53:22.694"/>
    <p1510:client id="{D9D94FAE-9207-F870-044A-E264C08BC579}" v="111" dt="2023-08-14T13:19:39.861"/>
    <p1510:client id="{DB616C12-1235-7BD4-F30A-D67C491C9F73}" v="1" dt="2023-08-17T08:09:26.345"/>
    <p1510:client id="{E6E3DC69-7CB9-FC4E-5F6B-30D21C8D2F4A}" v="37" dt="2023-08-14T11:35:06.109"/>
    <p1510:client id="{EBA0E59D-D7BF-42F0-ACE6-03321477EA3E}" v="155" dt="2023-08-09T12:58:45.853"/>
    <p1510:client id="{EF51AF52-6F47-ED83-8D58-C389CB3A8635}" v="1" dt="2023-08-17T07:40:16.633"/>
    <p1510:client id="{F6106083-D1E3-EFE6-96F9-A44F3CC2A36F}" v="46" dt="2023-08-15T08:15:18.929"/>
    <p1510:client id="{FBF9DBA4-64AC-402D-3888-92028EFBA3D0}" v="11" dt="2023-08-18T16:39:11.328"/>
    <p1510:client id="{FD7DCCF3-4A31-4DC6-83E6-1EE7D979EAAF}" v="20" dt="2023-08-07T14:35:10.786"/>
    <p1510:client id="{FE0E0A6E-C986-FBAC-19B8-DA1C9CB71E39}" v="67" dt="2023-08-16T13:23:29.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92" autoAdjust="0"/>
  </p:normalViewPr>
  <p:slideViewPr>
    <p:cSldViewPr snapToGrid="0">
      <p:cViewPr varScale="1">
        <p:scale>
          <a:sx n="69" d="100"/>
          <a:sy n="69" d="100"/>
        </p:scale>
        <p:origin x="1560" y="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E81A4-E5B4-4757-B9B9-98CCC4392A1A}" type="datetimeFigureOut">
              <a:rPr lang="en-GB" smtClean="0"/>
              <a:t>23/06/2025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BBCA-EE39-484F-850E-0B7BDF6E2436}" type="slidenum">
              <a:rPr lang="en-GB" smtClean="0"/>
              <a:t>‹#›</a:t>
            </a:fld>
            <a:endParaRPr lang="en-GB"/>
          </a:p>
        </p:txBody>
      </p:sp>
    </p:spTree>
    <p:extLst>
      <p:ext uri="{BB962C8B-B14F-4D97-AF65-F5344CB8AC3E}">
        <p14:creationId xmlns:p14="http://schemas.microsoft.com/office/powerpoint/2010/main" val="121600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7" name="Google Shape;77;g35f391192_00:notes"/>
          <p:cNvSpPr txBox="1">
            <a:spLocks noGrp="1"/>
          </p:cNvSpPr>
          <p:nvPr>
            <p:ph type="body" idx="1"/>
          </p:nvPr>
        </p:nvSpPr>
        <p:spPr/>
        <p:txBody>
          <a:bodyPr/>
          <a:lstStyle/>
          <a:p>
            <a:endParaRPr lang="en-GB" dirty="0"/>
          </a:p>
        </p:txBody>
      </p:sp>
      <p:sp>
        <p:nvSpPr>
          <p:cNvPr id="3" name="Slide Image Placeholder 2"/>
          <p:cNvSpPr>
            <a:spLocks noGrp="1" noRot="1" noChangeAspect="1"/>
          </p:cNvSpPr>
          <p:nvPr>
            <p:ph type="sldImg"/>
          </p:nvPr>
        </p:nvSpPr>
        <p:spPr>
          <a:xfrm>
            <a:off x="1227138" y="763588"/>
            <a:ext cx="4357687" cy="24511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0E390-3CAA-1032-7C1C-82ED675CF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8E0053-E581-E060-13BA-9DB407DE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F51123-E73C-968E-9128-3F869E26B3BF}"/>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Now let’s add some covariates to our multilevel model.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Zi = Binary variable e.g., child is a boy or girl at birth.</a:t>
            </a:r>
          </a:p>
        </p:txBody>
      </p:sp>
      <p:sp>
        <p:nvSpPr>
          <p:cNvPr id="4" name="Slide Number Placeholder 3">
            <a:extLst>
              <a:ext uri="{FF2B5EF4-FFF2-40B4-BE49-F238E27FC236}">
                <a16:creationId xmlns:a16="http://schemas.microsoft.com/office/drawing/2014/main" id="{CE7456BC-1B70-40C6-430A-95E3C364339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54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551C8-1484-3A3A-A23F-AEB607ED95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B2501-2D18-F531-86DA-6C20EF43B3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06D8BD-832A-9C89-A16B-BC521977998F}"/>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723C2C55-728A-389D-11F7-405F52E9528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415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E352-DA02-F493-C7FB-9A3D665EE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B71F0-8769-D37B-F27D-25B13D4B06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0A7E43-3F19-29A7-71DA-D1E656409F2B}"/>
              </a:ext>
            </a:extLst>
          </p:cNvPr>
          <p:cNvSpPr>
            <a:spLocks noGrp="1"/>
          </p:cNvSpPr>
          <p:nvPr>
            <p:ph type="body" idx="1"/>
          </p:nvPr>
        </p:nvSpPr>
        <p:spPr/>
        <p:txBody>
          <a:bodyPr/>
          <a:lstStyle/>
          <a:p>
            <a:endParaRPr lang="en-GB" sz="1200" dirty="0"/>
          </a:p>
        </p:txBody>
      </p:sp>
      <p:sp>
        <p:nvSpPr>
          <p:cNvPr id="4" name="Slide Number Placeholder 3">
            <a:extLst>
              <a:ext uri="{FF2B5EF4-FFF2-40B4-BE49-F238E27FC236}">
                <a16:creationId xmlns:a16="http://schemas.microsoft.com/office/drawing/2014/main" id="{380E1173-7D53-008E-7AA2-2445F5A92EA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71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10F9C-477E-D775-8117-4BE338689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9EBC5D-9109-2A54-7E72-3C300AA8B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C5FCB-0858-62D4-92A9-EB6AC225E5A3}"/>
              </a:ext>
            </a:extLst>
          </p:cNvPr>
          <p:cNvSpPr>
            <a:spLocks noGrp="1"/>
          </p:cNvSpPr>
          <p:nvPr>
            <p:ph type="body" idx="1"/>
          </p:nvPr>
        </p:nvSpPr>
        <p:spPr/>
        <p:txBody>
          <a:bodyPr/>
          <a:lstStyle/>
          <a:p>
            <a:endParaRPr lang="en-GB" sz="1200" dirty="0"/>
          </a:p>
        </p:txBody>
      </p:sp>
      <p:sp>
        <p:nvSpPr>
          <p:cNvPr id="4" name="Slide Number Placeholder 3">
            <a:extLst>
              <a:ext uri="{FF2B5EF4-FFF2-40B4-BE49-F238E27FC236}">
                <a16:creationId xmlns:a16="http://schemas.microsoft.com/office/drawing/2014/main" id="{C19A2022-D633-9660-0204-6E9E70245BE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54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CABDBBCA-EE39-484F-850E-0B7BDF6E2436}" type="slidenum">
              <a:rPr lang="en-GB" smtClean="0"/>
              <a:t>14</a:t>
            </a:fld>
            <a:endParaRPr lang="en-GB"/>
          </a:p>
        </p:txBody>
      </p:sp>
    </p:spTree>
    <p:extLst>
      <p:ext uri="{BB962C8B-B14F-4D97-AF65-F5344CB8AC3E}">
        <p14:creationId xmlns:p14="http://schemas.microsoft.com/office/powerpoint/2010/main" val="87338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1B98E-2E02-4DE1-5D46-F6967C74E5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952AB9-EC7F-BBCE-6348-CEBD178A11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38D187-316E-64E8-ED77-FE5E0F2630CB}"/>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Let’s start with the simplest statistical model: the mean.</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We have an outcome y which we want to predict for a sample of individuals at a single point in time.</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In the absence of further information about these individuals, the prediction that minimises the variance is the mean. We can represent our prediction using a straight line, also known as the intercept.</a:t>
            </a:r>
          </a:p>
        </p:txBody>
      </p:sp>
      <p:sp>
        <p:nvSpPr>
          <p:cNvPr id="4" name="Slide Number Placeholder 3">
            <a:extLst>
              <a:ext uri="{FF2B5EF4-FFF2-40B4-BE49-F238E27FC236}">
                <a16:creationId xmlns:a16="http://schemas.microsoft.com/office/drawing/2014/main" id="{DA699D56-C79C-FCEB-E645-9C316829723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72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F43C0-CCE9-6655-C99B-D6A2123319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2DB84-2CBB-2956-2979-2C1540022E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F2136-3C51-1D5B-B177-877D3EC2A9C3}"/>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Now let’s improve our predictive power (i.e., reduce the variance further) by using information on a student’s mark in the qualitative methods module in the previous term.</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We still have an intercept but now there is a slope also which better represents the correlation between the modules’ marks.</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The combination of an intercept and slope gives us our regression line (or our rate of change).</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Usually we are only interested in this line for the purposes of making predictions about y and/or examining residuals (i.e., the distance between the observed and predicted values). But sometimes the line itself is the substantive focus of a piece of research.</a:t>
            </a:r>
          </a:p>
        </p:txBody>
      </p:sp>
      <p:sp>
        <p:nvSpPr>
          <p:cNvPr id="4" name="Slide Number Placeholder 3">
            <a:extLst>
              <a:ext uri="{FF2B5EF4-FFF2-40B4-BE49-F238E27FC236}">
                <a16:creationId xmlns:a16="http://schemas.microsoft.com/office/drawing/2014/main" id="{8BE38F50-A698-7521-B2F4-AD7AB5402DE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02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D7798-4C32-02F6-E226-E9A9C6F06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D0947-FA93-B92C-B3B3-154556C412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63898-02E7-5937-452D-7F6AFCBA60AE}"/>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An example from public health is the measurement of infant weight and height (and head circumference).</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What we observe is the weight of a child at discrete time points (think of surveying the same person across multiple waves of the UK HLS).</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What we infer is the trajectory that produces these observed values. </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Therefore we want a method that allows us to take observed values for the outcome and time, and estimate the shape of the trajectories.</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We can learn a lot from estimating the trajectories – in this example:</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Not a single intercept or slope for all infants</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Variation in the weight of infant girls increases over time (fanning out)</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Growth seems steepest for the largest infants at birth</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Growth is initially rapid for all children but then the gradient eases for all infants</a:t>
            </a:r>
          </a:p>
          <a:p>
            <a:pPr marL="285750" indent="-285750" algn="l" rtl="0" fontAlgn="base">
              <a:buFont typeface="Arial" panose="020B0604020202020204" pitchFamily="34" charset="0"/>
              <a:buChar char="•"/>
            </a:pPr>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Therefore a reasonably simple modelling approach can yield nuanced, rich substantive insights. How do we estimate these models?</a:t>
            </a:r>
          </a:p>
          <a:p>
            <a:endParaRPr lang="en-GB" sz="1200" dirty="0"/>
          </a:p>
        </p:txBody>
      </p:sp>
      <p:sp>
        <p:nvSpPr>
          <p:cNvPr id="4" name="Slide Number Placeholder 3">
            <a:extLst>
              <a:ext uri="{FF2B5EF4-FFF2-40B4-BE49-F238E27FC236}">
                <a16:creationId xmlns:a16="http://schemas.microsoft.com/office/drawing/2014/main" id="{674D7588-7DF3-A320-EEC3-2849F9B2ACC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92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8A449-2B81-D6BD-8765-0D5A6AD414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301E1-6225-B6C8-D9AB-18BD7A9B77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4BC776-8797-53C8-26FC-0C28405DF931}"/>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Other names include growth-curve models, latent growth models…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Dependency = observations are not independent of each other i.e., they are correlated, in their values or their residuals. Therefore you need to respect this from a statistical perspective, and potentially study it from a substantive perspective.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Are the differences between levels the same as the differences within levels? Which explanatory variables operate at which level?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There is no need to estimate a MLM when there is no dependency in the data. The research design / data structure determines whether it is applicable.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MLMs allow us to model the </a:t>
            </a:r>
            <a:r>
              <a:rPr lang="en-GB" sz="1200" i="1" dirty="0"/>
              <a:t>dependency</a:t>
            </a:r>
            <a:r>
              <a:rPr lang="en-GB" sz="1200" dirty="0"/>
              <a:t> (e.g., more conservative standard errors), </a:t>
            </a:r>
            <a:r>
              <a:rPr lang="en-GB" sz="1200" i="1" dirty="0"/>
              <a:t>contextuality</a:t>
            </a:r>
            <a:r>
              <a:rPr lang="en-GB" sz="1200" dirty="0"/>
              <a:t> (e.g., coefficients for higher-level units) and </a:t>
            </a:r>
            <a:r>
              <a:rPr lang="en-GB" sz="1200" i="1" dirty="0"/>
              <a:t>heterogeneity</a:t>
            </a:r>
            <a:r>
              <a:rPr lang="en-GB" sz="1200" dirty="0"/>
              <a:t> (e.g., varying coefficients).</a:t>
            </a:r>
          </a:p>
          <a:p>
            <a:pPr algn="l" rtl="0" fontAlgn="base"/>
            <a:endParaRPr lang="en-GB" sz="1200" b="0" i="0" dirty="0">
              <a:solidFill>
                <a:srgbClr val="000000"/>
              </a:solidFill>
              <a:effectLst/>
              <a:latin typeface="Calibri" panose="020F0502020204030204" pitchFamily="34" charset="0"/>
            </a:endParaRPr>
          </a:p>
          <a:p>
            <a:endParaRPr lang="en-GB" sz="1200" dirty="0"/>
          </a:p>
        </p:txBody>
      </p:sp>
      <p:sp>
        <p:nvSpPr>
          <p:cNvPr id="4" name="Slide Number Placeholder 3">
            <a:extLst>
              <a:ext uri="{FF2B5EF4-FFF2-40B4-BE49-F238E27FC236}">
                <a16:creationId xmlns:a16="http://schemas.microsoft.com/office/drawing/2014/main" id="{7AC25BD7-C606-1F59-CEC0-F263685254E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9372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456D8-6F11-B0B2-6404-EE4206A66E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2E140-B3EA-1748-A5E5-25F99006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B44FC-7A4D-2848-7D2C-38745BD372EE}"/>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By longitudinal we mean repeated contacts = the same units are observed over time. This is different from repeated cross-sectional = different units from the same population are observed over time.</a:t>
            </a:r>
          </a:p>
        </p:txBody>
      </p:sp>
      <p:sp>
        <p:nvSpPr>
          <p:cNvPr id="4" name="Slide Number Placeholder 3">
            <a:extLst>
              <a:ext uri="{FF2B5EF4-FFF2-40B4-BE49-F238E27FC236}">
                <a16:creationId xmlns:a16="http://schemas.microsoft.com/office/drawing/2014/main" id="{2A0532C1-5F8C-3F1C-269C-70A7F96B493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227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F08F-01F3-63CC-41FB-42FE11A27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285CE-F429-A321-C833-FF6849810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C67229-8696-6F86-C441-93E59AE712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000000"/>
                </a:solidFill>
                <a:effectLst/>
                <a:latin typeface="Calibri" panose="020F0502020204030204" pitchFamily="34" charset="0"/>
              </a:rPr>
              <a:t>Though note that the intercept can vary randomly between subjects also e.g., infants can have different initial birth weights.</a:t>
            </a:r>
          </a:p>
        </p:txBody>
      </p:sp>
      <p:sp>
        <p:nvSpPr>
          <p:cNvPr id="4" name="Slide Number Placeholder 3">
            <a:extLst>
              <a:ext uri="{FF2B5EF4-FFF2-40B4-BE49-F238E27FC236}">
                <a16:creationId xmlns:a16="http://schemas.microsoft.com/office/drawing/2014/main" id="{48BA4B39-B2FE-250C-CE6F-2FE633E9EF1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07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79BC-73C2-2BEC-DF0A-F28C021AA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50C5A7-1E28-E498-36AE-7170946B8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D22207-2E4F-3442-DA9D-D4BC16E1BB63}"/>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A lot going on here so let’s unpack.</a:t>
            </a:r>
          </a:p>
        </p:txBody>
      </p:sp>
      <p:sp>
        <p:nvSpPr>
          <p:cNvPr id="4" name="Slide Number Placeholder 3">
            <a:extLst>
              <a:ext uri="{FF2B5EF4-FFF2-40B4-BE49-F238E27FC236}">
                <a16:creationId xmlns:a16="http://schemas.microsoft.com/office/drawing/2014/main" id="{8872FDD5-6B1F-79B0-81D3-F8FF87348EF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91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139509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425372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07038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half">
  <p:cSld name="Title only half">
    <p:bg>
      <p:bgPr>
        <a:solidFill>
          <a:srgbClr val="EDF2F6"/>
        </a:solidFill>
        <a:effectLst/>
      </p:bgPr>
    </p:bg>
    <p:spTree>
      <p:nvGrpSpPr>
        <p:cNvPr id="1" name="Shape 55"/>
        <p:cNvGrpSpPr/>
        <p:nvPr/>
      </p:nvGrpSpPr>
      <p:grpSpPr>
        <a:xfrm>
          <a:off x="0" y="0"/>
          <a:ext cx="0" cy="0"/>
          <a:chOff x="0" y="0"/>
          <a:chExt cx="0" cy="0"/>
        </a:xfrm>
      </p:grpSpPr>
      <p:sp>
        <p:nvSpPr>
          <p:cNvPr id="56" name="Google Shape;56;p10"/>
          <p:cNvSpPr/>
          <p:nvPr/>
        </p:nvSpPr>
        <p:spPr>
          <a:xfrm>
            <a:off x="0" y="-65"/>
            <a:ext cx="6104000" cy="6858000"/>
          </a:xfrm>
          <a:prstGeom prst="rect">
            <a:avLst/>
          </a:prstGeom>
          <a:solidFill>
            <a:srgbClr val="073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57" name="Google Shape;57;p10"/>
          <p:cNvSpPr txBox="1">
            <a:spLocks noGrp="1"/>
          </p:cNvSpPr>
          <p:nvPr>
            <p:ph type="title"/>
          </p:nvPr>
        </p:nvSpPr>
        <p:spPr>
          <a:xfrm>
            <a:off x="1107287" y="334580"/>
            <a:ext cx="43024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a:endParaRPr/>
          </a:p>
        </p:txBody>
      </p:sp>
      <p:sp>
        <p:nvSpPr>
          <p:cNvPr id="58" name="Google Shape;58;p10"/>
          <p:cNvSpPr/>
          <p:nvPr/>
        </p:nvSpPr>
        <p:spPr>
          <a:xfrm>
            <a:off x="714663" y="334580"/>
            <a:ext cx="72400" cy="9008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solidFill>
                <a:srgbClr val="BE62AB"/>
              </a:solidFill>
            </a:endParaRPr>
          </a:p>
        </p:txBody>
      </p:sp>
      <p:sp>
        <p:nvSpPr>
          <p:cNvPr id="59" name="Google Shape;59;p10"/>
          <p:cNvSpPr/>
          <p:nvPr/>
        </p:nvSpPr>
        <p:spPr>
          <a:xfrm>
            <a:off x="12119600"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60" name="Google Shape;60;p10"/>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solidFill>
                  <a:srgbClr val="BE62AB"/>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1436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4994400"/>
          </a:xfrm>
          <a:prstGeom prst="rect">
            <a:avLst/>
          </a:prstGeom>
          <a:solidFill>
            <a:srgbClr val="073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11" name="Google Shape;11;p2"/>
          <p:cNvSpPr/>
          <p:nvPr/>
        </p:nvSpPr>
        <p:spPr>
          <a:xfrm>
            <a:off x="772000" y="2560600"/>
            <a:ext cx="72400" cy="1589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solidFill>
                <a:srgbClr val="FFFFFF"/>
              </a:solidFill>
            </a:endParaRPr>
          </a:p>
        </p:txBody>
      </p:sp>
      <p:sp>
        <p:nvSpPr>
          <p:cNvPr id="12" name="Google Shape;12;p2"/>
          <p:cNvSpPr txBox="1">
            <a:spLocks noGrp="1"/>
          </p:cNvSpPr>
          <p:nvPr>
            <p:ph type="ctrTitle"/>
          </p:nvPr>
        </p:nvSpPr>
        <p:spPr>
          <a:xfrm>
            <a:off x="914400" y="2554167"/>
            <a:ext cx="7216400" cy="154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6400">
                <a:solidFill>
                  <a:srgbClr val="FFFFFF"/>
                </a:solidFill>
              </a:defRPr>
            </a:lvl1pPr>
            <a:lvl2pPr lvl="1">
              <a:spcBef>
                <a:spcPts val="0"/>
              </a:spcBef>
              <a:spcAft>
                <a:spcPts val="0"/>
              </a:spcAft>
              <a:buClr>
                <a:srgbClr val="FFFFFF"/>
              </a:buClr>
              <a:buSzPts val="4800"/>
              <a:buNone/>
              <a:defRPr sz="6400">
                <a:solidFill>
                  <a:srgbClr val="FFFFFF"/>
                </a:solidFill>
              </a:defRPr>
            </a:lvl2pPr>
            <a:lvl3pPr lvl="2">
              <a:spcBef>
                <a:spcPts val="0"/>
              </a:spcBef>
              <a:spcAft>
                <a:spcPts val="0"/>
              </a:spcAft>
              <a:buClr>
                <a:srgbClr val="FFFFFF"/>
              </a:buClr>
              <a:buSzPts val="4800"/>
              <a:buNone/>
              <a:defRPr sz="6400">
                <a:solidFill>
                  <a:srgbClr val="FFFFFF"/>
                </a:solidFill>
              </a:defRPr>
            </a:lvl3pPr>
            <a:lvl4pPr lvl="3">
              <a:spcBef>
                <a:spcPts val="0"/>
              </a:spcBef>
              <a:spcAft>
                <a:spcPts val="0"/>
              </a:spcAft>
              <a:buClr>
                <a:srgbClr val="FFFFFF"/>
              </a:buClr>
              <a:buSzPts val="4800"/>
              <a:buNone/>
              <a:defRPr sz="6400">
                <a:solidFill>
                  <a:srgbClr val="FFFFFF"/>
                </a:solidFill>
              </a:defRPr>
            </a:lvl4pPr>
            <a:lvl5pPr lvl="4">
              <a:spcBef>
                <a:spcPts val="0"/>
              </a:spcBef>
              <a:spcAft>
                <a:spcPts val="0"/>
              </a:spcAft>
              <a:buClr>
                <a:srgbClr val="FFFFFF"/>
              </a:buClr>
              <a:buSzPts val="4800"/>
              <a:buNone/>
              <a:defRPr sz="6400">
                <a:solidFill>
                  <a:srgbClr val="FFFFFF"/>
                </a:solidFill>
              </a:defRPr>
            </a:lvl5pPr>
            <a:lvl6pPr lvl="5">
              <a:spcBef>
                <a:spcPts val="0"/>
              </a:spcBef>
              <a:spcAft>
                <a:spcPts val="0"/>
              </a:spcAft>
              <a:buClr>
                <a:srgbClr val="FFFFFF"/>
              </a:buClr>
              <a:buSzPts val="4800"/>
              <a:buNone/>
              <a:defRPr sz="6400">
                <a:solidFill>
                  <a:srgbClr val="FFFFFF"/>
                </a:solidFill>
              </a:defRPr>
            </a:lvl6pPr>
            <a:lvl7pPr lvl="6">
              <a:spcBef>
                <a:spcPts val="0"/>
              </a:spcBef>
              <a:spcAft>
                <a:spcPts val="0"/>
              </a:spcAft>
              <a:buClr>
                <a:srgbClr val="FFFFFF"/>
              </a:buClr>
              <a:buSzPts val="4800"/>
              <a:buNone/>
              <a:defRPr sz="6400">
                <a:solidFill>
                  <a:srgbClr val="FFFFFF"/>
                </a:solidFill>
              </a:defRPr>
            </a:lvl7pPr>
            <a:lvl8pPr lvl="7">
              <a:spcBef>
                <a:spcPts val="0"/>
              </a:spcBef>
              <a:spcAft>
                <a:spcPts val="0"/>
              </a:spcAft>
              <a:buClr>
                <a:srgbClr val="FFFFFF"/>
              </a:buClr>
              <a:buSzPts val="4800"/>
              <a:buNone/>
              <a:defRPr sz="6400">
                <a:solidFill>
                  <a:srgbClr val="FFFFFF"/>
                </a:solidFill>
              </a:defRPr>
            </a:lvl8pPr>
            <a:lvl9pPr lvl="8">
              <a:spcBef>
                <a:spcPts val="0"/>
              </a:spcBef>
              <a:spcAft>
                <a:spcPts val="0"/>
              </a:spcAft>
              <a:buClr>
                <a:srgbClr val="FFFFFF"/>
              </a:buClr>
              <a:buSzPts val="4800"/>
              <a:buNone/>
              <a:defRPr sz="6400">
                <a:solidFill>
                  <a:srgbClr val="FFFFFF"/>
                </a:solidFill>
              </a:defRPr>
            </a:lvl9pPr>
          </a:lstStyle>
          <a:p>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286" y="5851109"/>
            <a:ext cx="758341" cy="747784"/>
          </a:xfrm>
          <a:prstGeom prst="rect">
            <a:avLst/>
          </a:prstGeom>
          <a:noFill/>
          <a:ln>
            <a:noFill/>
          </a:ln>
          <a:effectLst/>
        </p:spPr>
      </p:pic>
    </p:spTree>
    <p:extLst>
      <p:ext uri="{BB962C8B-B14F-4D97-AF65-F5344CB8AC3E}">
        <p14:creationId xmlns:p14="http://schemas.microsoft.com/office/powerpoint/2010/main" val="3435674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5900" y="334580"/>
            <a:ext cx="4302400" cy="9008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5"/>
          <p:cNvSpPr txBox="1">
            <a:spLocks noGrp="1"/>
          </p:cNvSpPr>
          <p:nvPr>
            <p:ph type="body" idx="1"/>
          </p:nvPr>
        </p:nvSpPr>
        <p:spPr>
          <a:xfrm>
            <a:off x="1125900" y="2115100"/>
            <a:ext cx="7962000" cy="4198000"/>
          </a:xfrm>
          <a:prstGeom prst="rect">
            <a:avLst/>
          </a:prstGeom>
        </p:spPr>
        <p:txBody>
          <a:bodyPr spcFirstLastPara="1" wrap="square" lIns="91425" tIns="91425" rIns="91425" bIns="91425" anchor="t" anchorCtr="0">
            <a:noAutofit/>
          </a:bodyPr>
          <a:lstStyle>
            <a:lvl1pPr marL="609549" lvl="0" indent="-457162">
              <a:spcBef>
                <a:spcPts val="800"/>
              </a:spcBef>
              <a:spcAft>
                <a:spcPts val="0"/>
              </a:spcAft>
              <a:buClr>
                <a:schemeClr val="accent1"/>
              </a:buClr>
              <a:buSzPts val="1800"/>
              <a:buChar char="▪"/>
              <a:defRPr/>
            </a:lvl1pPr>
            <a:lvl2pPr marL="1219096" lvl="1" indent="-457162">
              <a:spcBef>
                <a:spcPts val="0"/>
              </a:spcBef>
              <a:spcAft>
                <a:spcPts val="0"/>
              </a:spcAft>
              <a:buSzPts val="1800"/>
              <a:buChar char="▫"/>
              <a:defRPr/>
            </a:lvl2pPr>
            <a:lvl3pPr marL="1828645" lvl="2" indent="-457162">
              <a:spcBef>
                <a:spcPts val="0"/>
              </a:spcBef>
              <a:spcAft>
                <a:spcPts val="0"/>
              </a:spcAft>
              <a:buSzPts val="1800"/>
              <a:buChar char="▸"/>
              <a:defRPr/>
            </a:lvl3pPr>
            <a:lvl4pPr marL="2438194" lvl="3" indent="-457162">
              <a:spcBef>
                <a:spcPts val="0"/>
              </a:spcBef>
              <a:spcAft>
                <a:spcPts val="0"/>
              </a:spcAft>
              <a:buSzPts val="1800"/>
              <a:buChar char="▹"/>
              <a:defRPr/>
            </a:lvl4pPr>
            <a:lvl5pPr marL="3047741" lvl="4" indent="-457162">
              <a:spcBef>
                <a:spcPts val="0"/>
              </a:spcBef>
              <a:spcAft>
                <a:spcPts val="0"/>
              </a:spcAft>
              <a:buSzPts val="1800"/>
              <a:buChar char="▹"/>
              <a:defRPr/>
            </a:lvl5pPr>
            <a:lvl6pPr marL="3657290" lvl="5" indent="-457162">
              <a:spcBef>
                <a:spcPts val="0"/>
              </a:spcBef>
              <a:spcAft>
                <a:spcPts val="0"/>
              </a:spcAft>
              <a:buSzPts val="1800"/>
              <a:buChar char="▹"/>
              <a:defRPr/>
            </a:lvl6pPr>
            <a:lvl7pPr marL="4266839" lvl="6" indent="-457162">
              <a:spcBef>
                <a:spcPts val="0"/>
              </a:spcBef>
              <a:spcAft>
                <a:spcPts val="0"/>
              </a:spcAft>
              <a:buSzPts val="1800"/>
              <a:buChar char="▹"/>
              <a:defRPr/>
            </a:lvl7pPr>
            <a:lvl8pPr marL="4876386" lvl="7" indent="-457162">
              <a:spcBef>
                <a:spcPts val="0"/>
              </a:spcBef>
              <a:spcAft>
                <a:spcPts val="0"/>
              </a:spcAft>
              <a:buSzPts val="1800"/>
              <a:buChar char="▹"/>
              <a:defRPr/>
            </a:lvl8pPr>
            <a:lvl9pPr marL="5485935" lvl="8" indent="-457162">
              <a:spcBef>
                <a:spcPts val="0"/>
              </a:spcBef>
              <a:spcAft>
                <a:spcPts val="0"/>
              </a:spcAft>
              <a:buSzPts val="1800"/>
              <a:buChar char="▹"/>
              <a:defRPr/>
            </a:lvl9pPr>
          </a:lstStyle>
          <a:p>
            <a:endParaRPr/>
          </a:p>
        </p:txBody>
      </p:sp>
      <p:sp>
        <p:nvSpPr>
          <p:cNvPr id="27" name="Google Shape;27;p5"/>
          <p:cNvSpPr/>
          <p:nvPr/>
        </p:nvSpPr>
        <p:spPr>
          <a:xfrm>
            <a:off x="706853" y="334580"/>
            <a:ext cx="72400" cy="9008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28" name="Google Shape;28;p5"/>
          <p:cNvSpPr/>
          <p:nvPr/>
        </p:nvSpPr>
        <p:spPr>
          <a:xfrm>
            <a:off x="12127893"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29" name="Google Shape;29;p5"/>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3584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3"/>
          <p:cNvSpPr/>
          <p:nvPr/>
        </p:nvSpPr>
        <p:spPr>
          <a:xfrm>
            <a:off x="12119600"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71" name="Google Shape;71;p13"/>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613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reserve="1">
  <p:cSld name="1_Blank">
    <p:bg>
      <p:bgPr>
        <a:solidFill>
          <a:srgbClr val="FFFFFF"/>
        </a:solidFill>
        <a:effectLst/>
      </p:bgPr>
    </p:bg>
    <p:spTree>
      <p:nvGrpSpPr>
        <p:cNvPr id="1" name="Shape 69"/>
        <p:cNvGrpSpPr/>
        <p:nvPr/>
      </p:nvGrpSpPr>
      <p:grpSpPr>
        <a:xfrm>
          <a:off x="0" y="0"/>
          <a:ext cx="0" cy="0"/>
          <a:chOff x="0" y="0"/>
          <a:chExt cx="0" cy="0"/>
        </a:xfrm>
      </p:grpSpPr>
      <p:sp>
        <p:nvSpPr>
          <p:cNvPr id="70" name="Google Shape;70;p13"/>
          <p:cNvSpPr/>
          <p:nvPr/>
        </p:nvSpPr>
        <p:spPr>
          <a:xfrm>
            <a:off x="12119600"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71" name="Google Shape;71;p13"/>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3519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25900" y="51045"/>
            <a:ext cx="4302400" cy="9008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1125900" y="2112933"/>
            <a:ext cx="4356400" cy="4292000"/>
          </a:xfrm>
          <a:prstGeom prst="rect">
            <a:avLst/>
          </a:prstGeom>
        </p:spPr>
        <p:txBody>
          <a:bodyPr spcFirstLastPara="1" wrap="square" lIns="91425" tIns="91425" rIns="91425" bIns="91425" anchor="t" anchorCtr="0">
            <a:noAutofit/>
          </a:bodyPr>
          <a:lstStyle>
            <a:lvl1pPr marL="609549" lvl="0" indent="-457162">
              <a:spcBef>
                <a:spcPts val="800"/>
              </a:spcBef>
              <a:spcAft>
                <a:spcPts val="0"/>
              </a:spcAft>
              <a:buSzPts val="1800"/>
              <a:buChar char="▪"/>
              <a:defRPr/>
            </a:lvl1pPr>
            <a:lvl2pPr marL="1219096" lvl="1" indent="-457162">
              <a:spcBef>
                <a:spcPts val="0"/>
              </a:spcBef>
              <a:spcAft>
                <a:spcPts val="0"/>
              </a:spcAft>
              <a:buSzPts val="1800"/>
              <a:buChar char="▫"/>
              <a:defRPr/>
            </a:lvl2pPr>
            <a:lvl3pPr marL="1828645" lvl="2" indent="-457162">
              <a:spcBef>
                <a:spcPts val="0"/>
              </a:spcBef>
              <a:spcAft>
                <a:spcPts val="0"/>
              </a:spcAft>
              <a:buSzPts val="1800"/>
              <a:buChar char="▸"/>
              <a:defRPr/>
            </a:lvl3pPr>
            <a:lvl4pPr marL="2438194" lvl="3" indent="-457162">
              <a:spcBef>
                <a:spcPts val="0"/>
              </a:spcBef>
              <a:spcAft>
                <a:spcPts val="0"/>
              </a:spcAft>
              <a:buSzPts val="1800"/>
              <a:buChar char="▹"/>
              <a:defRPr/>
            </a:lvl4pPr>
            <a:lvl5pPr marL="3047741" lvl="4" indent="-457162">
              <a:spcBef>
                <a:spcPts val="0"/>
              </a:spcBef>
              <a:spcAft>
                <a:spcPts val="0"/>
              </a:spcAft>
              <a:buSzPts val="1800"/>
              <a:buChar char="▹"/>
              <a:defRPr/>
            </a:lvl5pPr>
            <a:lvl6pPr marL="3657290" lvl="5" indent="-457162">
              <a:spcBef>
                <a:spcPts val="0"/>
              </a:spcBef>
              <a:spcAft>
                <a:spcPts val="0"/>
              </a:spcAft>
              <a:buSzPts val="1800"/>
              <a:buChar char="▹"/>
              <a:defRPr/>
            </a:lvl6pPr>
            <a:lvl7pPr marL="4266839" lvl="6" indent="-457162">
              <a:spcBef>
                <a:spcPts val="0"/>
              </a:spcBef>
              <a:spcAft>
                <a:spcPts val="0"/>
              </a:spcAft>
              <a:buSzPts val="1800"/>
              <a:buChar char="▹"/>
              <a:defRPr/>
            </a:lvl7pPr>
            <a:lvl8pPr marL="4876386" lvl="7" indent="-457162">
              <a:spcBef>
                <a:spcPts val="0"/>
              </a:spcBef>
              <a:spcAft>
                <a:spcPts val="0"/>
              </a:spcAft>
              <a:buSzPts val="1800"/>
              <a:buChar char="▹"/>
              <a:defRPr/>
            </a:lvl8pPr>
            <a:lvl9pPr marL="5485935" lvl="8" indent="-457162">
              <a:spcBef>
                <a:spcPts val="0"/>
              </a:spcBef>
              <a:spcAft>
                <a:spcPts val="0"/>
              </a:spcAft>
              <a:buSzPts val="1800"/>
              <a:buChar char="▹"/>
              <a:defRPr/>
            </a:lvl9pPr>
          </a:lstStyle>
          <a:p>
            <a:endParaRPr/>
          </a:p>
        </p:txBody>
      </p:sp>
      <p:sp>
        <p:nvSpPr>
          <p:cNvPr id="33" name="Google Shape;33;p6"/>
          <p:cNvSpPr txBox="1">
            <a:spLocks noGrp="1"/>
          </p:cNvSpPr>
          <p:nvPr>
            <p:ph type="body" idx="2"/>
          </p:nvPr>
        </p:nvSpPr>
        <p:spPr>
          <a:xfrm>
            <a:off x="5744664" y="2112933"/>
            <a:ext cx="4356400" cy="4292000"/>
          </a:xfrm>
          <a:prstGeom prst="rect">
            <a:avLst/>
          </a:prstGeom>
        </p:spPr>
        <p:txBody>
          <a:bodyPr spcFirstLastPara="1" wrap="square" lIns="91425" tIns="91425" rIns="91425" bIns="91425" anchor="t" anchorCtr="0">
            <a:noAutofit/>
          </a:bodyPr>
          <a:lstStyle>
            <a:lvl1pPr marL="609549" lvl="0" indent="-457162">
              <a:spcBef>
                <a:spcPts val="800"/>
              </a:spcBef>
              <a:spcAft>
                <a:spcPts val="0"/>
              </a:spcAft>
              <a:buSzPts val="1800"/>
              <a:buChar char="▪"/>
              <a:defRPr/>
            </a:lvl1pPr>
            <a:lvl2pPr marL="1219096" lvl="1" indent="-457162">
              <a:spcBef>
                <a:spcPts val="0"/>
              </a:spcBef>
              <a:spcAft>
                <a:spcPts val="0"/>
              </a:spcAft>
              <a:buSzPts val="1800"/>
              <a:buChar char="▫"/>
              <a:defRPr/>
            </a:lvl2pPr>
            <a:lvl3pPr marL="1828645" lvl="2" indent="-457162">
              <a:spcBef>
                <a:spcPts val="0"/>
              </a:spcBef>
              <a:spcAft>
                <a:spcPts val="0"/>
              </a:spcAft>
              <a:buSzPts val="1800"/>
              <a:buChar char="▸"/>
              <a:defRPr/>
            </a:lvl3pPr>
            <a:lvl4pPr marL="2438194" lvl="3" indent="-457162">
              <a:spcBef>
                <a:spcPts val="0"/>
              </a:spcBef>
              <a:spcAft>
                <a:spcPts val="0"/>
              </a:spcAft>
              <a:buSzPts val="1800"/>
              <a:buChar char="▹"/>
              <a:defRPr/>
            </a:lvl4pPr>
            <a:lvl5pPr marL="3047741" lvl="4" indent="-457162">
              <a:spcBef>
                <a:spcPts val="0"/>
              </a:spcBef>
              <a:spcAft>
                <a:spcPts val="0"/>
              </a:spcAft>
              <a:buSzPts val="1800"/>
              <a:buChar char="▹"/>
              <a:defRPr/>
            </a:lvl5pPr>
            <a:lvl6pPr marL="3657290" lvl="5" indent="-457162">
              <a:spcBef>
                <a:spcPts val="0"/>
              </a:spcBef>
              <a:spcAft>
                <a:spcPts val="0"/>
              </a:spcAft>
              <a:buSzPts val="1800"/>
              <a:buChar char="▹"/>
              <a:defRPr/>
            </a:lvl6pPr>
            <a:lvl7pPr marL="4266839" lvl="6" indent="-457162">
              <a:spcBef>
                <a:spcPts val="0"/>
              </a:spcBef>
              <a:spcAft>
                <a:spcPts val="0"/>
              </a:spcAft>
              <a:buSzPts val="1800"/>
              <a:buChar char="▹"/>
              <a:defRPr/>
            </a:lvl7pPr>
            <a:lvl8pPr marL="4876386" lvl="7" indent="-457162">
              <a:spcBef>
                <a:spcPts val="0"/>
              </a:spcBef>
              <a:spcAft>
                <a:spcPts val="0"/>
              </a:spcAft>
              <a:buSzPts val="1800"/>
              <a:buChar char="▹"/>
              <a:defRPr/>
            </a:lvl8pPr>
            <a:lvl9pPr marL="5485935" lvl="8" indent="-457162">
              <a:spcBef>
                <a:spcPts val="0"/>
              </a:spcBef>
              <a:spcAft>
                <a:spcPts val="0"/>
              </a:spcAft>
              <a:buSzPts val="1800"/>
              <a:buChar char="▹"/>
              <a:defRPr/>
            </a:lvl9pPr>
          </a:lstStyle>
          <a:p>
            <a:endParaRPr/>
          </a:p>
        </p:txBody>
      </p:sp>
      <p:sp>
        <p:nvSpPr>
          <p:cNvPr id="35" name="Google Shape;35;p6"/>
          <p:cNvSpPr/>
          <p:nvPr/>
        </p:nvSpPr>
        <p:spPr>
          <a:xfrm>
            <a:off x="12119600" y="0"/>
            <a:ext cx="724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 name="Google Shape;27;p5"/>
          <p:cNvSpPr/>
          <p:nvPr userDrawn="1"/>
        </p:nvSpPr>
        <p:spPr>
          <a:xfrm>
            <a:off x="706853" y="334580"/>
            <a:ext cx="72400" cy="900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Tree>
    <p:extLst>
      <p:ext uri="{BB962C8B-B14F-4D97-AF65-F5344CB8AC3E}">
        <p14:creationId xmlns:p14="http://schemas.microsoft.com/office/powerpoint/2010/main" val="100981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666786"/>
          </a:xfrm>
        </p:spPr>
        <p:txBody>
          <a:bodyPr/>
          <a:lstStyle/>
          <a:p>
            <a:r>
              <a:rPr lang="en-US"/>
              <a:t>Click to edit Master title style</a:t>
            </a:r>
          </a:p>
        </p:txBody>
      </p:sp>
      <p:sp>
        <p:nvSpPr>
          <p:cNvPr id="3" name="Content Placeholder 2"/>
          <p:cNvSpPr>
            <a:spLocks noGrp="1"/>
          </p:cNvSpPr>
          <p:nvPr>
            <p:ph sz="half" idx="1"/>
          </p:nvPr>
        </p:nvSpPr>
        <p:spPr>
          <a:xfrm>
            <a:off x="1097280" y="1845735"/>
            <a:ext cx="4937760" cy="16109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16109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08E61A-FCF1-4FBC-98FD-DD3161504156}" type="slidenum">
              <a:rPr lang="en-GB" smtClean="0"/>
              <a:t>‹#›</a:t>
            </a:fld>
            <a:endParaRPr lang="en-GB"/>
          </a:p>
        </p:txBody>
      </p:sp>
    </p:spTree>
    <p:extLst>
      <p:ext uri="{BB962C8B-B14F-4D97-AF65-F5344CB8AC3E}">
        <p14:creationId xmlns:p14="http://schemas.microsoft.com/office/powerpoint/2010/main" val="91049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26815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9A6CD0-442B-4B42-B5E6-6BF074CE3315}" type="datetimeFigureOut">
              <a:rPr lang="en-GB" smtClean="0"/>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25055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09A6CD0-442B-4B42-B5E6-6BF074CE3315}" type="datetimeFigureOut">
              <a:rPr lang="en-GB" smtClean="0"/>
              <a:t>23/06/2025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120536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09A6CD0-442B-4B42-B5E6-6BF074CE3315}" type="datetimeFigureOut">
              <a:rPr lang="en-GB" smtClean="0"/>
              <a:t>23/06/2025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05531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09A6CD0-442B-4B42-B5E6-6BF074CE3315}" type="datetimeFigureOut">
              <a:rPr lang="en-GB" smtClean="0"/>
              <a:t>23/06/2025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57717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A6CD0-442B-4B42-B5E6-6BF074CE3315}" type="datetimeFigureOut">
              <a:rPr lang="en-GB" smtClean="0"/>
              <a:t>23/06/2025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177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A6CD0-442B-4B42-B5E6-6BF074CE3315}" type="datetimeFigureOut">
              <a:rPr lang="en-GB" smtClean="0"/>
              <a:t>23/06/2025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22210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A6CD0-442B-4B42-B5E6-6BF074CE3315}" type="datetimeFigureOut">
              <a:rPr lang="en-GB" smtClean="0"/>
              <a:t>23/06/2025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17892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A6CD0-442B-4B42-B5E6-6BF074CE3315}" type="datetimeFigureOut">
              <a:rPr lang="en-GB" smtClean="0"/>
              <a:t>23/06/2025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42092-B935-4459-B762-7DD9848AEEF9}" type="slidenum">
              <a:rPr lang="en-GB" smtClean="0"/>
              <a:t>‹#›</a:t>
            </a:fld>
            <a:endParaRPr lang="en-GB"/>
          </a:p>
        </p:txBody>
      </p:sp>
    </p:spTree>
    <p:extLst>
      <p:ext uri="{BB962C8B-B14F-4D97-AF65-F5344CB8AC3E}">
        <p14:creationId xmlns:p14="http://schemas.microsoft.com/office/powerpoint/2010/main" val="529172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70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F2F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5900" y="563333"/>
            <a:ext cx="4302400" cy="666786"/>
          </a:xfrm>
          <a:prstGeom prst="rect">
            <a:avLst/>
          </a:prstGeom>
          <a:noFill/>
        </p:spPr>
        <p:txBody>
          <a:bodyPr wrap="square" rtlCol="0">
            <a:spAutoFit/>
          </a:bodyPr>
          <a:lstStyle/>
          <a:p>
            <a:pPr lvl="0"/>
            <a:endParaRPr/>
          </a:p>
        </p:txBody>
      </p:sp>
      <p:sp>
        <p:nvSpPr>
          <p:cNvPr id="7" name="Google Shape;7;p1"/>
          <p:cNvSpPr txBox="1">
            <a:spLocks noGrp="1"/>
          </p:cNvSpPr>
          <p:nvPr>
            <p:ph type="body" idx="1"/>
          </p:nvPr>
        </p:nvSpPr>
        <p:spPr>
          <a:xfrm>
            <a:off x="965064" y="2115101"/>
            <a:ext cx="8122800" cy="461665"/>
          </a:xfrm>
          <a:prstGeom prst="rect">
            <a:avLst/>
          </a:prstGeom>
          <a:noFill/>
        </p:spPr>
        <p:txBody>
          <a:bodyPr wrap="square" rtlCol="0">
            <a:spAutoFit/>
          </a:bodyPr>
          <a:lstStyle/>
          <a:p>
            <a:pPr marL="380968" lvl="0" indent="-380968">
              <a:buChar char="•"/>
            </a:pPr>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b="1">
                <a:solidFill>
                  <a:srgbClr val="BE62AB"/>
                </a:solidFill>
                <a:latin typeface="Calibri" panose="020F0502020204030204" pitchFamily="34" charset="0"/>
                <a:ea typeface="Calibri" panose="020F0502020204030204" pitchFamily="34" charset="0"/>
                <a:cs typeface="Calibri" panose="020F0502020204030204" pitchFamily="34" charset="0"/>
                <a:sym typeface="Titillium Web"/>
              </a:defRPr>
            </a:lvl1pPr>
            <a:lvl2pPr lvl="1" algn="r">
              <a:buNone/>
              <a:defRPr sz="1600" b="1">
                <a:solidFill>
                  <a:srgbClr val="FF004E"/>
                </a:solidFill>
                <a:latin typeface="Titillium Web"/>
                <a:ea typeface="Titillium Web"/>
                <a:cs typeface="Titillium Web"/>
                <a:sym typeface="Titillium Web"/>
              </a:defRPr>
            </a:lvl2pPr>
            <a:lvl3pPr lvl="2" algn="r">
              <a:buNone/>
              <a:defRPr sz="1600" b="1">
                <a:solidFill>
                  <a:srgbClr val="FF004E"/>
                </a:solidFill>
                <a:latin typeface="Titillium Web"/>
                <a:ea typeface="Titillium Web"/>
                <a:cs typeface="Titillium Web"/>
                <a:sym typeface="Titillium Web"/>
              </a:defRPr>
            </a:lvl3pPr>
            <a:lvl4pPr lvl="3" algn="r">
              <a:buNone/>
              <a:defRPr sz="1600" b="1">
                <a:solidFill>
                  <a:srgbClr val="FF004E"/>
                </a:solidFill>
                <a:latin typeface="Titillium Web"/>
                <a:ea typeface="Titillium Web"/>
                <a:cs typeface="Titillium Web"/>
                <a:sym typeface="Titillium Web"/>
              </a:defRPr>
            </a:lvl4pPr>
            <a:lvl5pPr lvl="4" algn="r">
              <a:buNone/>
              <a:defRPr sz="1600" b="1">
                <a:solidFill>
                  <a:srgbClr val="FF004E"/>
                </a:solidFill>
                <a:latin typeface="Titillium Web"/>
                <a:ea typeface="Titillium Web"/>
                <a:cs typeface="Titillium Web"/>
                <a:sym typeface="Titillium Web"/>
              </a:defRPr>
            </a:lvl5pPr>
            <a:lvl6pPr lvl="5" algn="r">
              <a:buNone/>
              <a:defRPr sz="1600" b="1">
                <a:solidFill>
                  <a:srgbClr val="FF004E"/>
                </a:solidFill>
                <a:latin typeface="Titillium Web"/>
                <a:ea typeface="Titillium Web"/>
                <a:cs typeface="Titillium Web"/>
                <a:sym typeface="Titillium Web"/>
              </a:defRPr>
            </a:lvl6pPr>
            <a:lvl7pPr lvl="6" algn="r">
              <a:buNone/>
              <a:defRPr sz="1600" b="1">
                <a:solidFill>
                  <a:srgbClr val="FF004E"/>
                </a:solidFill>
                <a:latin typeface="Titillium Web"/>
                <a:ea typeface="Titillium Web"/>
                <a:cs typeface="Titillium Web"/>
                <a:sym typeface="Titillium Web"/>
              </a:defRPr>
            </a:lvl7pPr>
            <a:lvl8pPr lvl="7" algn="r">
              <a:buNone/>
              <a:defRPr sz="1600" b="1">
                <a:solidFill>
                  <a:srgbClr val="FF004E"/>
                </a:solidFill>
                <a:latin typeface="Titillium Web"/>
                <a:ea typeface="Titillium Web"/>
                <a:cs typeface="Titillium Web"/>
                <a:sym typeface="Titillium Web"/>
              </a:defRPr>
            </a:lvl8pPr>
            <a:lvl9pPr lvl="8" algn="r">
              <a:buNone/>
              <a:defRPr sz="1600" b="1">
                <a:solidFill>
                  <a:srgbClr val="FF004E"/>
                </a:solidFill>
                <a:latin typeface="Titillium Web"/>
                <a:ea typeface="Titillium Web"/>
                <a:cs typeface="Titillium Web"/>
                <a:sym typeface="Titillium Web"/>
              </a:defRPr>
            </a:lvl9pPr>
          </a:lstStyle>
          <a:p>
            <a:fld id="{00000000-1234-1234-1234-123412341234}" type="slidenum">
              <a:rPr lang="en" smtClean="0"/>
              <a:pPr/>
              <a:t>‹#›</a:t>
            </a:fld>
            <a:endParaRPr lang="en"/>
          </a:p>
        </p:txBody>
      </p:sp>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964271" y="273204"/>
            <a:ext cx="758341" cy="747784"/>
          </a:xfrm>
          <a:prstGeom prst="rect">
            <a:avLst/>
          </a:prstGeom>
          <a:noFill/>
          <a:ln>
            <a:noFill/>
          </a:ln>
          <a:effectLst/>
        </p:spPr>
      </p:pic>
    </p:spTree>
    <p:extLst>
      <p:ext uri="{BB962C8B-B14F-4D97-AF65-F5344CB8AC3E}">
        <p14:creationId xmlns:p14="http://schemas.microsoft.com/office/powerpoint/2010/main" val="338098984"/>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1" i="0" u="none" strike="noStrike" cap="none" dirty="0">
          <a:solidFill>
            <a:srgbClr val="073B59"/>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52387" marR="0" lvl="0" indent="0" algn="l" rtl="0">
        <a:lnSpc>
          <a:spcPct val="100000"/>
        </a:lnSpc>
        <a:spcBef>
          <a:spcPts val="0"/>
        </a:spcBef>
        <a:spcAft>
          <a:spcPts val="0"/>
        </a:spcAft>
        <a:buClr>
          <a:srgbClr val="BE62AB"/>
        </a:buClr>
        <a:buSzPct val="75000"/>
        <a:buFont typeface="Arial" panose="020B0604020202020204" pitchFamily="34" charset="0"/>
        <a:buNone/>
        <a:defRPr sz="2400" b="0" i="0" u="none" strike="noStrike" cap="none" dirty="0">
          <a:solidFill>
            <a:srgbClr val="073B59"/>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GSSSonline/modelling-trajectories-summer-school-202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mailto:diarmuid.mcdonnell@uws.ac.u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Rectangle 1"/>
          <p:cNvSpPr/>
          <p:nvPr/>
        </p:nvSpPr>
        <p:spPr>
          <a:xfrm>
            <a:off x="0" y="4982401"/>
            <a:ext cx="12192000" cy="1913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911"/>
          </a:p>
        </p:txBody>
      </p:sp>
      <p:sp>
        <p:nvSpPr>
          <p:cNvPr id="79" name="Google Shape;79;p15"/>
          <p:cNvSpPr txBox="1">
            <a:spLocks noGrp="1"/>
          </p:cNvSpPr>
          <p:nvPr>
            <p:ph type="ctrTitle"/>
          </p:nvPr>
        </p:nvSpPr>
        <p:spPr>
          <a:xfrm>
            <a:off x="1181652" y="2545231"/>
            <a:ext cx="9828696" cy="1546400"/>
          </a:xfrm>
          <a:prstGeom prst="rect">
            <a:avLst/>
          </a:prstGeom>
        </p:spPr>
        <p:txBody>
          <a:bodyPr spcFirstLastPara="1" vert="horz" wrap="square" lIns="121900" tIns="121900" rIns="121900" bIns="121900" rtlCol="0" anchor="ctr" anchorCtr="0">
            <a:noAutofit/>
          </a:bodyPr>
          <a:lstStyle/>
          <a:p>
            <a:pPr marL="101591"/>
            <a:r>
              <a:rPr lang="en-GB" sz="4267" dirty="0">
                <a:solidFill>
                  <a:schemeClr val="bg1"/>
                </a:solidFill>
              </a:rPr>
              <a:t>Modelling Trajectories</a:t>
            </a:r>
            <a:br>
              <a:rPr lang="en-GB" sz="4267" dirty="0">
                <a:solidFill>
                  <a:schemeClr val="bg1"/>
                </a:solidFill>
              </a:rPr>
            </a:br>
            <a:br>
              <a:rPr lang="en-GB" sz="4267" dirty="0">
                <a:solidFill>
                  <a:schemeClr val="bg1"/>
                </a:solidFill>
              </a:rPr>
            </a:br>
            <a:r>
              <a:rPr lang="en-GB" sz="2400" dirty="0">
                <a:solidFill>
                  <a:schemeClr val="bg1"/>
                </a:solidFill>
              </a:rPr>
              <a:t>2025-06-25</a:t>
            </a:r>
            <a:br>
              <a:rPr lang="en-GB" sz="2400" dirty="0">
                <a:solidFill>
                  <a:schemeClr val="bg1"/>
                </a:solidFill>
              </a:rPr>
            </a:br>
            <a:r>
              <a:rPr lang="en-GB" sz="2400" dirty="0">
                <a:solidFill>
                  <a:schemeClr val="bg1"/>
                </a:solidFill>
              </a:rPr>
              <a:t>Dr Diarmuid McDonnell</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7629" y="5351095"/>
            <a:ext cx="3024712" cy="1065435"/>
          </a:xfrm>
          <a:prstGeom prst="rect">
            <a:avLst/>
          </a:prstGeom>
        </p:spPr>
      </p:pic>
      <p:pic>
        <p:nvPicPr>
          <p:cNvPr id="5" name="Picture 4"/>
          <p:cNvPicPr>
            <a:picLocks noChangeAspect="1"/>
          </p:cNvPicPr>
          <p:nvPr/>
        </p:nvPicPr>
        <p:blipFill>
          <a:blip r:embed="rId4"/>
          <a:srcRect/>
          <a:stretch/>
        </p:blipFill>
        <p:spPr>
          <a:xfrm>
            <a:off x="366073" y="5610219"/>
            <a:ext cx="3024712" cy="769509"/>
          </a:xfrm>
          <a:prstGeom prst="rect">
            <a:avLst/>
          </a:prstGeom>
        </p:spPr>
      </p:pic>
      <p:sp>
        <p:nvSpPr>
          <p:cNvPr id="6" name="TextBox 5"/>
          <p:cNvSpPr txBox="1"/>
          <p:nvPr/>
        </p:nvSpPr>
        <p:spPr>
          <a:xfrm>
            <a:off x="2217601" y="603895"/>
            <a:ext cx="8908799" cy="1323632"/>
          </a:xfrm>
          <a:prstGeom prst="rect">
            <a:avLst/>
          </a:prstGeom>
          <a:noFill/>
        </p:spPr>
        <p:txBody>
          <a:bodyPr wrap="square" rtlCol="0">
            <a:spAutoFit/>
          </a:bodyPr>
          <a:lstStyle/>
          <a:p>
            <a:r>
              <a:rPr lang="en-GB" sz="2667" i="1">
                <a:solidFill>
                  <a:schemeClr val="bg1"/>
                </a:solidFill>
                <a:latin typeface="Calibri Light" panose="020F0302020204030204" pitchFamily="34" charset="0"/>
                <a:cs typeface="Calibri Light" panose="020F0302020204030204" pitchFamily="34" charset="0"/>
              </a:rPr>
              <a:t>Supporting, delivering and facilitating high quality opportunities and training by engaging with students, staff and partners to positively impact the social science community in Scotland</a:t>
            </a:r>
            <a:r>
              <a:rPr lang="en-GB" sz="2667" i="1">
                <a:latin typeface="Calibri Light" panose="020F0302020204030204" pitchFamily="34" charset="0"/>
                <a:cs typeface="Calibri Light" panose="020F0302020204030204" pitchFamily="34" charset="0"/>
              </a:rPr>
              <a:t>  </a:t>
            </a:r>
            <a:endParaRPr lang="en-GB" sz="2667">
              <a:latin typeface="Calibri Light" panose="020F0302020204030204" pitchFamily="34" charset="0"/>
              <a:cs typeface="Calibri Light" panose="020F0302020204030204" pitchFamily="34" charset="0"/>
            </a:endParaRPr>
          </a:p>
        </p:txBody>
      </p:sp>
      <p:pic>
        <p:nvPicPr>
          <p:cNvPr id="7" name="Picture 7" descr="A close up of a sign&#10;&#10;Description automatically generated">
            <a:extLst>
              <a:ext uri="{FF2B5EF4-FFF2-40B4-BE49-F238E27FC236}">
                <a16:creationId xmlns:a16="http://schemas.microsoft.com/office/drawing/2014/main" id="{4C240980-7D4D-4083-B8F4-7814A2705687}"/>
              </a:ext>
            </a:extLst>
          </p:cNvPr>
          <p:cNvPicPr>
            <a:picLocks noChangeAspect="1"/>
          </p:cNvPicPr>
          <p:nvPr/>
        </p:nvPicPr>
        <p:blipFill>
          <a:blip r:embed="rId5"/>
          <a:stretch>
            <a:fillRect/>
          </a:stretch>
        </p:blipFill>
        <p:spPr>
          <a:xfrm>
            <a:off x="4391762" y="5509285"/>
            <a:ext cx="3408476" cy="870444"/>
          </a:xfrm>
          <a:prstGeom prst="rect">
            <a:avLst/>
          </a:prstGeom>
        </p:spPr>
      </p:pic>
      <p:pic>
        <p:nvPicPr>
          <p:cNvPr id="8" name="Picture 7" descr="Icon&#10;&#10;Description automatically generated">
            <a:extLst>
              <a:ext uri="{FF2B5EF4-FFF2-40B4-BE49-F238E27FC236}">
                <a16:creationId xmlns:a16="http://schemas.microsoft.com/office/drawing/2014/main" id="{D5EF3250-62E0-40CB-A83B-777425B38D81}"/>
              </a:ext>
            </a:extLst>
          </p:cNvPr>
          <p:cNvPicPr>
            <a:picLocks noChangeAspect="1"/>
          </p:cNvPicPr>
          <p:nvPr/>
        </p:nvPicPr>
        <p:blipFill>
          <a:blip r:embed="rId6"/>
          <a:stretch>
            <a:fillRect/>
          </a:stretch>
        </p:blipFill>
        <p:spPr>
          <a:xfrm>
            <a:off x="630429" y="576821"/>
            <a:ext cx="1248000" cy="1226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BBEB0-6473-AB82-E251-B639FA6A2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85146-05E7-BB32-3F65-5B285BB6EDA1}"/>
              </a:ext>
            </a:extLst>
          </p:cNvPr>
          <p:cNvSpPr>
            <a:spLocks noGrp="1"/>
          </p:cNvSpPr>
          <p:nvPr>
            <p:ph type="title"/>
          </p:nvPr>
        </p:nvSpPr>
        <p:spPr>
          <a:xfrm>
            <a:off x="1125899" y="334580"/>
            <a:ext cx="7084035" cy="900800"/>
          </a:xfrm>
        </p:spPr>
        <p:txBody>
          <a:bodyPr/>
          <a:lstStyle/>
          <a:p>
            <a:r>
              <a:rPr lang="en-GB" dirty="0"/>
              <a:t>Growth-curve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D8FC3F-3A0E-1733-B00B-3894614BB4CF}"/>
                  </a:ext>
                </a:extLst>
              </p:cNvPr>
              <p:cNvSpPr>
                <a:spLocks noGrp="1"/>
              </p:cNvSpPr>
              <p:nvPr>
                <p:ph type="body" idx="1"/>
              </p:nvPr>
            </p:nvSpPr>
            <p:spPr>
              <a:xfrm>
                <a:off x="414970" y="1311358"/>
                <a:ext cx="11289350" cy="4961426"/>
              </a:xfrm>
            </p:spPr>
            <p:txBody>
              <a:bodyPr/>
              <a:lstStyle/>
              <a:p>
                <a:pPr marL="152387" indent="0">
                  <a:lnSpc>
                    <a:spcPct val="150000"/>
                  </a:lnSpc>
                  <a:buNone/>
                </a:pPr>
                <a:r>
                  <a:rPr lang="en-GB" sz="2800" dirty="0"/>
                  <a:t>LEVEL 1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oMath>
                </a14:m>
                <a:endParaRPr lang="en-GB" sz="2800" dirty="0"/>
              </a:p>
              <a:p>
                <a:pPr marL="152387" indent="0">
                  <a:lnSpc>
                    <a:spcPct val="150000"/>
                  </a:lnSpc>
                  <a:buNone/>
                </a:pPr>
                <a:r>
                  <a:rPr lang="en-GB" sz="2800" dirty="0"/>
                  <a:t>LEVEL 2a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𝑍</m:t>
                        </m:r>
                      </m:e>
                      <m:sub>
                        <m:r>
                          <a:rPr lang="en-GB" sz="2800" b="0" i="1" smtClean="0">
                            <a:latin typeface="Cambria Math" panose="02040503050406030204" pitchFamily="18" charset="0"/>
                            <a:ea typeface="Cambria Math" panose="02040503050406030204" pitchFamily="18" charset="0"/>
                          </a:rPr>
                          <m:t>𝑖</m:t>
                        </m:r>
                      </m:sub>
                    </m:sSub>
                    <m:r>
                      <a:rPr lang="en-GB"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oMath>
                </a14:m>
                <a:endParaRPr lang="en-GB" sz="2800" dirty="0"/>
              </a:p>
              <a:p>
                <a:pPr marL="152387" indent="0">
                  <a:lnSpc>
                    <a:spcPct val="150000"/>
                  </a:lnSpc>
                  <a:buNone/>
                </a:pPr>
                <a:r>
                  <a:rPr lang="en-GB" sz="2800" dirty="0"/>
                  <a:t>LEVEL 2b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𝑍</m:t>
                        </m:r>
                      </m:e>
                      <m:sub>
                        <m:r>
                          <a:rPr lang="en-GB" sz="2800" i="1">
                            <a:latin typeface="Cambria Math" panose="02040503050406030204" pitchFamily="18" charset="0"/>
                            <a:ea typeface="Cambria Math" panose="02040503050406030204" pitchFamily="18" charset="0"/>
                          </a:rPr>
                          <m:t>𝑖</m:t>
                        </m:r>
                      </m:sub>
                    </m:sSub>
                    <m:r>
                      <a:rPr lang="en-GB"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oMath>
                </a14:m>
                <a:endParaRPr lang="en-GB" sz="2800" dirty="0"/>
              </a:p>
              <a:p>
                <a:pPr>
                  <a:lnSpc>
                    <a:spcPct val="150000"/>
                  </a:lnSpc>
                </a:pPr>
                <a:endParaRPr lang="en-GB" sz="2800" dirty="0"/>
              </a:p>
              <a:p>
                <a:pPr marL="152387" indent="0">
                  <a:lnSpc>
                    <a:spcPct val="150000"/>
                  </a:lnSpc>
                  <a:buNone/>
                </a:pPr>
                <a:r>
                  <a:rPr lang="en-GB" sz="2800" dirty="0"/>
                  <a:t>SINGLE EQ.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US" sz="2800" i="1">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2</m:t>
                        </m:r>
                        <m:r>
                          <a:rPr lang="en-GB"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r>
                      <a:rPr lang="en-US" sz="2800" i="1">
                        <a:latin typeface="Cambria Math" panose="02040503050406030204" pitchFamily="18" charset="0"/>
                      </a:rPr>
                      <m:t>}</m:t>
                    </m:r>
                  </m:oMath>
                </a14:m>
                <a:endParaRPr lang="en-GB" sz="2800" dirty="0"/>
              </a:p>
            </p:txBody>
          </p:sp>
        </mc:Choice>
        <mc:Fallback xmlns="">
          <p:sp>
            <p:nvSpPr>
              <p:cNvPr id="3" name="Content Placeholder 2">
                <a:extLst>
                  <a:ext uri="{FF2B5EF4-FFF2-40B4-BE49-F238E27FC236}">
                    <a16:creationId xmlns:a16="http://schemas.microsoft.com/office/drawing/2014/main" id="{40D8FC3F-3A0E-1733-B00B-3894614BB4CF}"/>
                  </a:ext>
                </a:extLst>
              </p:cNvPr>
              <p:cNvSpPr>
                <a:spLocks noGrp="1" noRot="1" noChangeAspect="1" noMove="1" noResize="1" noEditPoints="1" noAdjustHandles="1" noChangeArrowheads="1" noChangeShapeType="1" noTextEdit="1"/>
              </p:cNvSpPr>
              <p:nvPr>
                <p:ph type="body" idx="1"/>
              </p:nvPr>
            </p:nvSpPr>
            <p:spPr>
              <a:xfrm>
                <a:off x="414970" y="1311358"/>
                <a:ext cx="11289350" cy="4961426"/>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519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0B801-8F27-D32A-4F3D-D4E7C019E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44D32-EEB2-061F-068A-B1FF9C762079}"/>
              </a:ext>
            </a:extLst>
          </p:cNvPr>
          <p:cNvSpPr>
            <a:spLocks noGrp="1"/>
          </p:cNvSpPr>
          <p:nvPr>
            <p:ph type="title"/>
          </p:nvPr>
        </p:nvSpPr>
        <p:spPr>
          <a:xfrm>
            <a:off x="1125899" y="334580"/>
            <a:ext cx="7084035" cy="900800"/>
          </a:xfrm>
        </p:spPr>
        <p:txBody>
          <a:bodyPr/>
          <a:lstStyle/>
          <a:p>
            <a:r>
              <a:rPr lang="en-GB" dirty="0"/>
              <a:t>Growth-curve models</a:t>
            </a:r>
          </a:p>
        </p:txBody>
      </p:sp>
      <p:sp>
        <p:nvSpPr>
          <p:cNvPr id="3" name="Content Placeholder 2">
            <a:extLst>
              <a:ext uri="{FF2B5EF4-FFF2-40B4-BE49-F238E27FC236}">
                <a16:creationId xmlns:a16="http://schemas.microsoft.com/office/drawing/2014/main" id="{FCFA75EC-B771-7399-7CE5-21A89B7A3EB6}"/>
              </a:ext>
            </a:extLst>
          </p:cNvPr>
          <p:cNvSpPr>
            <a:spLocks noGrp="1"/>
          </p:cNvSpPr>
          <p:nvPr>
            <p:ph type="body" idx="1"/>
          </p:nvPr>
        </p:nvSpPr>
        <p:spPr>
          <a:xfrm>
            <a:off x="414970" y="1311358"/>
            <a:ext cx="11289350" cy="4961426"/>
          </a:xfrm>
        </p:spPr>
        <p:txBody>
          <a:bodyPr/>
          <a:lstStyle/>
          <a:p>
            <a:pPr marL="152387" indent="0">
              <a:lnSpc>
                <a:spcPct val="150000"/>
              </a:lnSpc>
              <a:buNone/>
            </a:pPr>
            <a:r>
              <a:rPr lang="en-GB" sz="2800" dirty="0"/>
              <a:t>Growth-curve models can estimate:</a:t>
            </a:r>
          </a:p>
          <a:p>
            <a:pPr>
              <a:lnSpc>
                <a:spcPct val="150000"/>
              </a:lnSpc>
            </a:pPr>
            <a:r>
              <a:rPr lang="en-GB" sz="2800" dirty="0"/>
              <a:t>Average level at beginning of period (baseline)</a:t>
            </a:r>
          </a:p>
          <a:p>
            <a:pPr>
              <a:lnSpc>
                <a:spcPct val="150000"/>
              </a:lnSpc>
            </a:pPr>
            <a:r>
              <a:rPr lang="en-GB" sz="2800" dirty="0"/>
              <a:t>Average change over time</a:t>
            </a:r>
          </a:p>
          <a:p>
            <a:pPr>
              <a:lnSpc>
                <a:spcPct val="150000"/>
              </a:lnSpc>
            </a:pPr>
            <a:r>
              <a:rPr lang="en-GB" sz="2800" dirty="0"/>
              <a:t>Correlation between level and change</a:t>
            </a:r>
          </a:p>
          <a:p>
            <a:pPr>
              <a:lnSpc>
                <a:spcPct val="150000"/>
              </a:lnSpc>
            </a:pPr>
            <a:r>
              <a:rPr lang="en-GB" sz="2800" dirty="0"/>
              <a:t>Variation around baseline</a:t>
            </a:r>
          </a:p>
          <a:p>
            <a:pPr>
              <a:lnSpc>
                <a:spcPct val="150000"/>
              </a:lnSpc>
            </a:pPr>
            <a:r>
              <a:rPr lang="en-GB" sz="2800" dirty="0"/>
              <a:t>Variation around change</a:t>
            </a:r>
          </a:p>
          <a:p>
            <a:pPr>
              <a:lnSpc>
                <a:spcPct val="150000"/>
              </a:lnSpc>
            </a:pPr>
            <a:r>
              <a:rPr lang="en-GB" sz="2800" dirty="0"/>
              <a:t>Predictors of baseline and change</a:t>
            </a:r>
          </a:p>
          <a:p>
            <a:pPr marL="152387" indent="0">
              <a:lnSpc>
                <a:spcPct val="150000"/>
              </a:lnSpc>
              <a:buNone/>
            </a:pPr>
            <a:endParaRPr lang="en-GB" sz="2800" dirty="0"/>
          </a:p>
          <a:p>
            <a:pPr marL="152387" indent="0">
              <a:lnSpc>
                <a:spcPct val="150000"/>
              </a:lnSpc>
              <a:buNone/>
            </a:pPr>
            <a:endParaRPr lang="en-GB" sz="2800" dirty="0"/>
          </a:p>
        </p:txBody>
      </p:sp>
    </p:spTree>
    <p:extLst>
      <p:ext uri="{BB962C8B-B14F-4D97-AF65-F5344CB8AC3E}">
        <p14:creationId xmlns:p14="http://schemas.microsoft.com/office/powerpoint/2010/main" val="6808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97B37-52A0-4632-475F-D97B83858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5284E-DF5A-EB75-2A42-B4A9FB6DCC59}"/>
              </a:ext>
            </a:extLst>
          </p:cNvPr>
          <p:cNvSpPr>
            <a:spLocks noGrp="1"/>
          </p:cNvSpPr>
          <p:nvPr>
            <p:ph type="title"/>
          </p:nvPr>
        </p:nvSpPr>
        <p:spPr>
          <a:xfrm>
            <a:off x="1125899" y="334580"/>
            <a:ext cx="7084035" cy="900800"/>
          </a:xfrm>
        </p:spPr>
        <p:txBody>
          <a:bodyPr/>
          <a:lstStyle/>
          <a:p>
            <a:r>
              <a:rPr lang="en-GB" dirty="0"/>
              <a:t>Extensions and considerations</a:t>
            </a:r>
          </a:p>
        </p:txBody>
      </p:sp>
      <p:sp>
        <p:nvSpPr>
          <p:cNvPr id="3" name="Content Placeholder 2">
            <a:extLst>
              <a:ext uri="{FF2B5EF4-FFF2-40B4-BE49-F238E27FC236}">
                <a16:creationId xmlns:a16="http://schemas.microsoft.com/office/drawing/2014/main" id="{7DD5FEF4-88ED-B32B-2938-169915D1A822}"/>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i="1" dirty="0"/>
              <a:t>Unbalanced data </a:t>
            </a:r>
            <a:r>
              <a:rPr lang="en-GB" sz="2800" dirty="0"/>
              <a:t>= units are not observed the same number of times / at the same times.</a:t>
            </a:r>
          </a:p>
          <a:p>
            <a:pPr marL="0" indent="0">
              <a:lnSpc>
                <a:spcPct val="150000"/>
              </a:lnSpc>
              <a:buNone/>
            </a:pPr>
            <a:r>
              <a:rPr lang="en-GB" sz="2800" i="1" dirty="0"/>
              <a:t>Functional form</a:t>
            </a:r>
            <a:r>
              <a:rPr lang="en-GB" sz="2800" dirty="0"/>
              <a:t> = is change a linear / curvilinear process?</a:t>
            </a:r>
          </a:p>
          <a:p>
            <a:pPr marL="0" indent="0">
              <a:lnSpc>
                <a:spcPct val="150000"/>
              </a:lnSpc>
              <a:buNone/>
            </a:pPr>
            <a:r>
              <a:rPr lang="en-GB" sz="2800" i="1" dirty="0"/>
              <a:t>Autocorrelation</a:t>
            </a:r>
            <a:r>
              <a:rPr lang="en-GB" sz="2800" dirty="0"/>
              <a:t> = differences from expected values are probably correlated over time.</a:t>
            </a:r>
          </a:p>
          <a:p>
            <a:pPr marL="0" indent="0">
              <a:lnSpc>
                <a:spcPct val="150000"/>
              </a:lnSpc>
              <a:buNone/>
            </a:pPr>
            <a:r>
              <a:rPr lang="en-GB" sz="2800" i="1" dirty="0"/>
              <a:t>Variance functions</a:t>
            </a:r>
            <a:r>
              <a:rPr lang="en-GB" sz="2800" dirty="0"/>
              <a:t> = changes in variance over time.</a:t>
            </a:r>
          </a:p>
          <a:p>
            <a:pPr marL="0" indent="0">
              <a:lnSpc>
                <a:spcPct val="150000"/>
              </a:lnSpc>
              <a:buNone/>
            </a:pPr>
            <a:r>
              <a:rPr lang="en-GB" sz="2800" i="1" dirty="0"/>
              <a:t>Binary / count outcomes</a:t>
            </a:r>
            <a:r>
              <a:rPr lang="en-GB" sz="2800" dirty="0"/>
              <a:t> = estimating logistic or count regression models.</a:t>
            </a:r>
          </a:p>
        </p:txBody>
      </p:sp>
    </p:spTree>
    <p:extLst>
      <p:ext uri="{BB962C8B-B14F-4D97-AF65-F5344CB8AC3E}">
        <p14:creationId xmlns:p14="http://schemas.microsoft.com/office/powerpoint/2010/main" val="30703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42FAA-C4FF-0BF9-9FEB-353AFDC7D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08143-F482-E6E4-D74B-3F88BF467212}"/>
              </a:ext>
            </a:extLst>
          </p:cNvPr>
          <p:cNvSpPr>
            <a:spLocks noGrp="1"/>
          </p:cNvSpPr>
          <p:nvPr>
            <p:ph type="title"/>
          </p:nvPr>
        </p:nvSpPr>
        <p:spPr>
          <a:xfrm>
            <a:off x="1125899" y="334580"/>
            <a:ext cx="7084035" cy="900800"/>
          </a:xfrm>
        </p:spPr>
        <p:txBody>
          <a:bodyPr/>
          <a:lstStyle/>
          <a:p>
            <a:r>
              <a:rPr lang="en-GB" dirty="0"/>
              <a:t>Questions and comments</a:t>
            </a:r>
          </a:p>
        </p:txBody>
      </p:sp>
      <p:sp>
        <p:nvSpPr>
          <p:cNvPr id="3" name="Content Placeholder 2">
            <a:extLst>
              <a:ext uri="{FF2B5EF4-FFF2-40B4-BE49-F238E27FC236}">
                <a16:creationId xmlns:a16="http://schemas.microsoft.com/office/drawing/2014/main" id="{A3344B12-CE7E-B412-FD84-09D3C937D478}"/>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spTree>
    <p:extLst>
      <p:ext uri="{BB962C8B-B14F-4D97-AF65-F5344CB8AC3E}">
        <p14:creationId xmlns:p14="http://schemas.microsoft.com/office/powerpoint/2010/main" val="125353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C2D5-F17F-3DDC-81DD-B0EB1FE6808A}"/>
              </a:ext>
            </a:extLst>
          </p:cNvPr>
          <p:cNvSpPr>
            <a:spLocks noGrp="1"/>
          </p:cNvSpPr>
          <p:nvPr>
            <p:ph type="title"/>
          </p:nvPr>
        </p:nvSpPr>
        <p:spPr>
          <a:xfrm>
            <a:off x="948537" y="673247"/>
            <a:ext cx="4302400" cy="1143200"/>
          </a:xfrm>
        </p:spPr>
        <p:txBody>
          <a:bodyPr anchor="b">
            <a:noAutofit/>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B8D0EB53-7FCE-5014-BB27-40810D276F38}"/>
              </a:ext>
            </a:extLst>
          </p:cNvPr>
          <p:cNvSpPr>
            <a:spLocks noGrp="1"/>
          </p:cNvSpPr>
          <p:nvPr>
            <p:ph idx="4294967295"/>
          </p:nvPr>
        </p:nvSpPr>
        <p:spPr>
          <a:xfrm>
            <a:off x="814917" y="2386542"/>
            <a:ext cx="4243388" cy="3319463"/>
          </a:xfrm>
        </p:spPr>
        <p:txBody>
          <a:bodyPr vert="horz" lIns="91440" tIns="45720" rIns="91440" bIns="45720" rtlCol="0" anchor="t">
            <a:normAutofit lnSpcReduction="10000"/>
          </a:bodyPr>
          <a:lstStyle/>
          <a:p>
            <a:pPr marL="0" indent="0">
              <a:buNone/>
            </a:pPr>
            <a:r>
              <a:rPr lang="en-US" dirty="0">
                <a:solidFill>
                  <a:schemeClr val="bg1"/>
                </a:solidFill>
                <a:cs typeface="Calibri"/>
                <a:hlinkClick r:id="rId3"/>
              </a:rPr>
              <a:t>https://github.com/SGSSSonline/modelling-trajectories-summer-school-2025</a:t>
            </a:r>
            <a:endParaRPr lang="en-US" dirty="0">
              <a:solidFill>
                <a:schemeClr val="bg1"/>
              </a:solidFill>
              <a:cs typeface="Calibri"/>
            </a:endParaRPr>
          </a:p>
          <a:p>
            <a:pPr marL="0" indent="0">
              <a:buNone/>
            </a:pPr>
            <a:endParaRPr lang="en-US" dirty="0">
              <a:solidFill>
                <a:schemeClr val="bg1"/>
              </a:solidFill>
              <a:cs typeface="Calibri"/>
            </a:endParaRPr>
          </a:p>
          <a:p>
            <a:pPr marL="0" indent="0">
              <a:buNone/>
            </a:pPr>
            <a:r>
              <a:rPr lang="en-US" dirty="0">
                <a:solidFill>
                  <a:schemeClr val="bg1"/>
                </a:solidFill>
                <a:cs typeface="Calibri"/>
              </a:rPr>
              <a:t>Contact me: </a:t>
            </a:r>
            <a:r>
              <a:rPr lang="en-US" dirty="0">
                <a:solidFill>
                  <a:schemeClr val="bg1"/>
                </a:solidFill>
                <a:cs typeface="Calibri"/>
                <a:hlinkClick r:id="rId4">
                  <a:extLst>
                    <a:ext uri="{A12FA001-AC4F-418D-AE19-62706E023703}">
                      <ahyp:hlinkClr xmlns:ahyp="http://schemas.microsoft.com/office/drawing/2018/hyperlinkcolor" val="tx"/>
                    </a:ext>
                  </a:extLst>
                </a:hlinkClick>
              </a:rPr>
              <a:t>diarmuid.mcdonnell@uws.ac.uk</a:t>
            </a:r>
            <a:endParaRPr lang="en-US" dirty="0">
              <a:solidFill>
                <a:schemeClr val="bg1"/>
              </a:solidFill>
              <a:cs typeface="Calibri"/>
            </a:endParaRPr>
          </a:p>
          <a:p>
            <a:pPr marL="0" indent="0">
              <a:buNone/>
            </a:pPr>
            <a:endParaRPr lang="en-US" dirty="0">
              <a:solidFill>
                <a:schemeClr val="bg1"/>
              </a:solidFill>
              <a:cs typeface="Calibri"/>
            </a:endParaRPr>
          </a:p>
          <a:p>
            <a:pPr marL="0" indent="0">
              <a:buNone/>
            </a:pPr>
            <a:endParaRPr lang="en-US" sz="2200" dirty="0">
              <a:cs typeface="Calibri"/>
            </a:endParaRPr>
          </a:p>
        </p:txBody>
      </p:sp>
    </p:spTree>
    <p:extLst>
      <p:ext uri="{BB962C8B-B14F-4D97-AF65-F5344CB8AC3E}">
        <p14:creationId xmlns:p14="http://schemas.microsoft.com/office/powerpoint/2010/main" val="54194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99" y="334580"/>
            <a:ext cx="7084035" cy="900800"/>
          </a:xfrm>
        </p:spPr>
        <p:txBody>
          <a:bodyPr/>
          <a:lstStyle/>
          <a:p>
            <a:r>
              <a:rPr lang="en-GB" dirty="0"/>
              <a:t>Outline</a:t>
            </a:r>
          </a:p>
        </p:txBody>
      </p:sp>
      <p:sp>
        <p:nvSpPr>
          <p:cNvPr id="3" name="Content Placeholder 2"/>
          <p:cNvSpPr>
            <a:spLocks noGrp="1"/>
          </p:cNvSpPr>
          <p:nvPr>
            <p:ph type="body" idx="1"/>
          </p:nvPr>
        </p:nvSpPr>
        <p:spPr>
          <a:xfrm>
            <a:off x="414970" y="1311358"/>
            <a:ext cx="11289350" cy="4961426"/>
          </a:xfrm>
        </p:spPr>
        <p:txBody>
          <a:bodyPr/>
          <a:lstStyle/>
          <a:p>
            <a:pPr marL="457200" indent="-457200">
              <a:lnSpc>
                <a:spcPct val="150000"/>
              </a:lnSpc>
              <a:buFont typeface="+mj-lt"/>
              <a:buAutoNum type="arabicPeriod"/>
            </a:pPr>
            <a:r>
              <a:rPr lang="en-GB" sz="2800" dirty="0"/>
              <a:t>Recap of statistical modelling</a:t>
            </a:r>
          </a:p>
          <a:p>
            <a:pPr marL="457200" indent="-457200">
              <a:lnSpc>
                <a:spcPct val="150000"/>
              </a:lnSpc>
              <a:buFont typeface="+mj-lt"/>
              <a:buAutoNum type="arabicPeriod"/>
            </a:pPr>
            <a:r>
              <a:rPr lang="en-GB" sz="2800" dirty="0"/>
              <a:t>Multilevel statistical modelling</a:t>
            </a:r>
          </a:p>
          <a:p>
            <a:pPr marL="457200" indent="-457200">
              <a:lnSpc>
                <a:spcPct val="150000"/>
              </a:lnSpc>
              <a:buFont typeface="+mj-lt"/>
              <a:buAutoNum type="arabicPeriod"/>
            </a:pPr>
            <a:r>
              <a:rPr lang="en-GB" sz="2800" dirty="0"/>
              <a:t>Growth-curve models</a:t>
            </a:r>
          </a:p>
          <a:p>
            <a:pPr marL="457200" indent="-457200">
              <a:lnSpc>
                <a:spcPct val="150000"/>
              </a:lnSpc>
              <a:buFont typeface="+mj-lt"/>
              <a:buAutoNum type="arabicPeriod"/>
            </a:pPr>
            <a:r>
              <a:rPr lang="en-GB" sz="2800" dirty="0"/>
              <a:t>Examples</a:t>
            </a:r>
          </a:p>
          <a:p>
            <a:pPr marL="457200" indent="-457200">
              <a:lnSpc>
                <a:spcPct val="150000"/>
              </a:lnSpc>
              <a:buFont typeface="+mj-lt"/>
              <a:buAutoNum type="arabicPeriod"/>
            </a:pPr>
            <a:r>
              <a:rPr lang="en-GB" sz="2800" dirty="0"/>
              <a:t>Extensions</a:t>
            </a:r>
          </a:p>
        </p:txBody>
      </p:sp>
    </p:spTree>
    <p:extLst>
      <p:ext uri="{BB962C8B-B14F-4D97-AF65-F5344CB8AC3E}">
        <p14:creationId xmlns:p14="http://schemas.microsoft.com/office/powerpoint/2010/main" val="1261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89D8D-C2AB-170A-BEEC-773B89078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40843-505F-1371-0C09-2024ED439784}"/>
              </a:ext>
            </a:extLst>
          </p:cNvPr>
          <p:cNvSpPr>
            <a:spLocks noGrp="1"/>
          </p:cNvSpPr>
          <p:nvPr>
            <p:ph type="title"/>
          </p:nvPr>
        </p:nvSpPr>
        <p:spPr>
          <a:xfrm>
            <a:off x="1125899" y="334580"/>
            <a:ext cx="7084035" cy="900800"/>
          </a:xfrm>
        </p:spPr>
        <p:txBody>
          <a:bodyPr/>
          <a:lstStyle/>
          <a:p>
            <a:r>
              <a:rPr lang="en-GB" dirty="0"/>
              <a:t>Recap of statistical modelling</a:t>
            </a:r>
          </a:p>
        </p:txBody>
      </p:sp>
      <p:sp>
        <p:nvSpPr>
          <p:cNvPr id="3" name="Content Placeholder 2">
            <a:extLst>
              <a:ext uri="{FF2B5EF4-FFF2-40B4-BE49-F238E27FC236}">
                <a16:creationId xmlns:a16="http://schemas.microsoft.com/office/drawing/2014/main" id="{3C9881D4-E7E7-8B14-796B-1C2F87584711}"/>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pic>
        <p:nvPicPr>
          <p:cNvPr id="4" name="Picture 3" descr="A graph with blue dots&#10;&#10;Description automatically generated">
            <a:extLst>
              <a:ext uri="{FF2B5EF4-FFF2-40B4-BE49-F238E27FC236}">
                <a16:creationId xmlns:a16="http://schemas.microsoft.com/office/drawing/2014/main" id="{824E5444-3E46-C5F1-5A20-845C93D9E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000" y="1631807"/>
            <a:ext cx="6480000" cy="4320527"/>
          </a:xfrm>
          <a:prstGeom prst="rect">
            <a:avLst/>
          </a:prstGeom>
        </p:spPr>
      </p:pic>
    </p:spTree>
    <p:extLst>
      <p:ext uri="{BB962C8B-B14F-4D97-AF65-F5344CB8AC3E}">
        <p14:creationId xmlns:p14="http://schemas.microsoft.com/office/powerpoint/2010/main" val="1499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49AA3-AD3F-E12E-7BA8-C61B1E346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733B3-1C4E-D4F9-19AC-3CCFB45E3CED}"/>
              </a:ext>
            </a:extLst>
          </p:cNvPr>
          <p:cNvSpPr>
            <a:spLocks noGrp="1"/>
          </p:cNvSpPr>
          <p:nvPr>
            <p:ph type="title"/>
          </p:nvPr>
        </p:nvSpPr>
        <p:spPr>
          <a:xfrm>
            <a:off x="1125899" y="334580"/>
            <a:ext cx="7084035" cy="900800"/>
          </a:xfrm>
        </p:spPr>
        <p:txBody>
          <a:bodyPr/>
          <a:lstStyle/>
          <a:p>
            <a:r>
              <a:rPr lang="en-GB" dirty="0"/>
              <a:t>Recap of statistical modelling</a:t>
            </a:r>
          </a:p>
        </p:txBody>
      </p:sp>
      <p:sp>
        <p:nvSpPr>
          <p:cNvPr id="3" name="Content Placeholder 2">
            <a:extLst>
              <a:ext uri="{FF2B5EF4-FFF2-40B4-BE49-F238E27FC236}">
                <a16:creationId xmlns:a16="http://schemas.microsoft.com/office/drawing/2014/main" id="{8F127E0F-79E1-E2EA-7AE0-E9C32D53D439}"/>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pic>
        <p:nvPicPr>
          <p:cNvPr id="5" name="Picture 4" descr="A graph with blue dots and a line&#10;&#10;Description automatically generated">
            <a:extLst>
              <a:ext uri="{FF2B5EF4-FFF2-40B4-BE49-F238E27FC236}">
                <a16:creationId xmlns:a16="http://schemas.microsoft.com/office/drawing/2014/main" id="{4D470AB5-E496-796A-909D-277882ADC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645" y="1631807"/>
            <a:ext cx="6480000" cy="4320527"/>
          </a:xfrm>
          <a:prstGeom prst="rect">
            <a:avLst/>
          </a:prstGeom>
        </p:spPr>
      </p:pic>
    </p:spTree>
    <p:extLst>
      <p:ext uri="{BB962C8B-B14F-4D97-AF65-F5344CB8AC3E}">
        <p14:creationId xmlns:p14="http://schemas.microsoft.com/office/powerpoint/2010/main" val="251393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CE8D-92E2-C7EC-71B7-D11A24F21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E02D2-825F-0BA4-3BF8-97158BBD1A38}"/>
              </a:ext>
            </a:extLst>
          </p:cNvPr>
          <p:cNvSpPr>
            <a:spLocks noGrp="1"/>
          </p:cNvSpPr>
          <p:nvPr>
            <p:ph type="title"/>
          </p:nvPr>
        </p:nvSpPr>
        <p:spPr>
          <a:xfrm>
            <a:off x="1125899" y="334580"/>
            <a:ext cx="7084035" cy="900800"/>
          </a:xfrm>
        </p:spPr>
        <p:txBody>
          <a:bodyPr/>
          <a:lstStyle/>
          <a:p>
            <a:r>
              <a:rPr lang="en-GB" dirty="0"/>
              <a:t>Typical example of trajectories</a:t>
            </a:r>
          </a:p>
        </p:txBody>
      </p:sp>
      <p:sp>
        <p:nvSpPr>
          <p:cNvPr id="3" name="Content Placeholder 2">
            <a:extLst>
              <a:ext uri="{FF2B5EF4-FFF2-40B4-BE49-F238E27FC236}">
                <a16:creationId xmlns:a16="http://schemas.microsoft.com/office/drawing/2014/main" id="{93FFB1C0-40C0-3E72-15FE-C8C557A74B15}"/>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pic>
        <p:nvPicPr>
          <p:cNvPr id="4" name="Picture 3" descr="A white paper with black lines&#10;&#10;Description automatically generated">
            <a:extLst>
              <a:ext uri="{FF2B5EF4-FFF2-40B4-BE49-F238E27FC236}">
                <a16:creationId xmlns:a16="http://schemas.microsoft.com/office/drawing/2014/main" id="{E0A22B45-8091-4CC1-9696-1D4C860752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524250" y="363071"/>
            <a:ext cx="5143500" cy="6858000"/>
          </a:xfrm>
          <a:prstGeom prst="rect">
            <a:avLst/>
          </a:prstGeom>
        </p:spPr>
      </p:pic>
    </p:spTree>
    <p:extLst>
      <p:ext uri="{BB962C8B-B14F-4D97-AF65-F5344CB8AC3E}">
        <p14:creationId xmlns:p14="http://schemas.microsoft.com/office/powerpoint/2010/main" val="23283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2C00-A169-A630-20AD-73FEF036C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99165-9787-F7A5-74B6-5C67B9F4BF71}"/>
              </a:ext>
            </a:extLst>
          </p:cNvPr>
          <p:cNvSpPr>
            <a:spLocks noGrp="1"/>
          </p:cNvSpPr>
          <p:nvPr>
            <p:ph type="title"/>
          </p:nvPr>
        </p:nvSpPr>
        <p:spPr>
          <a:xfrm>
            <a:off x="1125899" y="334580"/>
            <a:ext cx="7084035" cy="900800"/>
          </a:xfrm>
        </p:spPr>
        <p:txBody>
          <a:bodyPr/>
          <a:lstStyle/>
          <a:p>
            <a:r>
              <a:rPr lang="en-GB" dirty="0"/>
              <a:t>Modelling framework</a:t>
            </a:r>
          </a:p>
        </p:txBody>
      </p:sp>
      <p:sp>
        <p:nvSpPr>
          <p:cNvPr id="3" name="Content Placeholder 2">
            <a:extLst>
              <a:ext uri="{FF2B5EF4-FFF2-40B4-BE49-F238E27FC236}">
                <a16:creationId xmlns:a16="http://schemas.microsoft.com/office/drawing/2014/main" id="{BFDCA4A4-6ECA-5DFB-3FDE-721435B1E8A2}"/>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dirty="0"/>
              <a:t>Multilevel model (MLM) for change.</a:t>
            </a:r>
          </a:p>
          <a:p>
            <a:pPr marL="0" indent="0">
              <a:lnSpc>
                <a:spcPct val="150000"/>
              </a:lnSpc>
              <a:buNone/>
            </a:pPr>
            <a:r>
              <a:rPr lang="en-GB" sz="2800" dirty="0"/>
              <a:t>​MLM respects and studies dependency in the data.</a:t>
            </a:r>
          </a:p>
          <a:p>
            <a:pPr marL="0" indent="0">
              <a:lnSpc>
                <a:spcPct val="150000"/>
              </a:lnSpc>
              <a:buNone/>
            </a:pPr>
            <a:r>
              <a:rPr lang="en-GB" sz="2800" dirty="0"/>
              <a:t>Special interest lies in disentangling social processes operating at different levels of analysis.</a:t>
            </a:r>
          </a:p>
          <a:p>
            <a:pPr marL="0" indent="0">
              <a:lnSpc>
                <a:spcPct val="150000"/>
              </a:lnSpc>
              <a:buNone/>
            </a:pPr>
            <a:r>
              <a:rPr lang="en-GB" sz="2800" dirty="0"/>
              <a:t>Data structures motivate the need for MLM.</a:t>
            </a:r>
          </a:p>
          <a:p>
            <a:pPr marL="0" indent="0">
              <a:lnSpc>
                <a:spcPct val="150000"/>
              </a:lnSpc>
              <a:buNone/>
            </a:pPr>
            <a:r>
              <a:rPr lang="en-GB" sz="2800" dirty="0"/>
              <a:t>MLMs allow us to model the dependency, contextuality and heterogeneity in the data. (Leckie &amp; Browne, 2023)</a:t>
            </a:r>
          </a:p>
        </p:txBody>
      </p:sp>
    </p:spTree>
    <p:extLst>
      <p:ext uri="{BB962C8B-B14F-4D97-AF65-F5344CB8AC3E}">
        <p14:creationId xmlns:p14="http://schemas.microsoft.com/office/powerpoint/2010/main" val="21823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FF781-308B-DEA6-9554-FCA37FD5C1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AFAB0-D330-A32E-8C45-6C68A68104B5}"/>
              </a:ext>
            </a:extLst>
          </p:cNvPr>
          <p:cNvSpPr>
            <a:spLocks noGrp="1"/>
          </p:cNvSpPr>
          <p:nvPr>
            <p:ph type="title"/>
          </p:nvPr>
        </p:nvSpPr>
        <p:spPr>
          <a:xfrm>
            <a:off x="1125899" y="334580"/>
            <a:ext cx="7084035" cy="900800"/>
          </a:xfrm>
        </p:spPr>
        <p:txBody>
          <a:bodyPr/>
          <a:lstStyle/>
          <a:p>
            <a:r>
              <a:rPr lang="en-GB" dirty="0"/>
              <a:t>Modelling framework</a:t>
            </a:r>
          </a:p>
        </p:txBody>
      </p:sp>
      <p:sp>
        <p:nvSpPr>
          <p:cNvPr id="3" name="Content Placeholder 2">
            <a:extLst>
              <a:ext uri="{FF2B5EF4-FFF2-40B4-BE49-F238E27FC236}">
                <a16:creationId xmlns:a16="http://schemas.microsoft.com/office/drawing/2014/main" id="{A8987035-D6D3-0909-CD4B-24E78C19679D}"/>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dirty="0"/>
              <a:t>Longitudinal data are also multilevel:</a:t>
            </a:r>
          </a:p>
          <a:p>
            <a:pPr marL="457200" indent="-457200">
              <a:lnSpc>
                <a:spcPct val="150000"/>
              </a:lnSpc>
            </a:pPr>
            <a:r>
              <a:rPr lang="en-GB" sz="2800" dirty="0"/>
              <a:t>Repeated measures within individuals</a:t>
            </a:r>
          </a:p>
          <a:p>
            <a:pPr marL="457200" indent="-457200">
              <a:lnSpc>
                <a:spcPct val="150000"/>
              </a:lnSpc>
            </a:pPr>
            <a:r>
              <a:rPr lang="en-GB" sz="2800" dirty="0"/>
              <a:t>Waves within households</a:t>
            </a:r>
          </a:p>
          <a:p>
            <a:pPr marL="457200" indent="-457200">
              <a:lnSpc>
                <a:spcPct val="150000"/>
              </a:lnSpc>
            </a:pPr>
            <a:r>
              <a:rPr lang="en-GB" sz="2800" dirty="0"/>
              <a:t>Years within countries</a:t>
            </a:r>
          </a:p>
          <a:p>
            <a:pPr marL="0" indent="0">
              <a:lnSpc>
                <a:spcPct val="150000"/>
              </a:lnSpc>
              <a:buNone/>
            </a:pPr>
            <a:r>
              <a:rPr lang="en-GB" sz="2800" dirty="0"/>
              <a:t>Growth-curve models are concerned with differences in initial levels (i.e., intercepts) and growth rates (i.e., slopes). We want to use these models to describe growth and explain patterns in relation to relevant covariates.</a:t>
            </a:r>
          </a:p>
        </p:txBody>
      </p:sp>
    </p:spTree>
    <p:extLst>
      <p:ext uri="{BB962C8B-B14F-4D97-AF65-F5344CB8AC3E}">
        <p14:creationId xmlns:p14="http://schemas.microsoft.com/office/powerpoint/2010/main" val="3610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2A9AF-D389-5231-1E46-A521E281B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07E43-B672-3B6A-39DF-43426C54985C}"/>
              </a:ext>
            </a:extLst>
          </p:cNvPr>
          <p:cNvSpPr>
            <a:spLocks noGrp="1"/>
          </p:cNvSpPr>
          <p:nvPr>
            <p:ph type="title"/>
          </p:nvPr>
        </p:nvSpPr>
        <p:spPr>
          <a:xfrm>
            <a:off x="1125899" y="334580"/>
            <a:ext cx="7084035" cy="900800"/>
          </a:xfrm>
        </p:spPr>
        <p:txBody>
          <a:bodyPr/>
          <a:lstStyle/>
          <a:p>
            <a:r>
              <a:rPr lang="en-GB" dirty="0"/>
              <a:t>Growth-curve models</a:t>
            </a:r>
          </a:p>
        </p:txBody>
      </p:sp>
      <p:sp>
        <p:nvSpPr>
          <p:cNvPr id="3" name="Content Placeholder 2">
            <a:extLst>
              <a:ext uri="{FF2B5EF4-FFF2-40B4-BE49-F238E27FC236}">
                <a16:creationId xmlns:a16="http://schemas.microsoft.com/office/drawing/2014/main" id="{A32B79CE-0833-8D6E-3E41-1D50155E4E48}"/>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dirty="0"/>
              <a:t>“Growth-curve models are a special case of random-coefficient models where it is the coefficient of time that varies randomly between subjects.” (Rabe-Hesketh &amp; </a:t>
            </a:r>
            <a:r>
              <a:rPr lang="en-GB" sz="2800" dirty="0" err="1"/>
              <a:t>Skrondal</a:t>
            </a:r>
            <a:r>
              <a:rPr lang="en-GB" sz="2800" dirty="0"/>
              <a:t>, 2021)</a:t>
            </a:r>
          </a:p>
          <a:p>
            <a:pPr marL="0" indent="0">
              <a:lnSpc>
                <a:spcPct val="150000"/>
              </a:lnSpc>
              <a:buNone/>
            </a:pPr>
            <a:r>
              <a:rPr lang="en-GB" sz="2800" dirty="0"/>
              <a:t>“…the contemporary use of the term growth curve model typically refers to statistical methods that allow for the estimation of inter-individual variability in intra-individual patterns of change over time” (Curran et al., 2010)</a:t>
            </a:r>
          </a:p>
        </p:txBody>
      </p:sp>
    </p:spTree>
    <p:extLst>
      <p:ext uri="{BB962C8B-B14F-4D97-AF65-F5344CB8AC3E}">
        <p14:creationId xmlns:p14="http://schemas.microsoft.com/office/powerpoint/2010/main" val="26342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02CB5-B309-4549-DC47-FB011C3BB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ED08F-B1B7-B5F0-98FD-DB4779C7C9C7}"/>
              </a:ext>
            </a:extLst>
          </p:cNvPr>
          <p:cNvSpPr>
            <a:spLocks noGrp="1"/>
          </p:cNvSpPr>
          <p:nvPr>
            <p:ph type="title"/>
          </p:nvPr>
        </p:nvSpPr>
        <p:spPr>
          <a:xfrm>
            <a:off x="1125899" y="334580"/>
            <a:ext cx="7084035" cy="900800"/>
          </a:xfrm>
        </p:spPr>
        <p:txBody>
          <a:bodyPr/>
          <a:lstStyle/>
          <a:p>
            <a:r>
              <a:rPr lang="en-GB" dirty="0"/>
              <a:t>Growth-curve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6C7F8-20EC-B090-89AA-095A6A19DD73}"/>
                  </a:ext>
                </a:extLst>
              </p:cNvPr>
              <p:cNvSpPr>
                <a:spLocks noGrp="1"/>
              </p:cNvSpPr>
              <p:nvPr>
                <p:ph type="body" idx="1"/>
              </p:nvPr>
            </p:nvSpPr>
            <p:spPr>
              <a:xfrm>
                <a:off x="414970" y="1311358"/>
                <a:ext cx="11289350" cy="4961426"/>
              </a:xfrm>
            </p:spPr>
            <p:txBody>
              <a:bodyPr/>
              <a:lstStyle/>
              <a:p>
                <a:pPr marL="152387" indent="0">
                  <a:lnSpc>
                    <a:spcPct val="150000"/>
                  </a:lnSpc>
                  <a:buNone/>
                </a:pPr>
                <a:r>
                  <a:rPr lang="en-GB" sz="2800" dirty="0"/>
                  <a:t>LEVEL 1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oMath>
                </a14:m>
                <a:r>
                  <a:rPr lang="en-GB" sz="2800" dirty="0"/>
                  <a:t>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r>
                      <a:rPr lang="en-US"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𝑁</m:t>
                    </m:r>
                    <m:r>
                      <a:rPr lang="en-GB" sz="2800" b="0" i="1" smtClean="0">
                        <a:latin typeface="Cambria Math" panose="02040503050406030204" pitchFamily="18" charset="0"/>
                        <a:ea typeface="Cambria Math" panose="02040503050406030204" pitchFamily="18" charset="0"/>
                      </a:rPr>
                      <m:t>(0,</m:t>
                    </m:r>
                    <m:sSubSup>
                      <m:sSubSupPr>
                        <m:ctrlPr>
                          <a:rPr lang="en-GB" sz="2800" b="0" i="1" smtClean="0">
                            <a:latin typeface="Cambria Math" panose="02040503050406030204" pitchFamily="18" charset="0"/>
                            <a:ea typeface="Cambria Math" panose="02040503050406030204" pitchFamily="18" charset="0"/>
                          </a:rPr>
                        </m:ctrlPr>
                      </m:sSubSupPr>
                      <m:e>
                        <m:r>
                          <a:rPr lang="en-GB" sz="2800" b="0" i="1" smtClean="0">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𝜀</m:t>
                        </m:r>
                      </m:sub>
                      <m:sup>
                        <m:r>
                          <a:rPr lang="en-GB" sz="2800" b="0" i="1" smtClean="0">
                            <a:latin typeface="Cambria Math" panose="02040503050406030204" pitchFamily="18" charset="0"/>
                            <a:ea typeface="Cambria Math" panose="02040503050406030204" pitchFamily="18" charset="0"/>
                          </a:rPr>
                          <m:t>2</m:t>
                        </m:r>
                      </m:sup>
                    </m:sSubSup>
                    <m:r>
                      <a:rPr lang="en-GB" sz="2800" b="0" i="1" smtClean="0">
                        <a:latin typeface="Cambria Math" panose="02040503050406030204" pitchFamily="18" charset="0"/>
                        <a:ea typeface="Cambria Math" panose="02040503050406030204" pitchFamily="18" charset="0"/>
                      </a:rPr>
                      <m:t>)</m:t>
                    </m:r>
                  </m:oMath>
                </a14:m>
                <a:endParaRPr lang="en-GB" sz="2800" dirty="0"/>
              </a:p>
              <a:p>
                <a:pPr marL="152387" indent="0">
                  <a:lnSpc>
                    <a:spcPct val="150000"/>
                  </a:lnSpc>
                  <a:buNone/>
                </a:pPr>
                <a:r>
                  <a:rPr lang="en-GB" sz="2800" dirty="0"/>
                  <a:t>LEVEL 2a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oMath>
                </a14:m>
                <a:r>
                  <a:rPr lang="en-GB"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GB" sz="2800" b="0" i="1" smtClean="0">
                            <a:latin typeface="Cambria Math" panose="02040503050406030204" pitchFamily="18" charset="0"/>
                            <a:ea typeface="Cambria Math" panose="02040503050406030204" pitchFamily="18" charset="0"/>
                          </a:rPr>
                          <m:t>0</m:t>
                        </m:r>
                        <m:r>
                          <a:rPr lang="en-GB" sz="2800" b="0" i="1" smtClean="0">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𝑁</m:t>
                    </m:r>
                    <m:r>
                      <a:rPr lang="en-GB" sz="2800" i="1">
                        <a:latin typeface="Cambria Math" panose="02040503050406030204" pitchFamily="18" charset="0"/>
                        <a:ea typeface="Cambria Math" panose="02040503050406030204" pitchFamily="18" charset="0"/>
                      </a:rPr>
                      <m:t>(0,</m:t>
                    </m:r>
                    <m:sSubSup>
                      <m:sSubSupPr>
                        <m:ctrlPr>
                          <a:rPr lang="en-GB" sz="2800" i="1">
                            <a:latin typeface="Cambria Math" panose="02040503050406030204" pitchFamily="18" charset="0"/>
                            <a:ea typeface="Cambria Math" panose="02040503050406030204" pitchFamily="18" charset="0"/>
                          </a:rPr>
                        </m:ctrlPr>
                      </m:sSubSupPr>
                      <m:e>
                        <m:r>
                          <a:rPr lang="en-GB"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𝜁</m:t>
                        </m:r>
                        <m:r>
                          <a:rPr lang="en-GB" sz="2800" b="0" i="1" smtClean="0">
                            <a:latin typeface="Cambria Math" panose="02040503050406030204" pitchFamily="18" charset="0"/>
                            <a:ea typeface="Cambria Math" panose="02040503050406030204" pitchFamily="18" charset="0"/>
                          </a:rPr>
                          <m:t>0</m:t>
                        </m:r>
                      </m:sub>
                      <m:sup>
                        <m:r>
                          <a:rPr lang="en-GB" sz="2800" i="1">
                            <a:latin typeface="Cambria Math" panose="02040503050406030204" pitchFamily="18" charset="0"/>
                            <a:ea typeface="Cambria Math" panose="02040503050406030204" pitchFamily="18" charset="0"/>
                          </a:rPr>
                          <m:t>2</m:t>
                        </m:r>
                      </m:sup>
                    </m:sSubSup>
                    <m:r>
                      <a:rPr lang="en-GB" sz="2800" i="1">
                        <a:latin typeface="Cambria Math" panose="02040503050406030204" pitchFamily="18" charset="0"/>
                        <a:ea typeface="Cambria Math" panose="02040503050406030204" pitchFamily="18" charset="0"/>
                      </a:rPr>
                      <m:t>)</m:t>
                    </m:r>
                  </m:oMath>
                </a14:m>
                <a:endParaRPr lang="en-GB" sz="2800" dirty="0"/>
              </a:p>
              <a:p>
                <a:pPr marL="152387" indent="0">
                  <a:lnSpc>
                    <a:spcPct val="150000"/>
                  </a:lnSpc>
                  <a:buNone/>
                </a:pPr>
                <a:r>
                  <a:rPr lang="en-GB" sz="2800" dirty="0"/>
                  <a:t>LEVEL 2b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oMath>
                </a14:m>
                <a:r>
                  <a:rPr lang="en-GB"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GB" sz="2800" b="0" i="1" smtClean="0">
                            <a:latin typeface="Cambria Math" panose="02040503050406030204" pitchFamily="18" charset="0"/>
                            <a:ea typeface="Cambria Math" panose="02040503050406030204" pitchFamily="18" charset="0"/>
                          </a:rPr>
                          <m:t>1</m:t>
                        </m:r>
                        <m:r>
                          <a:rPr lang="en-GB"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𝑁</m:t>
                    </m:r>
                    <m:r>
                      <a:rPr lang="en-GB" sz="2800" i="1">
                        <a:latin typeface="Cambria Math" panose="02040503050406030204" pitchFamily="18" charset="0"/>
                        <a:ea typeface="Cambria Math" panose="02040503050406030204" pitchFamily="18" charset="0"/>
                      </a:rPr>
                      <m:t>(0,</m:t>
                    </m:r>
                    <m:sSubSup>
                      <m:sSubSupPr>
                        <m:ctrlPr>
                          <a:rPr lang="en-GB" sz="2800" i="1">
                            <a:latin typeface="Cambria Math" panose="02040503050406030204" pitchFamily="18" charset="0"/>
                            <a:ea typeface="Cambria Math" panose="02040503050406030204" pitchFamily="18" charset="0"/>
                          </a:rPr>
                        </m:ctrlPr>
                      </m:sSubSupPr>
                      <m:e>
                        <m:r>
                          <a:rPr lang="en-GB"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𝜁</m:t>
                        </m:r>
                        <m:r>
                          <a:rPr lang="en-GB" sz="2800" b="0" i="1" smtClean="0">
                            <a:latin typeface="Cambria Math" panose="02040503050406030204" pitchFamily="18" charset="0"/>
                            <a:ea typeface="Cambria Math" panose="02040503050406030204" pitchFamily="18" charset="0"/>
                          </a:rPr>
                          <m:t>1</m:t>
                        </m:r>
                      </m:sub>
                      <m:sup>
                        <m:r>
                          <a:rPr lang="en-GB" sz="2800" i="1">
                            <a:latin typeface="Cambria Math" panose="02040503050406030204" pitchFamily="18" charset="0"/>
                            <a:ea typeface="Cambria Math" panose="02040503050406030204" pitchFamily="18" charset="0"/>
                          </a:rPr>
                          <m:t>2</m:t>
                        </m:r>
                      </m:sup>
                    </m:sSubSup>
                    <m:r>
                      <a:rPr lang="en-GB" sz="2800" i="1">
                        <a:latin typeface="Cambria Math" panose="02040503050406030204" pitchFamily="18" charset="0"/>
                        <a:ea typeface="Cambria Math" panose="02040503050406030204" pitchFamily="18" charset="0"/>
                      </a:rPr>
                      <m:t>)</m:t>
                    </m:r>
                  </m:oMath>
                </a14:m>
                <a:endParaRPr lang="en-GB" sz="2800" dirty="0"/>
              </a:p>
              <a:p>
                <a:pPr>
                  <a:lnSpc>
                    <a:spcPct val="150000"/>
                  </a:lnSpc>
                </a:pPr>
                <a:endParaRPr lang="en-GB" sz="2800" dirty="0"/>
              </a:p>
              <a:p>
                <a:pPr marL="152387" indent="0">
                  <a:lnSpc>
                    <a:spcPct val="150000"/>
                  </a:lnSpc>
                  <a:buNone/>
                </a:pPr>
                <a:r>
                  <a:rPr lang="en-GB" sz="2800" dirty="0"/>
                  <a:t>SINGLE EQ.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US" sz="2800" i="1">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r>
                      <a:rPr lang="en-US" sz="2800" i="1">
                        <a:latin typeface="Cambria Math" panose="02040503050406030204" pitchFamily="18" charset="0"/>
                      </a:rPr>
                      <m:t>}</m:t>
                    </m:r>
                  </m:oMath>
                </a14:m>
                <a:endParaRPr lang="en-GB" sz="2800" dirty="0"/>
              </a:p>
            </p:txBody>
          </p:sp>
        </mc:Choice>
        <mc:Fallback xmlns="">
          <p:sp>
            <p:nvSpPr>
              <p:cNvPr id="3" name="Content Placeholder 2">
                <a:extLst>
                  <a:ext uri="{FF2B5EF4-FFF2-40B4-BE49-F238E27FC236}">
                    <a16:creationId xmlns:a16="http://schemas.microsoft.com/office/drawing/2014/main" id="{D3E6C7F8-20EC-B090-89AA-095A6A19DD73}"/>
                  </a:ext>
                </a:extLst>
              </p:cNvPr>
              <p:cNvSpPr>
                <a:spLocks noGrp="1" noRot="1" noChangeAspect="1" noMove="1" noResize="1" noEditPoints="1" noAdjustHandles="1" noChangeArrowheads="1" noChangeShapeType="1" noTextEdit="1"/>
              </p:cNvSpPr>
              <p:nvPr>
                <p:ph type="body" idx="1"/>
              </p:nvPr>
            </p:nvSpPr>
            <p:spPr>
              <a:xfrm>
                <a:off x="414970" y="1311358"/>
                <a:ext cx="11289350" cy="4961426"/>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9921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dele template">
  <a:themeElements>
    <a:clrScheme name="SGSSS">
      <a:dk1>
        <a:srgbClr val="001D00"/>
      </a:dk1>
      <a:lt1>
        <a:srgbClr val="FCFAF7"/>
      </a:lt1>
      <a:dk2>
        <a:srgbClr val="001D00"/>
      </a:dk2>
      <a:lt2>
        <a:srgbClr val="FCFAF7"/>
      </a:lt2>
      <a:accent1>
        <a:srgbClr val="A8228E"/>
      </a:accent1>
      <a:accent2>
        <a:srgbClr val="E59F71"/>
      </a:accent2>
      <a:accent3>
        <a:srgbClr val="4F9E3F"/>
      </a:accent3>
      <a:accent4>
        <a:srgbClr val="57A7B5"/>
      </a:accent4>
      <a:accent5>
        <a:srgbClr val="772B90"/>
      </a:accent5>
      <a:accent6>
        <a:srgbClr val="963334"/>
      </a:accent6>
      <a:hlink>
        <a:srgbClr val="274690"/>
      </a:hlink>
      <a:folHlink>
        <a:srgbClr val="6611C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B8BF0644C4E47862514133CECCC9E" ma:contentTypeVersion="20" ma:contentTypeDescription="Create a new document." ma:contentTypeScope="" ma:versionID="8fa6b1d07bbd252afa0cb8fc94e275a1">
  <xsd:schema xmlns:xsd="http://www.w3.org/2001/XMLSchema" xmlns:xs="http://www.w3.org/2001/XMLSchema" xmlns:p="http://schemas.microsoft.com/office/2006/metadata/properties" xmlns:ns2="690fd7a5-3318-45ee-b9a6-2de44dd7e3b8" xmlns:ns3="82284423-04fc-42c6-b7a4-bf8ab8b6b7ca" targetNamespace="http://schemas.microsoft.com/office/2006/metadata/properties" ma:root="true" ma:fieldsID="8583855fe14e87a5fa6feebcdd648841" ns2:_="" ns3:_="">
    <xsd:import namespace="690fd7a5-3318-45ee-b9a6-2de44dd7e3b8"/>
    <xsd:import namespace="82284423-04fc-42c6-b7a4-bf8ab8b6b7c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_x0023_" minOccurs="0"/>
                <xsd:element ref="ns2:Cohor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0fd7a5-3318-45ee-b9a6-2de44dd7e3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54eff52-6b6d-4e5f-a3b0-187f185b1db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_x0023_" ma:index="26" nillable="true" ma:displayName="#" ma:format="Dropdown" ma:internalName="_x0023_" ma:percentage="FALSE">
      <xsd:simpleType>
        <xsd:restriction base="dms:Number"/>
      </xsd:simpleType>
    </xsd:element>
    <xsd:element name="Cohort" ma:index="27" nillable="true" ma:displayName="Cohort" ma:format="Dropdown" ma:internalName="Cohort">
      <xsd:simpleType>
        <xsd:union memberTypes="dms:Text">
          <xsd:simpleType>
            <xsd:restriction base="dms:Choice">
              <xsd:enumeration value="DTP2 Cohort 1"/>
              <xsd:enumeration value="DTP1 Cohort 7"/>
              <xsd:enumeration value="DTP1 Cohort 6"/>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82284423-04fc-42c6-b7a4-bf8ab8b6b7c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a2b7143-059a-443d-aa25-084ce09ea585}" ma:internalName="TaxCatchAll" ma:showField="CatchAllData" ma:web="82284423-04fc-42c6-b7a4-bf8ab8b6b7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2284423-04fc-42c6-b7a4-bf8ab8b6b7ca" xsi:nil="true"/>
    <lcf76f155ced4ddcb4097134ff3c332f xmlns="690fd7a5-3318-45ee-b9a6-2de44dd7e3b8">
      <Terms xmlns="http://schemas.microsoft.com/office/infopath/2007/PartnerControls"/>
    </lcf76f155ced4ddcb4097134ff3c332f>
    <_x0023_ xmlns="690fd7a5-3318-45ee-b9a6-2de44dd7e3b8" xsi:nil="true"/>
    <Cohort xmlns="690fd7a5-3318-45ee-b9a6-2de44dd7e3b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ECAC6-CF96-4B51-891B-2AC22C1A82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0fd7a5-3318-45ee-b9a6-2de44dd7e3b8"/>
    <ds:schemaRef ds:uri="82284423-04fc-42c6-b7a4-bf8ab8b6b7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075E9C-BD79-4006-854A-57C20D322CEA}">
  <ds:schemaRefs>
    <ds:schemaRef ds:uri="http://www.w3.org/XML/1998/namespace"/>
    <ds:schemaRef ds:uri="http://schemas.microsoft.com/office/2006/documentManagement/types"/>
    <ds:schemaRef ds:uri="http://schemas.openxmlformats.org/package/2006/metadata/core-properties"/>
    <ds:schemaRef ds:uri="http://purl.org/dc/elements/1.1/"/>
    <ds:schemaRef ds:uri="690fd7a5-3318-45ee-b9a6-2de44dd7e3b8"/>
    <ds:schemaRef ds:uri="82284423-04fc-42c6-b7a4-bf8ab8b6b7ca"/>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9D74BCC-58EB-479D-B283-24D2D51DF5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TotalTime>
  <Words>1121</Words>
  <Application>Microsoft Office PowerPoint</Application>
  <PresentationFormat>Widescreen</PresentationFormat>
  <Paragraphs>112</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Cambria Math</vt:lpstr>
      <vt:lpstr>1_Office Theme</vt:lpstr>
      <vt:lpstr>Fidele template</vt:lpstr>
      <vt:lpstr>Modelling Trajectories  2025-06-25 Dr Diarmuid McDonnell</vt:lpstr>
      <vt:lpstr>Outline</vt:lpstr>
      <vt:lpstr>Recap of statistical modelling</vt:lpstr>
      <vt:lpstr>Recap of statistical modelling</vt:lpstr>
      <vt:lpstr>Typical example of trajectories</vt:lpstr>
      <vt:lpstr>Modelling framework</vt:lpstr>
      <vt:lpstr>Modelling framework</vt:lpstr>
      <vt:lpstr>Growth-curve models</vt:lpstr>
      <vt:lpstr>Growth-curve models</vt:lpstr>
      <vt:lpstr>Growth-curve models</vt:lpstr>
      <vt:lpstr>Growth-curve models</vt:lpstr>
      <vt:lpstr>Extensions and considerations</vt:lpstr>
      <vt:lpstr>Questions and comments</vt:lpstr>
      <vt:lpstr>Conclusion: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SGSSS Text Analysis Lecture 1</dc:title>
  <dc:creator>Ross Hoffie</dc:creator>
  <cp:lastModifiedBy>Diarmuid McDonnell</cp:lastModifiedBy>
  <cp:revision>125</cp:revision>
  <dcterms:created xsi:type="dcterms:W3CDTF">2022-08-03T09:16:55Z</dcterms:created>
  <dcterms:modified xsi:type="dcterms:W3CDTF">2025-06-23T12:49:09Z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0x0101007B7B8BF0644C4E47862514133CECCC9E</vt:lpwstr>
  </property>
  <property fmtid="{D5CDD505-2E9C-101B-9397-08002B2CF9AE}" pid="3" name="MediaServiceImageTags">
    <vt:lpwstr/>
  </property>
  <property fmtid="{D5CDD505-2E9C-101B-9397-08002B2CF9AE}" pid="4" name="MSIP_Label_a321a15a-c71d-40d3-b0cd-3b0ec0033fdd_Enabled">
    <vt:lpwstr>true</vt:lpwstr>
  </property>
  <property fmtid="{D5CDD505-2E9C-101B-9397-08002B2CF9AE}" pid="5" name="MSIP_Label_a321a15a-c71d-40d3-b0cd-3b0ec0033fdd_SetDate">
    <vt:lpwstr>2025-03-06T13:57:54Z</vt:lpwstr>
  </property>
  <property fmtid="{D5CDD505-2E9C-101B-9397-08002B2CF9AE}" pid="6" name="MSIP_Label_a321a15a-c71d-40d3-b0cd-3b0ec0033fdd_Method">
    <vt:lpwstr>Standard</vt:lpwstr>
  </property>
  <property fmtid="{D5CDD505-2E9C-101B-9397-08002B2CF9AE}" pid="7" name="MSIP_Label_a321a15a-c71d-40d3-b0cd-3b0ec0033fdd_Name">
    <vt:lpwstr>Restricted</vt:lpwstr>
  </property>
  <property fmtid="{D5CDD505-2E9C-101B-9397-08002B2CF9AE}" pid="8" name="MSIP_Label_a321a15a-c71d-40d3-b0cd-3b0ec0033fdd_SiteId">
    <vt:lpwstr>f89944b7-4a4e-4ea7-9156-3299f3411647</vt:lpwstr>
  </property>
  <property fmtid="{D5CDD505-2E9C-101B-9397-08002B2CF9AE}" pid="9" name="MSIP_Label_a321a15a-c71d-40d3-b0cd-3b0ec0033fdd_ActionId">
    <vt:lpwstr>fb43c19e-88bb-476b-997d-d1bf513be2f6</vt:lpwstr>
  </property>
  <property fmtid="{D5CDD505-2E9C-101B-9397-08002B2CF9AE}" pid="10" name="MSIP_Label_a321a15a-c71d-40d3-b0cd-3b0ec0033fdd_ContentBits">
    <vt:lpwstr>0</vt:lpwstr>
  </property>
  <property fmtid="{D5CDD505-2E9C-101B-9397-08002B2CF9AE}" pid="11" name="MSIP_Label_a321a15a-c71d-40d3-b0cd-3b0ec0033fdd_Tag">
    <vt:lpwstr>10, 3, 0, 1</vt:lpwstr>
  </property>
</Properties>
</file>