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A31D-A3F4-6F18-5784-3146EED03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6C9BD-BB51-45FF-EB8F-A6CA8C717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E756-5D93-DAE1-36C0-D9AB4E6A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52DA-C7F9-794D-7ADE-5FDA3AD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8F1A-03E7-CFCF-5ADA-55C8C68A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FE16-58C0-6D91-4FDA-9C40F6C5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C512-E59B-1092-E1FF-2E839949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3477-6494-B901-337C-68DEF1F6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7FD6-0086-4950-58C9-791CE215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E3E5-1881-ABAB-0159-F6F468F7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AF7B5-40DB-5E88-DBE0-E90DB7895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73846-81A6-CB99-F268-F9822474D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4458-9072-C584-48F3-35E52C35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9262-99E1-8A06-5777-3F92C7D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36CB-9F3C-2844-F50D-3D3B3630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5A7B-4236-FBCE-25C4-EB81365F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2D9C-B2C5-CEB3-F3A9-208C25D8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BA59-01D9-43B2-8B94-752064AC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CB7C-D27F-EB26-041D-5FFF6B60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8B27-3B7C-16DD-664D-1A328885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C78A-380C-A1C4-0FB4-BB5704FD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5E2B-8859-B32B-AD79-80144729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A7AA-B974-3BD4-3384-086BBA5C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A08D-7AED-DFAB-09A6-0BF7BDF3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2115-22E4-2664-A38E-047675FC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7CDB-BFF4-58D2-DD39-1F6AC33E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0F65-17E4-0FEE-1575-DB057D5D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08AD8-5B42-A85E-7A6D-6F54A40BF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773B-5394-9FE7-21FE-B716D4C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6CEA8-F2CC-6E00-6BCA-136001CD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79B0E-6079-0BC0-B1A7-5898EAB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2EC6-CD5A-DD6F-D999-E8C17744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8CE17-34B0-0172-698A-E17D8BEB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524F-FE24-D39A-FE57-5F49EB3A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F9AF-92BD-FE0E-F1FB-4DF137100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7BC6D-07B9-B52A-E490-DAAE43078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C4312-579F-4A6A-1118-1CC4A637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658B6-AF01-1C04-DA85-45146F0C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17E03-9EE6-02F6-22FD-7D82ECA6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C5B2-C9A5-211B-C3FF-CB8118DD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69EF4-05C9-3CB4-543D-019755E1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6314E-9F03-293A-BD4B-CF20386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C9235-F296-0951-9E4C-61500FF1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EABCE-309D-A16D-8067-7CCC9F0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D8711-4FEF-6120-F1E2-99509D76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067CB-21E1-36EC-CD7B-6F442D0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4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4ED-B3BD-75F5-F0AE-5F1EC68B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6887-E3AB-A740-6C02-EC3B4BBE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1DE0F-F258-0800-2DE5-0EF0A202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95BF-4259-A93C-6B52-5BE6FAFE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80E50-13E7-CBF6-12E4-2838E33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1552A-6B2E-EBB8-0E62-B1D34322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B28E-4304-8E7D-EF5E-90C890D3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9EA89-6A72-9C23-0804-C5A0B5DE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6387-72D7-7959-1323-E047A282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3857E-92EA-B68E-906F-E5459ACB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C607-2764-2BA4-8A02-C770068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16A4C-B6E7-FB88-9B5A-64BC8AC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2A106-C822-384C-007E-3383E6D1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F506-F937-9623-25B6-A04A6BE5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25D7-5693-C2A5-F624-537B4B427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5B1D4-0377-F04B-89CA-8B51626BB979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8AEA-43C1-050B-2C92-812215483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10BB-038D-C7C9-5FD8-9654F9EC3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F9249-1E2A-3C48-80BD-232A922E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5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589EDF-2457-E71F-D344-CC8E2F81A650}"/>
              </a:ext>
            </a:extLst>
          </p:cNvPr>
          <p:cNvSpPr/>
          <p:nvPr/>
        </p:nvSpPr>
        <p:spPr>
          <a:xfrm>
            <a:off x="7636091" y="750176"/>
            <a:ext cx="2429410" cy="13255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15 x 1-2-1 telephone interviews with voters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36435-6341-59C0-54A3-78A2A1F913C5}"/>
              </a:ext>
            </a:extLst>
          </p:cNvPr>
          <p:cNvSpPr/>
          <p:nvPr/>
        </p:nvSpPr>
        <p:spPr>
          <a:xfrm>
            <a:off x="1527783" y="737575"/>
            <a:ext cx="2293574" cy="135076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3 x focus groups with voters in different UK regions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AB066-AAD1-6C6D-DE99-2881962A46F7}"/>
              </a:ext>
            </a:extLst>
          </p:cNvPr>
          <p:cNvSpPr/>
          <p:nvPr/>
        </p:nvSpPr>
        <p:spPr>
          <a:xfrm>
            <a:off x="1932691" y="2341814"/>
            <a:ext cx="1219200" cy="7761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X </a:t>
            </a:r>
            <a:r>
              <a:rPr lang="en-GB" b="1" dirty="0" err="1">
                <a:solidFill>
                  <a:srgbClr val="002060"/>
                </a:solidFill>
                <a:highlight>
                  <a:srgbClr val="FFFF00"/>
                </a:highlight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  <a:highlight>
                  <a:srgbClr val="FFFF00"/>
                </a:highlight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b="1" dirty="0" err="1">
                <a:solidFill>
                  <a:srgbClr val="002060"/>
                </a:solidFill>
                <a:highlight>
                  <a:srgbClr val="FFFF00"/>
                </a:highlight>
              </a:rPr>
              <a:t>X</a:t>
            </a:r>
            <a:r>
              <a:rPr lang="en-GB" b="1" dirty="0">
                <a:solidFill>
                  <a:srgbClr val="002060"/>
                </a:solidFill>
                <a:highlight>
                  <a:srgbClr val="FFFF00"/>
                </a:highlight>
              </a:rPr>
              <a:t>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FC27C-BFC2-671F-0C66-12FE424A7A1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37580" y="1412958"/>
            <a:ext cx="5298511" cy="1539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D59D1E-7094-BB1F-D0F2-15D962783664}"/>
              </a:ext>
            </a:extLst>
          </p:cNvPr>
          <p:cNvCxnSpPr>
            <a:cxnSpLocks/>
          </p:cNvCxnSpPr>
          <p:nvPr/>
        </p:nvCxnSpPr>
        <p:spPr>
          <a:xfrm flipV="1">
            <a:off x="2850018" y="1661551"/>
            <a:ext cx="4786073" cy="12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18159A-30D1-6371-1A26-64D7D691305B}"/>
              </a:ext>
            </a:extLst>
          </p:cNvPr>
          <p:cNvCxnSpPr>
            <a:cxnSpLocks/>
          </p:cNvCxnSpPr>
          <p:nvPr/>
        </p:nvCxnSpPr>
        <p:spPr>
          <a:xfrm flipV="1">
            <a:off x="2542291" y="1280373"/>
            <a:ext cx="5093800" cy="132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63A92-2B05-D5A3-E603-84F256066458}"/>
              </a:ext>
            </a:extLst>
          </p:cNvPr>
          <p:cNvCxnSpPr>
            <a:cxnSpLocks/>
          </p:cNvCxnSpPr>
          <p:nvPr/>
        </p:nvCxnSpPr>
        <p:spPr>
          <a:xfrm>
            <a:off x="1057569" y="4339419"/>
            <a:ext cx="98700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5E5CC-246F-FB6B-0907-5B6D26F3129F}"/>
              </a:ext>
            </a:extLst>
          </p:cNvPr>
          <p:cNvSpPr/>
          <p:nvPr/>
        </p:nvSpPr>
        <p:spPr>
          <a:xfrm>
            <a:off x="1054258" y="3832282"/>
            <a:ext cx="9829800" cy="2641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2060"/>
                </a:solidFill>
              </a:rPr>
              <a:t>                     April 2015 </a:t>
            </a:r>
            <a:r>
              <a:rPr lang="en-GB" dirty="0">
                <a:solidFill>
                  <a:srgbClr val="002060"/>
                </a:solidFill>
              </a:rPr>
              <a:t>					          </a:t>
            </a:r>
            <a:r>
              <a:rPr lang="en-GB" sz="2000" dirty="0">
                <a:solidFill>
                  <a:srgbClr val="002060"/>
                </a:solidFill>
              </a:rPr>
              <a:t>July-August 2016 </a:t>
            </a:r>
          </a:p>
        </p:txBody>
      </p:sp>
      <p:pic>
        <p:nvPicPr>
          <p:cNvPr id="16" name="Graphic 15" descr="Group brainstorm with solid fill">
            <a:extLst>
              <a:ext uri="{FF2B5EF4-FFF2-40B4-BE49-F238E27FC236}">
                <a16:creationId xmlns:a16="http://schemas.microsoft.com/office/drawing/2014/main" id="{1DC00DC2-AA07-FB7D-DA69-87407944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103" y="1035736"/>
            <a:ext cx="1208680" cy="1208680"/>
          </a:xfrm>
          <a:prstGeom prst="rect">
            <a:avLst/>
          </a:prstGeom>
        </p:spPr>
      </p:pic>
      <p:pic>
        <p:nvPicPr>
          <p:cNvPr id="20" name="Graphic 19" descr="Receiver with solid fill">
            <a:extLst>
              <a:ext uri="{FF2B5EF4-FFF2-40B4-BE49-F238E27FC236}">
                <a16:creationId xmlns:a16="http://schemas.microsoft.com/office/drawing/2014/main" id="{7579AEEF-62C1-A4AD-A3FF-BD45F137F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2529" y="1171350"/>
            <a:ext cx="681312" cy="681312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D3A911FD-6C7D-DD02-3EAB-39C8896B3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5501" y="1145803"/>
            <a:ext cx="838673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B239F7-A27D-37D2-0431-D750A18D7AA5}"/>
              </a:ext>
            </a:extLst>
          </p:cNvPr>
          <p:cNvSpPr/>
          <p:nvPr/>
        </p:nvSpPr>
        <p:spPr>
          <a:xfrm>
            <a:off x="933922" y="4613585"/>
            <a:ext cx="10117325" cy="2212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D7ABB0-D182-FCFB-D9EB-22437D3851D0}"/>
              </a:ext>
            </a:extLst>
          </p:cNvPr>
          <p:cNvCxnSpPr/>
          <p:nvPr/>
        </p:nvCxnSpPr>
        <p:spPr>
          <a:xfrm>
            <a:off x="3828923" y="3803077"/>
            <a:ext cx="0" cy="102041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6F6D8C-0F37-2CBA-3A5A-494709EF12D6}"/>
              </a:ext>
            </a:extLst>
          </p:cNvPr>
          <p:cNvSpPr txBox="1"/>
          <p:nvPr/>
        </p:nvSpPr>
        <p:spPr>
          <a:xfrm>
            <a:off x="2674570" y="4823494"/>
            <a:ext cx="374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May 2015 UK General Election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Election 2015 Analysis">
            <a:extLst>
              <a:ext uri="{FF2B5EF4-FFF2-40B4-BE49-F238E27FC236}">
                <a16:creationId xmlns:a16="http://schemas.microsoft.com/office/drawing/2014/main" id="{DAC35986-7135-1B8C-35C8-07612D7B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60" y="5278370"/>
            <a:ext cx="2207273" cy="12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757743-EF88-A561-76B9-C33F1E00BE68}"/>
              </a:ext>
            </a:extLst>
          </p:cNvPr>
          <p:cNvCxnSpPr/>
          <p:nvPr/>
        </p:nvCxnSpPr>
        <p:spPr>
          <a:xfrm>
            <a:off x="7413172" y="3832282"/>
            <a:ext cx="0" cy="102041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FBCFF1-9C8D-AA62-2805-2E4B226833D5}"/>
              </a:ext>
            </a:extLst>
          </p:cNvPr>
          <p:cNvSpPr txBox="1"/>
          <p:nvPr/>
        </p:nvSpPr>
        <p:spPr>
          <a:xfrm>
            <a:off x="6547061" y="4836124"/>
            <a:ext cx="374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June 2015 EU ‘Brexit’ referendum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4" name="Picture 10" descr="UK-EU referendum ...">
            <a:extLst>
              <a:ext uri="{FF2B5EF4-FFF2-40B4-BE49-F238E27FC236}">
                <a16:creationId xmlns:a16="http://schemas.microsoft.com/office/drawing/2014/main" id="{39D162E7-4B54-1A04-792E-526693A8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08" y="5272797"/>
            <a:ext cx="2154274" cy="130902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178D0C-1542-28B3-AADE-53E1FF64209D}"/>
              </a:ext>
            </a:extLst>
          </p:cNvPr>
          <p:cNvSpPr txBox="1"/>
          <p:nvPr/>
        </p:nvSpPr>
        <p:spPr>
          <a:xfrm>
            <a:off x="5748514" y="2592924"/>
            <a:ext cx="3593468" cy="923330"/>
          </a:xfrm>
          <a:prstGeom prst="wedgeRectCallout">
            <a:avLst>
              <a:gd name="adj1" fmla="val -82051"/>
              <a:gd name="adj2" fmla="val -53756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Some of the people in the focus groups have 1-2-1 interviews a year later </a:t>
            </a:r>
          </a:p>
        </p:txBody>
      </p:sp>
    </p:spTree>
    <p:extLst>
      <p:ext uri="{BB962C8B-B14F-4D97-AF65-F5344CB8AC3E}">
        <p14:creationId xmlns:p14="http://schemas.microsoft.com/office/powerpoint/2010/main" val="162311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Katherine Keenan</dc:creator>
  <cp:lastModifiedBy>Katherine Keenan</cp:lastModifiedBy>
  <cp:revision>1</cp:revision>
  <dcterms:created xsi:type="dcterms:W3CDTF">2025-06-05T05:08:32Z</dcterms:created>
  <dcterms:modified xsi:type="dcterms:W3CDTF">2025-06-05T05:40:35Z</dcterms:modified>
</cp:coreProperties>
</file>