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5" r:id="rId2"/>
    <p:sldId id="313" r:id="rId3"/>
    <p:sldId id="314" r:id="rId4"/>
    <p:sldId id="315" r:id="rId5"/>
    <p:sldId id="316" r:id="rId6"/>
    <p:sldId id="317" r:id="rId7"/>
    <p:sldId id="318" r:id="rId8"/>
    <p:sldId id="319" r:id="rId9"/>
    <p:sldId id="320" r:id="rId10"/>
    <p:sldId id="321" r:id="rId11"/>
    <p:sldId id="322" r:id="rId12"/>
    <p:sldId id="309" r:id="rId13"/>
    <p:sldId id="297" r:id="rId14"/>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02" autoAdjust="0"/>
  </p:normalViewPr>
  <p:slideViewPr>
    <p:cSldViewPr>
      <p:cViewPr varScale="1">
        <p:scale>
          <a:sx n="74" d="100"/>
          <a:sy n="74" d="100"/>
        </p:scale>
        <p:origin x="266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9525" y="0"/>
            <a:ext cx="2921000" cy="493713"/>
          </a:xfrm>
          <a:prstGeom prst="rect">
            <a:avLst/>
          </a:prstGeom>
        </p:spPr>
        <p:txBody>
          <a:bodyPr vert="horz" lIns="91440" tIns="45720" rIns="91440" bIns="45720" rtlCol="0"/>
          <a:lstStyle>
            <a:lvl1pPr algn="r">
              <a:defRPr sz="1200"/>
            </a:lvl1pPr>
          </a:lstStyle>
          <a:p>
            <a:fld id="{7794D82D-3207-40EA-A6EA-2B385ECF797D}" type="datetimeFigureOut">
              <a:rPr lang="en-GB" smtClean="0"/>
              <a:pPr/>
              <a:t>03/06/2024</a:t>
            </a:fld>
            <a:endParaRPr lang="en-GB" dirty="0"/>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688" y="4689475"/>
            <a:ext cx="5392737" cy="44434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2921000" cy="49371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9525" y="9377363"/>
            <a:ext cx="2921000" cy="493712"/>
          </a:xfrm>
          <a:prstGeom prst="rect">
            <a:avLst/>
          </a:prstGeom>
        </p:spPr>
        <p:txBody>
          <a:bodyPr vert="horz" lIns="91440" tIns="45720" rIns="91440" bIns="45720" rtlCol="0" anchor="b"/>
          <a:lstStyle>
            <a:lvl1pPr algn="r">
              <a:defRPr sz="1200"/>
            </a:lvl1pPr>
          </a:lstStyle>
          <a:p>
            <a:fld id="{27BDB674-7832-4655-AF1F-BB2644516E11}" type="slidenum">
              <a:rPr lang="en-GB" smtClean="0"/>
              <a:pPr/>
              <a:t>‹#›</a:t>
            </a:fld>
            <a:endParaRPr lang="en-GB" dirty="0"/>
          </a:p>
        </p:txBody>
      </p:sp>
    </p:spTree>
    <p:extLst>
      <p:ext uri="{BB962C8B-B14F-4D97-AF65-F5344CB8AC3E}">
        <p14:creationId xmlns:p14="http://schemas.microsoft.com/office/powerpoint/2010/main" val="33584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FE5C4AF0-C082-46A6-8427-637CAE34CF0D}" type="slidenum">
              <a:rPr lang="en-GB" smtClean="0">
                <a:solidFill>
                  <a:prstClr val="black"/>
                </a:solidFill>
              </a:rPr>
              <a:pPr>
                <a:defRPr/>
              </a:pPr>
              <a:t>1</a:t>
            </a:fld>
            <a:endParaRPr lang="en-GB" dirty="0">
              <a:solidFill>
                <a:prstClr val="black"/>
              </a:solidFill>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rPr>
              <a:t>Markup languages typically use tags to open and close levels of the hierarchy.</a:t>
            </a:r>
          </a:p>
          <a:p>
            <a:endParaRPr lang="en-GB" sz="1800" dirty="0">
              <a:effectLst/>
              <a:latin typeface="Calibri" panose="020F0502020204030204" pitchFamily="34" charset="0"/>
            </a:endParaRPr>
          </a:p>
          <a:p>
            <a:r>
              <a:rPr lang="en-GB" sz="1800" dirty="0">
                <a:effectLst/>
                <a:latin typeface="Calibri" panose="020F0502020204030204" pitchFamily="34" charset="0"/>
              </a:rPr>
              <a:t>Tags enclose data ("values") and also have attributes (e.g., fonts, emphasis, ids). There are also self-closing tags that can have useful attribute information.</a:t>
            </a:r>
          </a:p>
          <a:p>
            <a:endParaRPr lang="en-GB" sz="1800" dirty="0">
              <a:effectLst/>
              <a:latin typeface="Calibri" panose="020F0502020204030204" pitchFamily="34" charset="0"/>
            </a:endParaRPr>
          </a:p>
          <a:p>
            <a:r>
              <a:rPr lang="en-GB" sz="1800" dirty="0">
                <a:effectLst/>
                <a:latin typeface="Calibri" panose="020F0502020204030204" pitchFamily="34" charset="0"/>
              </a:rPr>
              <a:t>Best way to learn is to examine a web page’s structure. </a:t>
            </a:r>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10</a:t>
            </a:fld>
            <a:endParaRPr lang="en-GB"/>
          </a:p>
        </p:txBody>
      </p:sp>
    </p:spTree>
    <p:extLst>
      <p:ext uri="{BB962C8B-B14F-4D97-AF65-F5344CB8AC3E}">
        <p14:creationId xmlns:p14="http://schemas.microsoft.com/office/powerpoint/2010/main" val="1764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Remember we need to know two pieces of information, and do four steps.</a:t>
            </a:r>
          </a:p>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11</a:t>
            </a:fld>
            <a:endParaRPr lang="en-GB"/>
          </a:p>
        </p:txBody>
      </p:sp>
    </p:spTree>
    <p:extLst>
      <p:ext uri="{BB962C8B-B14F-4D97-AF65-F5344CB8AC3E}">
        <p14:creationId xmlns:p14="http://schemas.microsoft.com/office/powerpoint/2010/main" val="1609097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12</a:t>
            </a:fld>
            <a:endParaRPr lang="en-GB"/>
          </a:p>
        </p:txBody>
      </p:sp>
    </p:spTree>
    <p:extLst>
      <p:ext uri="{BB962C8B-B14F-4D97-AF65-F5344CB8AC3E}">
        <p14:creationId xmlns:p14="http://schemas.microsoft.com/office/powerpoint/2010/main" val="92358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4000"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13</a:t>
            </a:fld>
            <a:endParaRPr lang="en-GB"/>
          </a:p>
        </p:txBody>
      </p:sp>
    </p:spTree>
    <p:extLst>
      <p:ext uri="{BB962C8B-B14F-4D97-AF65-F5344CB8AC3E}">
        <p14:creationId xmlns:p14="http://schemas.microsoft.com/office/powerpoint/2010/main" val="335544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GB"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0D021B4-9A0E-45AF-8058-F8002B27CDBD}" type="slidenum">
              <a:rPr lang="en-GB" smtClean="0"/>
              <a:pPr/>
              <a:t>2</a:t>
            </a:fld>
            <a:endParaRPr lang="en-GB"/>
          </a:p>
        </p:txBody>
      </p:sp>
    </p:spTree>
    <p:extLst>
      <p:ext uri="{BB962C8B-B14F-4D97-AF65-F5344CB8AC3E}">
        <p14:creationId xmlns:p14="http://schemas.microsoft.com/office/powerpoint/2010/main" val="346580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t>Computational is the key difference: copy-and-pasting information from web pages is usually allowed (or undetectable!), though the manual approach carries considerable disadvantages in terms of accuracy and labour resource.</a:t>
            </a:r>
          </a:p>
          <a:p>
            <a:endParaRPr lang="en-GB" sz="1800" dirty="0"/>
          </a:p>
          <a:p>
            <a:r>
              <a:rPr lang="en-GB" sz="1800" dirty="0"/>
              <a:t>I always advocate the flexibility of writing your own code (</a:t>
            </a:r>
            <a:r>
              <a:rPr lang="en-GB" sz="1800" dirty="0" err="1"/>
              <a:t>nevermind</a:t>
            </a:r>
            <a:r>
              <a:rPr lang="en-GB" sz="1800" dirty="0"/>
              <a:t> the intellectual benefits that accrue from learning such skills), however the ultimate aim is to collect data, so there are out-of-the-box solutions you can avail of e.g., Excel, Scrapy.</a:t>
            </a:r>
          </a:p>
          <a:p>
            <a:endParaRPr lang="en-GB" sz="1800" dirty="0"/>
          </a:p>
          <a:p>
            <a:r>
              <a:rPr lang="en-GB" sz="1800" dirty="0"/>
              <a:t>You do not need to be highly computationally literate, nor write screeds of code: this is a popular and mature computational method, with tons of documentation and examples for you to learn from.</a:t>
            </a:r>
          </a:p>
        </p:txBody>
      </p:sp>
      <p:sp>
        <p:nvSpPr>
          <p:cNvPr id="4" name="Slide Number Placeholder 3"/>
          <p:cNvSpPr>
            <a:spLocks noGrp="1"/>
          </p:cNvSpPr>
          <p:nvPr>
            <p:ph type="sldNum" sz="quarter" idx="10"/>
          </p:nvPr>
        </p:nvSpPr>
        <p:spPr/>
        <p:txBody>
          <a:bodyPr/>
          <a:lstStyle/>
          <a:p>
            <a:fld id="{20D021B4-9A0E-45AF-8058-F8002B27CDBD}" type="slidenum">
              <a:rPr lang="en-GB" smtClean="0"/>
              <a:pPr/>
              <a:t>3</a:t>
            </a:fld>
            <a:endParaRPr lang="en-GB"/>
          </a:p>
        </p:txBody>
      </p:sp>
    </p:spTree>
    <p:extLst>
      <p:ext uri="{BB962C8B-B14F-4D97-AF65-F5344CB8AC3E}">
        <p14:creationId xmlns:p14="http://schemas.microsoft.com/office/powerpoint/2010/main" val="282067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t>Coming from a social research perspective here, though it is of course commercially valuable also e.g., Google or price comparison sites.</a:t>
            </a:r>
          </a:p>
          <a:p>
            <a:endParaRPr lang="en-GB" sz="1800" dirty="0"/>
          </a:p>
          <a:p>
            <a:r>
              <a:rPr lang="en-GB" sz="1800" dirty="0"/>
              <a:t>However, the data stored on websites are typically not structured or formatted for ease of use by researchers: for example, it may not be possible to perform a bulk download of all the files you need (think of needing the annual accounts of all registered companies in London for your research...), or the information may not even be held in a file and instead spread across paragraphs and tables throughout a web page (or worse, web pages). Luckily, web-scraping provides a means of quickly and accurately capturing and formatting data stored on web pages.</a:t>
            </a:r>
          </a:p>
          <a:p>
            <a:endParaRPr lang="en-GB" sz="1800" dirty="0"/>
          </a:p>
          <a:p>
            <a:endParaRPr lang="en-GB" sz="1800" dirty="0"/>
          </a:p>
          <a:p>
            <a:endParaRPr lang="en-GB" sz="1800" dirty="0"/>
          </a:p>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4</a:t>
            </a:fld>
            <a:endParaRPr lang="en-GB"/>
          </a:p>
        </p:txBody>
      </p:sp>
    </p:spTree>
    <p:extLst>
      <p:ext uri="{BB962C8B-B14F-4D97-AF65-F5344CB8AC3E}">
        <p14:creationId xmlns:p14="http://schemas.microsoft.com/office/powerpoint/2010/main" val="402650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5</a:t>
            </a:fld>
            <a:endParaRPr lang="en-GB"/>
          </a:p>
        </p:txBody>
      </p:sp>
    </p:spTree>
    <p:extLst>
      <p:ext uri="{BB962C8B-B14F-4D97-AF65-F5344CB8AC3E}">
        <p14:creationId xmlns:p14="http://schemas.microsoft.com/office/powerpoint/2010/main" val="328378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6</a:t>
            </a:fld>
            <a:endParaRPr lang="en-GB"/>
          </a:p>
        </p:txBody>
      </p:sp>
    </p:spTree>
    <p:extLst>
      <p:ext uri="{BB962C8B-B14F-4D97-AF65-F5344CB8AC3E}">
        <p14:creationId xmlns:p14="http://schemas.microsoft.com/office/powerpoint/2010/main" val="226333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7</a:t>
            </a:fld>
            <a:endParaRPr lang="en-GB"/>
          </a:p>
        </p:txBody>
      </p:sp>
    </p:spTree>
    <p:extLst>
      <p:ext uri="{BB962C8B-B14F-4D97-AF65-F5344CB8AC3E}">
        <p14:creationId xmlns:p14="http://schemas.microsoft.com/office/powerpoint/2010/main" val="42197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8</a:t>
            </a:fld>
            <a:endParaRPr lang="en-GB"/>
          </a:p>
        </p:txBody>
      </p:sp>
    </p:spTree>
    <p:extLst>
      <p:ext uri="{BB962C8B-B14F-4D97-AF65-F5344CB8AC3E}">
        <p14:creationId xmlns:p14="http://schemas.microsoft.com/office/powerpoint/2010/main" val="206768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10"/>
          </p:nvPr>
        </p:nvSpPr>
        <p:spPr/>
        <p:txBody>
          <a:bodyPr/>
          <a:lstStyle/>
          <a:p>
            <a:fld id="{20D021B4-9A0E-45AF-8058-F8002B27CDBD}" type="slidenum">
              <a:rPr lang="en-GB" smtClean="0"/>
              <a:pPr/>
              <a:t>9</a:t>
            </a:fld>
            <a:endParaRPr lang="en-GB"/>
          </a:p>
        </p:txBody>
      </p:sp>
    </p:spTree>
    <p:extLst>
      <p:ext uri="{BB962C8B-B14F-4D97-AF65-F5344CB8AC3E}">
        <p14:creationId xmlns:p14="http://schemas.microsoft.com/office/powerpoint/2010/main" val="251460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6" name="Picture 6" descr="UWS black 2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67400" y="6021388"/>
            <a:ext cx="29479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35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FE535A17-011D-4B2B-AB83-7D76D66F675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5099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57150"/>
            <a:ext cx="1852613" cy="5886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6400" y="57150"/>
            <a:ext cx="5410200" cy="5886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DF893294-9AC9-46C1-9C83-98D86725D369}"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30902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7251700" y="5715000"/>
            <a:ext cx="1536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altLang="en-US" dirty="0">
              <a:solidFill>
                <a:prstClr val="black"/>
              </a:solidFill>
            </a:endParaRPr>
          </a:p>
        </p:txBody>
      </p:sp>
      <p:sp>
        <p:nvSpPr>
          <p:cNvPr id="3" name="Rectangle 3"/>
          <p:cNvSpPr>
            <a:spLocks noChangeArrowheads="1"/>
          </p:cNvSpPr>
          <p:nvPr userDrawn="1"/>
        </p:nvSpPr>
        <p:spPr bwMode="auto">
          <a:xfrm>
            <a:off x="241300" y="228600"/>
            <a:ext cx="8661400" cy="6350000"/>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en-US" altLang="en-US" dirty="0">
              <a:solidFill>
                <a:prstClr val="black"/>
              </a:solidFill>
            </a:endParaRPr>
          </a:p>
        </p:txBody>
      </p:sp>
      <p:sp>
        <p:nvSpPr>
          <p:cNvPr id="4" name="Rectangle 4"/>
          <p:cNvSpPr>
            <a:spLocks noChangeArrowheads="1"/>
          </p:cNvSpPr>
          <p:nvPr userDrawn="1"/>
        </p:nvSpPr>
        <p:spPr bwMode="auto">
          <a:xfrm>
            <a:off x="8661400" y="825500"/>
            <a:ext cx="482600" cy="3187700"/>
          </a:xfrm>
          <a:prstGeom prst="rect">
            <a:avLst/>
          </a:prstGeom>
          <a:solidFill>
            <a:srgbClr val="883377"/>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en-US" altLang="en-US" sz="2400" dirty="0">
              <a:solidFill>
                <a:srgbClr val="F8F8F8"/>
              </a:solidFill>
            </a:endParaRPr>
          </a:p>
        </p:txBody>
      </p:sp>
      <p:pic>
        <p:nvPicPr>
          <p:cNvPr id="5" name="Picture 5" descr="UWS black 2lin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620713"/>
            <a:ext cx="71278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85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p:txBody>
          <a:bodyPr/>
          <a:lstStyle>
            <a:lvl1pPr>
              <a:defRPr smtClean="0"/>
            </a:lvl1pPr>
          </a:lstStyle>
          <a:p>
            <a:pPr>
              <a:defRPr/>
            </a:pPr>
            <a:fld id="{6034D34E-7B00-4C01-9C63-1829D54F613D}" type="slidenum">
              <a:rPr lang="en-US">
                <a:solidFill>
                  <a:prstClr val="black"/>
                </a:solidFill>
              </a:rPr>
              <a:pPr>
                <a:defRPr/>
              </a:pPr>
              <a:t>‹#›</a:t>
            </a:fld>
            <a:endParaRPr lang="en-US" dirty="0">
              <a:solidFill>
                <a:prstClr val="black"/>
              </a:solidFill>
            </a:endParaRPr>
          </a:p>
        </p:txBody>
      </p:sp>
      <p:sp>
        <p:nvSpPr>
          <p:cNvPr id="5" name="Rectangle 4"/>
          <p:cNvSpPr>
            <a:spLocks noChangeArrowheads="1"/>
          </p:cNvSpPr>
          <p:nvPr userDrawn="1"/>
        </p:nvSpPr>
        <p:spPr bwMode="auto">
          <a:xfrm>
            <a:off x="8661400" y="825500"/>
            <a:ext cx="482600" cy="3187700"/>
          </a:xfrm>
          <a:prstGeom prst="rect">
            <a:avLst/>
          </a:prstGeom>
          <a:solidFill>
            <a:srgbClr val="883377"/>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en-US" altLang="en-US" sz="2400" dirty="0">
              <a:solidFill>
                <a:srgbClr val="F8F8F8"/>
              </a:solidFill>
            </a:endParaRPr>
          </a:p>
        </p:txBody>
      </p:sp>
    </p:spTree>
    <p:extLst>
      <p:ext uri="{BB962C8B-B14F-4D97-AF65-F5344CB8AC3E}">
        <p14:creationId xmlns:p14="http://schemas.microsoft.com/office/powerpoint/2010/main" val="36416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5" name="Rectangle 5"/>
          <p:cNvSpPr>
            <a:spLocks noGrp="1" noChangeArrowheads="1"/>
          </p:cNvSpPr>
          <p:nvPr>
            <p:ph type="sldNum" sz="quarter" idx="11"/>
          </p:nvPr>
        </p:nvSpPr>
        <p:spPr>
          <a:ln/>
        </p:spPr>
        <p:txBody>
          <a:bodyPr/>
          <a:lstStyle>
            <a:lvl1pPr>
              <a:defRPr/>
            </a:lvl1pPr>
          </a:lstStyle>
          <a:p>
            <a:pPr>
              <a:defRPr/>
            </a:pPr>
            <a:fld id="{2D996346-6F64-499F-934B-09B598F4167D}"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32349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6400" y="1524000"/>
            <a:ext cx="3543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524000"/>
            <a:ext cx="3543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2F5A6777-CDF4-4B7E-8C27-4B2AC884319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68578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8" name="Rectangle 5"/>
          <p:cNvSpPr>
            <a:spLocks noGrp="1" noChangeArrowheads="1"/>
          </p:cNvSpPr>
          <p:nvPr>
            <p:ph type="sldNum" sz="quarter" idx="11"/>
          </p:nvPr>
        </p:nvSpPr>
        <p:spPr>
          <a:ln/>
        </p:spPr>
        <p:txBody>
          <a:bodyPr/>
          <a:lstStyle>
            <a:lvl1pPr>
              <a:defRPr/>
            </a:lvl1pPr>
          </a:lstStyle>
          <a:p>
            <a:pPr>
              <a:defRPr/>
            </a:pPr>
            <a:fld id="{57699EF1-D356-40B9-AE0E-2FA8A832ACBD}"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6135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4" name="Rectangle 5"/>
          <p:cNvSpPr>
            <a:spLocks noGrp="1" noChangeArrowheads="1"/>
          </p:cNvSpPr>
          <p:nvPr>
            <p:ph type="sldNum" sz="quarter" idx="11"/>
          </p:nvPr>
        </p:nvSpPr>
        <p:spPr>
          <a:ln/>
        </p:spPr>
        <p:txBody>
          <a:bodyPr/>
          <a:lstStyle>
            <a:lvl1pPr>
              <a:defRPr/>
            </a:lvl1pPr>
          </a:lstStyle>
          <a:p>
            <a:pPr>
              <a:defRPr/>
            </a:pPr>
            <a:fld id="{6772514C-F70C-4AEB-8C94-E4CDC5EE7822}"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0455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3" name="Rectangle 5"/>
          <p:cNvSpPr>
            <a:spLocks noGrp="1" noChangeArrowheads="1"/>
          </p:cNvSpPr>
          <p:nvPr>
            <p:ph type="sldNum" sz="quarter" idx="11"/>
          </p:nvPr>
        </p:nvSpPr>
        <p:spPr>
          <a:ln/>
        </p:spPr>
        <p:txBody>
          <a:bodyPr/>
          <a:lstStyle>
            <a:lvl1pPr>
              <a:defRPr/>
            </a:lvl1pPr>
          </a:lstStyle>
          <a:p>
            <a:pPr>
              <a:defRPr/>
            </a:pPr>
            <a:fld id="{6811AEA9-389A-4888-AF5E-0F36D95D57E3}"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63137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487C723D-FA52-4730-A313-FA59E9F4A59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74706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solidFill>
                  <a:prstClr val="black"/>
                </a:solidFill>
              </a:rPr>
              <a:t>Copyright 2006 Jack M. Kaplan &amp; Anthony C. Warren</a:t>
            </a:r>
          </a:p>
        </p:txBody>
      </p:sp>
      <p:sp>
        <p:nvSpPr>
          <p:cNvPr id="6" name="Rectangle 5"/>
          <p:cNvSpPr>
            <a:spLocks noGrp="1" noChangeArrowheads="1"/>
          </p:cNvSpPr>
          <p:nvPr>
            <p:ph type="sldNum" sz="quarter" idx="11"/>
          </p:nvPr>
        </p:nvSpPr>
        <p:spPr>
          <a:ln/>
        </p:spPr>
        <p:txBody>
          <a:bodyPr/>
          <a:lstStyle>
            <a:lvl1pPr>
              <a:defRPr/>
            </a:lvl1pPr>
          </a:lstStyle>
          <a:p>
            <a:pPr>
              <a:defRPr/>
            </a:pPr>
            <a:fld id="{B24DD9FD-E6B2-4F70-98D0-A3653F5E51C5}"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17622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752600" y="57150"/>
            <a:ext cx="7339013" cy="10858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3076" name="Rectangle 4"/>
          <p:cNvSpPr>
            <a:spLocks noGrp="1" noChangeArrowheads="1"/>
          </p:cNvSpPr>
          <p:nvPr>
            <p:ph type="ftr" sz="quarter" idx="3"/>
          </p:nvPr>
        </p:nvSpPr>
        <p:spPr bwMode="auto">
          <a:xfrm>
            <a:off x="3810000" y="6486525"/>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mn-lt"/>
              </a:defRPr>
            </a:lvl1pPr>
          </a:lstStyle>
          <a:p>
            <a:pPr fontAlgn="base">
              <a:spcBef>
                <a:spcPct val="0"/>
              </a:spcBef>
              <a:spcAft>
                <a:spcPct val="0"/>
              </a:spcAft>
              <a:defRPr/>
            </a:pPr>
            <a:r>
              <a:rPr lang="en-US" dirty="0">
                <a:solidFill>
                  <a:prstClr val="black"/>
                </a:solidFill>
              </a:rPr>
              <a:t>Copyright 2006 Jack M. Kaplan &amp; Anthony C. Warren</a:t>
            </a:r>
          </a:p>
        </p:txBody>
      </p:sp>
      <p:sp>
        <p:nvSpPr>
          <p:cNvPr id="3077" name="Rectangle 5"/>
          <p:cNvSpPr>
            <a:spLocks noGrp="1" noChangeArrowheads="1"/>
          </p:cNvSpPr>
          <p:nvPr>
            <p:ph type="sldNum" sz="quarter" idx="4"/>
          </p:nvPr>
        </p:nvSpPr>
        <p:spPr bwMode="auto">
          <a:xfrm>
            <a:off x="8320088" y="641985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smtClean="0">
                <a:latin typeface="Times New Roman" pitchFamily="18" charset="0"/>
              </a:defRPr>
            </a:lvl1pPr>
          </a:lstStyle>
          <a:p>
            <a:pPr fontAlgn="base">
              <a:spcBef>
                <a:spcPct val="0"/>
              </a:spcBef>
              <a:spcAft>
                <a:spcPct val="0"/>
              </a:spcAft>
              <a:defRPr/>
            </a:pPr>
            <a:fld id="{5C3D0753-DD4D-47E3-B154-3D54A522D10D}" type="slidenum">
              <a:rPr lang="en-US">
                <a:solidFill>
                  <a:prstClr val="black"/>
                </a:solidFill>
              </a:rPr>
              <a:pPr fontAlgn="base">
                <a:spcBef>
                  <a:spcPct val="0"/>
                </a:spcBef>
                <a:spcAft>
                  <a:spcPct val="0"/>
                </a:spcAft>
                <a:defRPr/>
              </a:pPr>
              <a:t>‹#›</a:t>
            </a:fld>
            <a:endParaRPr lang="en-US" dirty="0">
              <a:solidFill>
                <a:prstClr val="black"/>
              </a:solidFill>
            </a:endParaRPr>
          </a:p>
        </p:txBody>
      </p:sp>
      <p:sp>
        <p:nvSpPr>
          <p:cNvPr id="1030" name="Rectangle 6"/>
          <p:cNvSpPr>
            <a:spLocks noGrp="1" noChangeArrowheads="1"/>
          </p:cNvSpPr>
          <p:nvPr>
            <p:ph type="body" idx="1"/>
          </p:nvPr>
        </p:nvSpPr>
        <p:spPr bwMode="auto">
          <a:xfrm>
            <a:off x="1676400" y="1524000"/>
            <a:ext cx="72390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6990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0" fontAlgn="base" hangingPunct="0">
        <a:spcBef>
          <a:spcPct val="0"/>
        </a:spcBef>
        <a:spcAft>
          <a:spcPct val="0"/>
        </a:spcAft>
        <a:defRPr sz="4400" b="1">
          <a:solidFill>
            <a:srgbClr val="FF0000"/>
          </a:solidFill>
          <a:latin typeface="+mn-lt"/>
          <a:ea typeface="+mj-ea"/>
          <a:cs typeface="+mj-cs"/>
        </a:defRPr>
      </a:lvl1pPr>
      <a:lvl2pPr algn="ctr" rtl="0" eaLnBrk="0" fontAlgn="base" hangingPunct="0">
        <a:spcBef>
          <a:spcPct val="0"/>
        </a:spcBef>
        <a:spcAft>
          <a:spcPct val="0"/>
        </a:spcAft>
        <a:defRPr sz="3600" b="1">
          <a:solidFill>
            <a:srgbClr val="FF0000"/>
          </a:solidFill>
          <a:latin typeface="Comic Sans MS" pitchFamily="66" charset="0"/>
        </a:defRPr>
      </a:lvl2pPr>
      <a:lvl3pPr algn="ctr" rtl="0" eaLnBrk="0" fontAlgn="base" hangingPunct="0">
        <a:spcBef>
          <a:spcPct val="0"/>
        </a:spcBef>
        <a:spcAft>
          <a:spcPct val="0"/>
        </a:spcAft>
        <a:defRPr sz="3600" b="1">
          <a:solidFill>
            <a:srgbClr val="FF0000"/>
          </a:solidFill>
          <a:latin typeface="Comic Sans MS" pitchFamily="66" charset="0"/>
        </a:defRPr>
      </a:lvl3pPr>
      <a:lvl4pPr algn="ctr" rtl="0" eaLnBrk="0" fontAlgn="base" hangingPunct="0">
        <a:spcBef>
          <a:spcPct val="0"/>
        </a:spcBef>
        <a:spcAft>
          <a:spcPct val="0"/>
        </a:spcAft>
        <a:defRPr sz="3600" b="1">
          <a:solidFill>
            <a:srgbClr val="FF0000"/>
          </a:solidFill>
          <a:latin typeface="Comic Sans MS" pitchFamily="66" charset="0"/>
        </a:defRPr>
      </a:lvl4pPr>
      <a:lvl5pPr algn="ctr" rtl="0" eaLnBrk="0" fontAlgn="base" hangingPunct="0">
        <a:spcBef>
          <a:spcPct val="0"/>
        </a:spcBef>
        <a:spcAft>
          <a:spcPct val="0"/>
        </a:spcAft>
        <a:defRPr sz="3600" b="1">
          <a:solidFill>
            <a:srgbClr val="FF0000"/>
          </a:solidFill>
          <a:latin typeface="Comic Sans MS" pitchFamily="66" charset="0"/>
        </a:defRPr>
      </a:lvl5pPr>
      <a:lvl6pPr marL="457200" algn="ctr" rtl="0" fontAlgn="base">
        <a:spcBef>
          <a:spcPct val="0"/>
        </a:spcBef>
        <a:spcAft>
          <a:spcPct val="0"/>
        </a:spcAft>
        <a:defRPr sz="3600" b="1">
          <a:solidFill>
            <a:srgbClr val="FF0000"/>
          </a:solidFill>
          <a:latin typeface="Comic Sans MS" pitchFamily="66" charset="0"/>
        </a:defRPr>
      </a:lvl6pPr>
      <a:lvl7pPr marL="914400" algn="ctr" rtl="0" fontAlgn="base">
        <a:spcBef>
          <a:spcPct val="0"/>
        </a:spcBef>
        <a:spcAft>
          <a:spcPct val="0"/>
        </a:spcAft>
        <a:defRPr sz="3600" b="1">
          <a:solidFill>
            <a:srgbClr val="FF0000"/>
          </a:solidFill>
          <a:latin typeface="Comic Sans MS" pitchFamily="66" charset="0"/>
        </a:defRPr>
      </a:lvl7pPr>
      <a:lvl8pPr marL="1371600" algn="ctr" rtl="0" fontAlgn="base">
        <a:spcBef>
          <a:spcPct val="0"/>
        </a:spcBef>
        <a:spcAft>
          <a:spcPct val="0"/>
        </a:spcAft>
        <a:defRPr sz="3600" b="1">
          <a:solidFill>
            <a:srgbClr val="FF0000"/>
          </a:solidFill>
          <a:latin typeface="Comic Sans MS" pitchFamily="66" charset="0"/>
        </a:defRPr>
      </a:lvl8pPr>
      <a:lvl9pPr marL="1828800" algn="ctr" rtl="0" fontAlgn="base">
        <a:spcBef>
          <a:spcPct val="0"/>
        </a:spcBef>
        <a:spcAft>
          <a:spcPct val="0"/>
        </a:spcAft>
        <a:defRPr sz="3600" b="1">
          <a:solidFill>
            <a:srgbClr val="FF0000"/>
          </a:solidFill>
          <a:latin typeface="Comic Sans MS" pitchFamily="66"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SzPct val="100000"/>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SzPct val="100000"/>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SzPct val="100000"/>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SzPct val="100000"/>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SzPct val="100000"/>
        <a:buChar char="•"/>
        <a:defRPr sz="2000">
          <a:solidFill>
            <a:schemeClr val="tx1"/>
          </a:solidFill>
          <a:latin typeface="+mn-lt"/>
        </a:defRPr>
      </a:lvl6pPr>
      <a:lvl7pPr marL="2971800" indent="-228600" algn="l" rtl="0" fontAlgn="base">
        <a:spcBef>
          <a:spcPct val="20000"/>
        </a:spcBef>
        <a:spcAft>
          <a:spcPct val="0"/>
        </a:spcAft>
        <a:buSzPct val="100000"/>
        <a:buChar char="•"/>
        <a:defRPr sz="2000">
          <a:solidFill>
            <a:schemeClr val="tx1"/>
          </a:solidFill>
          <a:latin typeface="+mn-lt"/>
        </a:defRPr>
      </a:lvl7pPr>
      <a:lvl8pPr marL="3429000" indent="-228600" algn="l" rtl="0" fontAlgn="base">
        <a:spcBef>
          <a:spcPct val="20000"/>
        </a:spcBef>
        <a:spcAft>
          <a:spcPct val="0"/>
        </a:spcAft>
        <a:buSzPct val="100000"/>
        <a:buChar char="•"/>
        <a:defRPr sz="2000">
          <a:solidFill>
            <a:schemeClr val="tx1"/>
          </a:solidFill>
          <a:latin typeface="+mn-lt"/>
        </a:defRPr>
      </a:lvl8pPr>
      <a:lvl9pPr marL="3886200" indent="-228600" algn="l" rtl="0" fontAlgn="base">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rysmeals.org/what-we-do/our-impac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Learn/Common_questions/Pages_sites_servers_and_search_engine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bwMode="auto">
          <a:xfrm>
            <a:off x="685800" y="2130425"/>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r>
              <a:rPr lang="en-GB" altLang="en-US" dirty="0">
                <a:latin typeface="Arial" charset="0"/>
              </a:rPr>
            </a:br>
            <a:endParaRPr lang="en-GB" altLang="en-US" dirty="0">
              <a:latin typeface="Arial" charset="0"/>
            </a:endParaRPr>
          </a:p>
        </p:txBody>
      </p:sp>
      <p:sp>
        <p:nvSpPr>
          <p:cNvPr id="4099" name="Rectangle 5"/>
          <p:cNvSpPr>
            <a:spLocks noGrp="1" noChangeArrowheads="1"/>
          </p:cNvSpPr>
          <p:nvPr>
            <p:ph type="subTitle" idx="4294967295"/>
          </p:nvPr>
        </p:nvSpPr>
        <p:spPr bwMode="auto">
          <a:xfrm>
            <a:off x="395536" y="1988840"/>
            <a:ext cx="8136904" cy="45119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Tx/>
              <a:buNone/>
            </a:pPr>
            <a:endParaRPr lang="en-GB" altLang="en-US" sz="2800" dirty="0">
              <a:latin typeface="Arial" charset="0"/>
            </a:endParaRPr>
          </a:p>
          <a:p>
            <a:pPr marL="0" indent="0" algn="ctr" eaLnBrk="1" hangingPunct="1">
              <a:lnSpc>
                <a:spcPct val="80000"/>
              </a:lnSpc>
              <a:buFontTx/>
              <a:buNone/>
            </a:pPr>
            <a:endParaRPr lang="en-GB" altLang="en-US" sz="3000" b="1" dirty="0">
              <a:solidFill>
                <a:srgbClr val="FF0000"/>
              </a:solidFill>
              <a:latin typeface="Arial" charset="0"/>
            </a:endParaRPr>
          </a:p>
          <a:p>
            <a:pPr marL="0" indent="0" algn="ctr" eaLnBrk="1" hangingPunct="1">
              <a:lnSpc>
                <a:spcPct val="80000"/>
              </a:lnSpc>
              <a:buFontTx/>
              <a:buNone/>
            </a:pPr>
            <a:endParaRPr lang="en-GB" altLang="en-US" sz="3000" b="1" dirty="0">
              <a:solidFill>
                <a:srgbClr val="FF0000"/>
              </a:solidFill>
              <a:latin typeface="Arial" charset="0"/>
            </a:endParaRPr>
          </a:p>
          <a:p>
            <a:pPr marL="0" indent="0" algn="ctr" eaLnBrk="1" hangingPunct="1">
              <a:lnSpc>
                <a:spcPct val="80000"/>
              </a:lnSpc>
              <a:buFontTx/>
              <a:buNone/>
            </a:pPr>
            <a:r>
              <a:rPr lang="en-GB" altLang="en-US" sz="3000" b="1" dirty="0">
                <a:solidFill>
                  <a:srgbClr val="00B0F0"/>
                </a:solidFill>
                <a:latin typeface="Arial" charset="0"/>
              </a:rPr>
              <a:t>Web-scraping for Social Scientists</a:t>
            </a:r>
          </a:p>
          <a:p>
            <a:pPr marL="0" indent="0" algn="ctr" eaLnBrk="1" hangingPunct="1">
              <a:lnSpc>
                <a:spcPct val="80000"/>
              </a:lnSpc>
              <a:buFontTx/>
              <a:buNone/>
            </a:pPr>
            <a:endParaRPr lang="en-GB" altLang="en-US" sz="3000" b="1" dirty="0">
              <a:solidFill>
                <a:srgbClr val="00B0F0"/>
              </a:solidFill>
              <a:latin typeface="Arial" charset="0"/>
            </a:endParaRPr>
          </a:p>
          <a:p>
            <a:pPr marL="0" indent="0" algn="ctr" eaLnBrk="1" hangingPunct="1">
              <a:lnSpc>
                <a:spcPct val="80000"/>
              </a:lnSpc>
              <a:buFontTx/>
              <a:buNone/>
            </a:pPr>
            <a:r>
              <a:rPr lang="en-GB" altLang="en-US" sz="2200" b="1" dirty="0">
                <a:solidFill>
                  <a:srgbClr val="00B0F0"/>
                </a:solidFill>
                <a:latin typeface="Arial" charset="0"/>
              </a:rPr>
              <a:t>2024-06-05</a:t>
            </a:r>
          </a:p>
          <a:p>
            <a:pPr marL="0" indent="0" algn="ctr" eaLnBrk="1" hangingPunct="1">
              <a:lnSpc>
                <a:spcPct val="80000"/>
              </a:lnSpc>
              <a:buFontTx/>
              <a:buNone/>
            </a:pPr>
            <a:r>
              <a:rPr lang="en-GB" altLang="en-US" sz="2200" b="1" dirty="0">
                <a:solidFill>
                  <a:srgbClr val="00B0F0"/>
                </a:solidFill>
                <a:latin typeface="Arial" charset="0"/>
              </a:rPr>
              <a:t>Dr Diarmuid McDonnell</a:t>
            </a:r>
          </a:p>
          <a:p>
            <a:pPr marL="0" indent="0" algn="ctr" eaLnBrk="1" hangingPunct="1">
              <a:lnSpc>
                <a:spcPct val="80000"/>
              </a:lnSpc>
              <a:buFontTx/>
              <a:buNone/>
            </a:pPr>
            <a:r>
              <a:rPr lang="en-GB" altLang="en-US" sz="2200" b="1" dirty="0">
                <a:solidFill>
                  <a:srgbClr val="00B0F0"/>
                </a:solidFill>
                <a:latin typeface="Arial" charset="0"/>
              </a:rPr>
              <a:t>SGSSS Summer School 2024</a:t>
            </a:r>
            <a:endParaRPr lang="en-GB" altLang="en-US" sz="2200" b="1" dirty="0">
              <a:latin typeface="Arial" charset="0"/>
            </a:endParaRPr>
          </a:p>
        </p:txBody>
      </p:sp>
    </p:spTree>
    <p:extLst>
      <p:ext uri="{BB962C8B-B14F-4D97-AF65-F5344CB8AC3E}">
        <p14:creationId xmlns:p14="http://schemas.microsoft.com/office/powerpoint/2010/main" val="289691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How are web pages structured?</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Web pages are written in a language called </a:t>
            </a:r>
            <a:r>
              <a:rPr lang="en-GB" sz="2400" b="1" dirty="0"/>
              <a:t>Hyper Text Markup Language (HTML)</a:t>
            </a:r>
            <a:r>
              <a:rPr lang="en-GB" sz="2400" dirty="0"/>
              <a:t>.</a:t>
            </a:r>
          </a:p>
          <a:p>
            <a:pPr algn="l">
              <a:lnSpc>
                <a:spcPct val="150000"/>
              </a:lnSpc>
            </a:pPr>
            <a:r>
              <a:rPr lang="en-GB" sz="2400" dirty="0"/>
              <a:t>HTML describes the nested structure of a web page.</a:t>
            </a:r>
          </a:p>
          <a:p>
            <a:pPr algn="l">
              <a:lnSpc>
                <a:spcPct val="150000"/>
              </a:lnSpc>
            </a:pPr>
            <a:r>
              <a:rPr lang="en-GB" sz="2400" dirty="0"/>
              <a:t>HTML consists of a series of elements, which are distinguished using tags.</a:t>
            </a:r>
          </a:p>
          <a:p>
            <a:pPr algn="l">
              <a:lnSpc>
                <a:spcPct val="150000"/>
              </a:lnSpc>
            </a:pPr>
            <a:r>
              <a:rPr lang="en-GB" sz="2400" dirty="0"/>
              <a:t>HTML elements tell the browser how to display the content (e.g., fonts, colours, sections).</a:t>
            </a:r>
          </a:p>
        </p:txBody>
      </p:sp>
    </p:spTree>
    <p:extLst>
      <p:ext uri="{BB962C8B-B14F-4D97-AF65-F5344CB8AC3E}">
        <p14:creationId xmlns:p14="http://schemas.microsoft.com/office/powerpoint/2010/main" val="36121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Exercise</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b="1" dirty="0"/>
              <a:t>Mary’s Meals​</a:t>
            </a:r>
          </a:p>
          <a:p>
            <a:pPr algn="l">
              <a:lnSpc>
                <a:spcPct val="150000"/>
              </a:lnSpc>
            </a:pPr>
            <a:endParaRPr lang="en-GB" sz="2400" dirty="0"/>
          </a:p>
          <a:p>
            <a:pPr algn="l">
              <a:lnSpc>
                <a:spcPct val="150000"/>
              </a:lnSpc>
            </a:pPr>
            <a:r>
              <a:rPr lang="en-GB" sz="2400" dirty="0">
                <a:hlinkClick r:id="rId3"/>
              </a:rPr>
              <a:t>https://www.marysmeals.org/what-we-do/our-impact</a:t>
            </a:r>
            <a:endParaRPr lang="en-GB" sz="2400" dirty="0"/>
          </a:p>
          <a:p>
            <a:pPr algn="l">
              <a:lnSpc>
                <a:spcPct val="150000"/>
              </a:lnSpc>
            </a:pPr>
            <a:r>
              <a:rPr lang="en-GB" sz="2400" dirty="0"/>
              <a:t>​</a:t>
            </a:r>
          </a:p>
          <a:p>
            <a:pPr algn="l">
              <a:lnSpc>
                <a:spcPct val="150000"/>
              </a:lnSpc>
            </a:pPr>
            <a:r>
              <a:rPr lang="en-GB" sz="2400" dirty="0"/>
              <a:t>Using the six steps from earlier, write a solution for scraping information about how many children are fed every day by this charity.</a:t>
            </a:r>
          </a:p>
        </p:txBody>
      </p:sp>
    </p:spTree>
    <p:extLst>
      <p:ext uri="{BB962C8B-B14F-4D97-AF65-F5344CB8AC3E}">
        <p14:creationId xmlns:p14="http://schemas.microsoft.com/office/powerpoint/2010/main" val="253743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Extensions and Considerations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i="1" dirty="0"/>
              <a:t>Application Programming Interfaces (APIs) </a:t>
            </a:r>
            <a:r>
              <a:rPr lang="en-GB" sz="2400" dirty="0"/>
              <a:t>= online databases that are designed for making requests to.</a:t>
            </a:r>
          </a:p>
          <a:p>
            <a:pPr algn="l">
              <a:lnSpc>
                <a:spcPct val="150000"/>
              </a:lnSpc>
            </a:pPr>
            <a:r>
              <a:rPr lang="en-GB" sz="2400" i="1" dirty="0"/>
              <a:t>Maps = </a:t>
            </a:r>
            <a:r>
              <a:rPr lang="en-GB" sz="2400" dirty="0"/>
              <a:t>Maps embedded with data that could be scraped (e.g., organisations in your area).</a:t>
            </a:r>
          </a:p>
          <a:p>
            <a:pPr algn="l">
              <a:lnSpc>
                <a:spcPct val="150000"/>
              </a:lnSpc>
            </a:pPr>
            <a:endParaRPr lang="en-GB" sz="2400" i="1" dirty="0"/>
          </a:p>
        </p:txBody>
      </p:sp>
    </p:spTree>
    <p:extLst>
      <p:ext uri="{BB962C8B-B14F-4D97-AF65-F5344CB8AC3E}">
        <p14:creationId xmlns:p14="http://schemas.microsoft.com/office/powerpoint/2010/main" val="6182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2"/>
            <a:ext cx="7889530" cy="552694"/>
          </a:xfrm>
        </p:spPr>
        <p:txBody>
          <a:bodyPr/>
          <a:lstStyle/>
          <a:p>
            <a:r>
              <a:rPr lang="en-GB" sz="4000" dirty="0"/>
              <a:t>Questions and Comments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340768"/>
            <a:ext cx="8143932" cy="5302942"/>
          </a:xfrm>
        </p:spPr>
        <p:txBody>
          <a:bodyPr/>
          <a:lstStyle/>
          <a:p>
            <a:pPr algn="just">
              <a:lnSpc>
                <a:spcPct val="150000"/>
              </a:lnSpc>
            </a:pPr>
            <a:endParaRPr lang="en-GB" sz="2200" dirty="0">
              <a:latin typeface="+mn-lt"/>
            </a:endParaRPr>
          </a:p>
        </p:txBody>
      </p:sp>
    </p:spTree>
    <p:extLst>
      <p:ext uri="{BB962C8B-B14F-4D97-AF65-F5344CB8AC3E}">
        <p14:creationId xmlns:p14="http://schemas.microsoft.com/office/powerpoint/2010/main" val="22247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Outline</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marL="457200" indent="-457200" algn="l">
              <a:lnSpc>
                <a:spcPct val="150000"/>
              </a:lnSpc>
              <a:buFont typeface="+mj-lt"/>
              <a:buAutoNum type="arabicPeriod"/>
            </a:pPr>
            <a:r>
              <a:rPr lang="en-GB" sz="2400" dirty="0"/>
              <a:t>The value, logic and practice of web scraping</a:t>
            </a:r>
          </a:p>
          <a:p>
            <a:pPr marL="457200" indent="-457200" algn="l">
              <a:lnSpc>
                <a:spcPct val="150000"/>
              </a:lnSpc>
              <a:buFont typeface="+mj-lt"/>
              <a:buAutoNum type="arabicPeriod"/>
            </a:pPr>
            <a:r>
              <a:rPr lang="en-GB" sz="2400" dirty="0"/>
              <a:t>Understanding the structure of web pages</a:t>
            </a:r>
          </a:p>
          <a:p>
            <a:pPr marL="457200" indent="-457200" algn="l">
              <a:lnSpc>
                <a:spcPct val="150000"/>
              </a:lnSpc>
              <a:buFont typeface="+mj-lt"/>
              <a:buAutoNum type="arabicPeriod"/>
            </a:pPr>
            <a:r>
              <a:rPr lang="en-GB" sz="2400" dirty="0"/>
              <a:t>Extensions</a:t>
            </a:r>
          </a:p>
          <a:p>
            <a:pPr marL="457200" indent="-457200" algn="l">
              <a:lnSpc>
                <a:spcPct val="150000"/>
              </a:lnSpc>
              <a:buFont typeface="+mj-lt"/>
              <a:buAutoNum type="arabicPeriod"/>
            </a:pPr>
            <a:r>
              <a:rPr lang="en-GB" sz="2400" dirty="0"/>
              <a:t>Conclusion</a:t>
            </a:r>
          </a:p>
        </p:txBody>
      </p:sp>
    </p:spTree>
    <p:extLst>
      <p:ext uri="{BB962C8B-B14F-4D97-AF65-F5344CB8AC3E}">
        <p14:creationId xmlns:p14="http://schemas.microsoft.com/office/powerpoint/2010/main" val="34652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is web scraping?</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It is a computational technique for capturing information stored on a web page.</a:t>
            </a:r>
          </a:p>
          <a:p>
            <a:pPr algn="l">
              <a:lnSpc>
                <a:spcPct val="150000"/>
              </a:lnSpc>
            </a:pPr>
            <a:endParaRPr lang="en-GB" sz="2400" dirty="0"/>
          </a:p>
          <a:p>
            <a:pPr algn="l">
              <a:lnSpc>
                <a:spcPct val="150000"/>
              </a:lnSpc>
            </a:pPr>
            <a:r>
              <a:rPr lang="en-GB" sz="2400" dirty="0"/>
              <a:t>It is generally implemented using a programming script, although there are software applications that you can use.</a:t>
            </a:r>
          </a:p>
          <a:p>
            <a:pPr algn="l">
              <a:lnSpc>
                <a:spcPct val="150000"/>
              </a:lnSpc>
            </a:pPr>
            <a:endParaRPr lang="en-GB" sz="2400" dirty="0"/>
          </a:p>
          <a:p>
            <a:pPr algn="l">
              <a:lnSpc>
                <a:spcPct val="150000"/>
              </a:lnSpc>
            </a:pPr>
            <a:r>
              <a:rPr lang="en-GB" sz="2400" dirty="0"/>
              <a:t>It is relatively simple to implement using open-source programming languages e.g., Python, R.</a:t>
            </a:r>
          </a:p>
          <a:p>
            <a:pPr algn="l">
              <a:lnSpc>
                <a:spcPct val="150000"/>
              </a:lnSpc>
            </a:pPr>
            <a:endParaRPr lang="en-GB" sz="2400" dirty="0"/>
          </a:p>
        </p:txBody>
      </p:sp>
    </p:spTree>
    <p:extLst>
      <p:ext uri="{BB962C8B-B14F-4D97-AF65-F5344CB8AC3E}">
        <p14:creationId xmlns:p14="http://schemas.microsoft.com/office/powerpoint/2010/main" val="149559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Why collect data from the web?</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Web pages can be an important source of publicly available information on social phenomena of interest.</a:t>
            </a:r>
          </a:p>
          <a:p>
            <a:pPr algn="l">
              <a:lnSpc>
                <a:spcPct val="150000"/>
              </a:lnSpc>
            </a:pPr>
            <a:r>
              <a:rPr lang="en-GB" sz="2400" dirty="0"/>
              <a:t>Web pages can store a range of different data types including files, text, photos, videos, lists etc, all of which may be collected and marshalled for research purposes.</a:t>
            </a:r>
          </a:p>
          <a:p>
            <a:pPr algn="l">
              <a:lnSpc>
                <a:spcPct val="150000"/>
              </a:lnSpc>
            </a:pPr>
            <a:r>
              <a:rPr lang="en-GB" sz="2400" dirty="0"/>
              <a:t>Once collected, data can be reshaped into a familiar structure (tabular) and linked to other sources of social science data.</a:t>
            </a:r>
          </a:p>
        </p:txBody>
      </p:sp>
    </p:spTree>
    <p:extLst>
      <p:ext uri="{BB962C8B-B14F-4D97-AF65-F5344CB8AC3E}">
        <p14:creationId xmlns:p14="http://schemas.microsoft.com/office/powerpoint/2010/main" val="162323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is the logic of web scraping?</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We need to </a:t>
            </a:r>
            <a:r>
              <a:rPr lang="en-GB" sz="2400" b="1" dirty="0"/>
              <a:t>know</a:t>
            </a:r>
            <a:r>
              <a:rPr lang="en-GB" sz="2400" dirty="0"/>
              <a:t> the following: </a:t>
            </a:r>
          </a:p>
          <a:p>
            <a:pPr marL="457200" indent="-457200" algn="l">
              <a:lnSpc>
                <a:spcPct val="150000"/>
              </a:lnSpc>
              <a:buFont typeface="+mj-lt"/>
              <a:buAutoNum type="arabicPeriod"/>
            </a:pPr>
            <a:r>
              <a:rPr lang="en-GB" sz="2400" dirty="0"/>
              <a:t>The location (i.e., web address or URL) where the web page can be accessed. For example, the BBC homepage can be accessed via https://bbc.co.uk. </a:t>
            </a:r>
          </a:p>
          <a:p>
            <a:pPr marL="457200" indent="-457200" algn="l">
              <a:lnSpc>
                <a:spcPct val="150000"/>
              </a:lnSpc>
              <a:buFont typeface="+mj-lt"/>
              <a:buAutoNum type="arabicPeriod"/>
            </a:pPr>
            <a:r>
              <a:rPr lang="en-GB" sz="2400" dirty="0"/>
              <a:t>The location of the information we are interested in within the structure of the web page. This involves visually inspecting a web page's underlying code using a web browser. </a:t>
            </a:r>
          </a:p>
        </p:txBody>
      </p:sp>
    </p:spTree>
    <p:extLst>
      <p:ext uri="{BB962C8B-B14F-4D97-AF65-F5344CB8AC3E}">
        <p14:creationId xmlns:p14="http://schemas.microsoft.com/office/powerpoint/2010/main" val="267581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is the logic of web scraping?</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400" dirty="0"/>
              <a:t>Then we need to </a:t>
            </a:r>
            <a:r>
              <a:rPr lang="en-GB" sz="2400" b="1" dirty="0"/>
              <a:t>d</a:t>
            </a:r>
            <a:r>
              <a:rPr lang="en-GB" sz="2400" dirty="0"/>
              <a:t>o the following: </a:t>
            </a:r>
          </a:p>
          <a:p>
            <a:pPr marL="457200" indent="-457200" algn="l">
              <a:lnSpc>
                <a:spcPct val="150000"/>
              </a:lnSpc>
              <a:buFont typeface="+mj-lt"/>
              <a:buAutoNum type="arabicPeriod" startAt="3"/>
            </a:pPr>
            <a:r>
              <a:rPr lang="en-GB" sz="2400" dirty="0"/>
              <a:t>Request the web page using its web address. </a:t>
            </a:r>
          </a:p>
          <a:p>
            <a:pPr marL="457200" indent="-457200" algn="l">
              <a:lnSpc>
                <a:spcPct val="150000"/>
              </a:lnSpc>
              <a:buFont typeface="+mj-lt"/>
              <a:buAutoNum type="arabicPeriod" startAt="3"/>
            </a:pPr>
            <a:r>
              <a:rPr lang="en-GB" sz="2400" dirty="0"/>
              <a:t>Parse the structure of the web page so your programming language can work with its contents. </a:t>
            </a:r>
          </a:p>
          <a:p>
            <a:pPr marL="457200" indent="-457200" algn="l">
              <a:lnSpc>
                <a:spcPct val="150000"/>
              </a:lnSpc>
              <a:buFont typeface="+mj-lt"/>
              <a:buAutoNum type="arabicPeriod" startAt="3"/>
            </a:pPr>
            <a:r>
              <a:rPr lang="en-GB" sz="2400" dirty="0"/>
              <a:t>Extract the information we are interested in. </a:t>
            </a:r>
          </a:p>
          <a:p>
            <a:pPr marL="457200" indent="-457200" algn="l">
              <a:lnSpc>
                <a:spcPct val="150000"/>
              </a:lnSpc>
              <a:buFont typeface="+mj-lt"/>
              <a:buAutoNum type="arabicPeriod" startAt="3"/>
            </a:pPr>
            <a:r>
              <a:rPr lang="en-GB" sz="2400" dirty="0"/>
              <a:t>Write this information to a file for future use.</a:t>
            </a:r>
          </a:p>
        </p:txBody>
      </p:sp>
    </p:spTree>
    <p:extLst>
      <p:ext uri="{BB962C8B-B14F-4D97-AF65-F5344CB8AC3E}">
        <p14:creationId xmlns:p14="http://schemas.microsoft.com/office/powerpoint/2010/main" val="35731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is the value of web-scraping?</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000" dirty="0"/>
              <a:t>Web scraping is a mature computational method, with lots of established packages (e.g., `requests` and `</a:t>
            </a:r>
            <a:r>
              <a:rPr lang="en-GB" sz="2000" dirty="0" err="1"/>
              <a:t>BeautifulSoup</a:t>
            </a:r>
            <a:r>
              <a:rPr lang="en-GB" sz="2000" dirty="0"/>
              <a:t>` in Python), examples and help available. </a:t>
            </a:r>
          </a:p>
          <a:p>
            <a:pPr algn="l">
              <a:lnSpc>
                <a:spcPct val="150000"/>
              </a:lnSpc>
            </a:pPr>
            <a:r>
              <a:rPr lang="en-GB" sz="2000" dirty="0"/>
              <a:t>Using computational, rather than manual, methods provides the ability to schedule or automate your data collection activities. </a:t>
            </a:r>
          </a:p>
          <a:p>
            <a:pPr algn="l">
              <a:lnSpc>
                <a:spcPct val="150000"/>
              </a:lnSpc>
            </a:pPr>
            <a:r>
              <a:rPr lang="en-GB" sz="2000" dirty="0"/>
              <a:t>The richness of some of the information and data stored on web pages is a point worth repeating.</a:t>
            </a:r>
          </a:p>
          <a:p>
            <a:pPr algn="l">
              <a:lnSpc>
                <a:spcPct val="150000"/>
              </a:lnSpc>
            </a:pPr>
            <a:r>
              <a:rPr lang="en-GB" sz="2000" dirty="0"/>
              <a:t>Collect data at scale (more concerned with coverage than sampling).</a:t>
            </a:r>
          </a:p>
          <a:p>
            <a:pPr algn="l">
              <a:lnSpc>
                <a:spcPct val="150000"/>
              </a:lnSpc>
            </a:pPr>
            <a:r>
              <a:rPr lang="en-GB" sz="2000" dirty="0"/>
              <a:t>Web scraping can be an accurate and reliable data collection method.</a:t>
            </a:r>
          </a:p>
        </p:txBody>
      </p:sp>
    </p:spTree>
    <p:extLst>
      <p:ext uri="{BB962C8B-B14F-4D97-AF65-F5344CB8AC3E}">
        <p14:creationId xmlns:p14="http://schemas.microsoft.com/office/powerpoint/2010/main" val="26088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are the limitations/challenges?</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000" dirty="0"/>
              <a:t>“Data on the web typically does not come in a format amenable to analysis.” (Hogan, 2022: 78)</a:t>
            </a:r>
          </a:p>
          <a:p>
            <a:pPr algn="l">
              <a:lnSpc>
                <a:spcPct val="150000"/>
              </a:lnSpc>
            </a:pPr>
            <a:r>
              <a:rPr lang="en-GB" sz="2000" dirty="0"/>
              <a:t>Web pages are frequently updated, therefore changes to their structure can break your script. It can be a lot of work maintaining your code, especially if you make it available for use by others. </a:t>
            </a:r>
          </a:p>
          <a:p>
            <a:pPr algn="l">
              <a:lnSpc>
                <a:spcPct val="150000"/>
              </a:lnSpc>
            </a:pPr>
            <a:r>
              <a:rPr lang="en-GB" sz="2000" dirty="0"/>
              <a:t>Some websites may be advanced enough that they throttle or block scraping of their contents.</a:t>
            </a:r>
          </a:p>
          <a:p>
            <a:pPr algn="l">
              <a:lnSpc>
                <a:spcPct val="150000"/>
              </a:lnSpc>
            </a:pPr>
            <a:r>
              <a:rPr lang="en-GB" sz="2000" dirty="0"/>
              <a:t>Web scraping is dependent on your computing setup.</a:t>
            </a:r>
          </a:p>
          <a:p>
            <a:pPr algn="l">
              <a:lnSpc>
                <a:spcPct val="150000"/>
              </a:lnSpc>
            </a:pPr>
            <a:r>
              <a:rPr lang="en-GB" sz="2000" dirty="0"/>
              <a:t>Some ethical and legal complications that must be navigated/avoided.</a:t>
            </a:r>
          </a:p>
        </p:txBody>
      </p:sp>
    </p:spTree>
    <p:extLst>
      <p:ext uri="{BB962C8B-B14F-4D97-AF65-F5344CB8AC3E}">
        <p14:creationId xmlns:p14="http://schemas.microsoft.com/office/powerpoint/2010/main" val="22078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AB94-E544-46D6-9227-15BBC52E71AB}"/>
              </a:ext>
            </a:extLst>
          </p:cNvPr>
          <p:cNvSpPr>
            <a:spLocks noGrp="1"/>
          </p:cNvSpPr>
          <p:nvPr>
            <p:ph type="ctrTitle"/>
          </p:nvPr>
        </p:nvSpPr>
        <p:spPr>
          <a:xfrm>
            <a:off x="642910" y="500043"/>
            <a:ext cx="7889530" cy="480685"/>
          </a:xfrm>
        </p:spPr>
        <p:txBody>
          <a:bodyPr/>
          <a:lstStyle/>
          <a:p>
            <a:r>
              <a:rPr lang="en-GB" sz="4000" dirty="0">
                <a:latin typeface="Arial" panose="020B0604020202020204" pitchFamily="34" charset="0"/>
                <a:cs typeface="Arial" panose="020B0604020202020204" pitchFamily="34" charset="0"/>
              </a:rPr>
              <a:t>What is a web page?</a:t>
            </a:r>
          </a:p>
        </p:txBody>
      </p:sp>
      <p:sp>
        <p:nvSpPr>
          <p:cNvPr id="3" name="Subtitle 2">
            <a:extLst>
              <a:ext uri="{FF2B5EF4-FFF2-40B4-BE49-F238E27FC236}">
                <a16:creationId xmlns:a16="http://schemas.microsoft.com/office/drawing/2014/main" id="{51671955-1BAF-429E-916D-F54BA86ABBAC}"/>
              </a:ext>
            </a:extLst>
          </p:cNvPr>
          <p:cNvSpPr>
            <a:spLocks noGrp="1"/>
          </p:cNvSpPr>
          <p:nvPr>
            <p:ph type="subTitle" idx="1"/>
          </p:nvPr>
        </p:nvSpPr>
        <p:spPr>
          <a:xfrm>
            <a:off x="642910" y="1268760"/>
            <a:ext cx="8143932" cy="5374950"/>
          </a:xfrm>
        </p:spPr>
        <p:txBody>
          <a:bodyPr/>
          <a:lstStyle/>
          <a:p>
            <a:pPr algn="l">
              <a:lnSpc>
                <a:spcPct val="150000"/>
              </a:lnSpc>
            </a:pPr>
            <a:r>
              <a:rPr lang="en-GB" sz="2200" dirty="0"/>
              <a:t>It is a document which can be displayed in a web browser (e.g., Firefox, Safari etc).</a:t>
            </a:r>
          </a:p>
          <a:p>
            <a:pPr algn="l">
              <a:lnSpc>
                <a:spcPct val="150000"/>
              </a:lnSpc>
            </a:pPr>
            <a:r>
              <a:rPr lang="en-GB" sz="2200" dirty="0"/>
              <a:t>A </a:t>
            </a:r>
            <a:r>
              <a:rPr lang="en-GB" sz="2200" b="1" dirty="0"/>
              <a:t>website</a:t>
            </a:r>
            <a:r>
              <a:rPr lang="en-GB" sz="2200" dirty="0"/>
              <a:t> is a collection of web pages that are connected in various ways.</a:t>
            </a:r>
          </a:p>
          <a:p>
            <a:pPr algn="l">
              <a:lnSpc>
                <a:spcPct val="150000"/>
              </a:lnSpc>
            </a:pPr>
            <a:r>
              <a:rPr lang="en-GB" sz="2200" dirty="0"/>
              <a:t>A </a:t>
            </a:r>
            <a:r>
              <a:rPr lang="en-GB" sz="2200" b="1" dirty="0"/>
              <a:t>web server </a:t>
            </a:r>
            <a:r>
              <a:rPr lang="en-GB" sz="2200" dirty="0"/>
              <a:t>is a computer that hosts/stores a website on the Internet.</a:t>
            </a:r>
          </a:p>
          <a:p>
            <a:pPr algn="l">
              <a:lnSpc>
                <a:spcPct val="150000"/>
              </a:lnSpc>
            </a:pPr>
            <a:r>
              <a:rPr lang="en-GB" sz="2200" dirty="0"/>
              <a:t>A </a:t>
            </a:r>
            <a:r>
              <a:rPr lang="en-GB" sz="2200" b="1" dirty="0"/>
              <a:t>URL (uniform resource locator) </a:t>
            </a:r>
            <a:r>
              <a:rPr lang="en-GB" sz="2200" dirty="0"/>
              <a:t>is the location of a web page on the internet. (</a:t>
            </a:r>
            <a:r>
              <a:rPr lang="en-GB" sz="2200" dirty="0">
                <a:hlinkClick r:id="rId3"/>
              </a:rPr>
              <a:t>Mozilla, 2021</a:t>
            </a:r>
            <a:r>
              <a:rPr lang="en-GB" sz="2200" dirty="0"/>
              <a:t>)</a:t>
            </a:r>
          </a:p>
          <a:p>
            <a:pPr algn="l">
              <a:lnSpc>
                <a:spcPct val="150000"/>
              </a:lnSpc>
            </a:pPr>
            <a:endParaRPr lang="en-GB" sz="2200" dirty="0"/>
          </a:p>
        </p:txBody>
      </p:sp>
    </p:spTree>
    <p:extLst>
      <p:ext uri="{BB962C8B-B14F-4D97-AF65-F5344CB8AC3E}">
        <p14:creationId xmlns:p14="http://schemas.microsoft.com/office/powerpoint/2010/main" val="340367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Winwor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Winword">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nwor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inwo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Winwor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inwo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inwor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inwor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Winwor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TotalTime>
  <Words>1088</Words>
  <Application>Microsoft Office PowerPoint</Application>
  <PresentationFormat>On-screen Show (4:3)</PresentationFormat>
  <Paragraphs>95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Comic Sans MS</vt:lpstr>
      <vt:lpstr>Times New Roman</vt:lpstr>
      <vt:lpstr>1_Winword</vt:lpstr>
      <vt:lpstr> </vt:lpstr>
      <vt:lpstr>Outline</vt:lpstr>
      <vt:lpstr>What is web scraping?</vt:lpstr>
      <vt:lpstr>Why collect data from the web?</vt:lpstr>
      <vt:lpstr>What is the logic of web scraping?</vt:lpstr>
      <vt:lpstr>What is the logic of web scraping?</vt:lpstr>
      <vt:lpstr>What is the value of web-scraping?</vt:lpstr>
      <vt:lpstr>What are the limitations/challenges?</vt:lpstr>
      <vt:lpstr>What is a web page?</vt:lpstr>
      <vt:lpstr>How are web pages structured?</vt:lpstr>
      <vt:lpstr>Exercise</vt:lpstr>
      <vt:lpstr>Extensions and Considerations</vt:lpstr>
      <vt:lpstr>Questions and Comments</vt:lpstr>
    </vt:vector>
  </TitlesOfParts>
  <Company>uws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Ideas</dc:title>
  <dc:creator>Dr. Dina Nziku</dc:creator>
  <cp:lastModifiedBy>Diarmuid McDonnell</cp:lastModifiedBy>
  <cp:revision>133</cp:revision>
  <cp:lastPrinted>2014-06-17T13:25:53Z</cp:lastPrinted>
  <dcterms:created xsi:type="dcterms:W3CDTF">2012-02-20T09:39:15Z</dcterms:created>
  <dcterms:modified xsi:type="dcterms:W3CDTF">2024-06-03T14:16:33Z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21a15a-c71d-40d3-b0cd-3b0ec0033fdd_Enabled">
    <vt:lpwstr>true</vt:lpwstr>
  </property>
  <property fmtid="{D5CDD505-2E9C-101B-9397-08002B2CF9AE}" pid="3" name="MSIP_Label_a321a15a-c71d-40d3-b0cd-3b0ec0033fdd_SetDate">
    <vt:lpwstr>2024-05-08T09:49:21Z</vt:lpwstr>
  </property>
  <property fmtid="{D5CDD505-2E9C-101B-9397-08002B2CF9AE}" pid="4" name="MSIP_Label_a321a15a-c71d-40d3-b0cd-3b0ec0033fdd_Method">
    <vt:lpwstr>Standard</vt:lpwstr>
  </property>
  <property fmtid="{D5CDD505-2E9C-101B-9397-08002B2CF9AE}" pid="5" name="MSIP_Label_a321a15a-c71d-40d3-b0cd-3b0ec0033fdd_Name">
    <vt:lpwstr>Restricted</vt:lpwstr>
  </property>
  <property fmtid="{D5CDD505-2E9C-101B-9397-08002B2CF9AE}" pid="6" name="MSIP_Label_a321a15a-c71d-40d3-b0cd-3b0ec0033fdd_SiteId">
    <vt:lpwstr>f89944b7-4a4e-4ea7-9156-3299f3411647</vt:lpwstr>
  </property>
  <property fmtid="{D5CDD505-2E9C-101B-9397-08002B2CF9AE}" pid="7" name="MSIP_Label_a321a15a-c71d-40d3-b0cd-3b0ec0033fdd_ActionId">
    <vt:lpwstr>a7158be2-84c3-4099-8dbe-5e8a544bf5f5</vt:lpwstr>
  </property>
  <property fmtid="{D5CDD505-2E9C-101B-9397-08002B2CF9AE}" pid="8" name="MSIP_Label_a321a15a-c71d-40d3-b0cd-3b0ec0033fdd_ContentBits">
    <vt:lpwstr>0</vt:lpwstr>
  </property>
</Properties>
</file>