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6" r:id="rId5"/>
  </p:sldMasterIdLst>
  <p:notesMasterIdLst>
    <p:notesMasterId r:id="rId9"/>
  </p:notesMasterIdLst>
  <p:sldIdLst>
    <p:sldId id="289" r:id="rId6"/>
    <p:sldId id="258" r:id="rId7"/>
    <p:sldId id="33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53D5744-B6B8-E1A0-991A-9F404DDF9A1A}" name="Mhairi Mackenzie" initials="MM" userId="S::v1mmack7@ed.ac.uk::c6ecc16f-709d-4c80-a98c-3322d5f341e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B59"/>
    <a:srgbClr val="BE62A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00AF54-1C1B-D7A7-2AB9-A43E07EF6632}" v="4" dt="2023-08-16T16:07:01.516"/>
    <p1510:client id="{134B6061-F858-44E5-89A2-3A700166D984}" v="140" dt="2023-08-14T12:29:31.558"/>
    <p1510:client id="{1379E855-C566-A7F9-CC3F-0A424F5347C3}" v="2" dt="2023-08-24T13:31:21.648"/>
    <p1510:client id="{17462B50-0539-4592-BA5D-EBD93389B391}" v="128" dt="2023-08-09T12:37:19.892"/>
    <p1510:client id="{348B0A67-AE0E-4708-A42E-9CD67259B047}" v="329" dt="2022-08-18T13:19:48.652"/>
    <p1510:client id="{374C8A42-04B0-4D0E-BE2B-416E8B844A3E}" v="104" dt="2023-08-14T12:13:28.644"/>
    <p1510:client id="{450734E1-F2A2-432D-B330-D7EC4E46D8BB}" v="282" dt="2023-08-09T13:51:26.290"/>
    <p1510:client id="{4DD0F1E7-2771-807B-332C-053615556E3B}" v="92" dt="2022-08-24T09:30:05.851"/>
    <p1510:client id="{53A4A77B-AA78-4686-B133-C807B37031B5}" v="256" dt="2023-08-14T14:07:14.753"/>
    <p1510:client id="{5D8C27BC-C6A1-4127-9B11-C28E8FECD228}" v="11" dt="2022-08-16T12:59:19.232"/>
    <p1510:client id="{62381956-9E96-4F67-8A18-BBC100952BAD}" v="31" dt="2023-08-09T17:22:49.763"/>
    <p1510:client id="{63031246-930B-4174-9971-28404FCAA8EC}" v="122" dt="2023-08-23T11:30:03.220"/>
    <p1510:client id="{69F19FC0-4BB4-4B0E-8431-DD78E25915D1}" v="2" dt="2023-08-14T11:53:51.539"/>
    <p1510:client id="{6B8053C1-06F9-44D1-869B-0379592D8993}" v="28" dt="2023-08-23T06:46:03.500"/>
    <p1510:client id="{705B7499-0C59-4CCD-93AD-650D954FE89F}" v="1" dt="2023-08-14T09:43:08.095"/>
    <p1510:client id="{709A2974-CAC2-D652-BAC8-2645ED98A406}" v="491" dt="2023-08-09T14:46:46.826"/>
    <p1510:client id="{719174EA-109A-4045-B49B-B55C97FB9CB6}" v="103" dt="2023-08-15T09:49:59.452"/>
    <p1510:client id="{792107BB-3820-A64D-F256-2DC841985EF8}" v="27" dt="2024-01-08T16:20:43.709"/>
    <p1510:client id="{7E155306-4968-42DD-86AC-C3F3F6FBD999}" v="26" dt="2023-08-14T08:49:47.839"/>
    <p1510:client id="{8BF851E2-2D2D-316D-4E13-FE0C07933E02}" v="63" dt="2022-08-16T15:25:24.402"/>
    <p1510:client id="{99E1029A-A975-3A2E-F067-4403C20F7732}" v="1291" dt="2023-08-08T08:13:38.134"/>
    <p1510:client id="{9BB592FC-B270-69A9-04E9-7495634AFFAD}" v="1" dt="2023-08-17T07:39:51.609"/>
    <p1510:client id="{A036FC99-ECF8-0C64-56C9-25B950949180}" v="1" dt="2023-07-19T09:10:34.468"/>
    <p1510:client id="{B985C760-E889-9CC9-8AAE-7A33B90979A6}" v="57" dt="2022-09-01T11:57:26.183"/>
    <p1510:client id="{C06D3F14-8E39-CAE2-A540-3DFDD6DEFA10}" v="301" dt="2023-08-14T16:02:43.717"/>
    <p1510:client id="{C252F03F-3DD5-8F7D-99BF-9EA0B3A16608}" v="231" dt="2023-08-09T14:02:59.200"/>
    <p1510:client id="{C486741A-4F3F-462E-AD62-029F94B3A18B}" v="59" dt="2023-08-10T15:41:48.649"/>
    <p1510:client id="{CFA5BF9D-98A5-8740-E949-03129B687895}" v="357" dt="2023-08-15T09:14:29.353"/>
    <p1510:client id="{D13B1DAD-7459-49A0-82FD-DFB7349CF279}" v="119" dt="2022-08-18T13:02:19.831"/>
    <p1510:client id="{D2FA592C-B804-D4FE-5501-7C0CB78DA03A}" v="57" dt="2023-08-15T15:51:05.476"/>
    <p1510:client id="{D7D7A183-350D-48E7-8400-0EED5D418A4C}" v="21" dt="2023-08-15T09:11:27.461"/>
    <p1510:client id="{D92EC4C4-6010-429F-9989-8871CF643C89}" v="256" dt="2022-08-18T08:53:22.694"/>
    <p1510:client id="{D9D94FAE-9207-F870-044A-E264C08BC579}" v="111" dt="2023-08-14T13:19:39.861"/>
    <p1510:client id="{DB616C12-1235-7BD4-F30A-D67C491C9F73}" v="1" dt="2023-08-17T08:09:26.345"/>
    <p1510:client id="{E6E3DC69-7CB9-FC4E-5F6B-30D21C8D2F4A}" v="37" dt="2023-08-14T11:35:06.109"/>
    <p1510:client id="{EBA0E59D-D7BF-42F0-ACE6-03321477EA3E}" v="155" dt="2023-08-09T12:58:45.853"/>
    <p1510:client id="{EF51AF52-6F47-ED83-8D58-C389CB3A8635}" v="1" dt="2023-08-17T07:40:16.633"/>
    <p1510:client id="{F6106083-D1E3-EFE6-96F9-A44F3CC2A36F}" v="46" dt="2023-08-15T08:15:18.929"/>
    <p1510:client id="{FBF9DBA4-64AC-402D-3888-92028EFBA3D0}" v="11" dt="2023-08-18T16:39:11.328"/>
    <p1510:client id="{FD7DCCF3-4A31-4DC6-83E6-1EE7D979EAAF}" v="20" dt="2023-08-07T14:35:10.786"/>
    <p1510:client id="{FE0E0A6E-C986-FBAC-19B8-DA1C9CB71E39}" v="67" dt="2023-08-16T13:23:29.5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4E81A4-E5B4-4757-B9B9-98CCC4392A1A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DBBCA-EE39-484F-850E-0B7BDF6E24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006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0:notes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Introductions – who you are, which institution you're from, role in SGSSS</a:t>
            </a:r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>
          <a:xfrm>
            <a:off x="1227138" y="763588"/>
            <a:ext cx="4357687" cy="2451100"/>
          </a:xfr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DTP1 funding ran until 2023</a:t>
            </a:r>
          </a:p>
          <a:p>
            <a:r>
              <a:rPr lang="en-GB"/>
              <a:t>ESRC ran a competition for a new round of DTPs</a:t>
            </a:r>
            <a:r>
              <a:rPr lang="en-GB" baseline="0"/>
              <a:t> from 2024</a:t>
            </a:r>
          </a:p>
          <a:p>
            <a:r>
              <a:rPr lang="en-GB" baseline="0"/>
              <a:t>Here is high level vision from the ESRC</a:t>
            </a:r>
          </a:p>
          <a:p>
            <a:r>
              <a:rPr lang="en-GB" baseline="0"/>
              <a:t>We put together 5 WGs to support this process and develop new ideas and priorities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237CD3-69D2-4DDA-AD29-2D9C8C7B07C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10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DBBCA-EE39-484F-850E-0B7BDF6E243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387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A6CD0-442B-4B42-B5E6-6BF074CE3315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2092-B935-4459-B762-7DD9848AE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09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A6CD0-442B-4B42-B5E6-6BF074CE3315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2092-B935-4459-B762-7DD9848AE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72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A6CD0-442B-4B42-B5E6-6BF074CE3315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2092-B935-4459-B762-7DD9848AE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381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half">
  <p:cSld name="Title only half">
    <p:bg>
      <p:bgPr>
        <a:solidFill>
          <a:srgbClr val="EDF2F6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>
            <a:off x="0" y="-65"/>
            <a:ext cx="6104000" cy="6858000"/>
          </a:xfrm>
          <a:prstGeom prst="rect">
            <a:avLst/>
          </a:prstGeom>
          <a:solidFill>
            <a:srgbClr val="073B5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911"/>
          </a:p>
        </p:txBody>
      </p:sp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1107287" y="334580"/>
            <a:ext cx="43024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/>
          <p:nvPr/>
        </p:nvSpPr>
        <p:spPr>
          <a:xfrm>
            <a:off x="714663" y="334580"/>
            <a:ext cx="72400" cy="900800"/>
          </a:xfrm>
          <a:prstGeom prst="rect">
            <a:avLst/>
          </a:prstGeom>
          <a:solidFill>
            <a:srgbClr val="BE62A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911">
              <a:solidFill>
                <a:srgbClr val="BE62AB"/>
              </a:solidFill>
            </a:endParaRPr>
          </a:p>
        </p:txBody>
      </p:sp>
      <p:sp>
        <p:nvSpPr>
          <p:cNvPr id="59" name="Google Shape;59;p10"/>
          <p:cNvSpPr/>
          <p:nvPr/>
        </p:nvSpPr>
        <p:spPr>
          <a:xfrm>
            <a:off x="12119600" y="0"/>
            <a:ext cx="72400" cy="6858000"/>
          </a:xfrm>
          <a:prstGeom prst="rect">
            <a:avLst/>
          </a:prstGeom>
          <a:solidFill>
            <a:srgbClr val="BE62A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911"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BE62AB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4360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2000" cy="4994400"/>
          </a:xfrm>
          <a:prstGeom prst="rect">
            <a:avLst/>
          </a:prstGeom>
          <a:solidFill>
            <a:srgbClr val="073B5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911"/>
          </a:p>
        </p:txBody>
      </p:sp>
      <p:sp>
        <p:nvSpPr>
          <p:cNvPr id="11" name="Google Shape;11;p2"/>
          <p:cNvSpPr/>
          <p:nvPr/>
        </p:nvSpPr>
        <p:spPr>
          <a:xfrm>
            <a:off x="772000" y="2560600"/>
            <a:ext cx="72400" cy="158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911">
              <a:solidFill>
                <a:srgbClr val="FFFFFF"/>
              </a:solidFill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554167"/>
            <a:ext cx="72164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86" y="5851109"/>
            <a:ext cx="758341" cy="747784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35674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1125900" y="334580"/>
            <a:ext cx="4302400" cy="9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1125900" y="2115100"/>
            <a:ext cx="7962000" cy="41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49" lvl="0" indent="-457162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1pPr>
            <a:lvl2pPr marL="1219096" lvl="1" indent="-457162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2pPr>
            <a:lvl3pPr marL="1828645" lvl="2" indent="-457162"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3pPr>
            <a:lvl4pPr marL="2438194" lvl="3" indent="-457162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3047741" lvl="4" indent="-457162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3657290" lvl="5" indent="-457162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4266839" lvl="6" indent="-457162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4876386" lvl="7" indent="-457162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5485935" lvl="8" indent="-457162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706853" y="334580"/>
            <a:ext cx="72400" cy="900800"/>
          </a:xfrm>
          <a:prstGeom prst="rect">
            <a:avLst/>
          </a:prstGeom>
          <a:solidFill>
            <a:srgbClr val="BE62A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911"/>
          </a:p>
        </p:txBody>
      </p:sp>
      <p:sp>
        <p:nvSpPr>
          <p:cNvPr id="28" name="Google Shape;28;p5"/>
          <p:cNvSpPr/>
          <p:nvPr/>
        </p:nvSpPr>
        <p:spPr>
          <a:xfrm>
            <a:off x="12127893" y="0"/>
            <a:ext cx="72400" cy="6858000"/>
          </a:xfrm>
          <a:prstGeom prst="rect">
            <a:avLst/>
          </a:prstGeom>
          <a:solidFill>
            <a:srgbClr val="BE62A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911"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33584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/>
          <p:nvPr/>
        </p:nvSpPr>
        <p:spPr>
          <a:xfrm>
            <a:off x="12119600" y="0"/>
            <a:ext cx="72400" cy="6858000"/>
          </a:xfrm>
          <a:prstGeom prst="rect">
            <a:avLst/>
          </a:prstGeom>
          <a:solidFill>
            <a:srgbClr val="BE62A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911"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06132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1_Blank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/>
          <p:nvPr/>
        </p:nvSpPr>
        <p:spPr>
          <a:xfrm>
            <a:off x="12119600" y="0"/>
            <a:ext cx="72400" cy="6858000"/>
          </a:xfrm>
          <a:prstGeom prst="rect">
            <a:avLst/>
          </a:prstGeom>
          <a:solidFill>
            <a:srgbClr val="BE62A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911"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3519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1125900" y="51045"/>
            <a:ext cx="4302400" cy="9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1125900" y="2112933"/>
            <a:ext cx="4356400" cy="42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49" lvl="0" indent="-457162"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1pPr>
            <a:lvl2pPr marL="1219096" lvl="1" indent="-457162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2pPr>
            <a:lvl3pPr marL="1828645" lvl="2" indent="-457162"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3pPr>
            <a:lvl4pPr marL="2438194" lvl="3" indent="-457162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3047741" lvl="4" indent="-457162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3657290" lvl="5" indent="-457162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4266839" lvl="6" indent="-457162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4876386" lvl="7" indent="-457162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5485935" lvl="8" indent="-457162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5744664" y="2112933"/>
            <a:ext cx="4356400" cy="42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49" lvl="0" indent="-457162"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1pPr>
            <a:lvl2pPr marL="1219096" lvl="1" indent="-457162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2pPr>
            <a:lvl3pPr marL="1828645" lvl="2" indent="-457162"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3pPr>
            <a:lvl4pPr marL="2438194" lvl="3" indent="-457162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3047741" lvl="4" indent="-457162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3657290" lvl="5" indent="-457162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4266839" lvl="6" indent="-457162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4876386" lvl="7" indent="-457162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5485935" lvl="8" indent="-457162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12119600" y="0"/>
            <a:ext cx="72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911"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9" name="Google Shape;27;p5"/>
          <p:cNvSpPr/>
          <p:nvPr userDrawn="1"/>
        </p:nvSpPr>
        <p:spPr>
          <a:xfrm>
            <a:off x="706853" y="334580"/>
            <a:ext cx="72400" cy="90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911"/>
          </a:p>
        </p:txBody>
      </p:sp>
    </p:spTree>
    <p:extLst>
      <p:ext uri="{BB962C8B-B14F-4D97-AF65-F5344CB8AC3E}">
        <p14:creationId xmlns:p14="http://schemas.microsoft.com/office/powerpoint/2010/main" val="1009815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667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5"/>
            <a:ext cx="4937760" cy="16109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16109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8E61A-FCF1-4FBC-98FD-DD31615041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4976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half">
  <p:cSld name="Title only half">
    <p:bg>
      <p:bgPr>
        <a:solidFill>
          <a:srgbClr val="EDF2F6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>
            <a:off x="0" y="-65"/>
            <a:ext cx="6104000" cy="6858000"/>
          </a:xfrm>
          <a:prstGeom prst="rect">
            <a:avLst/>
          </a:prstGeom>
          <a:solidFill>
            <a:srgbClr val="073B5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911"/>
          </a:p>
        </p:txBody>
      </p:sp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1107287" y="334580"/>
            <a:ext cx="43024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/>
          <p:nvPr/>
        </p:nvSpPr>
        <p:spPr>
          <a:xfrm>
            <a:off x="714663" y="334580"/>
            <a:ext cx="72400" cy="900800"/>
          </a:xfrm>
          <a:prstGeom prst="rect">
            <a:avLst/>
          </a:prstGeom>
          <a:solidFill>
            <a:srgbClr val="BE62A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911">
              <a:solidFill>
                <a:srgbClr val="BE62AB"/>
              </a:solidFill>
            </a:endParaRPr>
          </a:p>
        </p:txBody>
      </p:sp>
      <p:sp>
        <p:nvSpPr>
          <p:cNvPr id="59" name="Google Shape;59;p10"/>
          <p:cNvSpPr/>
          <p:nvPr/>
        </p:nvSpPr>
        <p:spPr>
          <a:xfrm>
            <a:off x="12119600" y="0"/>
            <a:ext cx="72400" cy="6858000"/>
          </a:xfrm>
          <a:prstGeom prst="rect">
            <a:avLst/>
          </a:prstGeom>
          <a:solidFill>
            <a:srgbClr val="BE62A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911"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BE62AB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96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A6CD0-442B-4B42-B5E6-6BF074CE3315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2092-B935-4459-B762-7DD9848AE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50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A6CD0-442B-4B42-B5E6-6BF074CE3315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2092-B935-4459-B762-7DD9848AE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528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A6CD0-442B-4B42-B5E6-6BF074CE3315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2092-B935-4459-B762-7DD9848AE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36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A6CD0-442B-4B42-B5E6-6BF074CE3315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2092-B935-4459-B762-7DD9848AE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31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A6CD0-442B-4B42-B5E6-6BF074CE3315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2092-B935-4459-B762-7DD9848AE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17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A6CD0-442B-4B42-B5E6-6BF074CE3315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2092-B935-4459-B762-7DD9848AE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A6CD0-442B-4B42-B5E6-6BF074CE3315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2092-B935-4459-B762-7DD9848AE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0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A6CD0-442B-4B42-B5E6-6BF074CE3315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42092-B935-4459-B762-7DD9848AE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92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A6CD0-442B-4B42-B5E6-6BF074CE3315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42092-B935-4459-B762-7DD9848AE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17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70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F2F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25900" y="563333"/>
            <a:ext cx="43024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5064" y="2115101"/>
            <a:ext cx="812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68" lvl="0" indent="-380968">
              <a:buChar char="•"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600" b="1">
                <a:solidFill>
                  <a:srgbClr val="BE62A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tillium Web"/>
              </a:defRPr>
            </a:lvl1pPr>
            <a:lvl2pPr lvl="1" algn="r">
              <a:buNone/>
              <a:defRPr sz="1600" b="1">
                <a:solidFill>
                  <a:srgbClr val="FF004E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r">
              <a:buNone/>
              <a:defRPr sz="1600" b="1">
                <a:solidFill>
                  <a:srgbClr val="FF004E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r">
              <a:buNone/>
              <a:defRPr sz="1600" b="1">
                <a:solidFill>
                  <a:srgbClr val="FF004E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r">
              <a:buNone/>
              <a:defRPr sz="1600" b="1">
                <a:solidFill>
                  <a:srgbClr val="FF004E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r">
              <a:buNone/>
              <a:defRPr sz="1600" b="1">
                <a:solidFill>
                  <a:srgbClr val="FF004E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r">
              <a:buNone/>
              <a:defRPr sz="1600" b="1">
                <a:solidFill>
                  <a:srgbClr val="FF004E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r">
              <a:buNone/>
              <a:defRPr sz="1600" b="1">
                <a:solidFill>
                  <a:srgbClr val="FF004E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r">
              <a:buNone/>
              <a:defRPr sz="1600" b="1">
                <a:solidFill>
                  <a:srgbClr val="FF004E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271" y="273204"/>
            <a:ext cx="758341" cy="747784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809898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2" r:id="rId5"/>
    <p:sldLayoutId id="2147483693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1" i="0" u="none" strike="noStrike" cap="none" dirty="0">
          <a:solidFill>
            <a:srgbClr val="073B59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152387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BE62AB"/>
        </a:buClr>
        <a:buSzPct val="75000"/>
        <a:buFont typeface="Arial" panose="020B0604020202020204" pitchFamily="34" charset="0"/>
        <a:buNone/>
        <a:defRPr sz="2400" b="0" i="0" u="none" strike="noStrike" cap="none" dirty="0">
          <a:solidFill>
            <a:srgbClr val="073B59"/>
          </a:solidFill>
          <a:latin typeface="+mn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GSSSonline/text-analysis/tree/mai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diarmuid.mcdonnell@uws.ac.u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982401"/>
            <a:ext cx="12192000" cy="1913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911"/>
          </a:p>
        </p:txBody>
      </p:sp>
      <p:sp>
        <p:nvSpPr>
          <p:cNvPr id="79" name="Google Shape;79;p15"/>
          <p:cNvSpPr txBox="1">
            <a:spLocks noGrp="1"/>
          </p:cNvSpPr>
          <p:nvPr>
            <p:ph type="ctrTitle"/>
          </p:nvPr>
        </p:nvSpPr>
        <p:spPr>
          <a:xfrm>
            <a:off x="1181652" y="2545231"/>
            <a:ext cx="9828696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101591"/>
            <a:r>
              <a:rPr lang="en-GB" sz="4267" dirty="0">
                <a:solidFill>
                  <a:schemeClr val="bg1"/>
                </a:solidFill>
              </a:rPr>
              <a:t>Practical Computational Methods for Social Scientists</a:t>
            </a:r>
            <a:br>
              <a:rPr lang="en-GB" sz="4267" dirty="0">
                <a:solidFill>
                  <a:schemeClr val="bg1"/>
                </a:solidFill>
              </a:rPr>
            </a:br>
            <a:br>
              <a:rPr lang="en-GB" sz="4267" dirty="0">
                <a:solidFill>
                  <a:schemeClr val="bg1"/>
                </a:solidFill>
              </a:rPr>
            </a:br>
            <a:r>
              <a:rPr lang="en-GB" sz="2400" dirty="0">
                <a:solidFill>
                  <a:schemeClr val="bg1"/>
                </a:solidFill>
              </a:rPr>
              <a:t>2025-03-07</a:t>
            </a:r>
            <a:br>
              <a:rPr lang="en-GB" sz="2400" dirty="0">
                <a:solidFill>
                  <a:schemeClr val="bg1"/>
                </a:solidFill>
              </a:rPr>
            </a:br>
            <a:r>
              <a:rPr lang="en-GB" sz="2400" dirty="0">
                <a:solidFill>
                  <a:schemeClr val="bg1"/>
                </a:solidFill>
              </a:rPr>
              <a:t>Dr Diarmuid McDonnell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629" y="5351095"/>
            <a:ext cx="3024712" cy="10654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66073" y="5610219"/>
            <a:ext cx="3024712" cy="7695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17601" y="603895"/>
            <a:ext cx="8908799" cy="132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67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Supporting, delivering and facilitating high quality opportunities and training by engaging with students, staff and partners to positively impact the social science community in Scotland</a:t>
            </a:r>
            <a:r>
              <a:rPr lang="en-GB" sz="2667" i="1">
                <a:latin typeface="Calibri Light" panose="020F0302020204030204" pitchFamily="34" charset="0"/>
                <a:cs typeface="Calibri Light" panose="020F0302020204030204" pitchFamily="34" charset="0"/>
              </a:rPr>
              <a:t>  </a:t>
            </a:r>
            <a:endParaRPr lang="en-GB" sz="2667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4C240980-7D4D-4083-B8F4-7814A2705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762" y="5509285"/>
            <a:ext cx="3408476" cy="870444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D5EF3250-62E0-40CB-A83B-777425B38D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429" y="576821"/>
            <a:ext cx="1248000" cy="12263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899" y="334580"/>
            <a:ext cx="7084035" cy="900800"/>
          </a:xfrm>
        </p:spPr>
        <p:txBody>
          <a:bodyPr/>
          <a:lstStyle/>
          <a:p>
            <a:r>
              <a:rPr lang="en-GB" dirty="0"/>
              <a:t>Topic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14970" y="1311358"/>
            <a:ext cx="11289350" cy="4961426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Heading 1</a:t>
            </a:r>
          </a:p>
          <a:p>
            <a:pPr marL="0" indent="0">
              <a:buNone/>
            </a:pPr>
            <a:r>
              <a:rPr lang="en-GB" dirty="0"/>
              <a:t>To develop globally competitive social science researchers who are able to operate in </a:t>
            </a:r>
            <a:r>
              <a:rPr lang="en-GB" b="1" dirty="0"/>
              <a:t>interdisciplinary, collaborative, </a:t>
            </a:r>
            <a:r>
              <a:rPr lang="en-GB" dirty="0"/>
              <a:t>and </a:t>
            </a:r>
            <a:r>
              <a:rPr lang="en-GB" b="1" dirty="0"/>
              <a:t>challenge-led </a:t>
            </a:r>
            <a:r>
              <a:rPr lang="en-GB" dirty="0"/>
              <a:t>environments</a:t>
            </a:r>
            <a:r>
              <a:rPr lang="en-GB" b="1" dirty="0"/>
              <a:t> </a:t>
            </a:r>
            <a:r>
              <a:rPr lang="en-GB" dirty="0"/>
              <a:t>across a </a:t>
            </a:r>
            <a:r>
              <a:rPr lang="en-GB" b="1" dirty="0"/>
              <a:t>range of sectors</a:t>
            </a:r>
            <a:r>
              <a:rPr lang="en-GB" dirty="0"/>
              <a:t>, and are drawn from </a:t>
            </a:r>
            <a:r>
              <a:rPr lang="en-GB" b="1" dirty="0"/>
              <a:t>diverse</a:t>
            </a:r>
            <a:r>
              <a:rPr lang="en-GB" dirty="0"/>
              <a:t> backgrounds and experiences.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Heading 2</a:t>
            </a:r>
          </a:p>
          <a:p>
            <a:pPr marL="0" indent="0">
              <a:buNone/>
            </a:pPr>
            <a:r>
              <a:rPr lang="en-GB" dirty="0"/>
              <a:t>To develop globally competitive social science researchers who are able to operate in </a:t>
            </a:r>
            <a:r>
              <a:rPr lang="en-GB" b="1" dirty="0"/>
              <a:t>interdisciplinary, collaborative, </a:t>
            </a:r>
            <a:r>
              <a:rPr lang="en-GB" dirty="0"/>
              <a:t>and </a:t>
            </a:r>
            <a:r>
              <a:rPr lang="en-GB" b="1" dirty="0"/>
              <a:t>challenge-led </a:t>
            </a:r>
            <a:r>
              <a:rPr lang="en-GB" dirty="0"/>
              <a:t>environments</a:t>
            </a:r>
            <a:r>
              <a:rPr lang="en-GB" b="1" dirty="0"/>
              <a:t> </a:t>
            </a:r>
            <a:r>
              <a:rPr lang="en-GB" dirty="0"/>
              <a:t>across a </a:t>
            </a:r>
            <a:r>
              <a:rPr lang="en-GB" b="1" dirty="0"/>
              <a:t>range of sectors</a:t>
            </a:r>
            <a:r>
              <a:rPr lang="en-GB" dirty="0"/>
              <a:t>, and are drawn from </a:t>
            </a:r>
            <a:r>
              <a:rPr lang="en-GB" b="1" dirty="0"/>
              <a:t>diverse</a:t>
            </a:r>
            <a:r>
              <a:rPr lang="en-GB" dirty="0"/>
              <a:t> backgrounds and experiences.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1852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C2D5-F17F-3DDC-81DD-B0EB1FE6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537" y="673247"/>
            <a:ext cx="4302400" cy="1143200"/>
          </a:xfrm>
        </p:spPr>
        <p:txBody>
          <a:bodyPr anchor="b">
            <a:noAutofit/>
          </a:bodyPr>
          <a:lstStyle/>
          <a:p>
            <a:r>
              <a:rPr lang="en-US" dirty="0">
                <a:cs typeface="Calibri Light"/>
              </a:rPr>
              <a:t>Conclusion: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0EB53-7FCE-5014-BB27-40810D276F3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14917" y="2386542"/>
            <a:ext cx="4243388" cy="33194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https://github.com/SGSSSonline/text-analysis/tree/main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cs typeface="Calibri"/>
              </a:rPr>
              <a:t>Contact me: </a:t>
            </a:r>
            <a:r>
              <a:rPr lang="en-US" dirty="0">
                <a:solidFill>
                  <a:schemeClr val="bg1"/>
                </a:solidFill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diarmuid.mcdonnell@uws.ac.uk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en-US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194333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idele template">
  <a:themeElements>
    <a:clrScheme name="SGSSS">
      <a:dk1>
        <a:srgbClr val="001D00"/>
      </a:dk1>
      <a:lt1>
        <a:srgbClr val="FCFAF7"/>
      </a:lt1>
      <a:dk2>
        <a:srgbClr val="001D00"/>
      </a:dk2>
      <a:lt2>
        <a:srgbClr val="FCFAF7"/>
      </a:lt2>
      <a:accent1>
        <a:srgbClr val="A8228E"/>
      </a:accent1>
      <a:accent2>
        <a:srgbClr val="E59F71"/>
      </a:accent2>
      <a:accent3>
        <a:srgbClr val="4F9E3F"/>
      </a:accent3>
      <a:accent4>
        <a:srgbClr val="57A7B5"/>
      </a:accent4>
      <a:accent5>
        <a:srgbClr val="772B90"/>
      </a:accent5>
      <a:accent6>
        <a:srgbClr val="963334"/>
      </a:accent6>
      <a:hlink>
        <a:srgbClr val="274690"/>
      </a:hlink>
      <a:folHlink>
        <a:srgbClr val="6611C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B8BF0644C4E47862514133CECCC9E" ma:contentTypeVersion="20" ma:contentTypeDescription="Create a new document." ma:contentTypeScope="" ma:versionID="8fa6b1d07bbd252afa0cb8fc94e275a1">
  <xsd:schema xmlns:xsd="http://www.w3.org/2001/XMLSchema" xmlns:xs="http://www.w3.org/2001/XMLSchema" xmlns:p="http://schemas.microsoft.com/office/2006/metadata/properties" xmlns:ns2="690fd7a5-3318-45ee-b9a6-2de44dd7e3b8" xmlns:ns3="82284423-04fc-42c6-b7a4-bf8ab8b6b7ca" targetNamespace="http://schemas.microsoft.com/office/2006/metadata/properties" ma:root="true" ma:fieldsID="8583855fe14e87a5fa6feebcdd648841" ns2:_="" ns3:_="">
    <xsd:import namespace="690fd7a5-3318-45ee-b9a6-2de44dd7e3b8"/>
    <xsd:import namespace="82284423-04fc-42c6-b7a4-bf8ab8b6b7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_x0023_" minOccurs="0"/>
                <xsd:element ref="ns2:Cohor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0fd7a5-3318-45ee-b9a6-2de44dd7e3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54eff52-6b6d-4e5f-a3b0-187f185b1db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x0023_" ma:index="26" nillable="true" ma:displayName="#" ma:format="Dropdown" ma:internalName="_x0023_" ma:percentage="FALSE">
      <xsd:simpleType>
        <xsd:restriction base="dms:Number"/>
      </xsd:simpleType>
    </xsd:element>
    <xsd:element name="Cohort" ma:index="27" nillable="true" ma:displayName="Cohort" ma:format="Dropdown" ma:internalName="Cohort">
      <xsd:simpleType>
        <xsd:union memberTypes="dms:Text">
          <xsd:simpleType>
            <xsd:restriction base="dms:Choice">
              <xsd:enumeration value="DTP2 Cohort 1"/>
              <xsd:enumeration value="DTP1 Cohort 7"/>
              <xsd:enumeration value="DTP1 Cohort 6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284423-04fc-42c6-b7a4-bf8ab8b6b7c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1a2b7143-059a-443d-aa25-084ce09ea585}" ma:internalName="TaxCatchAll" ma:showField="CatchAllData" ma:web="82284423-04fc-42c6-b7a4-bf8ab8b6b7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284423-04fc-42c6-b7a4-bf8ab8b6b7ca" xsi:nil="true"/>
    <lcf76f155ced4ddcb4097134ff3c332f xmlns="690fd7a5-3318-45ee-b9a6-2de44dd7e3b8">
      <Terms xmlns="http://schemas.microsoft.com/office/infopath/2007/PartnerControls"/>
    </lcf76f155ced4ddcb4097134ff3c332f>
    <_x0023_ xmlns="690fd7a5-3318-45ee-b9a6-2de44dd7e3b8" xsi:nil="true"/>
    <Cohort xmlns="690fd7a5-3318-45ee-b9a6-2de44dd7e3b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1ECAC6-CF96-4B51-891B-2AC22C1A82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0fd7a5-3318-45ee-b9a6-2de44dd7e3b8"/>
    <ds:schemaRef ds:uri="82284423-04fc-42c6-b7a4-bf8ab8b6b7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075E9C-BD79-4006-854A-57C20D322CEA}">
  <ds:schemaRefs>
    <ds:schemaRef ds:uri="690fd7a5-3318-45ee-b9a6-2de44dd7e3b8"/>
    <ds:schemaRef ds:uri="82284423-04fc-42c6-b7a4-bf8ab8b6b7c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9D74BCC-58EB-479D-B283-24D2D51DF5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199</Words>
  <Application>Microsoft Office PowerPoint</Application>
  <PresentationFormat>Widescreen</PresentationFormat>
  <Paragraphs>19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1_Office Theme</vt:lpstr>
      <vt:lpstr>Fidele template</vt:lpstr>
      <vt:lpstr>Practical Computational Methods for Social Scientists  2025-03-07 Dr Diarmuid McDonnell</vt:lpstr>
      <vt:lpstr>Topic 1</vt:lpstr>
      <vt:lpstr>Conclusion: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SGSSS? About SGSSS</dc:title>
  <dc:creator>Ross Hoffie</dc:creator>
  <cp:lastModifiedBy>Diarmuid McDonnell</cp:lastModifiedBy>
  <cp:revision>6</cp:revision>
  <dcterms:created xsi:type="dcterms:W3CDTF">2022-08-03T09:16:55Z</dcterms:created>
  <dcterms:modified xsi:type="dcterms:W3CDTF">2025-03-06T14:36:21Z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0x0101007B7B8BF0644C4E47862514133CECCC9E</vt:lpwstr>
  </property>
  <property fmtid="{D5CDD505-2E9C-101B-9397-08002B2CF9AE}" pid="3" name="MediaServiceImageTags">
    <vt:lpwstr/>
  </property>
  <property fmtid="{D5CDD505-2E9C-101B-9397-08002B2CF9AE}" pid="4" name="MSIP_Label_a321a15a-c71d-40d3-b0cd-3b0ec0033fdd_Enabled">
    <vt:lpwstr>true</vt:lpwstr>
  </property>
  <property fmtid="{D5CDD505-2E9C-101B-9397-08002B2CF9AE}" pid="5" name="MSIP_Label_a321a15a-c71d-40d3-b0cd-3b0ec0033fdd_SetDate">
    <vt:lpwstr>2025-03-06T13:57:54Z</vt:lpwstr>
  </property>
  <property fmtid="{D5CDD505-2E9C-101B-9397-08002B2CF9AE}" pid="6" name="MSIP_Label_a321a15a-c71d-40d3-b0cd-3b0ec0033fdd_Method">
    <vt:lpwstr>Standard</vt:lpwstr>
  </property>
  <property fmtid="{D5CDD505-2E9C-101B-9397-08002B2CF9AE}" pid="7" name="MSIP_Label_a321a15a-c71d-40d3-b0cd-3b0ec0033fdd_Name">
    <vt:lpwstr>Restricted</vt:lpwstr>
  </property>
  <property fmtid="{D5CDD505-2E9C-101B-9397-08002B2CF9AE}" pid="8" name="MSIP_Label_a321a15a-c71d-40d3-b0cd-3b0ec0033fdd_SiteId">
    <vt:lpwstr>f89944b7-4a4e-4ea7-9156-3299f3411647</vt:lpwstr>
  </property>
  <property fmtid="{D5CDD505-2E9C-101B-9397-08002B2CF9AE}" pid="9" name="MSIP_Label_a321a15a-c71d-40d3-b0cd-3b0ec0033fdd_ActionId">
    <vt:lpwstr>fb43c19e-88bb-476b-997d-d1bf513be2f6</vt:lpwstr>
  </property>
  <property fmtid="{D5CDD505-2E9C-101B-9397-08002B2CF9AE}" pid="10" name="MSIP_Label_a321a15a-c71d-40d3-b0cd-3b0ec0033fdd_ContentBits">
    <vt:lpwstr>0</vt:lpwstr>
  </property>
  <property fmtid="{D5CDD505-2E9C-101B-9397-08002B2CF9AE}" pid="11" name="MSIP_Label_a321a15a-c71d-40d3-b0cd-3b0ec0033fdd_Tag">
    <vt:lpwstr>10, 3, 0, 1</vt:lpwstr>
  </property>
</Properties>
</file>