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58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D4B"/>
    <a:srgbClr val="65878F"/>
    <a:srgbClr val="59A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7703-3613-47BB-B385-E2E15C8D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Varela Round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E1EC7-7A50-4C26-8380-95328AB0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Varela Roun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CCF9-A4D3-4FB7-A65C-B7BA17B9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2F3F-6A76-4636-A037-83CC4A2B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8D54-3FEB-45AC-98BC-DA35FCE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64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BCCC-B6DA-47B5-BCCF-CDF5561B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68A9B-E846-40F7-B1AE-8DC8146D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AFF6-420B-4ED5-B91F-EA2342A4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56EF-430E-4FC8-B685-61173FB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521B0-8967-4F61-B704-3DD67E6D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3B5AF-E292-4FEC-8252-DB97D9BE8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BB107-BE4C-44A3-9ED4-0E76811B0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1D74-E00A-4A20-A203-A3752EF5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2D80-1707-4C32-9E96-96E8228A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37B18-C586-4186-B010-25E8CF7C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94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CCEC-4334-4BC9-8C0C-91C09346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FE79-2ACA-420D-A6C8-A52D8D61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BCDF-1CFA-491F-BED5-382D4548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B9DF-EF43-4374-BD38-1BBF3C8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32E9-1475-46B8-A7B3-7C888BA8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  <p:pic>
        <p:nvPicPr>
          <p:cNvPr id="2050" name="Picture 2" descr="Image result for institute of research in schools">
            <a:extLst>
              <a:ext uri="{FF2B5EF4-FFF2-40B4-BE49-F238E27FC236}">
                <a16:creationId xmlns:a16="http://schemas.microsoft.com/office/drawing/2014/main" id="{6F37C6F8-EE03-49A3-BFFD-D34FD106FC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62" y="5267325"/>
            <a:ext cx="1920942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DE1-2E3B-4E16-919A-117008A1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DB72B-ADCB-4A62-90BA-F2762D63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6C3B-3C0C-4045-A129-9B04A96D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9715-782E-4BAE-BF7C-FF0A9B0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BB9D-A93F-44AF-8715-CF501E41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0427-16D3-477A-869A-00F1FC53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B5FF-7A70-4B9B-85AF-1C3D3086C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4D60E-8810-425D-90BC-D0557A74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33BA5-9861-4531-9445-DC408625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866AA-F43A-476B-B122-171A06E4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CF06-2BD5-4418-BFE9-B11D430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2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C29C-006E-4DFB-9811-4845AD72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10BB-BCAE-4045-9C49-993AF5B2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CEA34-BF28-4C2B-A13C-58CA93003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1E678-E07A-477C-8BAB-E1E40695C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96995-1455-4A5D-9D76-F8FD931A1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FC707-3316-467D-A46C-1D0E14CB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24E0E-98FF-4FCD-BB79-53A54248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68CBE-2999-41CA-B5C0-EC7112E4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5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ABA8-AA98-496B-90AC-48733606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D5149-443E-4AE8-9B69-183A676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C8096-B23D-49CE-A874-72AE71D3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09F5A-8526-47DA-88E0-A9F7694D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96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6EA86-3C2D-4920-BA73-A7AA78F8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F9F93-28BC-4375-BEEA-AE48C974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47B27-9914-47DD-A834-824D7B92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6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3A6D-D7DB-478E-B1F2-5A75E30C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43A1-61AB-48CC-AB70-5A7041145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F74A5-DB2A-499C-9E7F-722E9405F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AD95-F4DD-4DC3-A0BF-632CCAE2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06BA2-0010-45D9-88F9-E12A4AF0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52C4C-E9C4-4F48-861C-23088891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92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C061-E94F-416B-87B9-67E3227D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05E27-8C36-4419-B224-895D81BE3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0EF7F-1C6D-48DE-9D43-1E9D4FFB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FE8E-1FD7-4121-BAAE-5E224EB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534AD-4FED-4B7D-A2C1-C089598B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69E01-9919-4C31-A5BE-56324DE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083C2-3673-4D90-A209-7EAE4706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BFCAF-4FC3-4BCC-8966-FF2649B9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1FF5-A147-43B0-936C-220E8317E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941D-5233-4E5C-A046-DC2D19495218}" type="datetimeFigureOut">
              <a:rPr lang="en-GB" smtClean="0"/>
              <a:t>03/07/2017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DFE34-742A-40E9-A1B7-DA02856AB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47CB-4E63-450F-A7B9-FE3C7C561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97A1-48B7-4F1E-98D5-8E5CED9D4EC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E95F1-529F-4838-BD80-B8CE6A88C3C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486" y="6193521"/>
            <a:ext cx="1745763" cy="4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5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Varela Round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arela Round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arela Round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arela Round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arela Round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arela Round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BD1907-CA89-4B5F-A322-FD1793E32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2" t="54068" r="57752" b="30107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rgbClr val="65878F">
              <a:alpha val="0"/>
            </a:srgbClr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3DB435D-79A9-45B9-B5BF-668BDD0C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286" y="3602038"/>
            <a:ext cx="4703428" cy="165576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6E5D4B"/>
                </a:solidFill>
              </a:rPr>
              <a:t>A compact inertial datalogger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2713D-1C2B-4CA9-89E5-3F35D998B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37" y="2550253"/>
            <a:ext cx="3595325" cy="9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7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C0CF-8CCD-4F1E-8143-02204DE1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59A9C2"/>
                </a:solidFill>
              </a:rPr>
              <a:t>What does it measure?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021A63-1C46-43DE-92F9-6ED1FD1D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9350"/>
            <a:ext cx="10515600" cy="3252788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6E5D4B"/>
                </a:solidFill>
              </a:rPr>
              <a:t>Acceleration </a:t>
            </a:r>
            <a:r>
              <a:rPr lang="en-GB" sz="1800" dirty="0">
                <a:solidFill>
                  <a:srgbClr val="6E5D4B"/>
                </a:solidFill>
              </a:rPr>
              <a:t>(g)</a:t>
            </a:r>
            <a:endParaRPr lang="en-GB" sz="2400" dirty="0">
              <a:solidFill>
                <a:srgbClr val="6E5D4B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6E5D4B"/>
                </a:solidFill>
              </a:rPr>
              <a:t>Orientation </a:t>
            </a:r>
            <a:r>
              <a:rPr lang="en-GB" sz="1800" dirty="0">
                <a:solidFill>
                  <a:srgbClr val="6E5D4B"/>
                </a:solidFill>
              </a:rPr>
              <a:t>(quaternions)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6E5D4B"/>
                </a:solidFill>
              </a:rPr>
              <a:t>Time </a:t>
            </a:r>
            <a:r>
              <a:rPr lang="en-GB" sz="1800" dirty="0">
                <a:solidFill>
                  <a:srgbClr val="6E5D4B"/>
                </a:solidFill>
              </a:rPr>
              <a:t>(</a:t>
            </a:r>
            <a:r>
              <a:rPr lang="en-GB" sz="1800" dirty="0" err="1">
                <a:solidFill>
                  <a:srgbClr val="6E5D4B"/>
                </a:solidFill>
              </a:rPr>
              <a:t>ms</a:t>
            </a:r>
            <a:r>
              <a:rPr lang="en-GB" sz="1800" dirty="0">
                <a:solidFill>
                  <a:srgbClr val="6E5D4B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6E5D4B"/>
                </a:solidFill>
              </a:rPr>
              <a:t>GPS </a:t>
            </a:r>
            <a:r>
              <a:rPr lang="en-GB" sz="1800" dirty="0">
                <a:solidFill>
                  <a:srgbClr val="6E5D4B"/>
                </a:solidFill>
              </a:rPr>
              <a:t>(</a:t>
            </a:r>
            <a:r>
              <a:rPr lang="en-GB" sz="1800" dirty="0" err="1">
                <a:solidFill>
                  <a:srgbClr val="6E5D4B"/>
                </a:solidFill>
              </a:rPr>
              <a:t>x,y,z</a:t>
            </a:r>
            <a:r>
              <a:rPr lang="en-GB" sz="1800" dirty="0">
                <a:solidFill>
                  <a:srgbClr val="6E5D4B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6E5D4B"/>
                </a:solidFill>
              </a:rPr>
              <a:t>Rotational Speed </a:t>
            </a:r>
            <a:r>
              <a:rPr lang="en-GB" sz="2000" dirty="0">
                <a:solidFill>
                  <a:srgbClr val="6E5D4B"/>
                </a:solidFill>
              </a:rPr>
              <a:t>(degrees second</a:t>
            </a:r>
            <a:r>
              <a:rPr lang="en-GB" sz="2000" baseline="30000" dirty="0">
                <a:solidFill>
                  <a:srgbClr val="6E5D4B"/>
                </a:solidFill>
              </a:rPr>
              <a:t> -1</a:t>
            </a:r>
            <a:r>
              <a:rPr lang="en-GB" sz="2000" dirty="0">
                <a:solidFill>
                  <a:srgbClr val="6E5D4B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6E5D4B"/>
                </a:solidFill>
              </a:rPr>
              <a:t>Velocity </a:t>
            </a:r>
            <a:r>
              <a:rPr lang="en-GB" sz="1800" dirty="0">
                <a:solidFill>
                  <a:srgbClr val="6E5D4B"/>
                </a:solidFill>
              </a:rPr>
              <a:t>(ms</a:t>
            </a:r>
            <a:r>
              <a:rPr lang="en-GB" sz="1800" baseline="30000" dirty="0">
                <a:solidFill>
                  <a:srgbClr val="6E5D4B"/>
                </a:solidFill>
              </a:rPr>
              <a:t>-1</a:t>
            </a:r>
            <a:r>
              <a:rPr lang="en-GB" sz="1800" dirty="0">
                <a:solidFill>
                  <a:srgbClr val="6E5D4B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6E5D4B"/>
                </a:solidFill>
              </a:rPr>
              <a:t>Displacement </a:t>
            </a:r>
            <a:r>
              <a:rPr lang="en-GB" sz="1800" dirty="0">
                <a:solidFill>
                  <a:srgbClr val="6E5D4B"/>
                </a:solidFill>
              </a:rPr>
              <a:t>(m)</a:t>
            </a:r>
          </a:p>
          <a:p>
            <a:endParaRPr lang="en-GB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37C867-C9F4-4688-B578-6712366F3ECF}"/>
              </a:ext>
            </a:extLst>
          </p:cNvPr>
          <p:cNvSpPr txBox="1">
            <a:spLocks/>
          </p:cNvSpPr>
          <p:nvPr/>
        </p:nvSpPr>
        <p:spPr>
          <a:xfrm>
            <a:off x="838200" y="1193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Varela Round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59A9C2"/>
                </a:solidFill>
              </a:rPr>
              <a:t>measured:                                calculated:</a:t>
            </a:r>
          </a:p>
        </p:txBody>
      </p:sp>
    </p:spTree>
    <p:extLst>
      <p:ext uri="{BB962C8B-B14F-4D97-AF65-F5344CB8AC3E}">
        <p14:creationId xmlns:p14="http://schemas.microsoft.com/office/powerpoint/2010/main" val="408082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C0CF-8CCD-4F1E-8143-02204DE1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59A9C2"/>
                </a:solidFill>
              </a:rPr>
              <a:t>What's so special?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021A63-1C46-43DE-92F9-6ED1FD1D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5400" dirty="0"/>
          </a:p>
          <a:p>
            <a:pPr marL="0" indent="0" algn="ctr">
              <a:buNone/>
            </a:pPr>
            <a:r>
              <a:rPr lang="en-GB" sz="5400" b="1" dirty="0">
                <a:solidFill>
                  <a:srgbClr val="59A9C2"/>
                </a:solidFill>
              </a:rPr>
              <a:t>Small &amp; Accurate</a:t>
            </a:r>
          </a:p>
          <a:p>
            <a:pPr marL="0" indent="0">
              <a:buNone/>
            </a:pPr>
            <a:endParaRPr lang="en-GB" sz="4800" dirty="0">
              <a:solidFill>
                <a:srgbClr val="59A9C2"/>
              </a:solidFill>
            </a:endParaRPr>
          </a:p>
          <a:p>
            <a:pPr marL="0" indent="0" algn="ctr">
              <a:buNone/>
            </a:pPr>
            <a:r>
              <a:rPr lang="en-GB" sz="2000" dirty="0">
                <a:solidFill>
                  <a:srgbClr val="59A9C2"/>
                </a:solidFill>
              </a:rPr>
              <a:t>Most recorders professional or amateur either have 1 or the other.</a:t>
            </a:r>
          </a:p>
          <a:p>
            <a:pPr marL="0" indent="0" algn="ctr">
              <a:buNone/>
            </a:pPr>
            <a:r>
              <a:rPr lang="en-GB" sz="2400" b="1" dirty="0">
                <a:solidFill>
                  <a:srgbClr val="59A9C2"/>
                </a:solidFill>
              </a:rPr>
              <a:t>Vertigo has both.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10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C0CF-8CCD-4F1E-8143-02204DE1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59A9C2"/>
                </a:solidFill>
              </a:rPr>
              <a:t>What are we doing?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021A63-1C46-43DE-92F9-6ED1FD1D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6E5D4B"/>
                </a:solidFill>
              </a:rPr>
              <a:t>The raw data on its own is completely useless.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6E5D4B"/>
                </a:solidFill>
              </a:rPr>
              <a:t>Problems that occurred which we solved:</a:t>
            </a:r>
          </a:p>
          <a:p>
            <a:pPr marL="0" indent="0">
              <a:buNone/>
            </a:pPr>
            <a:endParaRPr lang="en-GB" sz="2000" dirty="0">
              <a:solidFill>
                <a:srgbClr val="6E5D4B"/>
              </a:solidFill>
            </a:endParaRPr>
          </a:p>
          <a:p>
            <a:r>
              <a:rPr lang="en-GB" sz="2000" b="1" dirty="0">
                <a:solidFill>
                  <a:srgbClr val="6E5D4B"/>
                </a:solidFill>
              </a:rPr>
              <a:t>Sensors produce a drift</a:t>
            </a:r>
          </a:p>
          <a:p>
            <a:endParaRPr lang="en-GB" sz="2000" b="1" dirty="0">
              <a:solidFill>
                <a:srgbClr val="6E5D4B"/>
              </a:solidFill>
            </a:endParaRPr>
          </a:p>
          <a:p>
            <a:r>
              <a:rPr lang="en-GB" sz="2000" b="1" dirty="0">
                <a:solidFill>
                  <a:srgbClr val="6E5D4B"/>
                </a:solidFill>
              </a:rPr>
              <a:t>Sensors produce lots of noise</a:t>
            </a:r>
            <a:endParaRPr lang="en-GB" sz="1400" b="1" dirty="0">
              <a:solidFill>
                <a:srgbClr val="6E5D4B"/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29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509-264A-4DDE-BCFD-29B5C259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59A9C2"/>
                </a:solidFill>
              </a:rPr>
              <a:t>Raw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E22ACF-87C9-49DB-986F-3E4B8BD62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9" y="1200072"/>
            <a:ext cx="5905502" cy="5602444"/>
          </a:xfrm>
        </p:spPr>
      </p:pic>
    </p:spTree>
    <p:extLst>
      <p:ext uri="{BB962C8B-B14F-4D97-AF65-F5344CB8AC3E}">
        <p14:creationId xmlns:p14="http://schemas.microsoft.com/office/powerpoint/2010/main" val="101468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C0CF-8CCD-4F1E-8143-02204DE1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59A9C2"/>
                </a:solidFill>
              </a:rPr>
              <a:t>Possible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CC3A7-10AB-4B42-89C3-6F8D8410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4" y="5407337"/>
            <a:ext cx="10515600" cy="54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6E5D4B"/>
                </a:solidFill>
              </a:rPr>
              <a:t>The real world applications are endless.</a:t>
            </a:r>
          </a:p>
        </p:txBody>
      </p:sp>
      <p:pic>
        <p:nvPicPr>
          <p:cNvPr id="4098" name="Picture 2" descr="Image result for cricket bowling wireframe">
            <a:extLst>
              <a:ext uri="{FF2B5EF4-FFF2-40B4-BE49-F238E27FC236}">
                <a16:creationId xmlns:a16="http://schemas.microsoft.com/office/drawing/2014/main" id="{C6B59C09-65D4-4EBF-80FD-0838F1F44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11720" r="20937" b="20215"/>
          <a:stretch/>
        </p:blipFill>
        <p:spPr bwMode="auto">
          <a:xfrm>
            <a:off x="5214938" y="2168200"/>
            <a:ext cx="2847975" cy="19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34F877-77C8-4567-84BC-16DFDA4541F3}"/>
              </a:ext>
            </a:extLst>
          </p:cNvPr>
          <p:cNvSpPr txBox="1">
            <a:spLocks/>
          </p:cNvSpPr>
          <p:nvPr/>
        </p:nvSpPr>
        <p:spPr>
          <a:xfrm>
            <a:off x="5014912" y="4243856"/>
            <a:ext cx="3248025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6E5D4B"/>
                </a:solidFill>
              </a:rPr>
              <a:t>Analysing sporting technique</a:t>
            </a:r>
          </a:p>
        </p:txBody>
      </p:sp>
      <p:pic>
        <p:nvPicPr>
          <p:cNvPr id="4100" name="Picture 4" descr="Image result for cartoon rocket path diagram">
            <a:extLst>
              <a:ext uri="{FF2B5EF4-FFF2-40B4-BE49-F238E27FC236}">
                <a16:creationId xmlns:a16="http://schemas.microsoft.com/office/drawing/2014/main" id="{9B963685-6262-4012-A027-3B8EFC69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1549556"/>
            <a:ext cx="32194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4B96D60-F973-44E9-A2C2-4DB87C92721A}"/>
              </a:ext>
            </a:extLst>
          </p:cNvPr>
          <p:cNvSpPr txBox="1">
            <a:spLocks/>
          </p:cNvSpPr>
          <p:nvPr/>
        </p:nvSpPr>
        <p:spPr>
          <a:xfrm>
            <a:off x="8572499" y="4765037"/>
            <a:ext cx="3248025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6E5D4B"/>
                </a:solidFill>
              </a:rPr>
              <a:t>Flight path analysis</a:t>
            </a:r>
          </a:p>
        </p:txBody>
      </p:sp>
      <p:pic>
        <p:nvPicPr>
          <p:cNvPr id="4102" name="Picture 6" descr="Image result for roller coaster cartoon">
            <a:extLst>
              <a:ext uri="{FF2B5EF4-FFF2-40B4-BE49-F238E27FC236}">
                <a16:creationId xmlns:a16="http://schemas.microsoft.com/office/drawing/2014/main" id="{C97960FA-B94D-4380-AF90-0F7D5118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8" y="1855475"/>
            <a:ext cx="4362452" cy="20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3974E3C-DA65-45E4-8A2B-0C407CB1A66A}"/>
              </a:ext>
            </a:extLst>
          </p:cNvPr>
          <p:cNvSpPr txBox="1">
            <a:spLocks/>
          </p:cNvSpPr>
          <p:nvPr/>
        </p:nvSpPr>
        <p:spPr>
          <a:xfrm>
            <a:off x="900111" y="4054150"/>
            <a:ext cx="3248025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6E5D4B"/>
                </a:solidFill>
              </a:rPr>
              <a:t>Rollercoaster Safety</a:t>
            </a:r>
          </a:p>
        </p:txBody>
      </p:sp>
    </p:spTree>
    <p:extLst>
      <p:ext uri="{BB962C8B-B14F-4D97-AF65-F5344CB8AC3E}">
        <p14:creationId xmlns:p14="http://schemas.microsoft.com/office/powerpoint/2010/main" val="35666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509-264A-4DDE-BCFD-29B5C259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59A9C2"/>
                </a:solidFill>
              </a:rPr>
              <a:t>After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E22ACF-87C9-49DB-986F-3E4B8BD62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49" y="1180320"/>
            <a:ext cx="5981702" cy="5641948"/>
          </a:xfrm>
        </p:spPr>
      </p:pic>
    </p:spTree>
    <p:extLst>
      <p:ext uri="{BB962C8B-B14F-4D97-AF65-F5344CB8AC3E}">
        <p14:creationId xmlns:p14="http://schemas.microsoft.com/office/powerpoint/2010/main" val="115105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842490-40E6-4E2E-9512-D7F4E42F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59A9C2"/>
                </a:solidFill>
              </a:rPr>
              <a:t>Side-by-side Comparison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92A87B-7338-4EB9-9DF0-3C4EBDB44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1" y="1381125"/>
            <a:ext cx="5068648" cy="480853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395A9D-B1D8-4D9E-99CB-319B1D8D70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1381125"/>
            <a:ext cx="5098102" cy="480853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E65E194-AFC3-4387-A6CB-6FCAD57C8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31AA52-D63D-42D1-B9BE-8DCCA501A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1D8522-427D-41B8-A11B-A8263A3A0DF3}"/>
              </a:ext>
            </a:extLst>
          </p:cNvPr>
          <p:cNvSpPr txBox="1">
            <a:spLocks/>
          </p:cNvSpPr>
          <p:nvPr/>
        </p:nvSpPr>
        <p:spPr>
          <a:xfrm>
            <a:off x="0" y="5708650"/>
            <a:ext cx="11811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Varela Round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>
                <a:solidFill>
                  <a:srgbClr val="59A9C2"/>
                </a:solidFill>
              </a:rPr>
              <a:t>Raw Data                                                                After</a:t>
            </a:r>
          </a:p>
        </p:txBody>
      </p:sp>
    </p:spTree>
    <p:extLst>
      <p:ext uri="{BB962C8B-B14F-4D97-AF65-F5344CB8AC3E}">
        <p14:creationId xmlns:p14="http://schemas.microsoft.com/office/powerpoint/2010/main" val="213769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Varela Round</vt:lpstr>
      <vt:lpstr>Office Theme</vt:lpstr>
      <vt:lpstr>PowerPoint Presentation</vt:lpstr>
      <vt:lpstr>What does it measure?</vt:lpstr>
      <vt:lpstr>What's so special?</vt:lpstr>
      <vt:lpstr>What are we doing?</vt:lpstr>
      <vt:lpstr>Raw Data</vt:lpstr>
      <vt:lpstr>Possible Applications</vt:lpstr>
      <vt:lpstr>After</vt:lpstr>
      <vt:lpstr>Side-by-side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Vertigo</dc:title>
  <dc:creator>Luke Gonsalves</dc:creator>
  <cp:lastModifiedBy>Luke Gonsalves</cp:lastModifiedBy>
  <cp:revision>9</cp:revision>
  <dcterms:created xsi:type="dcterms:W3CDTF">2017-07-03T14:38:58Z</dcterms:created>
  <dcterms:modified xsi:type="dcterms:W3CDTF">2017-07-03T15:59:41Z</dcterms:modified>
</cp:coreProperties>
</file>