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  <a:srgbClr val="A59168"/>
    <a:srgbClr val="AF9B72"/>
    <a:srgbClr val="7D6940"/>
    <a:srgbClr val="5F6940"/>
    <a:srgbClr val="4472C4"/>
    <a:srgbClr val="D7CDA4"/>
    <a:srgbClr val="B9A57C"/>
    <a:srgbClr val="C3B99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650" autoAdjust="0"/>
  </p:normalViewPr>
  <p:slideViewPr>
    <p:cSldViewPr snapToGrid="0">
      <p:cViewPr>
        <p:scale>
          <a:sx n="125" d="100"/>
          <a:sy n="125" d="100"/>
        </p:scale>
        <p:origin x="96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548096A-4D59-EC28-FA2B-FA69323B2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F877EA1D-518B-DF62-6AD3-8478E3D4A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5CD5C14-684E-16B1-6E94-6C409618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07B1-C19A-4312-99AC-6B4A77B17B4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ACB0D79-788F-C2E4-AF22-3D99D815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1A8B968-A3F4-7562-2EED-2EAAA474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A31-1FD6-4A0C-945E-991D71FB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9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5E93D7-7095-FCF2-578A-82007802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DA3C55ED-C837-0770-74E0-134AC584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4167170-A2B5-0021-EBEF-3CF62A00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07B1-C19A-4312-99AC-6B4A77B17B4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6867396-DDA4-A363-4C9F-8A842EA8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7FAD449-AF02-682F-0E92-15FA9A6E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A31-1FD6-4A0C-945E-991D71FB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4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2E39861A-4D19-BEE4-DD4E-2B5DBFCB0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63F249A0-57D7-9E8F-068E-16C8D23AF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FF491D8-5E79-B5C5-0A33-8CE5AA91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07B1-C19A-4312-99AC-6B4A77B17B4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DFEE1CC-1BDD-C854-5A77-899106C1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70C8121-4B32-B2F4-83AC-44C755BB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A31-1FD6-4A0C-945E-991D71FB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DAD818D-DDA1-3D59-1F00-85B1A1B6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68CED66-25EB-5EE6-4087-C051F9E5F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62B33CE-6B50-34F9-71D0-FB6D9E46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07B1-C19A-4312-99AC-6B4A77B17B4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121107F-C2D3-1313-3B71-332B2D07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B2D8660-2FB9-C050-4E60-90D8CE3A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A31-1FD6-4A0C-945E-991D71FB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7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2EACF8-C2BA-370B-840A-33CA381F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5406D70-403D-0999-ADF0-2F1F2CACF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D3EFCC9-6CF7-22E2-CE6B-3D410C4B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07B1-C19A-4312-99AC-6B4A77B17B4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E1A7C97-09D3-6907-2BB7-9F9F3967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DDCBB79-EBAB-7D3D-7743-46AAF5A9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A31-1FD6-4A0C-945E-991D71FB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6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E16E9CB-C4BF-D7B2-99C0-D942A043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9C852CC-9209-2169-C723-1CAD38383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362A96D2-B4F4-0DEF-7EBA-3B45AFDA7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C864FADF-22C8-D085-82D1-00AEA09C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07B1-C19A-4312-99AC-6B4A77B17B4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2089B36-03BA-67A6-0A51-E32B4C3D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6588B2FC-3636-194D-E29E-74A5A38F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A31-1FD6-4A0C-945E-991D71FB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0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45AEE41-91AD-C654-51B4-87D5FDE0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5AB742A-9292-647E-166A-ADAE2196B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F2461116-2E08-FC5B-8B33-BAB3AAF79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4E26486D-3B98-C598-2E50-8FDB10E21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F2EEAB05-CC47-70D7-1F42-AE7B0FBAD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B7098FAC-99F0-092F-BCCA-6A2DC7A1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07B1-C19A-4312-99AC-6B4A77B17B4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B1123823-6F2A-4FBD-9182-B65A558E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F5E8130A-B8B1-271E-191D-B3D9C7C5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A31-1FD6-4A0C-945E-991D71FB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5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C2D0E00-6AB0-DB39-952F-3D641CA7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331A6A79-B808-31C7-DF0A-ABF3C711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07B1-C19A-4312-99AC-6B4A77B17B4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71BD34CB-E43C-D731-716F-F196477D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F06F3968-F874-86EA-8002-90470E68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A31-1FD6-4A0C-945E-991D71FB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8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6E591030-093A-91B8-B60C-3FE6EF4C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07B1-C19A-4312-99AC-6B4A77B17B4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39D19852-CD39-67C4-5351-63A1547E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63306E77-288F-C4A5-E41E-29B0415A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A31-1FD6-4A0C-945E-991D71FB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3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B68A74-A8BB-0655-B784-678DC0851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F162190-BA54-5C42-6D2A-E3452273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438977D5-9707-D4CE-D91D-63E0A2413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E12113A7-BB70-BD52-9F9E-71D2B018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07B1-C19A-4312-99AC-6B4A77B17B4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976AF9C3-793A-21C7-1CA8-B1D2887D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39DF8CD9-0440-7CB6-8B7E-74D16791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A31-1FD6-4A0C-945E-991D71FB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4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D1BCDEF-5653-999C-D760-95729CDF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2D99BC0C-47B4-5BB0-F9FB-D9007B655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A1618881-DDDC-B894-A2B7-B84F1DB06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F198155A-9FA7-E666-7684-4BBAB60C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07B1-C19A-4312-99AC-6B4A77B17B4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5CFF849C-EFCA-4F97-11D3-5BAA64FB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9E346690-180B-E424-B129-70A6DCF3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3A31-1FD6-4A0C-945E-991D71FB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6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84DDA"/>
            </a:gs>
            <a:gs pos="100000">
              <a:srgbClr val="AA45E6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1F410273-ECB1-E2BE-5336-59874F54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86ADCC7-67C2-E662-EE7B-387C4B8F7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D6EB84A-A833-F6CD-090F-BF9DE690F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F07B1-C19A-4312-99AC-6B4A77B17B4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257C8EC-3FB1-78A1-5041-651552B65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B14C748-B77F-9071-C0C2-0E725295B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E3A31-1FD6-4A0C-945E-991D71FB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3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51DBFF67-347D-776C-5AB0-0E85AEF9C7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6EB67FE6-BEE6-4846-9156-93F9645EE37F}"/>
              </a:ext>
            </a:extLst>
          </p:cNvPr>
          <p:cNvSpPr txBox="1"/>
          <p:nvPr/>
        </p:nvSpPr>
        <p:spPr>
          <a:xfrm>
            <a:off x="4636142" y="1379597"/>
            <a:ext cx="29197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A59168"/>
                </a:solidFill>
                <a:latin typeface="Bahnschrift" panose="020B0502040204020203" pitchFamily="34" charset="0"/>
              </a:rPr>
              <a:t>Baklava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C25F8F43-7E68-49AC-9602-8543737A2955}"/>
              </a:ext>
            </a:extLst>
          </p:cNvPr>
          <p:cNvSpPr txBox="1"/>
          <p:nvPr/>
        </p:nvSpPr>
        <p:spPr>
          <a:xfrm>
            <a:off x="2579600" y="2610704"/>
            <a:ext cx="7032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AF9B72"/>
                </a:solidFill>
                <a:latin typeface="Bahnschrift" panose="020B0502040204020203" pitchFamily="34" charset="0"/>
              </a:rPr>
              <a:t>A math-driven tower defense game</a:t>
            </a:r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89230FE3-1DAB-09A5-70A3-5F780F52D013}"/>
              </a:ext>
            </a:extLst>
          </p:cNvPr>
          <p:cNvSpPr/>
          <p:nvPr/>
        </p:nvSpPr>
        <p:spPr>
          <a:xfrm>
            <a:off x="0" y="5806182"/>
            <a:ext cx="12192000" cy="314325"/>
          </a:xfrm>
          <a:prstGeom prst="rect">
            <a:avLst/>
          </a:prstGeom>
          <a:solidFill>
            <a:srgbClr val="5F6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6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: с един скосен и един заоблен горен ъгъл 9">
            <a:extLst>
              <a:ext uri="{FF2B5EF4-FFF2-40B4-BE49-F238E27FC236}">
                <a16:creationId xmlns:a16="http://schemas.microsoft.com/office/drawing/2014/main" id="{307B9E7F-D929-5C7B-81E1-2A43421692FD}"/>
              </a:ext>
            </a:extLst>
          </p:cNvPr>
          <p:cNvSpPr/>
          <p:nvPr/>
        </p:nvSpPr>
        <p:spPr>
          <a:xfrm>
            <a:off x="310016" y="-504373"/>
            <a:ext cx="1614033" cy="391886"/>
          </a:xfrm>
          <a:prstGeom prst="snipRoundRect">
            <a:avLst>
              <a:gd name="adj1" fmla="val 50000"/>
              <a:gd name="adj2" fmla="val 50000"/>
            </a:avLst>
          </a:prstGeom>
          <a:solidFill>
            <a:srgbClr val="D7C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CCC99EDE-9EE9-3FAB-7A62-89D27705CACF}"/>
              </a:ext>
            </a:extLst>
          </p:cNvPr>
          <p:cNvSpPr/>
          <p:nvPr/>
        </p:nvSpPr>
        <p:spPr>
          <a:xfrm>
            <a:off x="0" y="-112487"/>
            <a:ext cx="12192000" cy="224974"/>
          </a:xfrm>
          <a:prstGeom prst="rect">
            <a:avLst/>
          </a:prstGeom>
          <a:solidFill>
            <a:srgbClr val="D7C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14" name="Правоъгълник 13">
            <a:extLst>
              <a:ext uri="{FF2B5EF4-FFF2-40B4-BE49-F238E27FC236}">
                <a16:creationId xmlns:a16="http://schemas.microsoft.com/office/drawing/2014/main" id="{F14FD673-CB95-D3CA-627C-27A9593CFB0C}"/>
              </a:ext>
            </a:extLst>
          </p:cNvPr>
          <p:cNvSpPr/>
          <p:nvPr/>
        </p:nvSpPr>
        <p:spPr>
          <a:xfrm>
            <a:off x="0" y="6858000"/>
            <a:ext cx="12192000" cy="6970487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9DB0B8A1-45F1-EE2C-F1D9-BDF8F81B659A}"/>
              </a:ext>
            </a:extLst>
          </p:cNvPr>
          <p:cNvSpPr/>
          <p:nvPr/>
        </p:nvSpPr>
        <p:spPr>
          <a:xfrm flipV="1">
            <a:off x="0" y="6858000"/>
            <a:ext cx="12192000" cy="6858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46886257-AD71-FAD5-443F-3CB4E4B6283B}"/>
              </a:ext>
            </a:extLst>
          </p:cNvPr>
          <p:cNvGrpSpPr/>
          <p:nvPr/>
        </p:nvGrpSpPr>
        <p:grpSpPr>
          <a:xfrm>
            <a:off x="0" y="6858000"/>
            <a:ext cx="12192000" cy="6858000"/>
            <a:chOff x="30489" y="6875528"/>
            <a:chExt cx="12192000" cy="6858000"/>
          </a:xfrm>
        </p:grpSpPr>
        <p:sp>
          <p:nvSpPr>
            <p:cNvPr id="6" name="Правоъгълник 5">
              <a:extLst>
                <a:ext uri="{FF2B5EF4-FFF2-40B4-BE49-F238E27FC236}">
                  <a16:creationId xmlns:a16="http://schemas.microsoft.com/office/drawing/2014/main" id="{DD9010C6-27DB-07BD-2E12-FC2EDEB9FD8E}"/>
                </a:ext>
              </a:extLst>
            </p:cNvPr>
            <p:cNvSpPr/>
            <p:nvPr/>
          </p:nvSpPr>
          <p:spPr>
            <a:xfrm flipV="1">
              <a:off x="30489" y="6875528"/>
              <a:ext cx="12192000" cy="68580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ahnschrift" panose="020B0502040204020203" pitchFamily="34" charset="0"/>
              </a:endParaRPr>
            </a:p>
          </p:txBody>
        </p:sp>
        <p:sp>
          <p:nvSpPr>
            <p:cNvPr id="1029" name="Текстово поле 15">
              <a:extLst>
                <a:ext uri="{FF2B5EF4-FFF2-40B4-BE49-F238E27FC236}">
                  <a16:creationId xmlns:a16="http://schemas.microsoft.com/office/drawing/2014/main" id="{FD9506AE-3BEC-2815-1761-D5A9EA177DFB}"/>
                </a:ext>
              </a:extLst>
            </p:cNvPr>
            <p:cNvSpPr txBox="1"/>
            <p:nvPr/>
          </p:nvSpPr>
          <p:spPr>
            <a:xfrm>
              <a:off x="4321534" y="6974963"/>
              <a:ext cx="3609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Our Team</a:t>
              </a:r>
            </a:p>
          </p:txBody>
        </p: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6A9B7A7F-8046-C838-4645-BFFA4BE9143B}"/>
                </a:ext>
              </a:extLst>
            </p:cNvPr>
            <p:cNvCxnSpPr>
              <a:cxnSpLocks/>
            </p:cNvCxnSpPr>
            <p:nvPr/>
          </p:nvCxnSpPr>
          <p:spPr>
            <a:xfrm>
              <a:off x="4480231" y="8325780"/>
              <a:ext cx="726404" cy="142078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8E29E364-E8EF-0FE1-BCF7-63D5E28052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2867" y="8325780"/>
              <a:ext cx="220257" cy="47049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C4122440-E6D4-80BE-C023-FBBDE92804C5}"/>
                </a:ext>
              </a:extLst>
            </p:cNvPr>
            <p:cNvSpPr/>
            <p:nvPr/>
          </p:nvSpPr>
          <p:spPr>
            <a:xfrm>
              <a:off x="3253732" y="8649018"/>
              <a:ext cx="5684536" cy="2783654"/>
            </a:xfrm>
            <a:prstGeom prst="rect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A3823056-431E-BD75-3BCD-583F04FA9C68}"/>
                </a:ext>
              </a:extLst>
            </p:cNvPr>
            <p:cNvSpPr txBox="1"/>
            <p:nvPr/>
          </p:nvSpPr>
          <p:spPr>
            <a:xfrm>
              <a:off x="500661" y="9685040"/>
              <a:ext cx="2197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</a:rPr>
                <a:t>Stoyan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</a:rPr>
                <a:t>Skuliev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endParaRP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</a:rPr>
                <a:t>- Scrum Trainer</a:t>
              </a: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DB1EC937-8AB0-B278-B3B5-FDF969394F57}"/>
                </a:ext>
              </a:extLst>
            </p:cNvPr>
            <p:cNvSpPr txBox="1"/>
            <p:nvPr/>
          </p:nvSpPr>
          <p:spPr>
            <a:xfrm>
              <a:off x="660381" y="7987151"/>
              <a:ext cx="2197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</a:rPr>
                <a:t>Ivan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</a:rPr>
                <a:t>Stoychev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endParaRP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pitchFamily="34" charset="0"/>
                </a:rPr>
                <a:t>- Back-end Dev</a:t>
              </a:r>
            </a:p>
          </p:txBody>
        </p: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D27AF554-E5CF-4C19-A43B-F5AC8FC736C8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8" y="9990750"/>
              <a:ext cx="64055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790AAC41-E895-76E0-A072-C6D6DAF7EFAD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8" y="8325780"/>
              <a:ext cx="195580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53" name="TextBox 1052">
              <a:extLst>
                <a:ext uri="{FF2B5EF4-FFF2-40B4-BE49-F238E27FC236}">
                  <a16:creationId xmlns:a16="http://schemas.microsoft.com/office/drawing/2014/main" id="{D280F991-188E-E8CC-2C4D-360757A544AF}"/>
                </a:ext>
              </a:extLst>
            </p:cNvPr>
            <p:cNvSpPr txBox="1"/>
            <p:nvPr/>
          </p:nvSpPr>
          <p:spPr>
            <a:xfrm>
              <a:off x="9783206" y="9746566"/>
              <a:ext cx="1986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Bahnschrift" panose="020B0502040204020203" pitchFamily="34" charset="0"/>
                </a:rPr>
                <a:t>Ivelin</a:t>
              </a:r>
              <a:r>
                <a:rPr lang="en-US" dirty="0">
                  <a:latin typeface="Bahnschrift" panose="020B0502040204020203" pitchFamily="34" charset="0"/>
                </a:rPr>
                <a:t> </a:t>
              </a:r>
              <a:r>
                <a:rPr lang="en-US" dirty="0" err="1">
                  <a:latin typeface="Bahnschrift" panose="020B0502040204020203" pitchFamily="34" charset="0"/>
                </a:rPr>
                <a:t>Bozhilov</a:t>
              </a:r>
              <a:endParaRPr lang="en-US" dirty="0">
                <a:latin typeface="Bahnschrift" panose="020B0502040204020203" pitchFamily="34" charset="0"/>
              </a:endParaRPr>
            </a:p>
            <a:p>
              <a:r>
                <a:rPr lang="en-US" dirty="0">
                  <a:latin typeface="Bahnschrift" panose="020B0502040204020203" pitchFamily="34" charset="0"/>
                </a:rPr>
                <a:t>- QA Engineer</a:t>
              </a:r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0D83DDCC-628B-27F1-7859-A54318733F23}"/>
                </a:ext>
              </a:extLst>
            </p:cNvPr>
            <p:cNvSpPr txBox="1"/>
            <p:nvPr/>
          </p:nvSpPr>
          <p:spPr>
            <a:xfrm>
              <a:off x="9575778" y="7987152"/>
              <a:ext cx="2194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Bahnschrift" panose="020B0502040204020203" pitchFamily="34" charset="0"/>
                </a:rPr>
                <a:t>Stoyan</a:t>
              </a:r>
              <a:r>
                <a:rPr lang="en-US" dirty="0">
                  <a:latin typeface="Bahnschrift" panose="020B0502040204020203" pitchFamily="34" charset="0"/>
                </a:rPr>
                <a:t> Ivanov</a:t>
              </a:r>
            </a:p>
            <a:p>
              <a:r>
                <a:rPr lang="en-US" dirty="0">
                  <a:latin typeface="Bahnschrift" panose="020B0502040204020203" pitchFamily="34" charset="0"/>
                </a:rPr>
                <a:t>- Front-end Dev</a:t>
              </a:r>
            </a:p>
          </p:txBody>
        </p: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CE11EBAE-B0E8-FB92-300A-C07A4A7E0A51}"/>
                </a:ext>
              </a:extLst>
            </p:cNvPr>
            <p:cNvCxnSpPr>
              <a:cxnSpLocks/>
            </p:cNvCxnSpPr>
            <p:nvPr/>
          </p:nvCxnSpPr>
          <p:spPr>
            <a:xfrm>
              <a:off x="7556508" y="8315869"/>
              <a:ext cx="2006699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F7F811BB-2B18-71A6-200A-94ACA6AF3136}"/>
                </a:ext>
              </a:extLst>
            </p:cNvPr>
            <p:cNvSpPr/>
            <p:nvPr/>
          </p:nvSpPr>
          <p:spPr>
            <a:xfrm>
              <a:off x="3347654" y="8755277"/>
              <a:ext cx="5496692" cy="25687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ahnschrift" panose="020B0502040204020203" pitchFamily="34" charset="0"/>
              </a:endParaRPr>
            </a:p>
          </p:txBody>
        </p: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F5344679-A01D-0B10-2C1C-237A94A40BF6}"/>
                </a:ext>
              </a:extLst>
            </p:cNvPr>
            <p:cNvCxnSpPr>
              <a:cxnSpLocks/>
            </p:cNvCxnSpPr>
            <p:nvPr/>
          </p:nvCxnSpPr>
          <p:spPr>
            <a:xfrm>
              <a:off x="9040462" y="9990750"/>
              <a:ext cx="64055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1058" name="Picture 1057">
              <a:extLst>
                <a:ext uri="{FF2B5EF4-FFF2-40B4-BE49-F238E27FC236}">
                  <a16:creationId xmlns:a16="http://schemas.microsoft.com/office/drawing/2014/main" id="{339C2804-6FE9-633F-3285-4A0160578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654" y="8913242"/>
              <a:ext cx="5496692" cy="2410735"/>
            </a:xfrm>
            <a:prstGeom prst="rect">
              <a:avLst/>
            </a:prstGeom>
          </p:spPr>
        </p:pic>
      </p:grpSp>
      <p:sp>
        <p:nvSpPr>
          <p:cNvPr id="1044" name="TextBox 1043">
            <a:extLst>
              <a:ext uri="{FF2B5EF4-FFF2-40B4-BE49-F238E27FC236}">
                <a16:creationId xmlns:a16="http://schemas.microsoft.com/office/drawing/2014/main" id="{812F5589-B8AC-070D-058E-C733D183AF26}"/>
              </a:ext>
            </a:extLst>
          </p:cNvPr>
          <p:cNvSpPr txBox="1"/>
          <p:nvPr/>
        </p:nvSpPr>
        <p:spPr>
          <a:xfrm>
            <a:off x="11928432" y="13355432"/>
            <a:ext cx="14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F128FE6A-975A-9F23-136E-7610B269A5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8" name="Правоъгълник: с един скосен и един заоблен горен ъгъл 7">
            <a:extLst>
              <a:ext uri="{FF2B5EF4-FFF2-40B4-BE49-F238E27FC236}">
                <a16:creationId xmlns:a16="http://schemas.microsoft.com/office/drawing/2014/main" id="{E674FC56-ED66-E247-5C3F-351B8B6CBA90}"/>
              </a:ext>
            </a:extLst>
          </p:cNvPr>
          <p:cNvSpPr/>
          <p:nvPr/>
        </p:nvSpPr>
        <p:spPr>
          <a:xfrm>
            <a:off x="119516" y="-391886"/>
            <a:ext cx="1614033" cy="391886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15" name="Правоъгълник 14">
            <a:extLst>
              <a:ext uri="{FF2B5EF4-FFF2-40B4-BE49-F238E27FC236}">
                <a16:creationId xmlns:a16="http://schemas.microsoft.com/office/drawing/2014/main" id="{0FE3F864-51CE-8B1A-F889-F72ACB8D1F4C}"/>
              </a:ext>
            </a:extLst>
          </p:cNvPr>
          <p:cNvSpPr/>
          <p:nvPr/>
        </p:nvSpPr>
        <p:spPr>
          <a:xfrm>
            <a:off x="0" y="5806182"/>
            <a:ext cx="12192000" cy="314325"/>
          </a:xfrm>
          <a:prstGeom prst="rect">
            <a:avLst/>
          </a:prstGeom>
          <a:solidFill>
            <a:srgbClr val="5F6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2" name="Текстово поле 4">
            <a:extLst>
              <a:ext uri="{FF2B5EF4-FFF2-40B4-BE49-F238E27FC236}">
                <a16:creationId xmlns:a16="http://schemas.microsoft.com/office/drawing/2014/main" id="{2162E187-AFB9-8A7D-0F13-489171B793AC}"/>
              </a:ext>
            </a:extLst>
          </p:cNvPr>
          <p:cNvSpPr txBox="1"/>
          <p:nvPr/>
        </p:nvSpPr>
        <p:spPr>
          <a:xfrm>
            <a:off x="4636142" y="1379597"/>
            <a:ext cx="29197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A59168"/>
                </a:solidFill>
                <a:latin typeface="Bahnschrift" panose="020B0502040204020203" pitchFamily="34" charset="0"/>
              </a:rPr>
              <a:t>Baklava</a:t>
            </a:r>
          </a:p>
        </p:txBody>
      </p:sp>
      <p:sp>
        <p:nvSpPr>
          <p:cNvPr id="3" name="Текстово поле 5">
            <a:extLst>
              <a:ext uri="{FF2B5EF4-FFF2-40B4-BE49-F238E27FC236}">
                <a16:creationId xmlns:a16="http://schemas.microsoft.com/office/drawing/2014/main" id="{506B90B5-2471-8B8B-9361-5BB9CE8C117C}"/>
              </a:ext>
            </a:extLst>
          </p:cNvPr>
          <p:cNvSpPr txBox="1"/>
          <p:nvPr/>
        </p:nvSpPr>
        <p:spPr>
          <a:xfrm>
            <a:off x="2743868" y="2610704"/>
            <a:ext cx="6704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AF9B72"/>
                </a:solidFill>
                <a:latin typeface="Bahnschrift" panose="020B0502040204020203" pitchFamily="34" charset="0"/>
              </a:rPr>
              <a:t>A math-driven tower defense game</a:t>
            </a:r>
          </a:p>
        </p:txBody>
      </p:sp>
    </p:spTree>
    <p:extLst>
      <p:ext uri="{BB962C8B-B14F-4D97-AF65-F5344CB8AC3E}">
        <p14:creationId xmlns:p14="http://schemas.microsoft.com/office/powerpoint/2010/main" val="3201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 0 L 0 -0.1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-1.45833E-6 0.9423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1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.00972 L 3.54167E-6 0.944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5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93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87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93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87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9319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59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1.0164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8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937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87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 -0.00787 L 0 -0.1182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00"/>
                            </p:stCondLst>
                            <p:childTnLst>
                              <p:par>
                                <p:cTn id="2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13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5E-6 -1.108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14" grpId="0" animBg="1"/>
      <p:bldP spid="7" grpId="0" animBg="1"/>
      <p:bldP spid="1044" grpId="0"/>
      <p:bldP spid="9" grpId="0" animBg="1"/>
      <p:bldP spid="8" grpId="0" animBg="1"/>
      <p:bldP spid="15" grpId="0" animBg="1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авоъгълник: с един скосен и един заоблен горен ъгъл 16">
            <a:extLst>
              <a:ext uri="{FF2B5EF4-FFF2-40B4-BE49-F238E27FC236}">
                <a16:creationId xmlns:a16="http://schemas.microsoft.com/office/drawing/2014/main" id="{E8F62C7E-A346-6382-1BC1-E6010873AAF5}"/>
              </a:ext>
            </a:extLst>
          </p:cNvPr>
          <p:cNvSpPr/>
          <p:nvPr/>
        </p:nvSpPr>
        <p:spPr>
          <a:xfrm>
            <a:off x="310016" y="5969818"/>
            <a:ext cx="1614033" cy="391886"/>
          </a:xfrm>
          <a:prstGeom prst="snipRoundRect">
            <a:avLst>
              <a:gd name="adj1" fmla="val 50000"/>
              <a:gd name="adj2" fmla="val 50000"/>
            </a:avLst>
          </a:prstGeom>
          <a:solidFill>
            <a:srgbClr val="D7C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18" name="Правоъгълник 17">
            <a:extLst>
              <a:ext uri="{FF2B5EF4-FFF2-40B4-BE49-F238E27FC236}">
                <a16:creationId xmlns:a16="http://schemas.microsoft.com/office/drawing/2014/main" id="{E2AC7FB5-69C7-CFE4-9A19-23C3B4C249C6}"/>
              </a:ext>
            </a:extLst>
          </p:cNvPr>
          <p:cNvSpPr/>
          <p:nvPr/>
        </p:nvSpPr>
        <p:spPr>
          <a:xfrm>
            <a:off x="0" y="6037766"/>
            <a:ext cx="12192000" cy="6970487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9DB0B8A1-45F1-EE2C-F1D9-BDF8F81B659A}"/>
              </a:ext>
            </a:extLst>
          </p:cNvPr>
          <p:cNvSpPr/>
          <p:nvPr/>
        </p:nvSpPr>
        <p:spPr>
          <a:xfrm flipV="1">
            <a:off x="0" y="6150253"/>
            <a:ext cx="12192000" cy="6858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DD9010C6-27DB-07BD-2E12-FC2EDEB9FD8E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CEC7EB-026D-8DC5-BC76-C65D7EA23AD6}"/>
              </a:ext>
            </a:extLst>
          </p:cNvPr>
          <p:cNvSpPr txBox="1"/>
          <p:nvPr/>
        </p:nvSpPr>
        <p:spPr>
          <a:xfrm>
            <a:off x="11937956" y="5796429"/>
            <a:ext cx="14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38D8BB-51D8-18DC-B563-2AF2D61DDECA}"/>
              </a:ext>
            </a:extLst>
          </p:cNvPr>
          <p:cNvCxnSpPr>
            <a:cxnSpLocks/>
          </p:cNvCxnSpPr>
          <p:nvPr/>
        </p:nvCxnSpPr>
        <p:spPr>
          <a:xfrm>
            <a:off x="4480223" y="1485232"/>
            <a:ext cx="726404" cy="14207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AAD1B9-4C2C-8C4D-B2A3-0AA2B576724D}"/>
              </a:ext>
            </a:extLst>
          </p:cNvPr>
          <p:cNvCxnSpPr>
            <a:cxnSpLocks/>
          </p:cNvCxnSpPr>
          <p:nvPr/>
        </p:nvCxnSpPr>
        <p:spPr>
          <a:xfrm flipH="1">
            <a:off x="7332859" y="1485232"/>
            <a:ext cx="220257" cy="47049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2C7C2B4-5E10-ABC2-68AC-2103B463DB0D}"/>
              </a:ext>
            </a:extLst>
          </p:cNvPr>
          <p:cNvSpPr/>
          <p:nvPr/>
        </p:nvSpPr>
        <p:spPr>
          <a:xfrm>
            <a:off x="3253724" y="1808470"/>
            <a:ext cx="5684536" cy="2783654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813077-59E6-D0E2-D940-23490AEB4DD7}"/>
              </a:ext>
            </a:extLst>
          </p:cNvPr>
          <p:cNvSpPr txBox="1"/>
          <p:nvPr/>
        </p:nvSpPr>
        <p:spPr>
          <a:xfrm>
            <a:off x="500653" y="2844492"/>
            <a:ext cx="219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Stoyan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Skuliev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- Scrum Trainer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89A138-2BCC-9B09-32DB-B40FFE873A45}"/>
              </a:ext>
            </a:extLst>
          </p:cNvPr>
          <p:cNvSpPr txBox="1"/>
          <p:nvPr/>
        </p:nvSpPr>
        <p:spPr>
          <a:xfrm>
            <a:off x="660373" y="1146603"/>
            <a:ext cx="219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Ivan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Stoychev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- Back-end Dev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7ABB3A-2C82-314A-A2EC-F7838C1687B9}"/>
              </a:ext>
            </a:extLst>
          </p:cNvPr>
          <p:cNvCxnSpPr>
            <a:cxnSpLocks/>
          </p:cNvCxnSpPr>
          <p:nvPr/>
        </p:nvCxnSpPr>
        <p:spPr>
          <a:xfrm>
            <a:off x="2438400" y="3150202"/>
            <a:ext cx="64055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5A6170-5764-88E4-159A-D0DCCC553275}"/>
              </a:ext>
            </a:extLst>
          </p:cNvPr>
          <p:cNvCxnSpPr>
            <a:cxnSpLocks/>
          </p:cNvCxnSpPr>
          <p:nvPr/>
        </p:nvCxnSpPr>
        <p:spPr>
          <a:xfrm>
            <a:off x="2514600" y="1485232"/>
            <a:ext cx="1955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1AFCF1F-1589-21EB-691A-A43E800ED8C4}"/>
              </a:ext>
            </a:extLst>
          </p:cNvPr>
          <p:cNvSpPr txBox="1"/>
          <p:nvPr/>
        </p:nvSpPr>
        <p:spPr>
          <a:xfrm>
            <a:off x="9783198" y="2906018"/>
            <a:ext cx="1986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Ivelin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Bozhilov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- QA Engineer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0970A7-D508-1D1D-87E5-0E2CD6F97721}"/>
              </a:ext>
            </a:extLst>
          </p:cNvPr>
          <p:cNvSpPr txBox="1"/>
          <p:nvPr/>
        </p:nvSpPr>
        <p:spPr>
          <a:xfrm>
            <a:off x="9575770" y="1146604"/>
            <a:ext cx="219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Stoyan</a:t>
            </a:r>
            <a:r>
              <a:rPr lang="en-US" dirty="0">
                <a:latin typeface="Bahnschrift" panose="020B0502040204020203" pitchFamily="34" charset="0"/>
              </a:rPr>
              <a:t> Ivanov</a:t>
            </a:r>
          </a:p>
          <a:p>
            <a:r>
              <a:rPr lang="en-US" dirty="0">
                <a:latin typeface="Bahnschrift" panose="020B0502040204020203" pitchFamily="34" charset="0"/>
              </a:rPr>
              <a:t>- Front-end Dev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1299C9-29A5-ED3F-313F-E15EB42AF1ED}"/>
              </a:ext>
            </a:extLst>
          </p:cNvPr>
          <p:cNvCxnSpPr>
            <a:cxnSpLocks/>
          </p:cNvCxnSpPr>
          <p:nvPr/>
        </p:nvCxnSpPr>
        <p:spPr>
          <a:xfrm>
            <a:off x="7556500" y="1475321"/>
            <a:ext cx="200669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47ABBD3-3931-B4FF-D9A5-781D9C11E281}"/>
              </a:ext>
            </a:extLst>
          </p:cNvPr>
          <p:cNvSpPr/>
          <p:nvPr/>
        </p:nvSpPr>
        <p:spPr>
          <a:xfrm>
            <a:off x="3347646" y="1914729"/>
            <a:ext cx="5496692" cy="25687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9665E8-4D24-2F02-0E4E-4E6BC3ADDC6C}"/>
              </a:ext>
            </a:extLst>
          </p:cNvPr>
          <p:cNvCxnSpPr>
            <a:cxnSpLocks/>
          </p:cNvCxnSpPr>
          <p:nvPr/>
        </p:nvCxnSpPr>
        <p:spPr>
          <a:xfrm>
            <a:off x="9040454" y="3150202"/>
            <a:ext cx="64055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9A65ED86-7C40-3104-7FA6-36D7FE401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46" y="2072694"/>
            <a:ext cx="5496692" cy="2410735"/>
          </a:xfrm>
          <a:prstGeom prst="rect">
            <a:avLst/>
          </a:prstGeom>
        </p:spPr>
      </p:pic>
      <p:sp>
        <p:nvSpPr>
          <p:cNvPr id="39" name="Текстово поле 15">
            <a:extLst>
              <a:ext uri="{FF2B5EF4-FFF2-40B4-BE49-F238E27FC236}">
                <a16:creationId xmlns:a16="http://schemas.microsoft.com/office/drawing/2014/main" id="{9D8D6595-1F81-D06C-D18E-06FDBECBEFA4}"/>
              </a:ext>
            </a:extLst>
          </p:cNvPr>
          <p:cNvSpPr txBox="1"/>
          <p:nvPr/>
        </p:nvSpPr>
        <p:spPr>
          <a:xfrm>
            <a:off x="4291046" y="142353"/>
            <a:ext cx="360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Our Team</a:t>
            </a:r>
          </a:p>
        </p:txBody>
      </p:sp>
      <p:sp>
        <p:nvSpPr>
          <p:cNvPr id="16" name="Правоъгълник: с един скосен и един заоблен горен ъгъл 15">
            <a:extLst>
              <a:ext uri="{FF2B5EF4-FFF2-40B4-BE49-F238E27FC236}">
                <a16:creationId xmlns:a16="http://schemas.microsoft.com/office/drawing/2014/main" id="{70D1EFF1-3210-2BA9-BE2F-B2AA88C1992E}"/>
              </a:ext>
            </a:extLst>
          </p:cNvPr>
          <p:cNvSpPr/>
          <p:nvPr/>
        </p:nvSpPr>
        <p:spPr>
          <a:xfrm>
            <a:off x="119516" y="6082305"/>
            <a:ext cx="1614033" cy="391886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932EAF3-3394-C49F-20D2-62A8BBF4B3AF}"/>
              </a:ext>
            </a:extLst>
          </p:cNvPr>
          <p:cNvGrpSpPr/>
          <p:nvPr/>
        </p:nvGrpSpPr>
        <p:grpSpPr>
          <a:xfrm>
            <a:off x="-8" y="6909500"/>
            <a:ext cx="12192000" cy="6858001"/>
            <a:chOff x="0" y="7137399"/>
            <a:chExt cx="12192000" cy="6858001"/>
          </a:xfrm>
        </p:grpSpPr>
        <p:sp>
          <p:nvSpPr>
            <p:cNvPr id="21" name="Правоъгълник 20">
              <a:extLst>
                <a:ext uri="{FF2B5EF4-FFF2-40B4-BE49-F238E27FC236}">
                  <a16:creationId xmlns:a16="http://schemas.microsoft.com/office/drawing/2014/main" id="{BBB5BB76-F985-5ACE-7BB3-A7E6E6093803}"/>
                </a:ext>
              </a:extLst>
            </p:cNvPr>
            <p:cNvSpPr/>
            <p:nvPr/>
          </p:nvSpPr>
          <p:spPr>
            <a:xfrm>
              <a:off x="0" y="7137399"/>
              <a:ext cx="12192000" cy="6858001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4669E5C-5A11-138E-7981-3AE0E627F6AE}"/>
                </a:ext>
              </a:extLst>
            </p:cNvPr>
            <p:cNvSpPr txBox="1"/>
            <p:nvPr/>
          </p:nvSpPr>
          <p:spPr>
            <a:xfrm>
              <a:off x="4139146" y="7476757"/>
              <a:ext cx="39136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Bahnschrift" panose="020B0502040204020203" pitchFamily="34" charset="0"/>
                </a:rPr>
                <a:t>Our Idea</a:t>
              </a:r>
            </a:p>
          </p:txBody>
        </p:sp>
        <p:sp>
          <p:nvSpPr>
            <p:cNvPr id="59" name="Google Shape;733;p16">
              <a:extLst>
                <a:ext uri="{FF2B5EF4-FFF2-40B4-BE49-F238E27FC236}">
                  <a16:creationId xmlns:a16="http://schemas.microsoft.com/office/drawing/2014/main" id="{3748A53F-BD7D-51A6-E1FB-2D1A7EDD8E5C}"/>
                </a:ext>
              </a:extLst>
            </p:cNvPr>
            <p:cNvSpPr txBox="1">
              <a:spLocks/>
            </p:cNvSpPr>
            <p:nvPr/>
          </p:nvSpPr>
          <p:spPr>
            <a:xfrm>
              <a:off x="347418" y="9044930"/>
              <a:ext cx="5593575" cy="1791075"/>
            </a:xfrm>
            <a:prstGeom prst="rect">
              <a:avLst/>
            </a:prstGeom>
          </p:spPr>
          <p:txBody>
            <a:bodyPr spcFirstLastPara="1" vert="horz" wrap="square" lIns="0" tIns="0" rIns="0" bIns="0" rtlCol="0" anchor="t" anchorCtr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buClr>
                  <a:schemeClr val="dk1"/>
                </a:buClr>
              </a:pPr>
              <a:r>
                <a:rPr lang="en-US" dirty="0">
                  <a:latin typeface="Bahnschrift" panose="020B0502040204020203" pitchFamily="34" charset="0"/>
                </a:rPr>
                <a:t>Our idea was to incorporate solving math equations into a tower defense game in a fun and relatively balanced way.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FF76174-104B-255A-2CA6-C71785B92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4453" y="9122853"/>
              <a:ext cx="5504087" cy="310763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9A769E9-A008-002F-9578-50F717F7CDBD}"/>
              </a:ext>
            </a:extLst>
          </p:cNvPr>
          <p:cNvSpPr txBox="1"/>
          <p:nvPr/>
        </p:nvSpPr>
        <p:spPr>
          <a:xfrm>
            <a:off x="11937956" y="13013744"/>
            <a:ext cx="14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20" name="Правоъгълник 19">
            <a:extLst>
              <a:ext uri="{FF2B5EF4-FFF2-40B4-BE49-F238E27FC236}">
                <a16:creationId xmlns:a16="http://schemas.microsoft.com/office/drawing/2014/main" id="{65EA1D64-AFCC-3A3E-A250-B255ECEA257A}"/>
              </a:ext>
            </a:extLst>
          </p:cNvPr>
          <p:cNvSpPr/>
          <p:nvPr/>
        </p:nvSpPr>
        <p:spPr>
          <a:xfrm>
            <a:off x="0" y="6429652"/>
            <a:ext cx="12192000" cy="458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6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918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9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918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90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-6.25E-7 0.918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90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9180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9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2.08333E-7 0.9180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9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9180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90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9180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90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3.33333E-6 0.9180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90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3.33333E-6 0.9180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90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9180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90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9180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90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9180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90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8.33333E-7 0.9180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90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1.66667E-6 0.9180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90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4.375E-6 0.9180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90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3.75E-6 0.9180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90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3.75E-6 2.96296E-6 L 3.75E-6 -1.04074 " pathEditMode="relative" rAng="0" ptsTypes="AA">
                                      <p:cBhvr>
                                        <p:cTn id="38" dur="2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3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 2.59259E-6 L 0 -1.0407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0" grpId="0"/>
      <p:bldP spid="27" grpId="0" animBg="1"/>
      <p:bldP spid="29" grpId="0"/>
      <p:bldP spid="30" grpId="0"/>
      <p:bldP spid="33" grpId="0"/>
      <p:bldP spid="34" grpId="0"/>
      <p:bldP spid="36" grpId="0" animBg="1"/>
      <p:bldP spid="39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авоъгълник: с един скосен и един заоблен горен ъгъл 16">
            <a:extLst>
              <a:ext uri="{FF2B5EF4-FFF2-40B4-BE49-F238E27FC236}">
                <a16:creationId xmlns:a16="http://schemas.microsoft.com/office/drawing/2014/main" id="{E8F62C7E-A346-6382-1BC1-E6010873AAF5}"/>
              </a:ext>
            </a:extLst>
          </p:cNvPr>
          <p:cNvSpPr/>
          <p:nvPr/>
        </p:nvSpPr>
        <p:spPr>
          <a:xfrm>
            <a:off x="310016" y="5969818"/>
            <a:ext cx="1614033" cy="391886"/>
          </a:xfrm>
          <a:prstGeom prst="snipRoundRect">
            <a:avLst>
              <a:gd name="adj1" fmla="val 50000"/>
              <a:gd name="adj2" fmla="val 50000"/>
            </a:avLst>
          </a:prstGeom>
          <a:solidFill>
            <a:srgbClr val="D7C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18" name="Правоъгълник 17">
            <a:extLst>
              <a:ext uri="{FF2B5EF4-FFF2-40B4-BE49-F238E27FC236}">
                <a16:creationId xmlns:a16="http://schemas.microsoft.com/office/drawing/2014/main" id="{E2AC7FB5-69C7-CFE4-9A19-23C3B4C249C6}"/>
              </a:ext>
            </a:extLst>
          </p:cNvPr>
          <p:cNvSpPr/>
          <p:nvPr/>
        </p:nvSpPr>
        <p:spPr>
          <a:xfrm>
            <a:off x="0" y="6037766"/>
            <a:ext cx="12192000" cy="6970487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9DB0B8A1-45F1-EE2C-F1D9-BDF8F81B659A}"/>
              </a:ext>
            </a:extLst>
          </p:cNvPr>
          <p:cNvSpPr/>
          <p:nvPr/>
        </p:nvSpPr>
        <p:spPr>
          <a:xfrm flipV="1">
            <a:off x="0" y="6150253"/>
            <a:ext cx="12192000" cy="6858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21" name="Правоъгълник 20">
            <a:extLst>
              <a:ext uri="{FF2B5EF4-FFF2-40B4-BE49-F238E27FC236}">
                <a16:creationId xmlns:a16="http://schemas.microsoft.com/office/drawing/2014/main" id="{BBB5BB76-F985-5ACE-7BB3-A7E6E6093803}"/>
              </a:ext>
            </a:extLst>
          </p:cNvPr>
          <p:cNvSpPr/>
          <p:nvPr/>
        </p:nvSpPr>
        <p:spPr>
          <a:xfrm>
            <a:off x="0" y="7137399"/>
            <a:ext cx="12192000" cy="685800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A769E9-A008-002F-9578-50F717F7CDBD}"/>
              </a:ext>
            </a:extLst>
          </p:cNvPr>
          <p:cNvSpPr txBox="1"/>
          <p:nvPr/>
        </p:nvSpPr>
        <p:spPr>
          <a:xfrm>
            <a:off x="11937956" y="13013744"/>
            <a:ext cx="14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377EFEA-CC32-87FA-D5E9-4C45CAC2BB5F}"/>
              </a:ext>
            </a:extLst>
          </p:cNvPr>
          <p:cNvCxnSpPr/>
          <p:nvPr/>
        </p:nvCxnSpPr>
        <p:spPr>
          <a:xfrm>
            <a:off x="1204686" y="10595429"/>
            <a:ext cx="1007291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DD9010C6-27DB-07BD-2E12-FC2EDEB9FD8E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ADD20-D8AA-02B6-5D77-18E071C48F18}"/>
              </a:ext>
            </a:extLst>
          </p:cNvPr>
          <p:cNvSpPr txBox="1"/>
          <p:nvPr/>
        </p:nvSpPr>
        <p:spPr>
          <a:xfrm>
            <a:off x="4659086" y="7609868"/>
            <a:ext cx="2873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ahnschrift" panose="020B0502040204020203" pitchFamily="34" charset="0"/>
              </a:rPr>
              <a:t>Used Tech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B6F56E9B-E768-0A35-A73D-46183F89B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935" y="9246235"/>
            <a:ext cx="1080000" cy="10800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8206A09-0725-201E-18CD-18871E6A0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224" y="9181426"/>
            <a:ext cx="1080000" cy="108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B4C39A8-D42B-B6EE-8AFC-3330CC2B2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661" y="10817349"/>
            <a:ext cx="1107950" cy="1080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950C084-84D1-6B5C-B69E-6D559375E0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752" y="9246235"/>
            <a:ext cx="961068" cy="1080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A97137B-5C32-54DB-196F-4C2A30896D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485" y="10922169"/>
            <a:ext cx="1080000" cy="108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A7FE651-E2BD-557B-D1CF-B9462D5227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73" y="9209459"/>
            <a:ext cx="1161212" cy="1080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5819F8B-5C7A-6293-9209-397B22F198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69" y="10801030"/>
            <a:ext cx="1303886" cy="130388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453837E-27CB-1029-A7BF-9384B9D84A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27" y="10935537"/>
            <a:ext cx="1080000" cy="10800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21FD750-C3C5-B204-7186-89FA7B2BB5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45" y="12447434"/>
            <a:ext cx="1077891" cy="10800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EEB49E3-672D-6B43-6701-B0B457D243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894" y="10864624"/>
            <a:ext cx="1107395" cy="10800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303290C2-9974-9FBB-0FEC-A9136244DB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63" y="9209459"/>
            <a:ext cx="1161681" cy="10800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A369F13-1258-0310-1F57-3476902C97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56" y="9214179"/>
            <a:ext cx="1080000" cy="10800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CD6CAE5-C027-1F8F-6EDB-74494D3DD3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49" y="10889892"/>
            <a:ext cx="1161173" cy="10800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C1FABD2-5F27-635F-95BB-2E7E06997BA9}"/>
              </a:ext>
            </a:extLst>
          </p:cNvPr>
          <p:cNvSpPr txBox="1"/>
          <p:nvPr/>
        </p:nvSpPr>
        <p:spPr>
          <a:xfrm>
            <a:off x="4139146" y="332895"/>
            <a:ext cx="3913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ahnschrift" panose="020B0502040204020203" pitchFamily="34" charset="0"/>
              </a:rPr>
              <a:t>Our Idea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F406706-2D91-387D-CD75-7E8181EAA68C}"/>
              </a:ext>
            </a:extLst>
          </p:cNvPr>
          <p:cNvCxnSpPr/>
          <p:nvPr/>
        </p:nvCxnSpPr>
        <p:spPr>
          <a:xfrm>
            <a:off x="6096000" y="9085943"/>
            <a:ext cx="0" cy="32512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Google Shape;733;p16">
            <a:extLst>
              <a:ext uri="{FF2B5EF4-FFF2-40B4-BE49-F238E27FC236}">
                <a16:creationId xmlns:a16="http://schemas.microsoft.com/office/drawing/2014/main" id="{A751FEFB-90EA-176A-3A73-FD8BD4DC0687}"/>
              </a:ext>
            </a:extLst>
          </p:cNvPr>
          <p:cNvSpPr txBox="1">
            <a:spLocks/>
          </p:cNvSpPr>
          <p:nvPr/>
        </p:nvSpPr>
        <p:spPr>
          <a:xfrm>
            <a:off x="347418" y="1901068"/>
            <a:ext cx="5593575" cy="179107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dk1"/>
              </a:buClr>
            </a:pPr>
            <a:r>
              <a:rPr lang="en-US" dirty="0">
                <a:latin typeface="Bahnschrift" panose="020B0502040204020203" pitchFamily="34" charset="0"/>
              </a:rPr>
              <a:t>Our idea was to incorporate solving math equations into a tower defense game in a fun and relatively balanced way.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0E6414E4-A238-5D16-CFC5-2F841479142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14453" y="1978991"/>
            <a:ext cx="5504087" cy="3107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>
                <a:lumMod val="75000"/>
                <a:lumOff val="2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4CEC7EB-026D-8DC5-BC76-C65D7EA23AD6}"/>
              </a:ext>
            </a:extLst>
          </p:cNvPr>
          <p:cNvSpPr txBox="1"/>
          <p:nvPr/>
        </p:nvSpPr>
        <p:spPr>
          <a:xfrm>
            <a:off x="11937956" y="5796429"/>
            <a:ext cx="14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6" name="Правоъгълник: с един скосен и един заоблен горен ъгъл 15">
            <a:extLst>
              <a:ext uri="{FF2B5EF4-FFF2-40B4-BE49-F238E27FC236}">
                <a16:creationId xmlns:a16="http://schemas.microsoft.com/office/drawing/2014/main" id="{70D1EFF1-3210-2BA9-BE2F-B2AA88C1992E}"/>
              </a:ext>
            </a:extLst>
          </p:cNvPr>
          <p:cNvSpPr/>
          <p:nvPr/>
        </p:nvSpPr>
        <p:spPr>
          <a:xfrm>
            <a:off x="119516" y="6082305"/>
            <a:ext cx="1614033" cy="391886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20" name="Правоъгълник 19">
            <a:extLst>
              <a:ext uri="{FF2B5EF4-FFF2-40B4-BE49-F238E27FC236}">
                <a16:creationId xmlns:a16="http://schemas.microsoft.com/office/drawing/2014/main" id="{65EA1D64-AFCC-3A3E-A250-B255ECEA257A}"/>
              </a:ext>
            </a:extLst>
          </p:cNvPr>
          <p:cNvSpPr/>
          <p:nvPr/>
        </p:nvSpPr>
        <p:spPr>
          <a:xfrm>
            <a:off x="0" y="6429652"/>
            <a:ext cx="12192000" cy="458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0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918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9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 -7.40741E-7 L 0 -1.04074 " pathEditMode="relative" rAng="0" ptsTypes="AA">
                                      <p:cBhvr>
                                        <p:cTn id="8" dur="2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3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3.75E-6 0.918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90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3.75E-6 2.96296E-6 L 3.75E-6 -1.04074 " pathEditMode="relative" rAng="0" ptsTypes="AA">
                                      <p:cBhvr>
                                        <p:cTn id="12" dur="2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3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 -7.40741E-7 L 0 -1.04074 " pathEditMode="relative" rAng="0" ptsTypes="AA">
                                      <p:cBhvr>
                                        <p:cTn id="14" dur="2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3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 -7.40741E-7 L 0 -1.04074 " pathEditMode="relative" rAng="0" ptsTypes="AA">
                                      <p:cBhvr>
                                        <p:cTn id="16" dur="2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3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 -7.40741E-7 L 0 -1.04074 " pathEditMode="relative" rAng="0" ptsTypes="AA">
                                      <p:cBhvr>
                                        <p:cTn id="18" dur="2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3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 -7.40741E-7 L 0 -1.04074 " pathEditMode="relative" rAng="0" ptsTypes="AA">
                                      <p:cBhvr>
                                        <p:cTn id="20" dur="2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3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 -7.40741E-7 L 0 -1.04074 " pathEditMode="relative" rAng="0" ptsTypes="AA">
                                      <p:cBhvr>
                                        <p:cTn id="22" dur="2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3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 -7.40741E-7 L 0 -1.04074 " pathEditMode="relative" rAng="0" ptsTypes="AA">
                                      <p:cBhvr>
                                        <p:cTn id="24" dur="2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3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 -7.40741E-7 L 0 -1.04074 " pathEditMode="relative" rAng="0" ptsTypes="AA">
                                      <p:cBhvr>
                                        <p:cTn id="26" dur="2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 -7.40741E-7 L 0 -1.04074 " pathEditMode="relative" rAng="0" ptsTypes="AA">
                                      <p:cBhvr>
                                        <p:cTn id="28" dur="2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3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 -7.40741E-7 L 0 -1.04074 " pathEditMode="relative" rAng="0" ptsTypes="AA">
                                      <p:cBhvr>
                                        <p:cTn id="30" dur="24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3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 -7.40741E-7 L 0 -1.04074 " pathEditMode="relative" rAng="0" ptsTypes="AA">
                                      <p:cBhvr>
                                        <p:cTn id="32" dur="2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3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 -7.40741E-7 L 0 -1.04074 " pathEditMode="relative" rAng="0" ptsTypes="AA">
                                      <p:cBhvr>
                                        <p:cTn id="34" dur="2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3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 0 L 0 -1.04074 " pathEditMode="relative" rAng="0" ptsTypes="AA">
                                      <p:cBhvr>
                                        <p:cTn id="36" dur="2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3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 -7.40741E-7 L 0 -1.04074 " pathEditMode="relative" rAng="0" ptsTypes="AA">
                                      <p:cBhvr>
                                        <p:cTn id="38" dur="2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3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 -7.40741E-7 L 0 -1.04074 " pathEditMode="relative" rAng="0" ptsTypes="AA">
                                      <p:cBhvr>
                                        <p:cTn id="40" dur="2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3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 -7.40741E-7 L 0 -1.04074 " pathEditMode="relative" rAng="0" ptsTypes="AA">
                                      <p:cBhvr>
                                        <p:cTn id="42" dur="24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3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 -7.40741E-7 L 0 -1.04074 " pathEditMode="relative" rAng="0" ptsTypes="AA">
                                      <p:cBhvr>
                                        <p:cTn id="44" dur="2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3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2.08333E-7 0.9180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90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2.5E-6 0.9180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90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9180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1" grpId="0"/>
      <p:bldP spid="6" grpId="0" animBg="1"/>
      <p:bldP spid="3" grpId="0"/>
      <p:bldP spid="86" grpId="0"/>
      <p:bldP spid="87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авоъгълник: с един скосен и един заоблен горен ъгъл 16">
            <a:extLst>
              <a:ext uri="{FF2B5EF4-FFF2-40B4-BE49-F238E27FC236}">
                <a16:creationId xmlns:a16="http://schemas.microsoft.com/office/drawing/2014/main" id="{E8F62C7E-A346-6382-1BC1-E6010873AAF5}"/>
              </a:ext>
            </a:extLst>
          </p:cNvPr>
          <p:cNvSpPr/>
          <p:nvPr/>
        </p:nvSpPr>
        <p:spPr>
          <a:xfrm>
            <a:off x="310016" y="5969818"/>
            <a:ext cx="1614033" cy="391886"/>
          </a:xfrm>
          <a:prstGeom prst="snipRoundRect">
            <a:avLst>
              <a:gd name="adj1" fmla="val 50000"/>
              <a:gd name="adj2" fmla="val 50000"/>
            </a:avLst>
          </a:prstGeom>
          <a:solidFill>
            <a:srgbClr val="D7C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18" name="Правоъгълник 17">
            <a:extLst>
              <a:ext uri="{FF2B5EF4-FFF2-40B4-BE49-F238E27FC236}">
                <a16:creationId xmlns:a16="http://schemas.microsoft.com/office/drawing/2014/main" id="{E2AC7FB5-69C7-CFE4-9A19-23C3B4C249C6}"/>
              </a:ext>
            </a:extLst>
          </p:cNvPr>
          <p:cNvSpPr/>
          <p:nvPr/>
        </p:nvSpPr>
        <p:spPr>
          <a:xfrm>
            <a:off x="0" y="6037766"/>
            <a:ext cx="12192000" cy="6970487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9DB0B8A1-45F1-EE2C-F1D9-BDF8F81B659A}"/>
              </a:ext>
            </a:extLst>
          </p:cNvPr>
          <p:cNvSpPr/>
          <p:nvPr/>
        </p:nvSpPr>
        <p:spPr>
          <a:xfrm flipV="1">
            <a:off x="0" y="6150253"/>
            <a:ext cx="12192000" cy="6858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4C86947-6DB3-0E77-EE89-D51EC472E932}"/>
              </a:ext>
            </a:extLst>
          </p:cNvPr>
          <p:cNvGrpSpPr/>
          <p:nvPr/>
        </p:nvGrpSpPr>
        <p:grpSpPr>
          <a:xfrm>
            <a:off x="-10" y="6858000"/>
            <a:ext cx="12192000" cy="6858001"/>
            <a:chOff x="0" y="7226299"/>
            <a:chExt cx="12192000" cy="6858001"/>
          </a:xfrm>
        </p:grpSpPr>
        <p:sp>
          <p:nvSpPr>
            <p:cNvPr id="21" name="Правоъгълник 20">
              <a:extLst>
                <a:ext uri="{FF2B5EF4-FFF2-40B4-BE49-F238E27FC236}">
                  <a16:creationId xmlns:a16="http://schemas.microsoft.com/office/drawing/2014/main" id="{BBB5BB76-F985-5ACE-7BB3-A7E6E6093803}"/>
                </a:ext>
              </a:extLst>
            </p:cNvPr>
            <p:cNvSpPr/>
            <p:nvPr/>
          </p:nvSpPr>
          <p:spPr>
            <a:xfrm>
              <a:off x="0" y="7226299"/>
              <a:ext cx="12192000" cy="6858001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ahnschrift" panose="020B0502040204020203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3FAC34-6156-823F-E692-35441CD2281E}"/>
                </a:ext>
              </a:extLst>
            </p:cNvPr>
            <p:cNvSpPr txBox="1"/>
            <p:nvPr/>
          </p:nvSpPr>
          <p:spPr>
            <a:xfrm>
              <a:off x="1168390" y="9036313"/>
              <a:ext cx="9855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Bahnschrift" panose="020B0502040204020203" pitchFamily="34" charset="0"/>
                </a:rPr>
                <a:t>Thank you for your attention!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14B114-70CD-F9D0-2CE9-EE872F2F51FC}"/>
                </a:ext>
              </a:extLst>
            </p:cNvPr>
            <p:cNvSpPr txBox="1"/>
            <p:nvPr/>
          </p:nvSpPr>
          <p:spPr>
            <a:xfrm>
              <a:off x="1751854" y="10126567"/>
              <a:ext cx="868827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Let us continue to the project.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49FD94E-D382-3EDB-6139-05B9A2BF933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Правоъгълник 5">
              <a:extLst>
                <a:ext uri="{FF2B5EF4-FFF2-40B4-BE49-F238E27FC236}">
                  <a16:creationId xmlns:a16="http://schemas.microsoft.com/office/drawing/2014/main" id="{DD9010C6-27DB-07BD-2E12-FC2EDEB9FD8E}"/>
                </a:ext>
              </a:extLst>
            </p:cNvPr>
            <p:cNvSpPr/>
            <p:nvPr/>
          </p:nvSpPr>
          <p:spPr>
            <a:xfrm flipV="1">
              <a:off x="0" y="0"/>
              <a:ext cx="12192000" cy="68580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ahnschrift" panose="020B0502040204020203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8AADD20-D8AA-02B6-5D77-18E071C48F18}"/>
                </a:ext>
              </a:extLst>
            </p:cNvPr>
            <p:cNvSpPr txBox="1"/>
            <p:nvPr/>
          </p:nvSpPr>
          <p:spPr>
            <a:xfrm>
              <a:off x="4659086" y="442231"/>
              <a:ext cx="28738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Bahnschrift" panose="020B0502040204020203" pitchFamily="34" charset="0"/>
                </a:rPr>
                <a:t>Used Tech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6F56E9B-E768-0A35-A73D-46183F89B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1935" y="2078598"/>
              <a:ext cx="1080000" cy="10800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8206A09-0725-201E-18CD-18871E6A0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4224" y="2013789"/>
              <a:ext cx="1080000" cy="108000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AB4C39A8-D42B-B6EE-8AFC-3330CC2B2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4661" y="3649712"/>
              <a:ext cx="1107950" cy="108000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E950C084-84D1-6B5C-B69E-6D559375E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752" y="2078598"/>
              <a:ext cx="961068" cy="10800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EA97137B-5C32-54DB-196F-4C2A30896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485" y="3754532"/>
              <a:ext cx="1080000" cy="1080000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9A7FE651-E2BD-557B-D1CF-B9462D522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273" y="2041822"/>
              <a:ext cx="1161212" cy="1080000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5819F8B-5C7A-6293-9209-397B22F19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3169" y="3633393"/>
              <a:ext cx="1303886" cy="1303886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453837E-27CB-1029-A7BF-9384B9D84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7827" y="3767900"/>
              <a:ext cx="1080000" cy="108000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21FD750-C3C5-B204-7186-89FA7B2BB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045" y="5279797"/>
              <a:ext cx="1077891" cy="108000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EEB49E3-672D-6B43-6701-B0B457D24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894" y="3696987"/>
              <a:ext cx="1107395" cy="108000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03290C2-9974-9FBB-0FEC-A9136244D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5963" y="2041822"/>
              <a:ext cx="1161681" cy="1080000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7A369F13-1258-0310-1F57-3476902C9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8956" y="2046542"/>
              <a:ext cx="1080000" cy="1080000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CD6CAE5-C027-1F8F-6EDB-74494D3DD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1349" y="3722255"/>
              <a:ext cx="1161173" cy="1080000"/>
            </a:xfrm>
            <a:prstGeom prst="rect">
              <a:avLst/>
            </a:prstGeom>
          </p:spPr>
        </p:pic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377EFEA-CC32-87FA-D5E9-4C45CAC2BB5F}"/>
                </a:ext>
              </a:extLst>
            </p:cNvPr>
            <p:cNvCxnSpPr/>
            <p:nvPr/>
          </p:nvCxnSpPr>
          <p:spPr>
            <a:xfrm>
              <a:off x="1204686" y="3427792"/>
              <a:ext cx="1007291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F406706-2D91-387D-CD75-7E8181EAA68C}"/>
                </a:ext>
              </a:extLst>
            </p:cNvPr>
            <p:cNvCxnSpPr/>
            <p:nvPr/>
          </p:nvCxnSpPr>
          <p:spPr>
            <a:xfrm>
              <a:off x="6096000" y="1918306"/>
              <a:ext cx="0" cy="32512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4CEC7EB-026D-8DC5-BC76-C65D7EA23AD6}"/>
              </a:ext>
            </a:extLst>
          </p:cNvPr>
          <p:cNvSpPr txBox="1"/>
          <p:nvPr/>
        </p:nvSpPr>
        <p:spPr>
          <a:xfrm>
            <a:off x="11937956" y="5796429"/>
            <a:ext cx="14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6" name="Правоъгълник: с един скосен и един заоблен горен ъгъл 15">
            <a:extLst>
              <a:ext uri="{FF2B5EF4-FFF2-40B4-BE49-F238E27FC236}">
                <a16:creationId xmlns:a16="http://schemas.microsoft.com/office/drawing/2014/main" id="{70D1EFF1-3210-2BA9-BE2F-B2AA88C1992E}"/>
              </a:ext>
            </a:extLst>
          </p:cNvPr>
          <p:cNvSpPr/>
          <p:nvPr/>
        </p:nvSpPr>
        <p:spPr>
          <a:xfrm>
            <a:off x="119516" y="6082305"/>
            <a:ext cx="1614033" cy="391886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20" name="Правоъгълник 19">
            <a:extLst>
              <a:ext uri="{FF2B5EF4-FFF2-40B4-BE49-F238E27FC236}">
                <a16:creationId xmlns:a16="http://schemas.microsoft.com/office/drawing/2014/main" id="{65EA1D64-AFCC-3A3E-A250-B255ECEA257A}"/>
              </a:ext>
            </a:extLst>
          </p:cNvPr>
          <p:cNvSpPr/>
          <p:nvPr/>
        </p:nvSpPr>
        <p:spPr>
          <a:xfrm>
            <a:off x="0" y="6429652"/>
            <a:ext cx="12192000" cy="458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1.040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8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3.75E-6 0.918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90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 0 L 0 -1.05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125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Тема на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Стоян Данков Иванов</dc:creator>
  <cp:lastModifiedBy>Стоян Данков Иванов</cp:lastModifiedBy>
  <cp:revision>3</cp:revision>
  <dcterms:created xsi:type="dcterms:W3CDTF">2022-12-13T15:38:15Z</dcterms:created>
  <dcterms:modified xsi:type="dcterms:W3CDTF">2022-12-14T02:52:14Z</dcterms:modified>
</cp:coreProperties>
</file>