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0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9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1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3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4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2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DF5E-2C52-46B7-AEE7-987620592AB5}" type="datetimeFigureOut">
              <a:rPr lang="en-US" smtClean="0"/>
              <a:t>11/30/2016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3EF59-0401-4DD4-B34B-0B3DB9F6DA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1430" y="-23342"/>
            <a:ext cx="1220343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Disease Detection and Prediction                                        </a:t>
            </a:r>
            <a:r>
              <a:rPr lang="en-US" sz="1400" b="1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Sunil Mandhan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923" y="548957"/>
            <a:ext cx="52806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How to be </a:t>
            </a:r>
            <a:r>
              <a:rPr lang="en-US" sz="2400" dirty="0" smtClean="0">
                <a:solidFill>
                  <a:schemeClr val="tx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aware and prepared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for deadly diseases well in </a:t>
            </a:r>
            <a:r>
              <a:rPr lang="en-US" sz="2400" dirty="0" smtClean="0">
                <a:solidFill>
                  <a:schemeClr val="tx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advance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06436" y="548957"/>
            <a:ext cx="5280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Value Proposition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A product targeted for wearables empowering its users to </a:t>
            </a:r>
            <a:r>
              <a:rPr lang="en-US" sz="2400" dirty="0" smtClean="0">
                <a:solidFill>
                  <a:schemeClr val="tx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detect and predict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life threatening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 health issues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3923" y="2148582"/>
            <a:ext cx="5280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Technology</a:t>
            </a:r>
          </a:p>
          <a:p>
            <a:endParaRPr lang="en-US" sz="2800" dirty="0">
              <a:solidFill>
                <a:srgbClr val="FFFF00"/>
              </a:solidFill>
              <a:latin typeface="roboto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111619"/>
            <a:ext cx="4795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ML (SVM)  learning – on limited available data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06436" y="2148582"/>
            <a:ext cx="594311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Future Plan</a:t>
            </a:r>
            <a: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1: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Detection of heart arrhythmia from ECG signals</a:t>
            </a:r>
            <a:r>
              <a:rPr lang="en-US" sz="24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Prototype 2: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Prediction of heart arrhythmia &amp; relevant recommendations to the users</a:t>
            </a:r>
            <a:r>
              <a:rPr lang="en-US" sz="24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FF66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Final Stage: </a:t>
            </a:r>
            <a:r>
              <a:rPr lang="en-US" sz="2400" dirty="0" smtClean="0">
                <a:solidFill>
                  <a:schemeClr val="bg1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Detection &amp; Prediction of other Diseases based on ECG signals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6206436" y="4965174"/>
            <a:ext cx="594311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roboto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</a:p>
          <a:p>
            <a:r>
              <a:rPr lang="en-US" sz="1100" dirty="0" smtClean="0"/>
              <a:t>[1] </a:t>
            </a:r>
            <a:r>
              <a:rPr lang="en-US" sz="1100" dirty="0"/>
              <a:t>MIT-BIH Arrhythmia </a:t>
            </a:r>
            <a:r>
              <a:rPr lang="en-US" sz="1100" dirty="0" smtClean="0"/>
              <a:t>Database - </a:t>
            </a:r>
            <a:r>
              <a:rPr lang="en-US" sz="1100" dirty="0"/>
              <a:t>https://physionet.org/physiobank/database/mitdb </a:t>
            </a:r>
            <a:endParaRPr lang="en-US" sz="1100" dirty="0" smtClean="0"/>
          </a:p>
          <a:p>
            <a:r>
              <a:rPr lang="en-US" sz="1100" dirty="0" smtClean="0"/>
              <a:t>[2] B</a:t>
            </a:r>
            <a:r>
              <a:rPr lang="en-US" sz="1100" dirty="0"/>
              <a:t>. Vuksanovic, M. Alhamdi, “Analysis of Human Electrocardiogram for Biometric Recognition Using Analytic and AR Modeling Extracted Parameters", International Journal of Biometrics and Bioinformatics (IJBB), Vol. 9, </a:t>
            </a:r>
            <a:r>
              <a:rPr lang="en-US" sz="1100" dirty="0" smtClean="0"/>
              <a:t>November 2015</a:t>
            </a:r>
          </a:p>
          <a:p>
            <a:r>
              <a:rPr lang="en-US" sz="1100" dirty="0" smtClean="0"/>
              <a:t>[3] ECG </a:t>
            </a:r>
            <a:r>
              <a:rPr lang="en-US" sz="1100" dirty="0"/>
              <a:t>feature extraction and classification using wavelet transform and support vector </a:t>
            </a:r>
            <a:r>
              <a:rPr lang="en-US" sz="1100" dirty="0" smtClean="0"/>
              <a:t>machines </a:t>
            </a:r>
            <a:r>
              <a:rPr lang="en-US" sz="1100" dirty="0"/>
              <a:t>Zhao, L Zhang</a:t>
            </a:r>
          </a:p>
          <a:p>
            <a:r>
              <a:rPr lang="en-US" sz="1100" dirty="0"/>
              <a:t>2005 International Conference on Neural Networks and Brain 2, 1089-1092</a:t>
            </a:r>
          </a:p>
          <a:p>
            <a:endParaRPr lang="en-US" sz="2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4" t="6149" r="8406" b="3881"/>
          <a:stretch/>
        </p:blipFill>
        <p:spPr>
          <a:xfrm>
            <a:off x="49584" y="5835266"/>
            <a:ext cx="2019246" cy="97516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9" t="6716" r="7937" b="4070"/>
          <a:stretch/>
        </p:blipFill>
        <p:spPr>
          <a:xfrm>
            <a:off x="2112840" y="5835265"/>
            <a:ext cx="2001960" cy="9835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8" t="6717" r="8969" b="3125"/>
          <a:stretch/>
        </p:blipFill>
        <p:spPr>
          <a:xfrm>
            <a:off x="4179904" y="5859446"/>
            <a:ext cx="2024698" cy="95298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1059207" y="2212061"/>
            <a:ext cx="4838550" cy="2868428"/>
            <a:chOff x="-51334" y="2178564"/>
            <a:chExt cx="4838550" cy="2868428"/>
          </a:xfrm>
        </p:grpSpPr>
        <p:pic>
          <p:nvPicPr>
            <p:cNvPr id="8" name="Picture 7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40" y="3080610"/>
              <a:ext cx="1500224" cy="8958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/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553" y="2450566"/>
              <a:ext cx="1571663" cy="9072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/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5553" y="3525338"/>
              <a:ext cx="442923" cy="9001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458238" y="2677586"/>
              <a:ext cx="1732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 Beat Recognition</a:t>
              </a:r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630240" y="3127701"/>
              <a:ext cx="1438718" cy="140155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47536" y="2178564"/>
              <a:ext cx="1639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Wavelet </a:t>
              </a:r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Transform</a:t>
              </a:r>
              <a:endParaRPr lang="en-US" sz="1600" dirty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341" y="4254820"/>
              <a:ext cx="1500224" cy="792172"/>
            </a:xfrm>
            <a:prstGeom prst="rect">
              <a:avLst/>
            </a:prstGeom>
          </p:spPr>
        </p:pic>
        <p:sp>
          <p:nvSpPr>
            <p:cNvPr id="17" name="Right Arrow 16"/>
            <p:cNvSpPr/>
            <p:nvPr/>
          </p:nvSpPr>
          <p:spPr>
            <a:xfrm rot="10800000">
              <a:off x="1868186" y="4561696"/>
              <a:ext cx="886443" cy="237942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51334" y="2788543"/>
              <a:ext cx="83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Raw ECG</a:t>
              </a:r>
              <a:endParaRPr lang="en-US" sz="1400" dirty="0"/>
            </a:p>
          </p:txBody>
        </p:sp>
        <p:sp>
          <p:nvSpPr>
            <p:cNvPr id="19" name="Right Arrow 18"/>
            <p:cNvSpPr/>
            <p:nvPr/>
          </p:nvSpPr>
          <p:spPr>
            <a:xfrm rot="10800000" flipH="1" flipV="1">
              <a:off x="1583786" y="3664402"/>
              <a:ext cx="1598008" cy="152270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68185" y="3431958"/>
              <a:ext cx="1487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 Modeling</a:t>
              </a:r>
              <a:endParaRPr 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94029" y="4264913"/>
              <a:ext cx="1790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SVM Classification</a:t>
              </a:r>
              <a:endParaRPr lang="en-US" sz="1600" dirty="0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830040" y="2705560"/>
            <a:ext cx="2524125" cy="159067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87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>Philips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Philips</dc:creator>
  <cp:lastModifiedBy>Sunil Mandhan</cp:lastModifiedBy>
  <cp:revision>27</cp:revision>
  <dcterms:created xsi:type="dcterms:W3CDTF">2016-09-15T23:47:24Z</dcterms:created>
  <dcterms:modified xsi:type="dcterms:W3CDTF">2016-11-30T08:13:29Z</dcterms:modified>
</cp:coreProperties>
</file>