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56" r:id="rId5"/>
    <p:sldId id="281" r:id="rId6"/>
    <p:sldId id="284" r:id="rId7"/>
    <p:sldId id="271" r:id="rId8"/>
    <p:sldId id="257" r:id="rId9"/>
    <p:sldId id="285" r:id="rId10"/>
    <p:sldId id="282"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284"/>
            <p14:sldId id="271"/>
            <p14:sldId id="257"/>
            <p14:sldId id="285"/>
            <p14:sldId id="282"/>
            <p14:sldId id="283"/>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241" autoAdjust="0"/>
  </p:normalViewPr>
  <p:slideViewPr>
    <p:cSldViewPr snapToGrid="0">
      <p:cViewPr varScale="1">
        <p:scale>
          <a:sx n="127" d="100"/>
          <a:sy n="127" d="100"/>
        </p:scale>
        <p:origin x="150" y="1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10/4/2021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16.794"/>
    </inkml:context>
    <inkml:brush xml:id="br0">
      <inkml:brushProperty name="width" value="0.05" units="cm"/>
      <inkml:brushProperty name="height" value="0.05" units="cm"/>
    </inkml:brush>
  </inkml:definitions>
  <inkml:trace contextRef="#ctx0" brushRef="#br0">573 20 1880,'0'0'1809,"-9"-17"707,7 17-1963,-47-1-395,28 0-72,0 0 1,0 2-1,-1 0 1,1 2-1,0 0 1,-29 8-1,32-4-92,-1 0 0,2 1 0,-1 1-1,1 1 1,0 0 0,1 1 0,-22 20 0,27-18-2,1 1 0,0 1 0,1 0 1,1 0-1,0 1 0,1 0 0,-9 30 1,12-34 15,-26 64 38,19-51-50,0 0 1,2 1-1,1 0 0,1 1 1,1 0-1,2 0 0,-2 30 0,7-18 8,1-1 0,3 1 0,1-1 0,1 0 0,23 65 0,-17-65 0,34 70-1,-20-49-14,-20-42 5,1 1 0,1-2-1,13 20 1,4 1 6,-12-15-11,2 0 0,1-1 1,30 30-1,12 4 20,-44-39 21,0-1 0,0-1 0,1 0 0,1-1 0,0-1 0,1-1 0,0 0 0,37 15 0,-27-19-16,-1-2-1,1-1 1,0 0 0,0-2 0,36-3-1,-52 1-23,-5 0 7,0-2 1,1 1-1,-1-1 0,0 0 0,0 0 1,-1-1-1,1 0 0,0 0 0,-1-1 1,0 1-1,0-1 0,7-6 0,11-10-13,30-32-1,-51 50 17,18-19 3,-2-1 0,0 0 1,29-48-1,-41 58 3,0-1-1,-1 0 1,-1 0-1,0-1 1,-1 1-1,0-1 1,-1 0 0,-1 0-1,0 0 1,-1-16-1,0 7 57,-2 0-1,0 0 0,-2 0 0,0 1 0,-1 0 0,-2-1 1,0 2-1,-13-31 0,-41-96-26,19 41-47,-16-45-21,34 85 6,-3 1-1,-53-97 1,75 155 39,-1 0 0,0 1 0,0 0 0,0 0 0,-1 0 0,0 1-1,0 0 1,-1 0 0,0 0 0,0 1 0,0 0 0,-1 1 0,1-1 0,-1 1 0,0 1 0,0 0 0,-1 0 0,1 0-1,-1 1 1,1 0 0,-1 1 0,0 0 0,1 0 0,-1 1 0,0 0 0,0 1 0,1 0 0,-1 0 0,0 0 0,1 1 0,-1 1-1,-9 4 1,-18 9-541,-58 36 0,33-16-173,-51 35-1384,71-46 466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25.592"/>
    </inkml:context>
    <inkml:brush xml:id="br0">
      <inkml:brushProperty name="width" value="0.05" units="cm"/>
      <inkml:brushProperty name="height" value="0.05" units="cm"/>
    </inkml:brush>
  </inkml:definitions>
  <inkml:trace contextRef="#ctx0" brushRef="#br0">2352 1 2368,'0'0'1832,"-7"5"3207,-29 18-5132,-12 17 59,1 2 0,2 2-1,-58 74 1,-412 448-102,458-508 131,-155 163-154,207-214 81,0 0-1,0 0 1,1 0 0,0 0-1,-3 9 1,-19 31-197,-10-3 259,-55 53 0,17-20 13,1-6 7,49-50 53,1 1-1,-22 27 0,-56 55-37,63-62-11,-56 50 0,94-92-8,-130 122 26,-125 111 95,233-213-32,-35 44 1,-10 9 23,-6 2-1,66-70-158,5-4 9,2 38-58,1-30 85,-2 0 1,1 0-1,-1 1 0,0-1 0,-1 0 0,-2 9 0,2-10-1,0 0 1,1 1-1,1 0 0,-1-1 1,1 1-1,2 13 0,0 7-1,-1-19 2,0-1 0,1 1 0,1-1 0,-1 0-1,1 1 1,1-1 0,5 10 0,8 26 26,-13-38-17,-1 0 0,1 0 0,0-1-1,0 1 1,1-1 0,-1 0 0,2 0 0,9 9 0,16 20-16,-23-26-58,0-1-1,1 0 0,0 0 1,0-1-1,0-1 0,1 1 0,18 8 1,27 18 51,-45-27 22,1-1 1,-1 0-1,1-1 1,0 0-1,1 0 0,-1-2 1,14 3-1,19 5 6,-9-4-3,-26-5 4,1 0 0,0 0 1,0 1-1,-1 1 1,17 6-1,-19-6-7,1-1-1,-1 1 1,1-1 0,0 0 0,0-1-1,0 0 1,-1 0 0,12-1-1,66-5 32,-63 1-29,0-1 0,-1-1 0,23-8 0,18-7 0,-45 16-5,-1-1 0,0-1 0,0 0-1,0-1 1,-1-1 0,17-13 0,79-72-45,-55 43 15,144-139-380,-72 63 107,-62 62 184,-4-4 1,-2-2-1,79-124 0,-102 130 114,49-122 0,-25 51 40,-5-6 44,-47 111-58,2 1 0,1 0 0,2 0 0,1 2-1,1 0 1,22-31 0,0 9 134,33-59 0,14-21 5,-51 85-59,46-84 0,-71 102 87,3-4 64,29-37-220,-2 24-134,1 2 1,85-67-1,-124 108 110,1 0-1,-1 0 1,1-1 0,-1 1 0,1 0-1,-1-1 1,0 1 0,0 0 0,0-1-1,0 1 1,0-1 0,0 0-1,0 1 1,0-1 0,-1 0 0,1 0-1,-1 1 1,1-1 0,-1 0-1,0 0 1,0 0 0,0 1 0,0-5-1,10-45 45,-10-118 406,0 162-439,-2 0 0,1 0 0,-1 0 0,0 1 0,-1-1 0,1 0 0,-1 1 0,0 0-1,-1-1 1,0 1 0,0 1 0,0-1 0,-1 1 0,0-1 0,-9-7 0,1 1-56,0 1 0,0 1 1,-1 0-1,-1 1 0,-24-11 0,19 11 31,-2 2-1,1 0 0,-1 1 0,0 2 1,0 0-1,0 1 0,-1 1 0,1 2 1,-45 3-1,64-2-61,1-1 0,-1 1 0,1 0 0,0 0 0,-1 0 0,1 0 0,0 0 0,0 1 0,0-1-1,-1 1 1,2-1 0,-1 1 0,0 0 0,0 0 0,0 0 0,1 0 0,-1 0 0,1 0 0,0 0 0,0 0 0,-1 0 0,0 5 0,-6 8-879,-11 8-2085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29.834"/>
    </inkml:context>
    <inkml:brush xml:id="br0">
      <inkml:brushProperty name="width" value="0.05" units="cm"/>
      <inkml:brushProperty name="height" value="0.05" units="cm"/>
    </inkml:brush>
  </inkml:definitions>
  <inkml:trace contextRef="#ctx0" brushRef="#br0">1278 92 2376,'0'0'3456,"-8"-12"-311,-10 3-3109,-1 1-1,1 1 1,-1 1 0,-1 0-1,1 2 1,-39-5 0,-127 2-467,161 7 355,-3 2-15,-1 0 1,1 2 0,-52 13 0,-79 34-470,120-37 318,29-11 205,-57 19-11,1 3 0,-87 46 0,134-60 62,0 0 0,0 1 0,1 1 0,1 0 0,0 1 0,1 1 0,1 0 0,0 1 0,1 1 0,1 0 0,0 1 0,-13 28 0,20-36-14,0 0-1,1 0 0,0 1 1,1-1-1,0 1 0,1 0 1,0 0-1,1 0 0,-1 14 1,2-18 0,-1 2 6,1 1 0,-1 0 0,2 0 0,-1 0 0,1 0 0,1 0 0,0 0 0,0-1 0,1 1 0,1-1 0,-1 1 0,1-1 0,1 0 0,-1-1 0,8 10 0,20 21 79,1-2 0,55 48 0,-49-48-91,-10-11-7,2-2 0,0-1 0,1-1-1,1-1 1,1-2 0,1-2 0,1-1 0,66 20 0,-41-20-15,1-3 1,0-2-1,1-3 1,104-1-1,-134-8 22,0-2 1,-1-1-1,1-1 1,34-12-1,121-48-55,-165 55 98,0-1 1,0-2 0,-1 0 0,-1-1 0,39-34-1,80-96 653,-124 125-660,-10 13-17,0-1-1,-1 0 0,0 0 1,0 0-1,-1-1 0,0 0 1,0 0-1,-1 0 0,0 0 1,0-1-1,-1 1 0,0-1 1,-1 1-1,0-1 0,0 0 1,-1 1-1,0-1 0,0 0 1,-3-12-1,-3-7-6,-2-1 1,-1 1-1,-1 1 1,-19-37-1,17 39-17,-5-11-24,-2 0 0,-2 1-1,-1 1 1,-1 2-1,-2 0 1,-2 1 0,0 2-1,-2 0 1,-1 3-1,-34-25 1,43 38 40,-1 0 1,0 1-1,-1 0 1,-30-9-1,42 18-250,0 0 0,-1 0 1,1 1-1,-1 0 0,1 1 1,-1 0-1,0 1 0,0 1 1,1-1-1,-1 2 0,-16 3 1,-3 6-2072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33.075"/>
    </inkml:context>
    <inkml:brush xml:id="br0">
      <inkml:brushProperty name="width" value="0.05" units="cm"/>
      <inkml:brushProperty name="height" value="0.05" units="cm"/>
    </inkml:brush>
  </inkml:definitions>
  <inkml:trace contextRef="#ctx0" brushRef="#br0">2950 300 1696,'0'0'4120,"-3"-2"-3623,-5-1-293,0-1-1,0 2 1,-1-1 0,1 1 0,0 0-1,-1 1 1,0 0 0,-10 0-1,-77 6 595,82-2-804,0 1 0,0 1 0,0 0 0,1 1 0,-18 9 0,-31 14-4,-137 54-532,53-20 347,-150 67 251,234-102-41,-60 39 0,-31 13 10,112-59-28,1 2 1,-69 50 0,-29 19-22,94-67 32,1 3 0,1 1 0,-52 48 0,83-66-27,2 0 0,-1 0 0,-7 13-1,9-11 14,-1-1-1,0-1 0,-15 14 0,-165 119-12,135-107 54,1 2-1,3 3 1,-50 51 0,69-63-36,23-23-16,0 0-1,1 1 1,0-1 0,0 1 0,1 1 0,-10 17 0,6 36-39,-2-32 107,-1 1 0,-1-2 0,-2 0 0,-33 47 0,24-38 30,-34 67 0,-8 28 25,-14 31 43,77-152-149,1 0 1,0 1-1,1-1 1,0 1-1,1 0 1,0 20-1,1-21 2,0 1-1,-1-1 1,0 0-1,-1 0 1,0 0 0,-1 0-1,-7 19 1,-8 6 149,12-26-109,0 1-1,0 0 0,1 0 1,1 0-1,0 1 0,1 0 1,0 0-1,1 0 0,-1 19 1,13 28-99,-7-47 59,0 0-1,-1 0 1,0 18-1,-2 126 431,1-154-436,0-1 0,0 1 0,0-1 1,0 1-1,1-1 0,-1 1 0,0-1 0,1 0 0,0 0 0,-1 0 1,1 0-1,0 0 0,0 0 0,0 0 0,1-1 0,-1 1 0,0-1 1,1 1-1,-1-1 0,4 1 0,26 23-30,51 59 37,-68-67-3,0 0 0,1-2-1,1 0 1,0-1 0,1 0 0,34 18 0,-29-21-11,1-2 0,1 0 0,-1-2 0,1-1 1,0 0-1,1-2 0,-1-1 0,45-1 0,-55-2-8,6 1 21,-1-1-1,1-1 1,-1-1 0,1 0-1,-1-2 1,34-10-1,2-8-22,73-41 0,-106 49 9,0-1 1,0-1 0,-2-1-1,0-1 1,24-26 0,-2 2 11,1 1 1,98-65-1,-38 30 9,102-60-2,-58 41-10,-105 71 5,-2-2 0,0-2 0,54-48 0,-82 60 41,0 0-1,-1 0 0,19-36 0,2-2 16,-4 15-60,40-42 1,-4 6-3,15-11-5,-58 65 63,-1-1 1,-1-1-1,31-45 0,-49 63 4,0 1-1,0-1 1,0 0 0,-1 1-1,0-1 1,0 0-1,0-7 1,7-24 40,1 11-95,0 1 0,2 0 0,0 1 0,21-31 0,58-71-113,-85 116 125,-1 0-1,0-1 0,0 1 0,-1-1 1,0 0-1,1-10 0,13-38 13,114-191 28,-121 232 104,-2 0 0,0 0 0,0-1 1,-2 0-1,0-1 0,-2 1 0,0-1 0,0 0 1,-2 0-1,-1 0 0,-1-30 0,1 20-170,1 0 1,1 0-1,1 0 0,2 0 0,9-28 0,14-46-24,-24 75 62,-1-1-1,-1 1 1,-1-37-1,4-44-50,-2 69-66,-4-75 1,-2 44 130,2 63-41,-1 0 0,0 1 0,-1-1 0,0 0 0,0 1 0,0 0 0,-1-1 0,0 1 0,-6-9 0,-42-61-37,27 43 65,22 31-140,1 1 0,-1-1 0,1 0 0,-1 1 0,0 0 0,0-1 0,0 1 0,-1 0 0,1 0 0,0 0 0,-1 0 0,1 0 0,-1 1 0,0-1 0,1 1 0,-1-1 0,0 1 0,0 0 0,0 0 0,0 1 0,0-1 0,0 1 0,0-1 0,0 1 0,0 0 0,-1 0 0,1 0 0,0 1 0,0-1 0,0 1 0,0-1 0,0 1 0,0 0 0,0 0 0,0 0 0,1 1 0,-1-1 0,-3 3 0,-23 17-3418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10/4/2021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10/4/2021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0.png"/><Relationship Id="rId12" Type="http://schemas.openxmlformats.org/officeDocument/2006/relationships/customXml" Target="../ink/ink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customXml" Target="../ink/ink3.xml"/><Relationship Id="rId4" Type="http://schemas.openxmlformats.org/officeDocument/2006/relationships/image" Target="../media/image5.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www.mdpi.com/2072-4292/13/17/3401/htm" TargetMode="External"/><Relationship Id="rId3" Type="http://schemas.openxmlformats.org/officeDocument/2006/relationships/hyperlink" Target="https://colab.research.google.com/" TargetMode="External"/><Relationship Id="rId7" Type="http://schemas.openxmlformats.org/officeDocument/2006/relationships/hyperlink" Target="https://www.nature.com/articles/s41598-020-62298-z" TargetMode="External"/><Relationship Id="rId2" Type="http://schemas.openxmlformats.org/officeDocument/2006/relationships/hyperlink" Target="https://sentinel.esa.int/web/sentinel/missions/sentinel-2" TargetMode="External"/><Relationship Id="rId1" Type="http://schemas.openxmlformats.org/officeDocument/2006/relationships/slideLayout" Target="../slideLayouts/slideLayout2.xml"/><Relationship Id="rId6" Type="http://schemas.openxmlformats.org/officeDocument/2006/relationships/hyperlink" Target="https://superset.apache.org/" TargetMode="External"/><Relationship Id="rId5" Type="http://schemas.openxmlformats.org/officeDocument/2006/relationships/hyperlink" Target="https://scihub.copernicus.eu/dhus/#/home" TargetMode="External"/><Relationship Id="rId4" Type="http://schemas.openxmlformats.org/officeDocument/2006/relationships/hyperlink" Target="https://www.sentinel-hub.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GSunil/NasaSpaceChallengeMarineDebr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LEVERAGING AI/ML FOR PLASTIC MARINE DEBRIS</a:t>
            </a:r>
          </a:p>
        </p:txBody>
      </p:sp>
      <p:sp>
        <p:nvSpPr>
          <p:cNvPr id="7" name="TextBox 6">
            <a:extLst>
              <a:ext uri="{FF2B5EF4-FFF2-40B4-BE49-F238E27FC236}">
                <a16:creationId xmlns:a16="http://schemas.microsoft.com/office/drawing/2014/main" id="{217A231A-5F79-486C-B2FB-75089DB439BC}"/>
              </a:ext>
            </a:extLst>
          </p:cNvPr>
          <p:cNvSpPr txBox="1"/>
          <p:nvPr/>
        </p:nvSpPr>
        <p:spPr>
          <a:xfrm>
            <a:off x="269789" y="5503176"/>
            <a:ext cx="11207836" cy="954107"/>
          </a:xfrm>
          <a:prstGeom prst="rect">
            <a:avLst/>
          </a:prstGeom>
          <a:noFill/>
        </p:spPr>
        <p:txBody>
          <a:bodyPr wrap="square">
            <a:spAutoFit/>
          </a:bodyPr>
          <a:lstStyle/>
          <a:p>
            <a:r>
              <a:rPr lang="en-US" sz="1400" dirty="0">
                <a:solidFill>
                  <a:schemeClr val="bg1"/>
                </a:solidFill>
              </a:rPr>
              <a:t>Team - Marine </a:t>
            </a:r>
            <a:r>
              <a:rPr lang="en-US" sz="1400" dirty="0" err="1">
                <a:solidFill>
                  <a:schemeClr val="bg1"/>
                </a:solidFill>
              </a:rPr>
              <a:t>Saviours</a:t>
            </a:r>
            <a:r>
              <a:rPr lang="en-US" sz="1400" dirty="0">
                <a:solidFill>
                  <a:schemeClr val="bg1"/>
                </a:solidFill>
              </a:rPr>
              <a:t>!</a:t>
            </a:r>
          </a:p>
          <a:p>
            <a:r>
              <a:rPr lang="en-US" sz="1400" dirty="0">
                <a:solidFill>
                  <a:schemeClr val="bg1"/>
                </a:solidFill>
              </a:rPr>
              <a:t>India - </a:t>
            </a:r>
            <a:r>
              <a:rPr lang="en-US" sz="1400" dirty="0" err="1">
                <a:solidFill>
                  <a:schemeClr val="bg1"/>
                </a:solidFill>
              </a:rPr>
              <a:t>Aeparish</a:t>
            </a:r>
            <a:r>
              <a:rPr lang="en-US" sz="1400" dirty="0">
                <a:solidFill>
                  <a:schemeClr val="bg1"/>
                </a:solidFill>
              </a:rPr>
              <a:t> Mandhan (10 </a:t>
            </a:r>
            <a:r>
              <a:rPr lang="en-US" sz="1400" dirty="0" err="1">
                <a:solidFill>
                  <a:schemeClr val="bg1"/>
                </a:solidFill>
              </a:rPr>
              <a:t>Yr</a:t>
            </a:r>
            <a:r>
              <a:rPr lang="en-US" sz="1400" dirty="0">
                <a:solidFill>
                  <a:schemeClr val="bg1"/>
                </a:solidFill>
              </a:rPr>
              <a:t>) – </a:t>
            </a:r>
            <a:r>
              <a:rPr lang="en-US" sz="1400">
                <a:solidFill>
                  <a:schemeClr val="bg1"/>
                </a:solidFill>
              </a:rPr>
              <a:t>Project and Team </a:t>
            </a:r>
            <a:r>
              <a:rPr lang="en-US" sz="1400" dirty="0">
                <a:solidFill>
                  <a:schemeClr val="bg1"/>
                </a:solidFill>
              </a:rPr>
              <a:t>Selection, Data search &amp; Understanding, Sunil Mandhan (Data Analysis), Kavya </a:t>
            </a:r>
            <a:r>
              <a:rPr lang="en-US" sz="1400" dirty="0" err="1">
                <a:solidFill>
                  <a:schemeClr val="bg1"/>
                </a:solidFill>
              </a:rPr>
              <a:t>Padala</a:t>
            </a:r>
            <a:r>
              <a:rPr lang="en-US" sz="1400" dirty="0">
                <a:solidFill>
                  <a:schemeClr val="bg1"/>
                </a:solidFill>
              </a:rPr>
              <a:t> (ML Models), </a:t>
            </a:r>
            <a:r>
              <a:rPr lang="en-US" sz="1400" dirty="0" err="1">
                <a:solidFill>
                  <a:schemeClr val="bg1"/>
                </a:solidFill>
              </a:rPr>
              <a:t>Sriya</a:t>
            </a:r>
            <a:r>
              <a:rPr lang="en-US" sz="1400" dirty="0">
                <a:solidFill>
                  <a:schemeClr val="bg1"/>
                </a:solidFill>
              </a:rPr>
              <a:t> (ML Models) </a:t>
            </a:r>
          </a:p>
          <a:p>
            <a:r>
              <a:rPr lang="en-US" sz="1400" dirty="0">
                <a:solidFill>
                  <a:schemeClr val="bg1"/>
                </a:solidFill>
              </a:rPr>
              <a:t>Malaysia – </a:t>
            </a:r>
            <a:r>
              <a:rPr lang="en-US" sz="1400" dirty="0" err="1">
                <a:solidFill>
                  <a:schemeClr val="bg1"/>
                </a:solidFill>
              </a:rPr>
              <a:t>Naim</a:t>
            </a:r>
            <a:r>
              <a:rPr lang="en-US" sz="1400" dirty="0">
                <a:solidFill>
                  <a:schemeClr val="bg1"/>
                </a:solidFill>
              </a:rPr>
              <a:t> Iskandar (Data Analysis)</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1E7857-6438-4563-BA0D-6F6B1DF9F3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473" b="8366"/>
          <a:stretch/>
        </p:blipFill>
        <p:spPr bwMode="auto">
          <a:xfrm>
            <a:off x="5661481" y="1431010"/>
            <a:ext cx="5988909" cy="41562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Approach</a:t>
            </a:r>
          </a:p>
        </p:txBody>
      </p:sp>
      <p:sp>
        <p:nvSpPr>
          <p:cNvPr id="5" name="Content Placeholder 4"/>
          <p:cNvSpPr>
            <a:spLocks noGrp="1"/>
          </p:cNvSpPr>
          <p:nvPr>
            <p:ph sz="half" idx="4294967295"/>
          </p:nvPr>
        </p:nvSpPr>
        <p:spPr>
          <a:xfrm>
            <a:off x="521207" y="1423745"/>
            <a:ext cx="5318580" cy="4978934"/>
          </a:xfrm>
        </p:spPr>
        <p:txBody>
          <a:bodyPr vert="horz" lIns="91440" tIns="45720" rIns="91440" bIns="45720" rtlCol="0">
            <a:normAutofit/>
          </a:body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Approach was to take data from multiple sources (Like Sentinel 2, CYGNSS, NOAA) and fuse them together to make better prediction and detection.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 plastic debris using ML models (pixel based – Naïve Bayes, area segmentation based using Mask R CNN)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 Fauna (using both the model combination)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Track plastic debris area by using ML over a period</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Track fauna area over a period</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Showing the result to a web-based dashboard </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Population trends on the bar chart</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Plastic growth trends on bar chart</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Detected plastic visualization on world map for each time period (each month or tunable time)</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7C87-6E0B-451C-A152-79CA5E6BC2A2}"/>
              </a:ext>
            </a:extLst>
          </p:cNvPr>
          <p:cNvSpPr>
            <a:spLocks noGrp="1"/>
          </p:cNvSpPr>
          <p:nvPr>
            <p:ph type="title"/>
          </p:nvPr>
        </p:nvSpPr>
        <p:spPr/>
        <p:txBody>
          <a:bodyPr>
            <a:normAutofit/>
          </a:bodyPr>
          <a:lstStyle/>
          <a:p>
            <a:pPr rtl="0">
              <a:spcBef>
                <a:spcPts val="0"/>
              </a:spcBef>
              <a:spcAft>
                <a:spcPts val="0"/>
              </a:spcAft>
            </a:pPr>
            <a:r>
              <a:rPr lang="en-US" sz="1800" b="0" i="0" u="none" strike="noStrike" dirty="0">
                <a:solidFill>
                  <a:srgbClr val="3A3838"/>
                </a:solidFill>
                <a:effectLst/>
                <a:latin typeface="Quattrocento Sans"/>
              </a:rPr>
              <a:t>High Level Block Diagram</a:t>
            </a:r>
            <a:endParaRPr lang="en-US" dirty="0"/>
          </a:p>
        </p:txBody>
      </p:sp>
      <p:pic>
        <p:nvPicPr>
          <p:cNvPr id="7" name="Picture 6">
            <a:extLst>
              <a:ext uri="{FF2B5EF4-FFF2-40B4-BE49-F238E27FC236}">
                <a16:creationId xmlns:a16="http://schemas.microsoft.com/office/drawing/2014/main" id="{2B04CFF5-9F37-4BEC-9D13-810521A73717}"/>
              </a:ext>
            </a:extLst>
          </p:cNvPr>
          <p:cNvPicPr>
            <a:picLocks noChangeAspect="1"/>
          </p:cNvPicPr>
          <p:nvPr/>
        </p:nvPicPr>
        <p:blipFill>
          <a:blip r:embed="rId2"/>
          <a:stretch>
            <a:fillRect/>
          </a:stretch>
        </p:blipFill>
        <p:spPr>
          <a:xfrm>
            <a:off x="418234" y="1474367"/>
            <a:ext cx="10191750" cy="4619625"/>
          </a:xfrm>
          <a:prstGeom prst="rect">
            <a:avLst/>
          </a:prstGeom>
        </p:spPr>
      </p:pic>
    </p:spTree>
    <p:extLst>
      <p:ext uri="{BB962C8B-B14F-4D97-AF65-F5344CB8AC3E}">
        <p14:creationId xmlns:p14="http://schemas.microsoft.com/office/powerpoint/2010/main" val="311543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Challenges</a:t>
            </a:r>
          </a:p>
        </p:txBody>
      </p:sp>
      <p:sp>
        <p:nvSpPr>
          <p:cNvPr id="38" name="Content Placeholder 17"/>
          <p:cNvSpPr txBox="1">
            <a:spLocks/>
          </p:cNvSpPr>
          <p:nvPr/>
        </p:nvSpPr>
        <p:spPr>
          <a:xfrm>
            <a:off x="541610" y="1524707"/>
            <a:ext cx="10735990"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Plastic Marine Debris is a problematic issue for both human and fauna in the water body as it hinders the free access to the clean water.</a:t>
            </a:r>
          </a:p>
          <a:p>
            <a:pPr marL="0" lvl="0" indent="0">
              <a:spcAft>
                <a:spcPts val="600"/>
              </a:spcAft>
              <a:buNone/>
              <a:defRPr/>
            </a:pPr>
            <a:r>
              <a:rPr lang="en-US" sz="1400" dirty="0">
                <a:latin typeface="Segoe UI" panose="020B0502040204020203" pitchFamily="34" charset="0"/>
                <a:cs typeface="Segoe UI" panose="020B0502040204020203" pitchFamily="34" charset="0"/>
              </a:rPr>
              <a:t>We started with the scope to detect plastic first visually and then develop ML model in parallel to detect it automatically.</a:t>
            </a:r>
          </a:p>
          <a:p>
            <a:pPr marL="0" lvl="0" indent="0">
              <a:spcAft>
                <a:spcPts val="600"/>
              </a:spcAft>
              <a:buNone/>
              <a:defRPr/>
            </a:pPr>
            <a:r>
              <a:rPr lang="en-US" sz="1400" dirty="0">
                <a:latin typeface="Segoe UI" panose="020B0502040204020203" pitchFamily="34" charset="0"/>
                <a:cs typeface="Segoe UI" panose="020B0502040204020203" pitchFamily="34" charset="0"/>
              </a:rPr>
              <a:t>In the beginning, we were not sure about the data and most focus was on the data selection and analysis.</a:t>
            </a:r>
          </a:p>
          <a:p>
            <a:pPr marL="0" lvl="0" indent="0">
              <a:spcAft>
                <a:spcPts val="600"/>
              </a:spcAft>
              <a:buNone/>
              <a:defRPr/>
            </a:pPr>
            <a:r>
              <a:rPr lang="en-US" sz="1400" dirty="0">
                <a:latin typeface="Segoe UI" panose="020B0502040204020203" pitchFamily="34" charset="0"/>
                <a:cs typeface="Segoe UI" panose="020B0502040204020203" pitchFamily="34" charset="0"/>
              </a:rPr>
              <a:t>We came across many sources with prominent ones Sentinel 2, CYGNSS, and NOAA but we found Sentinel 2 can solve the problem of plastic location as it used reflectance measurement in different spectral bands with visible and infrared and short infra red, it can see what eyes can’t see.</a:t>
            </a:r>
          </a:p>
          <a:p>
            <a:pPr marL="0" lvl="0" indent="0">
              <a:spcAft>
                <a:spcPts val="600"/>
              </a:spcAft>
              <a:buNone/>
              <a:defRPr/>
            </a:pPr>
            <a:r>
              <a:rPr lang="en-US" sz="1400" dirty="0">
                <a:latin typeface="Segoe UI" panose="020B0502040204020203" pitchFamily="34" charset="0"/>
                <a:cs typeface="Segoe UI" panose="020B0502040204020203" pitchFamily="34" charset="0"/>
              </a:rPr>
              <a:t>CYGNSS data had to be combined with NOAA data to make this judgement of plastic location hence it was discarded for this project.</a:t>
            </a:r>
          </a:p>
          <a:p>
            <a:pPr marL="0" lvl="0" indent="0">
              <a:spcAft>
                <a:spcPts val="600"/>
              </a:spcAft>
              <a:buNone/>
              <a:defRPr/>
            </a:pPr>
            <a:r>
              <a:rPr lang="en-US" sz="1400" dirty="0">
                <a:latin typeface="Segoe UI" panose="020B0502040204020203" pitchFamily="34" charset="0"/>
                <a:cs typeface="Segoe UI" panose="020B0502040204020203" pitchFamily="34" charset="0"/>
              </a:rPr>
              <a:t>Data Analysis took most of the chunk of the time for the hackathon as we needed to explore the data understanding and data reading in python programmatically.</a:t>
            </a:r>
          </a:p>
          <a:p>
            <a:pPr marL="0" lvl="0" indent="0">
              <a:spcAft>
                <a:spcPts val="600"/>
              </a:spcAft>
              <a:buNone/>
              <a:defRPr/>
            </a:pPr>
            <a:r>
              <a:rPr lang="en-US" sz="1400" dirty="0">
                <a:latin typeface="Segoe UI" panose="020B0502040204020203" pitchFamily="34" charset="0"/>
                <a:cs typeface="Segoe UI" panose="020B0502040204020203" pitchFamily="34" charset="0"/>
              </a:rPr>
              <a:t>We worked on ML models in parallel for both Naïve Bayes and MASK R CNN but integration became cumbersome due to data automation issues and absence of ground truth.</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Results</a:t>
            </a:r>
          </a:p>
        </p:txBody>
      </p:sp>
      <p:sp>
        <p:nvSpPr>
          <p:cNvPr id="5" name="Content Placeholder 4"/>
          <p:cNvSpPr>
            <a:spLocks noGrp="1"/>
          </p:cNvSpPr>
          <p:nvPr>
            <p:ph sz="half" idx="4294967295"/>
          </p:nvPr>
        </p:nvSpPr>
        <p:spPr>
          <a:xfrm>
            <a:off x="447801" y="1504453"/>
            <a:ext cx="8420383"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We can see that FDI and NDVI features focus on the probable plastic debris </a:t>
            </a:r>
          </a:p>
        </p:txBody>
      </p:sp>
      <p:grpSp>
        <p:nvGrpSpPr>
          <p:cNvPr id="33" name="Group 32" descr="Small circle with number 1 inside indicating step 1"/>
          <p:cNvGrpSpPr/>
          <p:nvPr/>
        </p:nvGrpSpPr>
        <p:grpSpPr bwMode="blackWhite">
          <a:xfrm>
            <a:off x="288889" y="51013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96205" y="5141547"/>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Visible Band – No visible debris</a:t>
            </a:r>
          </a:p>
        </p:txBody>
      </p:sp>
      <p:grpSp>
        <p:nvGrpSpPr>
          <p:cNvPr id="36" name="Group 35" descr="Small circle with number 2 inside indicating step 2"/>
          <p:cNvGrpSpPr/>
          <p:nvPr/>
        </p:nvGrpSpPr>
        <p:grpSpPr bwMode="blackWhite">
          <a:xfrm>
            <a:off x="3251878" y="5045699"/>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3750631" y="5085891"/>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NIR Band – Visible Debris (not clear)</a:t>
            </a:r>
          </a:p>
        </p:txBody>
      </p:sp>
      <p:grpSp>
        <p:nvGrpSpPr>
          <p:cNvPr id="39" name="Group 38" descr="Small circle with number 3 inside  indicating step 3"/>
          <p:cNvGrpSpPr/>
          <p:nvPr/>
        </p:nvGrpSpPr>
        <p:grpSpPr bwMode="blackWhite">
          <a:xfrm>
            <a:off x="9063575" y="496009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4" name="Content Placeholder 17"/>
          <p:cNvSpPr txBox="1">
            <a:spLocks/>
          </p:cNvSpPr>
          <p:nvPr/>
        </p:nvSpPr>
        <p:spPr>
          <a:xfrm>
            <a:off x="9562322" y="5000283"/>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NDVI  Feature – Visible Debris</a:t>
            </a:r>
          </a:p>
        </p:txBody>
      </p:sp>
      <p:pic>
        <p:nvPicPr>
          <p:cNvPr id="2050" name="Picture 2">
            <a:extLst>
              <a:ext uri="{FF2B5EF4-FFF2-40B4-BE49-F238E27FC236}">
                <a16:creationId xmlns:a16="http://schemas.microsoft.com/office/drawing/2014/main" id="{88ED1F94-B471-41BC-A7A1-FF6D81621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41" y="2173815"/>
            <a:ext cx="2761891" cy="27270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A0FEB97-8E30-47FB-A825-CFFFEB10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558" y="2173815"/>
            <a:ext cx="2805883" cy="2770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AC1F3E2-601F-451A-AA0F-F09493981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575" y="2165748"/>
            <a:ext cx="2805884" cy="27704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9B7EA4F-1DBB-43E5-9459-B0FA378A19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560" y="2165482"/>
            <a:ext cx="2805883" cy="277044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descr="Small circle with number 2 inside indicating step 2">
            <a:extLst>
              <a:ext uri="{FF2B5EF4-FFF2-40B4-BE49-F238E27FC236}">
                <a16:creationId xmlns:a16="http://schemas.microsoft.com/office/drawing/2014/main" id="{9B644230-3085-4C1F-9F31-3380A6717797}"/>
              </a:ext>
            </a:extLst>
          </p:cNvPr>
          <p:cNvGrpSpPr/>
          <p:nvPr/>
        </p:nvGrpSpPr>
        <p:grpSpPr bwMode="blackWhite">
          <a:xfrm>
            <a:off x="6380372" y="5005507"/>
            <a:ext cx="558179" cy="409838"/>
            <a:chOff x="6953426" y="711274"/>
            <a:chExt cx="558179" cy="409838"/>
          </a:xfrm>
        </p:grpSpPr>
        <p:sp>
          <p:nvSpPr>
            <p:cNvPr id="25" name="Oval 24" descr="Small circle">
              <a:extLst>
                <a:ext uri="{FF2B5EF4-FFF2-40B4-BE49-F238E27FC236}">
                  <a16:creationId xmlns:a16="http://schemas.microsoft.com/office/drawing/2014/main" id="{63462A78-EDF1-42D0-9557-A8A35790A71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descr="Number 2">
              <a:extLst>
                <a:ext uri="{FF2B5EF4-FFF2-40B4-BE49-F238E27FC236}">
                  <a16:creationId xmlns:a16="http://schemas.microsoft.com/office/drawing/2014/main" id="{88CA4A05-FE4C-47C5-95C2-F41970294CE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7" name="Content Placeholder 17">
            <a:extLst>
              <a:ext uri="{FF2B5EF4-FFF2-40B4-BE49-F238E27FC236}">
                <a16:creationId xmlns:a16="http://schemas.microsoft.com/office/drawing/2014/main" id="{A86A9C1B-942E-42A3-8791-5C8733A9A4C0}"/>
              </a:ext>
            </a:extLst>
          </p:cNvPr>
          <p:cNvSpPr txBox="1">
            <a:spLocks/>
          </p:cNvSpPr>
          <p:nvPr/>
        </p:nvSpPr>
        <p:spPr>
          <a:xfrm>
            <a:off x="6879125" y="5045699"/>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FDI Feature – Visible Debris</a:t>
            </a:r>
          </a:p>
        </p:txBody>
      </p: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26B041F-9197-49C7-AD38-DA49C92FF6D4}"/>
                  </a:ext>
                </a:extLst>
              </p14:cNvPr>
              <p14:cNvContentPartPr/>
              <p14:nvPr/>
            </p14:nvContentPartPr>
            <p14:xfrm>
              <a:off x="6814360" y="2612510"/>
              <a:ext cx="393840" cy="554040"/>
            </p14:xfrm>
          </p:contentPart>
        </mc:Choice>
        <mc:Fallback xmlns="">
          <p:pic>
            <p:nvPicPr>
              <p:cNvPr id="4" name="Ink 3">
                <a:extLst>
                  <a:ext uri="{FF2B5EF4-FFF2-40B4-BE49-F238E27FC236}">
                    <a16:creationId xmlns:a16="http://schemas.microsoft.com/office/drawing/2014/main" id="{E26B041F-9197-49C7-AD38-DA49C92FF6D4}"/>
                  </a:ext>
                </a:extLst>
              </p:cNvPr>
              <p:cNvPicPr/>
              <p:nvPr/>
            </p:nvPicPr>
            <p:blipFill>
              <a:blip r:embed="rId7"/>
              <a:stretch>
                <a:fillRect/>
              </a:stretch>
            </p:blipFill>
            <p:spPr>
              <a:xfrm>
                <a:off x="6805720" y="2603510"/>
                <a:ext cx="41148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BDB94E0-CAE3-4D37-9A84-957EA1438477}"/>
                  </a:ext>
                </a:extLst>
              </p14:cNvPr>
              <p14:cNvContentPartPr/>
              <p14:nvPr/>
            </p14:nvContentPartPr>
            <p14:xfrm>
              <a:off x="6655240" y="3066470"/>
              <a:ext cx="997560" cy="1100880"/>
            </p14:xfrm>
          </p:contentPart>
        </mc:Choice>
        <mc:Fallback xmlns="">
          <p:pic>
            <p:nvPicPr>
              <p:cNvPr id="7" name="Ink 6">
                <a:extLst>
                  <a:ext uri="{FF2B5EF4-FFF2-40B4-BE49-F238E27FC236}">
                    <a16:creationId xmlns:a16="http://schemas.microsoft.com/office/drawing/2014/main" id="{0BDB94E0-CAE3-4D37-9A84-957EA1438477}"/>
                  </a:ext>
                </a:extLst>
              </p:cNvPr>
              <p:cNvPicPr/>
              <p:nvPr/>
            </p:nvPicPr>
            <p:blipFill>
              <a:blip r:embed="rId9"/>
              <a:stretch>
                <a:fillRect/>
              </a:stretch>
            </p:blipFill>
            <p:spPr>
              <a:xfrm>
                <a:off x="6646240" y="3057830"/>
                <a:ext cx="1015200" cy="111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BA23440-F208-4FC6-BD79-50FB021B4801}"/>
                  </a:ext>
                </a:extLst>
              </p14:cNvPr>
              <p14:cNvContentPartPr/>
              <p14:nvPr/>
            </p14:nvContentPartPr>
            <p14:xfrm>
              <a:off x="9566560" y="2690270"/>
              <a:ext cx="641880" cy="431640"/>
            </p14:xfrm>
          </p:contentPart>
        </mc:Choice>
        <mc:Fallback xmlns="">
          <p:pic>
            <p:nvPicPr>
              <p:cNvPr id="8" name="Ink 7">
                <a:extLst>
                  <a:ext uri="{FF2B5EF4-FFF2-40B4-BE49-F238E27FC236}">
                    <a16:creationId xmlns:a16="http://schemas.microsoft.com/office/drawing/2014/main" id="{6BA23440-F208-4FC6-BD79-50FB021B4801}"/>
                  </a:ext>
                </a:extLst>
              </p:cNvPr>
              <p:cNvPicPr/>
              <p:nvPr/>
            </p:nvPicPr>
            <p:blipFill>
              <a:blip r:embed="rId11"/>
              <a:stretch>
                <a:fillRect/>
              </a:stretch>
            </p:blipFill>
            <p:spPr>
              <a:xfrm>
                <a:off x="9557560" y="2681270"/>
                <a:ext cx="65952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5F1742D1-D13E-4CF7-91A8-37C58AE455D6}"/>
                  </a:ext>
                </a:extLst>
              </p14:cNvPr>
              <p14:cNvContentPartPr/>
              <p14:nvPr/>
            </p14:nvContentPartPr>
            <p14:xfrm>
              <a:off x="9424000" y="3015710"/>
              <a:ext cx="1077840" cy="1248120"/>
            </p14:xfrm>
          </p:contentPart>
        </mc:Choice>
        <mc:Fallback xmlns="">
          <p:pic>
            <p:nvPicPr>
              <p:cNvPr id="10" name="Ink 9">
                <a:extLst>
                  <a:ext uri="{FF2B5EF4-FFF2-40B4-BE49-F238E27FC236}">
                    <a16:creationId xmlns:a16="http://schemas.microsoft.com/office/drawing/2014/main" id="{5F1742D1-D13E-4CF7-91A8-37C58AE455D6}"/>
                  </a:ext>
                </a:extLst>
              </p:cNvPr>
              <p:cNvPicPr/>
              <p:nvPr/>
            </p:nvPicPr>
            <p:blipFill>
              <a:blip r:embed="rId13"/>
              <a:stretch>
                <a:fillRect/>
              </a:stretch>
            </p:blipFill>
            <p:spPr>
              <a:xfrm>
                <a:off x="9415000" y="3007070"/>
                <a:ext cx="1095480" cy="1265760"/>
              </a:xfrm>
              <a:prstGeom prst="rect">
                <a:avLst/>
              </a:prstGeom>
            </p:spPr>
          </p:pic>
        </mc:Fallback>
      </mc:AlternateContent>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817-80DF-4B11-804C-F808BBF41656}"/>
              </a:ext>
            </a:extLst>
          </p:cNvPr>
          <p:cNvSpPr>
            <a:spLocks noGrp="1"/>
          </p:cNvSpPr>
          <p:nvPr>
            <p:ph type="title"/>
          </p:nvPr>
        </p:nvSpPr>
        <p:spPr/>
        <p:txBody>
          <a:bodyPr/>
          <a:lstStyle/>
          <a:p>
            <a:r>
              <a:rPr lang="en-US" dirty="0"/>
              <a:t>Tools Used</a:t>
            </a:r>
          </a:p>
        </p:txBody>
      </p:sp>
      <p:sp>
        <p:nvSpPr>
          <p:cNvPr id="5" name="TextBox 4">
            <a:extLst>
              <a:ext uri="{FF2B5EF4-FFF2-40B4-BE49-F238E27FC236}">
                <a16:creationId xmlns:a16="http://schemas.microsoft.com/office/drawing/2014/main" id="{21D6E0C2-234F-4802-8EF2-6A64C43C8218}"/>
              </a:ext>
            </a:extLst>
          </p:cNvPr>
          <p:cNvSpPr txBox="1"/>
          <p:nvPr/>
        </p:nvSpPr>
        <p:spPr>
          <a:xfrm>
            <a:off x="468308" y="1422238"/>
            <a:ext cx="11149585" cy="5493812"/>
          </a:xfrm>
          <a:prstGeom prst="rect">
            <a:avLst/>
          </a:prstGeom>
          <a:noFill/>
        </p:spPr>
        <p:txBody>
          <a:bodyPr wrap="square">
            <a:spAutoFit/>
          </a:bodyPr>
          <a:lstStyle/>
          <a:p>
            <a:pPr rtl="0">
              <a:spcBef>
                <a:spcPts val="0"/>
              </a:spcBef>
              <a:spcAft>
                <a:spcPts val="1800"/>
              </a:spcAft>
            </a:pPr>
            <a:r>
              <a:rPr lang="en-US" sz="1800" b="0" i="0" u="none" strike="noStrike" dirty="0">
                <a:solidFill>
                  <a:srgbClr val="4A5350"/>
                </a:solidFill>
                <a:effectLst/>
                <a:latin typeface="Arial" panose="020B0604020202020204" pitchFamily="34" charset="0"/>
              </a:rPr>
              <a:t>Dataset used: Sentinel 2 L1C - </a:t>
            </a:r>
            <a:r>
              <a:rPr lang="en-US" sz="1800" b="0" i="0" u="sng" strike="noStrike" dirty="0">
                <a:solidFill>
                  <a:srgbClr val="0563C1"/>
                </a:solidFill>
                <a:effectLst/>
                <a:latin typeface="Arial" panose="020B0604020202020204" pitchFamily="34" charset="0"/>
                <a:hlinkClick r:id="rId2"/>
              </a:rPr>
              <a:t>https://sentinel.esa.int/web/sentinel/missions/sentinel-2</a:t>
            </a:r>
            <a:r>
              <a:rPr lang="en-US" sz="1800" b="0" i="0" u="none" strike="noStrike" dirty="0">
                <a:solidFill>
                  <a:srgbClr val="4A5350"/>
                </a:solidFill>
                <a:effectLst/>
                <a:latin typeface="Arial" panose="020B0604020202020204" pitchFamily="34" charset="0"/>
              </a:rPr>
              <a:t> </a:t>
            </a:r>
            <a:endParaRPr lang="en-US" b="0" dirty="0">
              <a:effectLst/>
            </a:endParaRPr>
          </a:p>
          <a:p>
            <a:pPr rtl="0">
              <a:spcBef>
                <a:spcPts val="0"/>
              </a:spcBef>
              <a:spcAft>
                <a:spcPts val="1800"/>
              </a:spcAft>
            </a:pPr>
            <a:r>
              <a:rPr lang="en-US" sz="1800" b="0" i="0" u="none" strike="noStrike" dirty="0">
                <a:solidFill>
                  <a:srgbClr val="4A5350"/>
                </a:solidFill>
                <a:effectLst/>
                <a:latin typeface="Arial" panose="020B0604020202020204" pitchFamily="34" charset="0"/>
              </a:rPr>
              <a:t>Hardware used: Google </a:t>
            </a:r>
            <a:r>
              <a:rPr lang="en-US" sz="1800" b="0" i="0" u="none" strike="noStrike" dirty="0" err="1">
                <a:solidFill>
                  <a:srgbClr val="4A5350"/>
                </a:solidFill>
                <a:effectLst/>
                <a:latin typeface="Arial" panose="020B0604020202020204" pitchFamily="34" charset="0"/>
              </a:rPr>
              <a:t>Colab</a:t>
            </a:r>
            <a:r>
              <a:rPr lang="en-US" sz="1800" b="0" i="0" u="none" strike="noStrike" dirty="0">
                <a:solidFill>
                  <a:srgbClr val="4A5350"/>
                </a:solidFill>
                <a:effectLst/>
                <a:latin typeface="Arial" panose="020B0604020202020204" pitchFamily="34" charset="0"/>
              </a:rPr>
              <a:t> Notebooks (</a:t>
            </a:r>
            <a:r>
              <a:rPr lang="en-US" sz="1800" b="0" i="0" u="sng" strike="noStrike" dirty="0">
                <a:solidFill>
                  <a:srgbClr val="0563C1"/>
                </a:solidFill>
                <a:effectLst/>
                <a:latin typeface="Arial" panose="020B0604020202020204" pitchFamily="34" charset="0"/>
                <a:hlinkClick r:id="rId3"/>
              </a:rPr>
              <a:t>https://colab.research.google.com/</a:t>
            </a:r>
            <a:r>
              <a:rPr lang="en-US" sz="1800" b="0" i="0" u="none" strike="noStrike" dirty="0">
                <a:solidFill>
                  <a:srgbClr val="4A5350"/>
                </a:solidFill>
                <a:effectLst/>
                <a:latin typeface="Arial" panose="020B0604020202020204" pitchFamily="34" charset="0"/>
              </a:rPr>
              <a:t>) </a:t>
            </a:r>
            <a:endParaRPr lang="en-US" b="0" dirty="0">
              <a:effectLst/>
            </a:endParaRPr>
          </a:p>
          <a:p>
            <a:pPr rtl="0">
              <a:spcBef>
                <a:spcPts val="0"/>
              </a:spcBef>
              <a:spcAft>
                <a:spcPts val="1800"/>
              </a:spcAft>
            </a:pPr>
            <a:r>
              <a:rPr lang="en-US" sz="1800" b="0" i="0" u="none" strike="noStrike" dirty="0">
                <a:solidFill>
                  <a:srgbClr val="4A5350"/>
                </a:solidFill>
                <a:effectLst/>
                <a:latin typeface="Arial" panose="020B0604020202020204" pitchFamily="34" charset="0"/>
              </a:rPr>
              <a:t>Software used: Python (</a:t>
            </a:r>
            <a:r>
              <a:rPr lang="en-US" sz="1800" b="0" i="0" u="none" strike="noStrike" dirty="0" err="1">
                <a:solidFill>
                  <a:srgbClr val="4A5350"/>
                </a:solidFill>
                <a:effectLst/>
                <a:latin typeface="Arial" panose="020B0604020202020204" pitchFamily="34" charset="0"/>
              </a:rPr>
              <a:t>Jupyter</a:t>
            </a:r>
            <a:r>
              <a:rPr lang="en-US" sz="1800" b="0" i="0" u="none" strike="noStrike" dirty="0">
                <a:solidFill>
                  <a:srgbClr val="4A5350"/>
                </a:solidFill>
                <a:effectLst/>
                <a:latin typeface="Arial" panose="020B0604020202020204" pitchFamily="34" charset="0"/>
              </a:rPr>
              <a:t>, EO Learn, </a:t>
            </a:r>
            <a:r>
              <a:rPr lang="en-US" sz="1800" b="0" i="0" u="none" strike="noStrike" dirty="0" err="1">
                <a:solidFill>
                  <a:srgbClr val="4A5350"/>
                </a:solidFill>
                <a:effectLst/>
                <a:latin typeface="Arial" panose="020B0604020202020204" pitchFamily="34" charset="0"/>
              </a:rPr>
              <a:t>rasterio</a:t>
            </a:r>
            <a:r>
              <a:rPr lang="en-US" sz="1800" b="0" i="0" u="none" strike="noStrike" dirty="0">
                <a:solidFill>
                  <a:srgbClr val="4A5350"/>
                </a:solidFill>
                <a:effectLst/>
                <a:latin typeface="Arial" panose="020B0604020202020204" pitchFamily="34" charset="0"/>
              </a:rPr>
              <a:t>, </a:t>
            </a:r>
            <a:r>
              <a:rPr lang="en-US" sz="1800" b="0" i="0" u="none" strike="noStrike" dirty="0" err="1">
                <a:solidFill>
                  <a:srgbClr val="4A5350"/>
                </a:solidFill>
                <a:effectLst/>
                <a:latin typeface="Arial" panose="020B0604020202020204" pitchFamily="34" charset="0"/>
              </a:rPr>
              <a:t>geopandas</a:t>
            </a:r>
            <a:r>
              <a:rPr lang="en-US" sz="1800" b="0" i="0" u="none" strike="noStrike" dirty="0">
                <a:solidFill>
                  <a:srgbClr val="4A5350"/>
                </a:solidFill>
                <a:effectLst/>
                <a:latin typeface="Arial" panose="020B0604020202020204" pitchFamily="34" charset="0"/>
              </a:rPr>
              <a:t>)</a:t>
            </a:r>
            <a:endParaRPr lang="en-US" b="0" dirty="0">
              <a:effectLst/>
            </a:endParaRPr>
          </a:p>
          <a:p>
            <a:pPr rtl="0">
              <a:spcBef>
                <a:spcPts val="0"/>
              </a:spcBef>
              <a:spcAft>
                <a:spcPts val="1800"/>
              </a:spcAft>
            </a:pPr>
            <a:r>
              <a:rPr lang="en-US" sz="1800" b="0" i="0" u="none" strike="noStrike" dirty="0" err="1">
                <a:solidFill>
                  <a:srgbClr val="4A5350"/>
                </a:solidFill>
                <a:effectLst/>
                <a:latin typeface="Arial" panose="020B0604020202020204" pitchFamily="34" charset="0"/>
              </a:rPr>
              <a:t>Sentinelhub</a:t>
            </a:r>
            <a:r>
              <a:rPr lang="en-US" sz="1800" b="0" i="0" u="none" strike="noStrike" dirty="0">
                <a:solidFill>
                  <a:srgbClr val="4A5350"/>
                </a:solidFill>
                <a:effectLst/>
                <a:latin typeface="Arial" panose="020B0604020202020204" pitchFamily="34" charset="0"/>
              </a:rPr>
              <a:t> APIs - </a:t>
            </a:r>
            <a:r>
              <a:rPr lang="en-US" sz="1800" b="0" i="0" u="sng" strike="noStrike" dirty="0">
                <a:solidFill>
                  <a:srgbClr val="0563C1"/>
                </a:solidFill>
                <a:effectLst/>
                <a:latin typeface="Arial" panose="020B0604020202020204" pitchFamily="34" charset="0"/>
                <a:hlinkClick r:id="rId4"/>
              </a:rPr>
              <a:t>https://www.sentinel-hub.com/</a:t>
            </a:r>
            <a:r>
              <a:rPr lang="en-US" sz="1800" b="0" i="0" u="none" strike="noStrike" dirty="0">
                <a:solidFill>
                  <a:srgbClr val="4A5350"/>
                </a:solidFill>
                <a:effectLst/>
                <a:latin typeface="Arial" panose="020B0604020202020204" pitchFamily="34" charset="0"/>
              </a:rPr>
              <a:t>  </a:t>
            </a:r>
            <a:endParaRPr lang="en-US" b="0" dirty="0">
              <a:effectLst/>
            </a:endParaRPr>
          </a:p>
          <a:p>
            <a:pPr rtl="0">
              <a:spcBef>
                <a:spcPts val="0"/>
              </a:spcBef>
              <a:spcAft>
                <a:spcPts val="1800"/>
              </a:spcAft>
            </a:pPr>
            <a:r>
              <a:rPr lang="en-US" sz="1800" b="0" i="0" u="none" strike="noStrike" dirty="0">
                <a:solidFill>
                  <a:srgbClr val="4A5350"/>
                </a:solidFill>
                <a:effectLst/>
                <a:latin typeface="Arial" panose="020B0604020202020204" pitchFamily="34" charset="0"/>
              </a:rPr>
              <a:t>Sentinel Hub web browser - </a:t>
            </a:r>
            <a:r>
              <a:rPr lang="en-US" sz="1800" b="0" i="0" u="sng" strike="noStrike" dirty="0">
                <a:solidFill>
                  <a:srgbClr val="0563C1"/>
                </a:solidFill>
                <a:effectLst/>
                <a:latin typeface="Arial" panose="020B0604020202020204" pitchFamily="34" charset="0"/>
                <a:hlinkClick r:id="rId5"/>
              </a:rPr>
              <a:t>https://scihub.copernicus.eu/dhus/#/home</a:t>
            </a:r>
            <a:r>
              <a:rPr lang="en-US" sz="1800" b="0" i="0" u="none" strike="noStrike" dirty="0">
                <a:solidFill>
                  <a:srgbClr val="4A5350"/>
                </a:solidFill>
                <a:effectLst/>
                <a:latin typeface="Arial" panose="020B0604020202020204" pitchFamily="34" charset="0"/>
              </a:rPr>
              <a:t> </a:t>
            </a:r>
            <a:endParaRPr lang="en-US" b="0" dirty="0">
              <a:effectLst/>
            </a:endParaRPr>
          </a:p>
          <a:p>
            <a:pPr rtl="0">
              <a:spcBef>
                <a:spcPts val="0"/>
              </a:spcBef>
              <a:spcAft>
                <a:spcPts val="1800"/>
              </a:spcAft>
            </a:pPr>
            <a:r>
              <a:rPr lang="en-US" sz="1800" b="0" i="0" u="none" strike="noStrike" dirty="0">
                <a:solidFill>
                  <a:srgbClr val="4A5350"/>
                </a:solidFill>
                <a:effectLst/>
                <a:latin typeface="Arial" panose="020B0604020202020204" pitchFamily="34" charset="0"/>
              </a:rPr>
              <a:t>Apache Superset - </a:t>
            </a:r>
            <a:r>
              <a:rPr lang="en-US" sz="1800" b="0" i="0" u="sng" strike="noStrike" dirty="0">
                <a:solidFill>
                  <a:srgbClr val="0563C1"/>
                </a:solidFill>
                <a:effectLst/>
                <a:latin typeface="Arial" panose="020B0604020202020204" pitchFamily="34" charset="0"/>
                <a:hlinkClick r:id="rId6"/>
              </a:rPr>
              <a:t>https://superset.apache.org/</a:t>
            </a:r>
            <a:r>
              <a:rPr lang="en-US" sz="1800" b="0" i="0" u="none" strike="noStrike" dirty="0">
                <a:solidFill>
                  <a:srgbClr val="4A5350"/>
                </a:solidFill>
                <a:effectLst/>
                <a:latin typeface="Arial" panose="020B0604020202020204" pitchFamily="34" charset="0"/>
              </a:rPr>
              <a:t> </a:t>
            </a:r>
            <a:endParaRPr lang="en-US" b="0" dirty="0">
              <a:effectLst/>
            </a:endParaRPr>
          </a:p>
          <a:p>
            <a:pPr rtl="0">
              <a:spcBef>
                <a:spcPts val="0"/>
              </a:spcBef>
              <a:spcAft>
                <a:spcPts val="1800"/>
              </a:spcAft>
            </a:pPr>
            <a:br>
              <a:rPr lang="en-US" b="0" dirty="0">
                <a:effectLst/>
              </a:rPr>
            </a:br>
            <a:r>
              <a:rPr lang="en-US" sz="1800" b="0" i="0" u="none" strike="noStrike" dirty="0">
                <a:solidFill>
                  <a:srgbClr val="4A5350"/>
                </a:solidFill>
                <a:effectLst/>
                <a:latin typeface="Arial" panose="020B0604020202020204" pitchFamily="34" charset="0"/>
              </a:rPr>
              <a:t>References</a:t>
            </a:r>
            <a:endParaRPr lang="en-US" b="0" dirty="0">
              <a:effectLst/>
            </a:endParaRPr>
          </a:p>
          <a:p>
            <a:pPr rtl="0">
              <a:spcBef>
                <a:spcPts val="0"/>
              </a:spcBef>
              <a:spcAft>
                <a:spcPts val="1800"/>
              </a:spcAft>
            </a:pPr>
            <a:r>
              <a:rPr lang="en-US" sz="1800" b="0" i="0" u="sng" strike="noStrike" dirty="0">
                <a:solidFill>
                  <a:srgbClr val="0563C1"/>
                </a:solidFill>
                <a:effectLst/>
                <a:latin typeface="Arial" panose="020B0604020202020204" pitchFamily="34" charset="0"/>
                <a:hlinkClick r:id="rId7"/>
              </a:rPr>
              <a:t>https://www.nature.com/articles/s41598-020-62298-z</a:t>
            </a:r>
            <a:r>
              <a:rPr lang="en-US" sz="1800" b="0" i="0" u="none" strike="noStrike" dirty="0">
                <a:solidFill>
                  <a:srgbClr val="4A5350"/>
                </a:solidFill>
                <a:effectLst/>
                <a:latin typeface="Arial" panose="020B0604020202020204" pitchFamily="34" charset="0"/>
              </a:rPr>
              <a:t> </a:t>
            </a:r>
            <a:endParaRPr lang="en-US" b="0" dirty="0">
              <a:effectLst/>
            </a:endParaRPr>
          </a:p>
          <a:p>
            <a:pPr rtl="0">
              <a:spcBef>
                <a:spcPts val="0"/>
              </a:spcBef>
              <a:spcAft>
                <a:spcPts val="1800"/>
              </a:spcAft>
            </a:pPr>
            <a:r>
              <a:rPr lang="en-US" sz="1800" b="0" i="0" u="sng" strike="noStrike" dirty="0">
                <a:solidFill>
                  <a:srgbClr val="0563C1"/>
                </a:solidFill>
                <a:effectLst/>
                <a:latin typeface="Arial" panose="020B0604020202020204" pitchFamily="34" charset="0"/>
                <a:hlinkClick r:id="rId8"/>
              </a:rPr>
              <a:t>https://www.mdpi.com/2072-4292/13/17/3401/htm</a:t>
            </a:r>
            <a:r>
              <a:rPr lang="en-US" sz="1800" b="0" i="0" u="none" strike="noStrike" dirty="0">
                <a:solidFill>
                  <a:srgbClr val="4A5350"/>
                </a:solidFill>
                <a:effectLst/>
                <a:latin typeface="Arial" panose="020B0604020202020204" pitchFamily="34" charset="0"/>
              </a:rPr>
              <a:t> </a:t>
            </a:r>
            <a:endParaRPr lang="en-US" b="0" dirty="0">
              <a:effectLst/>
            </a:endParaRPr>
          </a:p>
          <a:p>
            <a:br>
              <a:rPr lang="en-US" dirty="0"/>
            </a:br>
            <a:endParaRPr lang="en-US" dirty="0"/>
          </a:p>
        </p:txBody>
      </p:sp>
    </p:spTree>
    <p:extLst>
      <p:ext uri="{BB962C8B-B14F-4D97-AF65-F5344CB8AC3E}">
        <p14:creationId xmlns:p14="http://schemas.microsoft.com/office/powerpoint/2010/main" val="291319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Conclusion and Future Plan</a:t>
            </a:r>
          </a:p>
        </p:txBody>
      </p:sp>
      <p:sp>
        <p:nvSpPr>
          <p:cNvPr id="38" name="Content Placeholder 17"/>
          <p:cNvSpPr txBox="1">
            <a:spLocks/>
          </p:cNvSpPr>
          <p:nvPr/>
        </p:nvSpPr>
        <p:spPr>
          <a:xfrm>
            <a:off x="541609" y="1524707"/>
            <a:ext cx="1055501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Conclusion</a:t>
            </a:r>
          </a:p>
          <a:p>
            <a:pPr marL="457200" lvl="1" indent="0">
              <a:spcAft>
                <a:spcPts val="600"/>
              </a:spcAft>
              <a:buNone/>
              <a:defRPr/>
            </a:pPr>
            <a:r>
              <a:rPr lang="en-US" sz="1400" dirty="0">
                <a:latin typeface="Segoe UI" panose="020B0502040204020203" pitchFamily="34" charset="0"/>
                <a:cs typeface="Segoe UI" panose="020B0502040204020203" pitchFamily="34" charset="0"/>
              </a:rPr>
              <a:t>We have seen that AI/ML is very helpful in these kind of problems where data is huge and fast arriving and automatic classification can help detection of the marine debris and tracking them over a period which is humanly impossible.</a:t>
            </a:r>
          </a:p>
          <a:p>
            <a:pPr marL="457200" lvl="1" indent="0">
              <a:spcAft>
                <a:spcPts val="600"/>
              </a:spcAft>
              <a:buNone/>
              <a:defRPr/>
            </a:pPr>
            <a:r>
              <a:rPr lang="en-US" sz="1400" dirty="0">
                <a:latin typeface="Segoe UI" panose="020B0502040204020203" pitchFamily="34" charset="0"/>
                <a:cs typeface="Segoe UI" panose="020B0502040204020203" pitchFamily="34" charset="0"/>
              </a:rPr>
              <a:t>All the source code and artefacts are available at the following link.</a:t>
            </a:r>
          </a:p>
          <a:p>
            <a:pPr marL="457200" lvl="1" indent="0">
              <a:spcAft>
                <a:spcPts val="600"/>
              </a:spcAft>
              <a:buNone/>
              <a:defRPr/>
            </a:pPr>
            <a:r>
              <a:rPr lang="en-US" sz="1400" dirty="0">
                <a:latin typeface="Segoe UI" panose="020B0502040204020203" pitchFamily="34" charset="0"/>
                <a:cs typeface="Segoe UI" panose="020B0502040204020203" pitchFamily="34" charset="0"/>
                <a:hlinkClick r:id="rId2"/>
              </a:rPr>
              <a:t>https://github.com/SGSunil/NasaSpaceChallengeMarineDebris</a:t>
            </a:r>
            <a:r>
              <a:rPr lang="en-US" sz="1400" dirty="0">
                <a:latin typeface="Segoe UI" panose="020B0502040204020203" pitchFamily="34" charset="0"/>
                <a:cs typeface="Segoe UI" panose="020B0502040204020203" pitchFamily="34" charset="0"/>
              </a:rPr>
              <a:t> </a:t>
            </a:r>
          </a:p>
          <a:p>
            <a:pPr marL="457200" lvl="1" indent="0">
              <a:spcAft>
                <a:spcPts val="600"/>
              </a:spcAft>
              <a:buNone/>
              <a:defRPr/>
            </a:pPr>
            <a:r>
              <a:rPr lang="en-US" sz="1400" dirty="0">
                <a:latin typeface="Segoe UI" panose="020B0502040204020203" pitchFamily="34" charset="0"/>
                <a:cs typeface="Segoe UI" panose="020B0502040204020203" pitchFamily="34" charset="0"/>
              </a:rPr>
              <a:t>Details about the data (location, time) are given in the notebook under Data Analysis in the above link.</a:t>
            </a:r>
          </a:p>
          <a:p>
            <a:pPr marL="0" lvl="0" indent="0">
              <a:spcAft>
                <a:spcPts val="600"/>
              </a:spcAft>
              <a:buNone/>
              <a:defRPr/>
            </a:pPr>
            <a:endParaRPr lang="en-US" sz="1400" dirty="0">
              <a:latin typeface="Segoe UI" panose="020B0502040204020203" pitchFamily="34" charset="0"/>
              <a:cs typeface="Segoe UI" panose="020B0502040204020203" pitchFamily="34" charset="0"/>
            </a:endParaRPr>
          </a:p>
          <a:p>
            <a:pPr marL="0" lvl="0" indent="0">
              <a:spcAft>
                <a:spcPts val="600"/>
              </a:spcAft>
              <a:buNone/>
              <a:defRPr/>
            </a:pPr>
            <a:r>
              <a:rPr lang="en-US" sz="1400" dirty="0">
                <a:latin typeface="Segoe UI" panose="020B0502040204020203" pitchFamily="34" charset="0"/>
                <a:cs typeface="Segoe UI" panose="020B0502040204020203" pitchFamily="34" charset="0"/>
              </a:rPr>
              <a:t>Future Plans</a:t>
            </a:r>
          </a:p>
          <a:p>
            <a:pPr marL="457200" lvl="1" indent="0">
              <a:spcAft>
                <a:spcPts val="600"/>
              </a:spcAft>
              <a:buNone/>
              <a:defRPr/>
            </a:pPr>
            <a:r>
              <a:rPr lang="en-US" sz="1400" dirty="0">
                <a:latin typeface="Segoe UI" panose="020B0502040204020203" pitchFamily="34" charset="0"/>
                <a:cs typeface="Segoe UI" panose="020B0502040204020203" pitchFamily="34" charset="0"/>
              </a:rPr>
              <a:t>Integrating the ML Models with the data flow</a:t>
            </a:r>
          </a:p>
          <a:p>
            <a:pPr marL="457200" lvl="1" indent="0">
              <a:spcAft>
                <a:spcPts val="600"/>
              </a:spcAft>
              <a:buNone/>
              <a:defRPr/>
            </a:pPr>
            <a:r>
              <a:rPr lang="en-US" sz="1400" dirty="0">
                <a:latin typeface="Segoe UI" panose="020B0502040204020203" pitchFamily="34" charset="0"/>
                <a:cs typeface="Segoe UI" panose="020B0502040204020203" pitchFamily="34" charset="0"/>
              </a:rPr>
              <a:t>Integrating the visualization tool in the data flow.</a:t>
            </a:r>
          </a:p>
          <a:p>
            <a:pPr marL="457200" lvl="1" indent="0">
              <a:spcAft>
                <a:spcPts val="600"/>
              </a:spcAft>
              <a:buNone/>
              <a:defRPr/>
            </a:pPr>
            <a:r>
              <a:rPr lang="en-US" sz="1400" dirty="0">
                <a:latin typeface="Segoe UI" panose="020B0502040204020203" pitchFamily="34" charset="0"/>
                <a:cs typeface="Segoe UI" panose="020B0502040204020203" pitchFamily="34" charset="0"/>
              </a:rPr>
              <a:t>Demonstration of results improvement as the plan involves using the deep learning that looks promising.</a:t>
            </a:r>
          </a:p>
        </p:txBody>
      </p:sp>
    </p:spTree>
    <p:extLst>
      <p:ext uri="{BB962C8B-B14F-4D97-AF65-F5344CB8AC3E}">
        <p14:creationId xmlns:p14="http://schemas.microsoft.com/office/powerpoint/2010/main" val="4226434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E15-F3B6-42D0-9B13-92C9984F619B}"/>
              </a:ext>
            </a:extLst>
          </p:cNvPr>
          <p:cNvSpPr>
            <a:spLocks noGrp="1"/>
          </p:cNvSpPr>
          <p:nvPr>
            <p:ph type="title"/>
          </p:nvPr>
        </p:nvSpPr>
        <p:spPr>
          <a:xfrm>
            <a:off x="4642104" y="3108960"/>
            <a:ext cx="2907792" cy="640080"/>
          </a:xfrm>
        </p:spPr>
        <p:txBody>
          <a:bodyPr>
            <a:noAutofit/>
          </a:bodyPr>
          <a:lstStyle/>
          <a:p>
            <a:r>
              <a:rPr lang="en-US" sz="4800" dirty="0">
                <a:solidFill>
                  <a:schemeClr val="bg1"/>
                </a:solidFill>
              </a:rPr>
              <a:t>Thank You</a:t>
            </a:r>
          </a:p>
        </p:txBody>
      </p:sp>
      <p:sp>
        <p:nvSpPr>
          <p:cNvPr id="3" name="Title 2">
            <a:extLst>
              <a:ext uri="{FF2B5EF4-FFF2-40B4-BE49-F238E27FC236}">
                <a16:creationId xmlns:a16="http://schemas.microsoft.com/office/drawing/2014/main" id="{4136F95C-14CE-4EA1-8E5E-6EDB15C5913C}"/>
              </a:ext>
            </a:extLst>
          </p:cNvPr>
          <p:cNvSpPr txBox="1">
            <a:spLocks/>
          </p:cNvSpPr>
          <p:nvPr/>
        </p:nvSpPr>
        <p:spPr>
          <a:xfrm>
            <a:off x="557212" y="3749040"/>
            <a:ext cx="11077575" cy="640080"/>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b="1" dirty="0">
                <a:latin typeface="Segoe UI Light" panose="020B0502040204020203" pitchFamily="34" charset="0"/>
                <a:cs typeface="Segoe UI Light" panose="020B0502040204020203" pitchFamily="34" charset="0"/>
              </a:rPr>
              <a:t>Team enjoyed 2 days working on the new domain of remote sensing and AI/ML applications.</a:t>
            </a:r>
          </a:p>
        </p:txBody>
      </p:sp>
    </p:spTree>
    <p:extLst>
      <p:ext uri="{BB962C8B-B14F-4D97-AF65-F5344CB8AC3E}">
        <p14:creationId xmlns:p14="http://schemas.microsoft.com/office/powerpoint/2010/main" val="59955961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{6329F360-A1AB-4B1E-824E-F4C2C89D0FE8}tf10001108_win32</Template>
  <TotalTime>0</TotalTime>
  <Words>689</Words>
  <Application>Microsoft Office PowerPoint</Application>
  <PresentationFormat>Widescreen</PresentationFormat>
  <Paragraphs>58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Quattrocento Sans</vt:lpstr>
      <vt:lpstr>Segoe UI</vt:lpstr>
      <vt:lpstr>Segoe UI Light</vt:lpstr>
      <vt:lpstr>Segoe UI Semibold</vt:lpstr>
      <vt:lpstr>WelcomeDoc</vt:lpstr>
      <vt:lpstr>LEVERAGING AI/ML FOR PLASTIC MARINE DEBRIS</vt:lpstr>
      <vt:lpstr>Approach</vt:lpstr>
      <vt:lpstr>High Level Block Diagram</vt:lpstr>
      <vt:lpstr>Challenges</vt:lpstr>
      <vt:lpstr>Results</vt:lpstr>
      <vt:lpstr>Tools Used</vt:lpstr>
      <vt:lpstr>Conclusion and Future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AI/ML FOR PLASTIC MARINE DEBRIS</dc:title>
  <dc:creator>Mandhan, Sunil</dc:creator>
  <cp:keywords/>
  <cp:lastModifiedBy>Mandhan, Sunil</cp:lastModifiedBy>
  <cp:revision>21</cp:revision>
  <dcterms:created xsi:type="dcterms:W3CDTF">2021-10-03T15:21:40Z</dcterms:created>
  <dcterms:modified xsi:type="dcterms:W3CDTF">2021-10-04T07:04:14Z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