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86" r:id="rId2"/>
    <p:sldId id="258" r:id="rId3"/>
    <p:sldId id="326" r:id="rId4"/>
    <p:sldId id="327" r:id="rId5"/>
    <p:sldId id="320" r:id="rId6"/>
    <p:sldId id="323" r:id="rId7"/>
    <p:sldId id="325" r:id="rId8"/>
    <p:sldId id="324" r:id="rId9"/>
    <p:sldId id="322" r:id="rId10"/>
    <p:sldId id="321" r:id="rId11"/>
  </p:sldIdLst>
  <p:sldSz cx="9144000" cy="6858000" type="screen4x3"/>
  <p:notesSz cx="7315200" cy="9601200"/>
  <p:embeddedFontLst>
    <p:embeddedFont>
      <p:font typeface="GE Inspira Pitch" pitchFamily="34" charset="0"/>
      <p:regular r:id="rId14"/>
      <p:bold r:id="rId15"/>
      <p: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9590" autoAdjust="0"/>
  </p:normalViewPr>
  <p:slideViewPr>
    <p:cSldViewPr snapToGrid="0" snapToObjects="1">
      <p:cViewPr>
        <p:scale>
          <a:sx n="70" d="100"/>
          <a:sy n="70" d="100"/>
        </p:scale>
        <p:origin x="-2880" y="-1272"/>
      </p:cViewPr>
      <p:guideLst>
        <p:guide orient="horz" pos="1111"/>
        <p:guide orient="horz" pos="3705"/>
        <p:guide orient="horz" pos="1036"/>
        <p:guide orient="horz" pos="222"/>
        <p:guide orient="horz" pos="2814"/>
        <p:guide orient="horz" pos="2005"/>
        <p:guide orient="horz" pos="5442"/>
        <p:guide orient="horz" pos="1924"/>
        <p:guide orient="horz" pos="152"/>
        <p:guide orient="horz" pos="2888"/>
        <p:guide orient="horz" pos="3775"/>
        <p:guide pos="219"/>
        <p:guide pos="5551"/>
        <p:guide pos="2857"/>
        <p:guide pos="1503"/>
        <p:guide pos="4200"/>
        <p:guide pos="154"/>
        <p:guide pos="1577"/>
        <p:guide pos="2918"/>
        <p:guide pos="4270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1698" y="6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80988"/>
            <a:ext cx="8459788" cy="9985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80988"/>
            <a:ext cx="8459788" cy="9985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80988"/>
            <a:ext cx="8459788" cy="9985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80988"/>
            <a:ext cx="8459788" cy="9985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80988"/>
            <a:ext cx="8459788" cy="9985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New section header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SSG MCS DMP Updates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12/9/2011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b="1" dirty="0" smtClean="0"/>
              <a:t>SSG MCS DMP</a:t>
            </a:r>
            <a:br>
              <a:rPr lang="en-US" b="1" dirty="0" smtClean="0"/>
            </a:br>
            <a:r>
              <a:rPr lang="en-US" sz="4000" b="1" dirty="0" smtClean="0"/>
              <a:t>Knowledge Sharing Session</a:t>
            </a:r>
            <a:endParaRPr lang="en-US" sz="4000" b="1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991892"/>
            <a:ext cx="8396287" cy="1752600"/>
          </a:xfrm>
        </p:spPr>
        <p:txBody>
          <a:bodyPr/>
          <a:lstStyle/>
          <a:p>
            <a:pPr algn="ctr"/>
            <a:r>
              <a:rPr lang="en-US" dirty="0" smtClean="0"/>
              <a:t>December2011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17" y="3098035"/>
            <a:ext cx="1918166" cy="1700774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98860" y="3931053"/>
            <a:ext cx="8506435" cy="210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defRPr sz="5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Navin Pai – GE Energy</a:t>
            </a: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Sunil Mandhan – </a:t>
            </a:r>
            <a:r>
              <a:rPr lang="en-US" sz="2800" b="1" dirty="0">
                <a:solidFill>
                  <a:schemeClr val="tx1"/>
                </a:solidFill>
              </a:rPr>
              <a:t>GE Energy</a:t>
            </a:r>
          </a:p>
          <a:p>
            <a:pPr algn="r"/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585735" name="Rectangle 7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DMP &amp; Kaizen </a:t>
            </a:r>
            <a:r>
              <a:rPr lang="en-US" dirty="0" smtClean="0"/>
              <a:t>– Value to Business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Agile Retrospective – Process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DMP </a:t>
            </a:r>
            <a:r>
              <a:rPr lang="en-US" dirty="0" smtClean="0"/>
              <a:t>&amp; Kaizen </a:t>
            </a:r>
            <a:r>
              <a:rPr lang="en-US" dirty="0" smtClean="0"/>
              <a:t>in Retrospective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Pilot Implementation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SSG </a:t>
            </a:r>
            <a:r>
              <a:rPr lang="en-US" dirty="0" smtClean="0"/>
              <a:t>MCS DMP </a:t>
            </a:r>
            <a:r>
              <a:rPr lang="en-US" dirty="0" smtClean="0"/>
              <a:t>Portal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QA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DMP &amp; Kaizen – Value to Business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0299"/>
            <a:ext cx="8459788" cy="4823939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DMP</a:t>
            </a:r>
            <a:r>
              <a:rPr lang="en-US" dirty="0" smtClean="0">
                <a:solidFill>
                  <a:srgbClr val="92D050"/>
                </a:solidFill>
              </a:rPr>
              <a:t> – Health of the System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DMP</a:t>
            </a:r>
            <a:r>
              <a:rPr lang="en-US" dirty="0" smtClean="0">
                <a:solidFill>
                  <a:srgbClr val="92D050"/>
                </a:solidFill>
              </a:rPr>
              <a:t> – Cost Saving Opportunities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DMP</a:t>
            </a:r>
            <a:r>
              <a:rPr lang="en-US" dirty="0" smtClean="0">
                <a:solidFill>
                  <a:srgbClr val="92D050"/>
                </a:solidFill>
              </a:rPr>
              <a:t> – Productivity Improvements – Less turn </a:t>
            </a:r>
            <a:r>
              <a:rPr lang="en-US" smtClean="0">
                <a:solidFill>
                  <a:srgbClr val="92D050"/>
                </a:solidFill>
              </a:rPr>
              <a:t>around time.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Kaizen</a:t>
            </a:r>
            <a:r>
              <a:rPr lang="en-US" dirty="0" smtClean="0">
                <a:solidFill>
                  <a:srgbClr val="00B0F0"/>
                </a:solidFill>
              </a:rPr>
              <a:t> - Small but effective improvements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Kaizen</a:t>
            </a:r>
            <a:r>
              <a:rPr lang="en-US" dirty="0" smtClean="0">
                <a:solidFill>
                  <a:srgbClr val="00B0F0"/>
                </a:solidFill>
              </a:rPr>
              <a:t> – Large number of small improvements are better than one single big improvement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REBUUExMUFRUUFBYUFBYYFhUUFRcYFBcVFxgXFBcXHCYeGBojGRQVHzEgIycpLCwsFSAxNTAqNSYrLCkBCQoKDgwOGg8PGjUlHyQsLyoqLjQ0Kiw0MjIsKSwvKjQtLCopLCwsLCwqLCksKSwsLywtLCwsLCwsLCwsLCwqLP/AABEIAMIBAwMBIgACEQEDEQH/xAAcAAABBAMBAAAAAAAAAAAAAAAAAwQFBgECBwj/xABFEAACAQIDBQYDBAgDBgcAAAABAgADEQQSIQUGMUFREyJhcYGRBzKhFFKx0SNCcoKSweHwM2LxFRZjg6KyJDRDc8LS4v/EABsBAQACAwEBAAAAAAAAAAAAAAAEBQECAwYH/8QAMxEAAgICAQIEAwYFBQAAAAAAAAECAwQRIRIxBSJBURNh8HGBkbHB0QYUMqHhFSMzUvH/2gAMAwEAAhEDEQA/AO4whCAEIQgBCEIAQhCAEIQgBCEIAQhCAEIQgBCEIAQhCAEIQgBCEIAQhCAEIQgBCEIAQhCAEIQgBCEIAQhCAEIQgBCEIAQhCAaPUCi5IA8dJrSxKt8rA+RlV3t2gUxFNT8pS487kH+USbaYSzKdRr/Sd41bjvZIjSpR3sukJrTa4B6i/vNpwI4RHFYgU0LHgP7EWkXvHSZsM+UXIAYAcTlIJt6AzldKUa5OPfT0YfY1Xa545RaSdKoGAI4EXE53T2/3dDe+g8fKX3ZlIpRRW4hQD521lL4TkZFspK17RzhJvuOoQhL86mDIbE71UUbKMzEaEqBb3PGOd4MQUwtZl4rTYj24zluD2kAdeEq8/Ksp0q/UscLGhdtz9DrGz9ppXW6G9tCDoR5iO5R/h7VapUrN+qAq+tyfw/GXiS8W2VtSlLuRsmuNdjjHsEIRLFYpaaF3YKqi5YmwA8ZJI4rCVGr8TcKGsO1cfeVNPTMQfpJ7ZG3KWKXNScNb5hwZf2gdROcbYSekzeVcorbRIQhCdDQIQhACEIQAhCEAIQhAGW0toiiovxOgEj6W1XbUMPKwjXfmi3ZLUXghObwDc/Qge8q+A21lPGTKYRcfmVGZO1T0npF/wG0w5ynRvxkhKNsXGl8XTC9ST5ZTeXmcboqMuCZiWSnX5u4QhAziSym79YzCsBTqVclZNUspcjMODAciLSq7PSqz0+0RuzLKGItfKTxseAk1vjiadHEVKxpguopoL89L3HTRvpG647NTzjmLiSq4+XuS64+XudHpOCBYgjlbhN5UN2cU9N1DNmpV0D02PPNawNuDAnKeukt95HktEaUdBIbb+1hTRkDFWZSMw4pcEAjx5+kmJRt5sfTRMZVckMiNSUf56gyKR6a+RMg5c5pRhW9OT1v242znLfoR9PZFId7NUD8e0DWe/wB6/C8se5bEK4OINcMQyEm5AAsw97Sm09rD7Nmvr2d/pJj4fqiOtNamY9l2jXI0LWBC25Xbn0lB4fZdC3W29vTX5v5aOUNpnQYTAMa7T2gtCkajcBbTqSQAPcz1UpKK2yQk5PSE9q7SpUUPbMArAix1LdQBznHtqbOQ1j9mZ+y4hXsGv91T06Ey4tgG2pXNY5lw6LZQbgsQDovhm1J8APKldocpI4gX68pR5l0paeuPQusOmMdrfPqWfYXxGw+EQUThatLLqdQxJ5sSbXJtxnSqVTMoI4EA+Ouus4WrjF0qF7Z2rpTv4M2Uj2N53YCWeLY7IcrWuCtya1XPh73yZnLPjFthhUo0AbLlNVh1Nyq38rH3nU5Qfiluj9qRK1N0WrSBXK7hFdTrYMdAwPC+mp4Trcm4NI51NKabOZ4bGAL4yz/DPGs20QF4Gm+fpYAEX/et7zntEuxsBaxALE2UXNhduHGdt+Ge7FLDUjUFVK1aoBnZDdUUahVvrx4kgXsOkhU0vqTJl1q6Wi8QidauqKWZgqgXJJAAHiTICtv/AIJTbtr/ALKuw9wLSwcku7IddNln9EW/sRY4SO2ZvBQxP+FVVzzHBh+6dZIzKafY0lCUHqS0whCEyahILbu91HCnKbu9r5F4j9onQScYzg2O2oalao7HVnYn3P8Ap6Sx8PxY5E319kTMSiNsn1dkX4fE/X/y+n/ua/8AbLJsLeejiwchIZfmRtGHiORHiJx6ljRFsDtY4fEU6yH5WF/FTowPmLy2yPDKXB/DWn6FhdhVOPk4Z1PePe/D4UMlQh3trTGpsw0zdAROZ4b/AMZXY0afY0xxsSVB5AX/AL8pKfF7ZWSrSxKju1V7Fz/mW7UyfMZh+7F9nVlobPVqYF8qk+Ja1yff6SgojtnlcyfTHWuWTG7+Lp4NdUux+epfUi+gsdAPAS54bErUUMpuDwnO6RSqFFT5GIza2sCeN+VuPpH5xVXCIRRrUq1JTmdlZTUVbjUrf6j2E3uhHfHc44101F75SL3MGUrHfEumihaSNVq21AuEB8+J9B6ym7Y3xxdclXqGmPuIMg9f1j6mQJ2KJbwg58lm+IuKo0qlNnamwc5alM2JFlNntxGml/KVDY+Pd6RWkhcBiAcyrpe2gJudPCQmJw+bXn+MTw7tRcOtgw4EhT9DNY5b7PsS4waRe8Ns6vSo0ezcBqWtirNcls3y58oI0GnG0Tx+2dphC71CqjU5ezUjztrIPCbfxCtm7XNc3KkApr0tqPQxnVYuSWNyxBNtF04d0aaRbdXJeXZnoXsOa+2sQ/zV6x/5j/nNtjLRJqHEm9ypBc1WutiCFym1/OM7QMr5rrWmzMoKS0WrDYrZhouoVAi6lWU5m4arfvH3kLj8ThCp+z0yhuLWp5T43fNe1uVpXTV1vp7SVw9Iut1H4SPj4SU9w239rZH+FCrzSkZTF1F4VHHk7D8DJLDY2pXTs2xdSx+amXzXsbi1yeYjBMI7cFMRKEHmpB8QRJltVijqW1v69STVbW5bjp6+vQtdLFYkKqNiGekosKZRUBFrAMaeXMB0/GVepiKuHVz3GHC61BfXhccYnUdgSwqMrcS2Y/W+kjqlRqrXZrnhc/ykP4UnxZLq9iV8WK/449JI7sY41Mfhu2YIi1Qx1CouXvc+JJUC/jO9VMai0zULDIqli17iwFybiee1wgUgm9x4ED3ixxlQU2RHZVcZWAJykeI4GToXKtdOiHOl2Pq2dcPxKwXZu/ad5AT2ZBDtYaZR4/6zjG2sdiMS/wBorhstYt2ZPykLa4pg/qjMBfh9ZLbq7UweHY/a8GazA3FUEuOoHZMQvheb787yJj6qFB2a0kyKtwwNzckEaAWsPSZnPqhtsxCHTPSRXqFEVVNO+vEecQ2LtevhqtqdRlIa1gdJnDHsmLsQAB1Bv5Wmmx8E2JrgL81R1RfNzl+i3PpM4+9tehjI1pe5Y9s7618aqJVbupfQaZjfRn6kDSN6FZecZ7z4L7Nja9G1glQhf2Tqp/hIjBcVOdicpNs9RhzjVVGMfYs1HHdky1KbZXQ3Ujr+U7jsvGdtRp1B/wCoiv8AxAGecMHnrVFp0xmd2CqBzJnpDZmDFGjTpjXs0VL9coAvO+MmtlX41ZGfR78/gOoQhJZ54wZxD4hbuvg8S1QKewqsWVhwVmJJRjyN7kdR5GdvM5Pvtv0+cim36PMFVCAVcKbsXBGoNreRknGvlTPaO1NrrltHPhjJJ7vYCpjcQlKmCbkFzyRb6sx5aX8zLvvPu9gKuzPtdGglNnFMoUutizAMpUG2neHDlIHdrEV8IwNF8iXDMh1Ddbj+fKX9V076nKvj05JtmZGNTnJpenJ1LfDYn2rA1aIHey5qfg6d5PqLes4zsveYLSajVBKNzvZkIPDXoROljf6pf/BS37TX97Tlm8+yCcRVqouWlUc1ABYlc+rKfDMWsZSSxr6F1tcfief+NRkeTfP4Fjwe8lEUit1AsSCSM3gQTrxkRX3gfH4hPtFNXUaLTVloqOGpY6tfxIkAtECSOGwwy6gG8rbMmVjXHYnU4SrUkn3Oh7FweGo1CtJgKhFzT7TNa+tgt/zie8Bw4qoMQ1WxPdFrUxccSwW9uuso6U8pBGhUgqRoQRwIMWrVmdszMzNwuxLH6zaWYnHp6TjHw2Ss6+t9vvFccaRqHscxTlm+tuo85DtRLVCBqSdBcfSSNptQYg2GTvEd4qCy68jIlajOzzcJ+xZS6q6/Ly17hs/ZbgnN3Ry4HWPP9mG/HTy1j/tVJIUgkce8Gtfrlmytb+oB9p6yHhWL0rS389/seYn4nk9T29fLX7jRdmqONz6/yE2GzQpuQdb6EafURTEdpbuAi/6wYpb0AufeRaUahbOM4b717fU8ZHu+Fj2RjGjfzX/nJ3q+JfByldr5fXYk2FNOJpDwut/YazfD1UcXVgR4C9vA8JEiixaxvck3JudfEyQw+HcMLuCANQFVb8db9Z0w8q62bk4aj24/y/0OeXjVVRSU9y7/AFpDjKCNdR0v/SNMXggbZAFtx6Wj7MBwuD1JH5QS9jYXtqTa9pY30V3wamuPcr6b50yTg+SrbTFrKCCOqm4PD84yySz4zB9pplXrmub/AMIH1vIxcKFPiDzniszDnjz57eh7DEy4Xw47+pjsrcCfK5sfS8w6dFX1LE++n4RYxF8SAwUnU8NDzkRv3J9VMrJdMP2EaitlIFxz4gj0FtfWQv2M9TLEX1AAJJNgBxkjht1Q5zVGIv8Aqrb6n8pzndGK5I2fOPh71kcN+ndv8Dn2Mw5DDuO9+FibeQAF5f8A4NbK7XGdoVstBC9tfne6Je/gHMkxubRI0zqeob8xEsBs7H4Kowwbo4qkZs2RTcXtmz6HieB5ztTnVt9JXU5uJk+WNnTL2ktL8Rf4wYnCPVFMU2OKVReorBQoPyrUFjn620IB46ys7m/Dqpj2e9ZaS08t+6XY5r8BcDlzMjto0qoxdQYhg1btD2hBDDNpcXGmnDTpadG+F9UU61e5AXsQ5J4AI2pPoZ26uqzTPUyp+DhuUHytDnZ+yMDsWsgOetiKiMwdspKqtgcq6Bb38zY6y/4PGLVRXQ3VhcH++c87bzb2HFbVeupuiuEpeNNe7/1XZv3p1j4b7aWp2tFSSFtUGhsMxIYXPiAfUyWtLsedscpPcntl4hCE2OQy2zh3qYeqlJstRqbKh6MQQJ5z2tWdx39GQlGFrWsennPTBnH/AIq7qdjW+1IP0dY5awt8rn9bwDW979ZlPTMple3Y27UOFbDNY0hUWot+KtrcDwOh8/OTlB7ym7Mbs6jLyYAr42/p+EnqGMtPS4EoqpJFFnqUrefuLCpAEbYqsLSPfHxpVxclOSRBUBGrhlzEZRYcD5+EUo0QPlFvKMq5ZiGU8OVzY+doq9V3ABAQA3OUm7dL68tfeVb8TxsZuKr8y7cL89HvMHKfwIuUfNruOyh1styepsB4nQ3iIa+un4/WaCgPH+JvqLxRZQ52cslrpj0r24/Y6Tm5vfYIMtxb+s2gVvK1GjJbAVTls1IKRpfk3iBwHlyi4bX+x+EiMNiSrZjdyFyjOzEAXvwBlq3b2M1e1SsQE/VpqoQHxYjvW9Zfy/iDGxKFK1P9f0PN2+FWym3FpL6+0jlVm5M3ufeavYHiF5nMwUD3Mv67Io2t2SW6FQR9Yyxm5+FqD/BRG5MgCke2h9ZRy/jety8tTS99/obw8IWvPIo9XG01IHaAkm2ga3qxAEK2OWmQMuZuOlRQB0vYGNtr7LNCq1NrG2oNtGB4GNBTA4Sz/wBcutr8uueU0SoeEURkpd17DwbVN/8ADX1dj/IRtja3akZkUAC2ma+vUljNJmQrMy+yPTKW0Tq8Smt9UY8me1YoE7R8oFguawt424zQJbSKJTJ4Am3TX8ISM5uXdneKiuEJOtwRwvGn6ReIDjqND7GPoETVrZLoybKHuths4kd5gM3AW5CTWGxsgTUsYrTryFZDbZ4jxSyzIyZzte3v+3oXTBYoETfEYgCVjCY+0VrY+/ORvh8lO63sq23cOKeLdr6N3xc82uW+t5nb20auEwpRgUfGotte8MOrG91tcZ2t6KesWXG0v9oU6lYdpSpEZkBF2K3IBDEAjMRfXlIbffaVTHbQq1sj5CQtMEXsiiy3tcDmfWX2PW+lSl3PokcybxK6pd9LZH7Mp2Oc8h7npO+fCvYRw+CFRxZ657Q9cv6g9rt+9Oa7h7r/AGvEpSI/RUrPWPI9F9Tp5X6Tvii3CTUV8ntm0IQmTBgxptTZyYii9KoLo6lT68x0INiD4R2Yhi8UtNGd2CqoJYk2AA6kwDzfvBs58LiKlFhdqLHKde8vFWFuRFjNcJtPMoJ0P09Jbt/sSmPdK9BNVXKTmF6icR4XFzz4Hwkbs74fY+oFy4dKam1i9RBp1sCx+kk03yqfBxtqjYuSLOPHWa53fgDbrN61QrUam4AZGKsNDqptoRx4SbwbCogHTlLvolbFqEtP0KhSjXJOcdr1GdHDnLopsJtRp5jYW6zTG58PqT3CdD08DGb4kEgmkag46MAP6yhysGuiceqW99/3LnHzJ3Rl0x1rsTWHwRv3rW/GL1cKttEuegbL9TG+z9o9pp2bLbra3kLRxUxyK2VnUHjYkS7qxMNU6WtP1et/dsqLcnKdu3va9F/gb0cAT82n1mtfCFBe4I4e8fOWK3RgNNWsGsLakX0HnIgVGIALlwCSpIAJ8T18POVGdj4uNDoUXvXD39fkWeHfkZE+tyWvVa+vzFF1IHU2950/ZbBUCjgAAPScxpvYg9CD9Zd8NjtOM8F4zFyUV9pctlrSsDFbysrtCOE2ppxnnvhNGpX9+gC6N+0v4H85V5Pb0YnMVHmfwEgZ6/w5NY8U/rk3XYyRF9n5s9hSWoDxzG2Xx1iFolUw4JvqD1BIP0lhpPhnK+t2QcV9fgW3DYJKd8otfjz/ALER2ng2qLZcgN9cwubeB5GRew8dlYpUrk8MqvYceebnHlXeSitQoWIsbZrXS/gw4yvdNsbNx5+Z46dGVTkOUdya53z+o3pbCYg5iFPK2o9Y0xWCen8w05EcJOVtoKqF7llAv3RmNvACV/F4mlV/SisS1wFptoVvyC8euus7Uysk/N2+ws8HOybLP9z+nt29f0+8QqUs3h0PSNq5NM2a2uoI4GSeC2e1TXgv4+UfY3A00SzAE8hFli6tHLxO+ErtR59yvpjPGI4jbA1UMAeGvL+skfty0tVCi3OwvIXazjF4ihTRFFSs6hny2a1wL5vKdceCnPlcHDFgp2crgbpgQeBBJ/zAmR9XBFKxYggZb9LnhOtP8M9nVGKJUqo3Raob6OD7Xm2H+DVIVFJxVVqYIJQoozAa2LA8PSXKWi/cnLuWD4Y7B+y4BCw/SVv0r342PyD0Wx/eMt4iS6cIqsyamZmEIBgxviqCujIwurAqw6gixHsY4MReAee9s4KrszGVKQ1XNmCnRXRtVYH9VraE8Lg3lm3Y33yDut3R89JzYrfmvTzGhlx3+3RGOod0AV6dzSbhfrTY9D9D6zhtNijlWBVgSpBFmU8x4awCe3rrHEYqpiKdF6dM6MzMuV2UWLILAknS9rxls/aBRgeXOSexsKmKV6LaVHQ9k1+DrqBrpr5cpGbQ2HWwmTtlAz3tZs1svX8ZY4d3S+kg5VXUuotq1qdakQ1iCLEStjCdkzLyvdfKN6GJZdQfSOW2vbUoGI4GwNr8xJmbVXkRSk9P3IuJZOiT6VtexI4Z+xW54vy6DkYxYK5JIBueYvI3GtWqd7kddGsfS+hi2yqgAIOng2h+srM+eqo0xi9L1LDCjux2yfL9B/Sw4UEC4VrXUE5TbhcRcCagTMom2+5cpJdjMldn7SBW1zdbBri1j/YjfZWy2xDWGij5m6eXjLfTo0qNHsrgrzBscx6mU3iN9aSr1uX5GJckKMbMjHchqToAOczWwVInS48mMktjGhTOqjN9/i314ekqZOKW9GhNbI2UtNczKO0YWYnXTjl6Ssb0YTDWZqIbOps/ZqWpAn754IfL2lzoOrjuveRNbA9iK65UFJ6bMAosL21uOvO844mQ6reuW9+2+Pr2NvsOeiZmqGbET2ZuaPTB4gHzmDTFrW06copaN8TiEQd5gPX+XGZRhjrZFUIzIumYHTxI0+sQwlAM1yB49fKQorua2dAbX4nugjwHGSNXa4GpFideFtfwnCSab6fU85dN0zs+G99X9i0NtJKSE6aDSVbFbVNUkmNsRii/E6Ri9bW00qp5+ZXVUc/MncBgjUUk0w1yAuYkKOraan0mKezsNgjmY5qmthqW11sq3NvWRi7frZcgqEDhfQtboCeH1jBn4nrxPEnzJ1Mua61BaL6qtVx0idTaFbGVkop+jDuFCg66nUuw5AXNh0ncdm4ZaVJKafKihRqSbAcyZzT4WbulicU401SkCOPDM4/7R6zqNNZ1Oo4UxZIigi6QDa0IQgGDEXi5iTiAIOJx/wCLu7XZ1lxSCy1e7UtycDQn9pR7r4zsTCRm3NjpiqD0anyuLXHEEG4YeIIBgHnzZ2Msb8x7+Y8Y62vXes2Z2ZydQxN/9BNt5t162Aq5agupP6OoPlcfyPVf9YxR8wt4aTMX0vZhra0K0aijQnh7enWPFx9hZFuepjVaKquZtBy6ny/OLbIwX2x2UOKdNLZ+bG97AdTpxOgkv+alFcd/cjfy6b57exEpWPaZBdu9fTgATc28tY9ROIOtpN4vdcUnApVEAc90ObP/APqM6+C7OoVve1tetxeSsZxa6d7ZHvTT3rSDFYumiZlDXPBUJvfxHAedptsxq1RbsUHha/uQeM1yoOMlNk7PYkvlKrawvxPjbp+ci5GHXGLlskUZc5NRJHZ+LelSsBckknLe3h9JHf7TxD1SDSYIP1jp7dRGe19tVaNZkVgALaFQeIve/wDfCM/96K/3k/glA/DKnOU36k/4jLAKzdD7GbrWbofYyujemt/w/wCEzP8AvVW/4f8ACZyfhUP+w+IywU9uVqdSwSoRcahdNed7yxf7zdtTKsdSpX3BH85Q6W36j8SM3gNLDwPnLHhwGAOl7C5trwnGzwmqbST01/cyrWRqYKr91R5tf8BFBgX5uo8lv9Sf5SVyRvjqLFGyfNY2lx8KC9DV3S0MThkvZmZvAtb6LaRO1aoLZUAAXjYWu3j5RJkBHjz6zejhpCnemtJaKi7Lc46ZEUMezPYHui+YDQ9LEyVp1ha3LoY0xe7rr+loAm98yAfgOYmcFiBU0+VxxU/y/KSVXGUVokKqMopoUq6C0ZNoCfaPq4AXvage48pGVWudNelpmuhRezNWOoS2aCpaPdhbJbF4mnRGmdgCeijVj6AGM1p9Z0v4RbF1qYlhpbsqfrq5H/SPeSSUdG2fgVo01poLIihVHgI+RZoixZRAN1EVE0URSAYhMwgBNGE3mDAEGESYRdhEXEAjdrbMp4im1OqgdG4g/iDxBHUTg+8eCTCYqpTRmKo1hnADevUdG0v0noOoJUd6dg4ZnGKrKA1JfmubG3C68GOunnAON1atN6bXZzVJFrZcgUcb2OYm3hYR1szGVmUUqFMKQO/U0BNye8xPD2J0k7h9nNtLEFyoTD0zY2AGb/ICOJ+8eXCOdq7pNTbtcMMpGuQafwf/AFOkAjV3MqMA5rntbg31sPI/MTLLid3VrBSzMGChSwt3rfeB5xvuttL7SCMpDJbNppre1tfDhLZTw02jJxe0zWUVJaZBYLdylS1C5m+83ePpyHpHj0ZKGhE2oRKTk9tmVFR4RzXfnDZKyN99Leqn8iJW84lz+JGCf9E9u4Lre/6zXPDyWUe01MivaCHaRG0LQCV2Zqf75y/4PD+w0nP93kLV1UcWYTqtDDZVt7nqZEsqc7oy9Fv8TZPgZ9hNxQj8YebjDyWakDjtgpV1Iyt94cfXrIg7uVlNgUYdbke4t+Eu/wBnidbDaTjOmE+6OE6IT5aIClR7JAo1NuPieJEoO2d3quGK1GqdpnY9/W4biAxPMjn1B8JP/wC62MqvUao4Q5zbiQRyK5W0FrcY2xm6WJyMGrKVAuQe0t3deF/CdUtLSOySS0iDfanaU7G2Yc+tv5zGCwrOQqKzM3BVBLH0EUXZLLTFRqTtSFwXXlbjmsCR5kWnTNxdo4IIFogI7AXzkF38n4N5C3lBkbbq/DDhUxmvMUQdP+Yw4/sj35TpeHohVCqAABYAAAAdABwiVIRygmQKIIsoiaiLKIBus2mAIQDMIWhACEIQDRhEnWLkTRlgDN1kHvLsAYug1ImxOqtr3WF7HTz+ssTLEmSAUbdfdaphaPZ1HDd4kAXyqDyBOvHX1k4uBHSTDUpqaUAiKOzES+VFW5ubAC56m3ExT7PJE0pqaUAjjRiTUZJNSiT0oBTd+8FmwVT/ACFX/hYX+hM5PO/YzCK6srAFWBDA8CDxBlR2puvgaSlnpIg/ace1m1gHL5mSm1aFGpUCYWi978AWZm/dJOUeJIiGD3fq1s2RQcpswL5SD5WPSAOt0x/4yl+0forTq9JJy2ju7iqB7RUsVBN1qAnhrYW6Tpm7KVGw1NqpJdlu1xY6k8fS0AfrSii0Y4SjFlpQBp2EwcPH4pTbsYBD1sLKvvXjUoUWDmxqAqmhN+FzpwABl/OHvGW0d2qOIAFZAwVsw4ixHQg3gFd3VwBTDUxbiC38RJ/AiQm9O49SpWpvg6aoWJFWxCg3tZipOU21vbXWdMpYIKLAaCLpQgDfZWA7GklPMWyKFzHUm3MyQQTCJFkSAZRYsomFWbwDEJmEAxCZhACEIQAmCJmEASZZoUi9pgrAG5SalI4KTHZwBsUmhSOzSmDRgDJqcTanH5oTU4aARNWhec425uxWrY9g/adiQGDgcBYdxSdBredbOEiT7PvAKJgthJQXLSQKOZ/WPixOp9ZCbMw/Y7Rq0+VQFl8z3x/8hOn1NkXkJidxy+Lp189gikFevG3tmgGcNhR0khSox5S2VaLrgYAzWnFBTjsYSbDDQBqKc2FOORh5sKEAainNhTjnsZkUoA3FObrTi4pzYLAE1pxQLNoQAhCEAJiZhAMTMIQDAmYQgBCEIAQhCAEwZmEAIQhACEIQAhCEAIQhAMTMIQAhCEAxCEIATIhCAYmYQgGJmEIBiZhCAYmYQgBCE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hQREBUUExMUFRUUFBYUFBYYFhUUFRcYFBcVFxgXFBcXHCYeGBojGRQVHzEgIycpLCwsFSAxNTAqNSYrLCkBCQoKDgwOGg8PGjUlHyQsLyoqLjQ0Kiw0MjIsKSwvKjQtLCopLCwsLCwqLCksKSwsLywtLCwsLCwsLCwsLCwqLP/AABEIAMIBAwMBIgACEQEDEQH/xAAcAAABBAMBAAAAAAAAAAAAAAAAAwQFBgECBwj/xABFEAACAQIDBQYDBAgDBgcAAAABAgADEQQSIQUGMUFREyJhcYGRBzKhFFKx0SNCcoKSweHwM2LxFRZjg6KyJDRDc8LS4v/EABsBAQACAwEBAAAAAAAAAAAAAAAEBQECAwYH/8QAMxEAAgICAQIEAwYFBQAAAAAAAAECAwQRIRIxBSJBURNh8HGBkbHB0QYUMqHhFSMzUvH/2gAMAwEAAhEDEQA/AO4whCAEIQgBCEIAQhCAEIQgBCEIAQhCAEIQgBCEIAQhCAEIQgBCEIAQhCAEIQgBCEIAQhCAEIQgBCEIAQhCAEIQgBCEIAQhCAaPUCi5IA8dJrSxKt8rA+RlV3t2gUxFNT8pS487kH+USbaYSzKdRr/Sd41bjvZIjSpR3sukJrTa4B6i/vNpwI4RHFYgU0LHgP7EWkXvHSZsM+UXIAYAcTlIJt6AzldKUa5OPfT0YfY1Xa545RaSdKoGAI4EXE53T2/3dDe+g8fKX3ZlIpRRW4hQD521lL4TkZFspK17RzhJvuOoQhL86mDIbE71UUbKMzEaEqBb3PGOd4MQUwtZl4rTYj24zluD2kAdeEq8/Ksp0q/UscLGhdtz9DrGz9ppXW6G9tCDoR5iO5R/h7VapUrN+qAq+tyfw/GXiS8W2VtSlLuRsmuNdjjHsEIRLFYpaaF3YKqi5YmwA8ZJI4rCVGr8TcKGsO1cfeVNPTMQfpJ7ZG3KWKXNScNb5hwZf2gdROcbYSekzeVcorbRIQhCdDQIQhACEIQAhCEAIQhAGW0toiiovxOgEj6W1XbUMPKwjXfmi3ZLUXghObwDc/Qge8q+A21lPGTKYRcfmVGZO1T0npF/wG0w5ynRvxkhKNsXGl8XTC9ST5ZTeXmcboqMuCZiWSnX5u4QhAziSym79YzCsBTqVclZNUspcjMODAciLSq7PSqz0+0RuzLKGItfKTxseAk1vjiadHEVKxpguopoL89L3HTRvpG647NTzjmLiSq4+XuS64+XudHpOCBYgjlbhN5UN2cU9N1DNmpV0D02PPNawNuDAnKeukt95HktEaUdBIbb+1hTRkDFWZSMw4pcEAjx5+kmJRt5sfTRMZVckMiNSUf56gyKR6a+RMg5c5pRhW9OT1v242znLfoR9PZFId7NUD8e0DWe/wB6/C8se5bEK4OINcMQyEm5AAsw97Sm09rD7Nmvr2d/pJj4fqiOtNamY9l2jXI0LWBC25Xbn0lB4fZdC3W29vTX5v5aOUNpnQYTAMa7T2gtCkajcBbTqSQAPcz1UpKK2yQk5PSE9q7SpUUPbMArAix1LdQBznHtqbOQ1j9mZ+y4hXsGv91T06Ey4tgG2pXNY5lw6LZQbgsQDovhm1J8APKldocpI4gX68pR5l0paeuPQusOmMdrfPqWfYXxGw+EQUThatLLqdQxJ5sSbXJtxnSqVTMoI4EA+Ouus4WrjF0qF7Z2rpTv4M2Uj2N53YCWeLY7IcrWuCtya1XPh73yZnLPjFthhUo0AbLlNVh1Nyq38rH3nU5Qfiluj9qRK1N0WrSBXK7hFdTrYMdAwPC+mp4Trcm4NI51NKabOZ4bGAL4yz/DPGs20QF4Gm+fpYAEX/et7zntEuxsBaxALE2UXNhduHGdt+Ge7FLDUjUFVK1aoBnZDdUUahVvrx4kgXsOkhU0vqTJl1q6Wi8QidauqKWZgqgXJJAAHiTICtv/AIJTbtr/ALKuw9wLSwcku7IddNln9EW/sRY4SO2ZvBQxP+FVVzzHBh+6dZIzKafY0lCUHqS0whCEyahILbu91HCnKbu9r5F4j9onQScYzg2O2oalao7HVnYn3P8Ap6Sx8PxY5E319kTMSiNsn1dkX4fE/X/y+n/ua/8AbLJsLeejiwchIZfmRtGHiORHiJx6ljRFsDtY4fEU6yH5WF/FTowPmLy2yPDKXB/DWn6FhdhVOPk4Z1PePe/D4UMlQh3trTGpsw0zdAROZ4b/AMZXY0afY0xxsSVB5AX/AL8pKfF7ZWSrSxKju1V7Fz/mW7UyfMZh+7F9nVlobPVqYF8qk+Ja1yff6SgojtnlcyfTHWuWTG7+Lp4NdUux+epfUi+gsdAPAS54bErUUMpuDwnO6RSqFFT5GIza2sCeN+VuPpH5xVXCIRRrUq1JTmdlZTUVbjUrf6j2E3uhHfHc44101F75SL3MGUrHfEumihaSNVq21AuEB8+J9B6ym7Y3xxdclXqGmPuIMg9f1j6mQJ2KJbwg58lm+IuKo0qlNnamwc5alM2JFlNntxGml/KVDY+Pd6RWkhcBiAcyrpe2gJudPCQmJw+bXn+MTw7tRcOtgw4EhT9DNY5b7PsS4waRe8Ns6vSo0ezcBqWtirNcls3y58oI0GnG0Tx+2dphC71CqjU5ezUjztrIPCbfxCtm7XNc3KkApr0tqPQxnVYuSWNyxBNtF04d0aaRbdXJeXZnoXsOa+2sQ/zV6x/5j/nNtjLRJqHEm9ypBc1WutiCFym1/OM7QMr5rrWmzMoKS0WrDYrZhouoVAi6lWU5m4arfvH3kLj8ThCp+z0yhuLWp5T43fNe1uVpXTV1vp7SVw9Iut1H4SPj4SU9w239rZH+FCrzSkZTF1F4VHHk7D8DJLDY2pXTs2xdSx+amXzXsbi1yeYjBMI7cFMRKEHmpB8QRJltVijqW1v69STVbW5bjp6+vQtdLFYkKqNiGekosKZRUBFrAMaeXMB0/GVepiKuHVz3GHC61BfXhccYnUdgSwqMrcS2Y/W+kjqlRqrXZrnhc/ykP4UnxZLq9iV8WK/449JI7sY41Mfhu2YIi1Qx1CouXvc+JJUC/jO9VMai0zULDIqli17iwFybiee1wgUgm9x4ED3ixxlQU2RHZVcZWAJykeI4GToXKtdOiHOl2Pq2dcPxKwXZu/ad5AT2ZBDtYaZR4/6zjG2sdiMS/wBorhstYt2ZPykLa4pg/qjMBfh9ZLbq7UweHY/a8GazA3FUEuOoHZMQvheb787yJj6qFB2a0kyKtwwNzckEaAWsPSZnPqhtsxCHTPSRXqFEVVNO+vEecQ2LtevhqtqdRlIa1gdJnDHsmLsQAB1Bv5Wmmx8E2JrgL81R1RfNzl+i3PpM4+9tehjI1pe5Y9s7618aqJVbupfQaZjfRn6kDSN6FZecZ7z4L7Nja9G1glQhf2Tqp/hIjBcVOdicpNs9RhzjVVGMfYs1HHdky1KbZXQ3Ujr+U7jsvGdtRp1B/wCoiv8AxAGecMHnrVFp0xmd2CqBzJnpDZmDFGjTpjXs0VL9coAvO+MmtlX41ZGfR78/gOoQhJZ54wZxD4hbuvg8S1QKewqsWVhwVmJJRjyN7kdR5GdvM5Pvtv0+cim36PMFVCAVcKbsXBGoNreRknGvlTPaO1NrrltHPhjJJ7vYCpjcQlKmCbkFzyRb6sx5aX8zLvvPu9gKuzPtdGglNnFMoUutizAMpUG2neHDlIHdrEV8IwNF8iXDMh1Ddbj+fKX9V076nKvj05JtmZGNTnJpenJ1LfDYn2rA1aIHey5qfg6d5PqLes4zsveYLSajVBKNzvZkIPDXoROljf6pf/BS37TX97Tlm8+yCcRVqouWlUc1ABYlc+rKfDMWsZSSxr6F1tcfief+NRkeTfP4Fjwe8lEUit1AsSCSM3gQTrxkRX3gfH4hPtFNXUaLTVloqOGpY6tfxIkAtECSOGwwy6gG8rbMmVjXHYnU4SrUkn3Oh7FweGo1CtJgKhFzT7TNa+tgt/zie8Bw4qoMQ1WxPdFrUxccSwW9uuso6U8pBGhUgqRoQRwIMWrVmdszMzNwuxLH6zaWYnHp6TjHw2Ss6+t9vvFccaRqHscxTlm+tuo85DtRLVCBqSdBcfSSNptQYg2GTvEd4qCy68jIlajOzzcJ+xZS6q6/Ly17hs/ZbgnN3Ry4HWPP9mG/HTy1j/tVJIUgkce8Gtfrlmytb+oB9p6yHhWL0rS389/seYn4nk9T29fLX7jRdmqONz6/yE2GzQpuQdb6EafURTEdpbuAi/6wYpb0AufeRaUahbOM4b717fU8ZHu+Fj2RjGjfzX/nJ3q+JfByldr5fXYk2FNOJpDwut/YazfD1UcXVgR4C9vA8JEiixaxvck3JudfEyQw+HcMLuCANQFVb8db9Z0w8q62bk4aj24/y/0OeXjVVRSU9y7/AFpDjKCNdR0v/SNMXggbZAFtx6Wj7MBwuD1JH5QS9jYXtqTa9pY30V3wamuPcr6b50yTg+SrbTFrKCCOqm4PD84yySz4zB9pplXrmub/AMIH1vIxcKFPiDzniszDnjz57eh7DEy4Xw47+pjsrcCfK5sfS8w6dFX1LE++n4RYxF8SAwUnU8NDzkRv3J9VMrJdMP2EaitlIFxz4gj0FtfWQv2M9TLEX1AAJJNgBxkjht1Q5zVGIv8Aqrb6n8pzndGK5I2fOPh71kcN+ndv8Dn2Mw5DDuO9+FibeQAF5f8A4NbK7XGdoVstBC9tfne6Je/gHMkxubRI0zqeob8xEsBs7H4Kowwbo4qkZs2RTcXtmz6HieB5ztTnVt9JXU5uJk+WNnTL2ktL8Rf4wYnCPVFMU2OKVReorBQoPyrUFjn620IB46ys7m/Dqpj2e9ZaS08t+6XY5r8BcDlzMjto0qoxdQYhg1btD2hBDDNpcXGmnDTpadG+F9UU61e5AXsQ5J4AI2pPoZ26uqzTPUyp+DhuUHytDnZ+yMDsWsgOetiKiMwdspKqtgcq6Bb38zY6y/4PGLVRXQ3VhcH++c87bzb2HFbVeupuiuEpeNNe7/1XZv3p1j4b7aWp2tFSSFtUGhsMxIYXPiAfUyWtLsedscpPcntl4hCE2OQy2zh3qYeqlJstRqbKh6MQQJ5z2tWdx39GQlGFrWsennPTBnH/AIq7qdjW+1IP0dY5awt8rn9bwDW979ZlPTMple3Y27UOFbDNY0hUWot+KtrcDwOh8/OTlB7ym7Mbs6jLyYAr42/p+EnqGMtPS4EoqpJFFnqUrefuLCpAEbYqsLSPfHxpVxclOSRBUBGrhlzEZRYcD5+EUo0QPlFvKMq5ZiGU8OVzY+doq9V3ABAQA3OUm7dL68tfeVb8TxsZuKr8y7cL89HvMHKfwIuUfNruOyh1styepsB4nQ3iIa+un4/WaCgPH+JvqLxRZQ52cslrpj0r24/Y6Tm5vfYIMtxb+s2gVvK1GjJbAVTls1IKRpfk3iBwHlyi4bX+x+EiMNiSrZjdyFyjOzEAXvwBlq3b2M1e1SsQE/VpqoQHxYjvW9Zfy/iDGxKFK1P9f0PN2+FWym3FpL6+0jlVm5M3ufeavYHiF5nMwUD3Mv67Io2t2SW6FQR9Yyxm5+FqD/BRG5MgCke2h9ZRy/jety8tTS99/obw8IWvPIo9XG01IHaAkm2ga3qxAEK2OWmQMuZuOlRQB0vYGNtr7LNCq1NrG2oNtGB4GNBTA4Sz/wBcutr8uueU0SoeEURkpd17DwbVN/8ADX1dj/IRtja3akZkUAC2ma+vUljNJmQrMy+yPTKW0Tq8Smt9UY8me1YoE7R8oFguawt424zQJbSKJTJ4Am3TX8ISM5uXdneKiuEJOtwRwvGn6ReIDjqND7GPoETVrZLoybKHuths4kd5gM3AW5CTWGxsgTUsYrTryFZDbZ4jxSyzIyZzte3v+3oXTBYoETfEYgCVjCY+0VrY+/ORvh8lO63sq23cOKeLdr6N3xc82uW+t5nb20auEwpRgUfGotte8MOrG91tcZ2t6KesWXG0v9oU6lYdpSpEZkBF2K3IBDEAjMRfXlIbffaVTHbQq1sj5CQtMEXsiiy3tcDmfWX2PW+lSl3PokcybxK6pd9LZH7Mp2Oc8h7npO+fCvYRw+CFRxZ657Q9cv6g9rt+9Oa7h7r/AGvEpSI/RUrPWPI9F9Tp5X6Tvii3CTUV8ntm0IQmTBgxptTZyYii9KoLo6lT68x0INiD4R2Yhi8UtNGd2CqoJYk2AA6kwDzfvBs58LiKlFhdqLHKde8vFWFuRFjNcJtPMoJ0P09Jbt/sSmPdK9BNVXKTmF6icR4XFzz4Hwkbs74fY+oFy4dKam1i9RBp1sCx+kk03yqfBxtqjYuSLOPHWa53fgDbrN61QrUam4AZGKsNDqptoRx4SbwbCogHTlLvolbFqEtP0KhSjXJOcdr1GdHDnLopsJtRp5jYW6zTG58PqT3CdD08DGb4kEgmkag46MAP6yhysGuiceqW99/3LnHzJ3Rl0x1rsTWHwRv3rW/GL1cKttEuegbL9TG+z9o9pp2bLbra3kLRxUxyK2VnUHjYkS7qxMNU6WtP1et/dsqLcnKdu3va9F/gb0cAT82n1mtfCFBe4I4e8fOWK3RgNNWsGsLakX0HnIgVGIALlwCSpIAJ8T18POVGdj4uNDoUXvXD39fkWeHfkZE+tyWvVa+vzFF1IHU2950/ZbBUCjgAAPScxpvYg9CD9Zd8NjtOM8F4zFyUV9pctlrSsDFbysrtCOE2ppxnnvhNGpX9+gC6N+0v4H85V5Pb0YnMVHmfwEgZ6/w5NY8U/rk3XYyRF9n5s9hSWoDxzG2Xx1iFolUw4JvqD1BIP0lhpPhnK+t2QcV9fgW3DYJKd8otfjz/ALER2ng2qLZcgN9cwubeB5GRew8dlYpUrk8MqvYceebnHlXeSitQoWIsbZrXS/gw4yvdNsbNx5+Z46dGVTkOUdya53z+o3pbCYg5iFPK2o9Y0xWCen8w05EcJOVtoKqF7llAv3RmNvACV/F4mlV/SisS1wFptoVvyC8euus7Uysk/N2+ws8HOybLP9z+nt29f0+8QqUs3h0PSNq5NM2a2uoI4GSeC2e1TXgv4+UfY3A00SzAE8hFli6tHLxO+ErtR59yvpjPGI4jbA1UMAeGvL+skfty0tVCi3OwvIXazjF4ihTRFFSs6hny2a1wL5vKdceCnPlcHDFgp2crgbpgQeBBJ/zAmR9XBFKxYggZb9LnhOtP8M9nVGKJUqo3Raob6OD7Xm2H+DVIVFJxVVqYIJQoozAa2LA8PSXKWi/cnLuWD4Y7B+y4BCw/SVv0r342PyD0Wx/eMt4iS6cIqsyamZmEIBgxviqCujIwurAqw6gixHsY4MReAee9s4KrszGVKQ1XNmCnRXRtVYH9VraE8Lg3lm3Y33yDut3R89JzYrfmvTzGhlx3+3RGOod0AV6dzSbhfrTY9D9D6zhtNijlWBVgSpBFmU8x4awCe3rrHEYqpiKdF6dM6MzMuV2UWLILAknS9rxls/aBRgeXOSexsKmKV6LaVHQ9k1+DrqBrpr5cpGbQ2HWwmTtlAz3tZs1svX8ZY4d3S+kg5VXUuotq1qdakQ1iCLEStjCdkzLyvdfKN6GJZdQfSOW2vbUoGI4GwNr8xJmbVXkRSk9P3IuJZOiT6VtexI4Z+xW54vy6DkYxYK5JIBueYvI3GtWqd7kddGsfS+hi2yqgAIOng2h+srM+eqo0xi9L1LDCjux2yfL9B/Sw4UEC4VrXUE5TbhcRcCagTMom2+5cpJdjMldn7SBW1zdbBri1j/YjfZWy2xDWGij5m6eXjLfTo0qNHsrgrzBscx6mU3iN9aSr1uX5GJckKMbMjHchqToAOczWwVInS48mMktjGhTOqjN9/i314ekqZOKW9GhNbI2UtNczKO0YWYnXTjl6Ssb0YTDWZqIbOps/ZqWpAn754IfL2lzoOrjuveRNbA9iK65UFJ6bMAosL21uOvO844mQ6reuW9+2+Pr2NvsOeiZmqGbET2ZuaPTB4gHzmDTFrW06copaN8TiEQd5gPX+XGZRhjrZFUIzIumYHTxI0+sQwlAM1yB49fKQorua2dAbX4nugjwHGSNXa4GpFideFtfwnCSab6fU85dN0zs+G99X9i0NtJKSE6aDSVbFbVNUkmNsRii/E6Ri9bW00qp5+ZXVUc/MncBgjUUk0w1yAuYkKOraan0mKezsNgjmY5qmthqW11sq3NvWRi7frZcgqEDhfQtboCeH1jBn4nrxPEnzJ1Mua61BaL6qtVx0idTaFbGVkop+jDuFCg66nUuw5AXNh0ncdm4ZaVJKafKihRqSbAcyZzT4WbulicU401SkCOPDM4/7R6zqNNZ1Oo4UxZIigi6QDa0IQgGDEXi5iTiAIOJx/wCLu7XZ1lxSCy1e7UtycDQn9pR7r4zsTCRm3NjpiqD0anyuLXHEEG4YeIIBgHnzZ2Msb8x7+Y8Y62vXes2Z2ZydQxN/9BNt5t162Aq5agupP6OoPlcfyPVf9YxR8wt4aTMX0vZhra0K0aijQnh7enWPFx9hZFuepjVaKquZtBy6ny/OLbIwX2x2UOKdNLZ+bG97AdTpxOgkv+alFcd/cjfy6b57exEpWPaZBdu9fTgATc28tY9ROIOtpN4vdcUnApVEAc90ObP/APqM6+C7OoVve1tetxeSsZxa6d7ZHvTT3rSDFYumiZlDXPBUJvfxHAedptsxq1RbsUHha/uQeM1yoOMlNk7PYkvlKrawvxPjbp+ci5GHXGLlskUZc5NRJHZ+LelSsBckknLe3h9JHf7TxD1SDSYIP1jp7dRGe19tVaNZkVgALaFQeIve/wDfCM/96K/3k/glA/DKnOU36k/4jLAKzdD7GbrWbofYyujemt/w/wCEzP8AvVW/4f8ACZyfhUP+w+IywU9uVqdSwSoRcahdNed7yxf7zdtTKsdSpX3BH85Q6W36j8SM3gNLDwPnLHhwGAOl7C5trwnGzwmqbST01/cyrWRqYKr91R5tf8BFBgX5uo8lv9Sf5SVyRvjqLFGyfNY2lx8KC9DV3S0MThkvZmZvAtb6LaRO1aoLZUAAXjYWu3j5RJkBHjz6zejhpCnemtJaKi7Lc46ZEUMezPYHui+YDQ9LEyVp1ha3LoY0xe7rr+loAm98yAfgOYmcFiBU0+VxxU/y/KSVXGUVokKqMopoUq6C0ZNoCfaPq4AXvage48pGVWudNelpmuhRezNWOoS2aCpaPdhbJbF4mnRGmdgCeijVj6AGM1p9Z0v4RbF1qYlhpbsqfrq5H/SPeSSUdG2fgVo01poLIihVHgI+RZoixZRAN1EVE0URSAYhMwgBNGE3mDAEGESYRdhEXEAjdrbMp4im1OqgdG4g/iDxBHUTg+8eCTCYqpTRmKo1hnADevUdG0v0noOoJUd6dg4ZnGKrKA1JfmubG3C68GOunnAON1atN6bXZzVJFrZcgUcb2OYm3hYR1szGVmUUqFMKQO/U0BNye8xPD2J0k7h9nNtLEFyoTD0zY2AGb/ICOJ+8eXCOdq7pNTbtcMMpGuQafwf/AFOkAjV3MqMA5rntbg31sPI/MTLLid3VrBSzMGChSwt3rfeB5xvuttL7SCMpDJbNppre1tfDhLZTw02jJxe0zWUVJaZBYLdylS1C5m+83ePpyHpHj0ZKGhE2oRKTk9tmVFR4RzXfnDZKyN99Leqn8iJW84lz+JGCf9E9u4Lre/6zXPDyWUe01MivaCHaRG0LQCV2Zqf75y/4PD+w0nP93kLV1UcWYTqtDDZVt7nqZEsqc7oy9Fv8TZPgZ9hNxQj8YebjDyWakDjtgpV1Iyt94cfXrIg7uVlNgUYdbke4t+Eu/wBnidbDaTjOmE+6OE6IT5aIClR7JAo1NuPieJEoO2d3quGK1GqdpnY9/W4biAxPMjn1B8JP/wC62MqvUao4Q5zbiQRyK5W0FrcY2xm6WJyMGrKVAuQe0t3deF/CdUtLSOySS0iDfanaU7G2Yc+tv5zGCwrOQqKzM3BVBLH0EUXZLLTFRqTtSFwXXlbjmsCR5kWnTNxdo4IIFogI7AXzkF38n4N5C3lBkbbq/DDhUxmvMUQdP+Yw4/sj35TpeHohVCqAABYAAAAdABwiVIRygmQKIIsoiaiLKIBus2mAIQDMIWhACEIQDRhEnWLkTRlgDN1kHvLsAYug1ImxOqtr3WF7HTz+ssTLEmSAUbdfdaphaPZ1HDd4kAXyqDyBOvHX1k4uBHSTDUpqaUAiKOzES+VFW5ubAC56m3ExT7PJE0pqaUAjjRiTUZJNSiT0oBTd+8FmwVT/ACFX/hYX+hM5PO/YzCK6srAFWBDA8CDxBlR2puvgaSlnpIg/ace1m1gHL5mSm1aFGpUCYWi978AWZm/dJOUeJIiGD3fq1s2RQcpswL5SD5WPSAOt0x/4yl+0forTq9JJy2ju7iqB7RUsVBN1qAnhrYW6Tpm7KVGw1NqpJdlu1xY6k8fS0AfrSii0Y4SjFlpQBp2EwcPH4pTbsYBD1sLKvvXjUoUWDmxqAqmhN+FzpwABl/OHvGW0d2qOIAFZAwVsw4ixHQg3gFd3VwBTDUxbiC38RJ/AiQm9O49SpWpvg6aoWJFWxCg3tZipOU21vbXWdMpYIKLAaCLpQgDfZWA7GklPMWyKFzHUm3MyQQTCJFkSAZRYsomFWbwDEJmEAxCZhACEIQAmCJmEASZZoUi9pgrAG5SalI4KTHZwBsUmhSOzSmDRgDJqcTanH5oTU4aARNWhec425uxWrY9g/adiQGDgcBYdxSdBredbOEiT7PvAKJgthJQXLSQKOZ/WPixOp9ZCbMw/Y7Rq0+VQFl8z3x/8hOn1NkXkJidxy+Lp189gikFevG3tmgGcNhR0khSox5S2VaLrgYAzWnFBTjsYSbDDQBqKc2FOORh5sKEAainNhTjnsZkUoA3FObrTi4pzYLAE1pxQLNoQAhCEAJiZhAMTMIQDAmYQgBCEIAQhCAEwZmEAIQhACEIQAhCEAIQhAMTMIQAhCEAxCEIATIhCAYmYQgGJmEIBiZhCAYmYQgBCEI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QREBUUExMUFRUUFBYUFBYYFhUUFRcYFBcVFxgXFBcXHCYeGBojGRQVHzEgIycpLCwsFSAxNTAqNSYrLCkBCQoKDgwOGg8PGjUlHyQsLyoqLjQ0Kiw0MjIsKSwvKjQtLCopLCwsLCwqLCksKSwsLywtLCwsLCwsLCwsLCwqLP/AABEIAMIBAwMBIgACEQEDEQH/xAAcAAABBAMBAAAAAAAAAAAAAAAAAwQFBgECBwj/xABFEAACAQIDBQYDBAgDBgcAAAABAgADEQQSIQUGMUFREyJhcYGRBzKhFFKx0SNCcoKSweHwM2LxFRZjg6KyJDRDc8LS4v/EABsBAQACAwEBAAAAAAAAAAAAAAAEBQECAwYH/8QAMxEAAgICAQIEAwYFBQAAAAAAAAECAwQRIRIxBSJBURNh8HGBkbHB0QYUMqHhFSMzUvH/2gAMAwEAAhEDEQA/AO4whCAEIQgBCEIAQhCAEIQgBCEIAQhCAEIQgBCEIAQhCAEIQgBCEIAQhCAEIQgBCEIAQhCAEIQgBCEIAQhCAEIQgBCEIAQhCAaPUCi5IA8dJrSxKt8rA+RlV3t2gUxFNT8pS487kH+USbaYSzKdRr/Sd41bjvZIjSpR3sukJrTa4B6i/vNpwI4RHFYgU0LHgP7EWkXvHSZsM+UXIAYAcTlIJt6AzldKUa5OPfT0YfY1Xa545RaSdKoGAI4EXE53T2/3dDe+g8fKX3ZlIpRRW4hQD521lL4TkZFspK17RzhJvuOoQhL86mDIbE71UUbKMzEaEqBb3PGOd4MQUwtZl4rTYj24zluD2kAdeEq8/Ksp0q/UscLGhdtz9DrGz9ppXW6G9tCDoR5iO5R/h7VapUrN+qAq+tyfw/GXiS8W2VtSlLuRsmuNdjjHsEIRLFYpaaF3YKqi5YmwA8ZJI4rCVGr8TcKGsO1cfeVNPTMQfpJ7ZG3KWKXNScNb5hwZf2gdROcbYSekzeVcorbRIQhCdDQIQhACEIQAhCEAIQhAGW0toiiovxOgEj6W1XbUMPKwjXfmi3ZLUXghObwDc/Qge8q+A21lPGTKYRcfmVGZO1T0npF/wG0w5ynRvxkhKNsXGl8XTC9ST5ZTeXmcboqMuCZiWSnX5u4QhAziSym79YzCsBTqVclZNUspcjMODAciLSq7PSqz0+0RuzLKGItfKTxseAk1vjiadHEVKxpguopoL89L3HTRvpG647NTzjmLiSq4+XuS64+XudHpOCBYgjlbhN5UN2cU9N1DNmpV0D02PPNawNuDAnKeukt95HktEaUdBIbb+1hTRkDFWZSMw4pcEAjx5+kmJRt5sfTRMZVckMiNSUf56gyKR6a+RMg5c5pRhW9OT1v242znLfoR9PZFId7NUD8e0DWe/wB6/C8se5bEK4OINcMQyEm5AAsw97Sm09rD7Nmvr2d/pJj4fqiOtNamY9l2jXI0LWBC25Xbn0lB4fZdC3W29vTX5v5aOUNpnQYTAMa7T2gtCkajcBbTqSQAPcz1UpKK2yQk5PSE9q7SpUUPbMArAix1LdQBznHtqbOQ1j9mZ+y4hXsGv91T06Ey4tgG2pXNY5lw6LZQbgsQDovhm1J8APKldocpI4gX68pR5l0paeuPQusOmMdrfPqWfYXxGw+EQUThatLLqdQxJ5sSbXJtxnSqVTMoI4EA+Ouus4WrjF0qF7Z2rpTv4M2Uj2N53YCWeLY7IcrWuCtya1XPh73yZnLPjFthhUo0AbLlNVh1Nyq38rH3nU5Qfiluj9qRK1N0WrSBXK7hFdTrYMdAwPC+mp4Trcm4NI51NKabOZ4bGAL4yz/DPGs20QF4Gm+fpYAEX/et7zntEuxsBaxALE2UXNhduHGdt+Ge7FLDUjUFVK1aoBnZDdUUahVvrx4kgXsOkhU0vqTJl1q6Wi8QidauqKWZgqgXJJAAHiTICtv/AIJTbtr/ALKuw9wLSwcku7IddNln9EW/sRY4SO2ZvBQxP+FVVzzHBh+6dZIzKafY0lCUHqS0whCEyahILbu91HCnKbu9r5F4j9onQScYzg2O2oalao7HVnYn3P8Ap6Sx8PxY5E319kTMSiNsn1dkX4fE/X/y+n/ua/8AbLJsLeejiwchIZfmRtGHiORHiJx6ljRFsDtY4fEU6yH5WF/FTowPmLy2yPDKXB/DWn6FhdhVOPk4Z1PePe/D4UMlQh3trTGpsw0zdAROZ4b/AMZXY0afY0xxsSVB5AX/AL8pKfF7ZWSrSxKju1V7Fz/mW7UyfMZh+7F9nVlobPVqYF8qk+Ja1yff6SgojtnlcyfTHWuWTG7+Lp4NdUux+epfUi+gsdAPAS54bErUUMpuDwnO6RSqFFT5GIza2sCeN+VuPpH5xVXCIRRrUq1JTmdlZTUVbjUrf6j2E3uhHfHc44101F75SL3MGUrHfEumihaSNVq21AuEB8+J9B6ym7Y3xxdclXqGmPuIMg9f1j6mQJ2KJbwg58lm+IuKo0qlNnamwc5alM2JFlNntxGml/KVDY+Pd6RWkhcBiAcyrpe2gJudPCQmJw+bXn+MTw7tRcOtgw4EhT9DNY5b7PsS4waRe8Ns6vSo0ezcBqWtirNcls3y58oI0GnG0Tx+2dphC71CqjU5ezUjztrIPCbfxCtm7XNc3KkApr0tqPQxnVYuSWNyxBNtF04d0aaRbdXJeXZnoXsOa+2sQ/zV6x/5j/nNtjLRJqHEm9ypBc1WutiCFym1/OM7QMr5rrWmzMoKS0WrDYrZhouoVAi6lWU5m4arfvH3kLj8ThCp+z0yhuLWp5T43fNe1uVpXTV1vp7SVw9Iut1H4SPj4SU9w239rZH+FCrzSkZTF1F4VHHk7D8DJLDY2pXTs2xdSx+amXzXsbi1yeYjBMI7cFMRKEHmpB8QRJltVijqW1v69STVbW5bjp6+vQtdLFYkKqNiGekosKZRUBFrAMaeXMB0/GVepiKuHVz3GHC61BfXhccYnUdgSwqMrcS2Y/W+kjqlRqrXZrnhc/ykP4UnxZLq9iV8WK/449JI7sY41Mfhu2YIi1Qx1CouXvc+JJUC/jO9VMai0zULDIqli17iwFybiee1wgUgm9x4ED3ixxlQU2RHZVcZWAJykeI4GToXKtdOiHOl2Pq2dcPxKwXZu/ad5AT2ZBDtYaZR4/6zjG2sdiMS/wBorhstYt2ZPykLa4pg/qjMBfh9ZLbq7UweHY/a8GazA3FUEuOoHZMQvheb787yJj6qFB2a0kyKtwwNzckEaAWsPSZnPqhtsxCHTPSRXqFEVVNO+vEecQ2LtevhqtqdRlIa1gdJnDHsmLsQAB1Bv5Wmmx8E2JrgL81R1RfNzl+i3PpM4+9tehjI1pe5Y9s7618aqJVbupfQaZjfRn6kDSN6FZecZ7z4L7Nja9G1glQhf2Tqp/hIjBcVOdicpNs9RhzjVVGMfYs1HHdky1KbZXQ3Ujr+U7jsvGdtRp1B/wCoiv8AxAGecMHnrVFp0xmd2CqBzJnpDZmDFGjTpjXs0VL9coAvO+MmtlX41ZGfR78/gOoQhJZ54wZxD4hbuvg8S1QKewqsWVhwVmJJRjyN7kdR5GdvM5Pvtv0+cim36PMFVCAVcKbsXBGoNreRknGvlTPaO1NrrltHPhjJJ7vYCpjcQlKmCbkFzyRb6sx5aX8zLvvPu9gKuzPtdGglNnFMoUutizAMpUG2neHDlIHdrEV8IwNF8iXDMh1Ddbj+fKX9V076nKvj05JtmZGNTnJpenJ1LfDYn2rA1aIHey5qfg6d5PqLes4zsveYLSajVBKNzvZkIPDXoROljf6pf/BS37TX97Tlm8+yCcRVqouWlUc1ABYlc+rKfDMWsZSSxr6F1tcfief+NRkeTfP4Fjwe8lEUit1AsSCSM3gQTrxkRX3gfH4hPtFNXUaLTVloqOGpY6tfxIkAtECSOGwwy6gG8rbMmVjXHYnU4SrUkn3Oh7FweGo1CtJgKhFzT7TNa+tgt/zie8Bw4qoMQ1WxPdFrUxccSwW9uuso6U8pBGhUgqRoQRwIMWrVmdszMzNwuxLH6zaWYnHp6TjHw2Ss6+t9vvFccaRqHscxTlm+tuo85DtRLVCBqSdBcfSSNptQYg2GTvEd4qCy68jIlajOzzcJ+xZS6q6/Ly17hs/ZbgnN3Ry4HWPP9mG/HTy1j/tVJIUgkce8Gtfrlmytb+oB9p6yHhWL0rS389/seYn4nk9T29fLX7jRdmqONz6/yE2GzQpuQdb6EafURTEdpbuAi/6wYpb0AufeRaUahbOM4b717fU8ZHu+Fj2RjGjfzX/nJ3q+JfByldr5fXYk2FNOJpDwut/YazfD1UcXVgR4C9vA8JEiixaxvck3JudfEyQw+HcMLuCANQFVb8db9Z0w8q62bk4aj24/y/0OeXjVVRSU9y7/AFpDjKCNdR0v/SNMXggbZAFtx6Wj7MBwuD1JH5QS9jYXtqTa9pY30V3wamuPcr6b50yTg+SrbTFrKCCOqm4PD84yySz4zB9pplXrmub/AMIH1vIxcKFPiDzniszDnjz57eh7DEy4Xw47+pjsrcCfK5sfS8w6dFX1LE++n4RYxF8SAwUnU8NDzkRv3J9VMrJdMP2EaitlIFxz4gj0FtfWQv2M9TLEX1AAJJNgBxkjht1Q5zVGIv8Aqrb6n8pzndGK5I2fOPh71kcN+ndv8Dn2Mw5DDuO9+FibeQAF5f8A4NbK7XGdoVstBC9tfne6Je/gHMkxubRI0zqeob8xEsBs7H4Kowwbo4qkZs2RTcXtmz6HieB5ztTnVt9JXU5uJk+WNnTL2ktL8Rf4wYnCPVFMU2OKVReorBQoPyrUFjn620IB46ys7m/Dqpj2e9ZaS08t+6XY5r8BcDlzMjto0qoxdQYhg1btD2hBDDNpcXGmnDTpadG+F9UU61e5AXsQ5J4AI2pPoZ26uqzTPUyp+DhuUHytDnZ+yMDsWsgOetiKiMwdspKqtgcq6Bb38zY6y/4PGLVRXQ3VhcH++c87bzb2HFbVeupuiuEpeNNe7/1XZv3p1j4b7aWp2tFSSFtUGhsMxIYXPiAfUyWtLsedscpPcntl4hCE2OQy2zh3qYeqlJstRqbKh6MQQJ5z2tWdx39GQlGFrWsennPTBnH/AIq7qdjW+1IP0dY5awt8rn9bwDW979ZlPTMple3Y27UOFbDNY0hUWot+KtrcDwOh8/OTlB7ym7Mbs6jLyYAr42/p+EnqGMtPS4EoqpJFFnqUrefuLCpAEbYqsLSPfHxpVxclOSRBUBGrhlzEZRYcD5+EUo0QPlFvKMq5ZiGU8OVzY+doq9V3ABAQA3OUm7dL68tfeVb8TxsZuKr8y7cL89HvMHKfwIuUfNruOyh1styepsB4nQ3iIa+un4/WaCgPH+JvqLxRZQ52cslrpj0r24/Y6Tm5vfYIMtxb+s2gVvK1GjJbAVTls1IKRpfk3iBwHlyi4bX+x+EiMNiSrZjdyFyjOzEAXvwBlq3b2M1e1SsQE/VpqoQHxYjvW9Zfy/iDGxKFK1P9f0PN2+FWym3FpL6+0jlVm5M3ufeavYHiF5nMwUD3Mv67Io2t2SW6FQR9Yyxm5+FqD/BRG5MgCke2h9ZRy/jety8tTS99/obw8IWvPIo9XG01IHaAkm2ga3qxAEK2OWmQMuZuOlRQB0vYGNtr7LNCq1NrG2oNtGB4GNBTA4Sz/wBcutr8uueU0SoeEURkpd17DwbVN/8ADX1dj/IRtja3akZkUAC2ma+vUljNJmQrMy+yPTKW0Tq8Smt9UY8me1YoE7R8oFguawt424zQJbSKJTJ4Am3TX8ISM5uXdneKiuEJOtwRwvGn6ReIDjqND7GPoETVrZLoybKHuths4kd5gM3AW5CTWGxsgTUsYrTryFZDbZ4jxSyzIyZzte3v+3oXTBYoETfEYgCVjCY+0VrY+/ORvh8lO63sq23cOKeLdr6N3xc82uW+t5nb20auEwpRgUfGotte8MOrG91tcZ2t6KesWXG0v9oU6lYdpSpEZkBF2K3IBDEAjMRfXlIbffaVTHbQq1sj5CQtMEXsiiy3tcDmfWX2PW+lSl3PokcybxK6pd9LZH7Mp2Oc8h7npO+fCvYRw+CFRxZ657Q9cv6g9rt+9Oa7h7r/AGvEpSI/RUrPWPI9F9Tp5X6Tvii3CTUV8ntm0IQmTBgxptTZyYii9KoLo6lT68x0INiD4R2Yhi8UtNGd2CqoJYk2AA6kwDzfvBs58LiKlFhdqLHKde8vFWFuRFjNcJtPMoJ0P09Jbt/sSmPdK9BNVXKTmF6icR4XFzz4Hwkbs74fY+oFy4dKam1i9RBp1sCx+kk03yqfBxtqjYuSLOPHWa53fgDbrN61QrUam4AZGKsNDqptoRx4SbwbCogHTlLvolbFqEtP0KhSjXJOcdr1GdHDnLopsJtRp5jYW6zTG58PqT3CdD08DGb4kEgmkag46MAP6yhysGuiceqW99/3LnHzJ3Rl0x1rsTWHwRv3rW/GL1cKttEuegbL9TG+z9o9pp2bLbra3kLRxUxyK2VnUHjYkS7qxMNU6WtP1et/dsqLcnKdu3va9F/gb0cAT82n1mtfCFBe4I4e8fOWK3RgNNWsGsLakX0HnIgVGIALlwCSpIAJ8T18POVGdj4uNDoUXvXD39fkWeHfkZE+tyWvVa+vzFF1IHU2950/ZbBUCjgAAPScxpvYg9CD9Zd8NjtOM8F4zFyUV9pctlrSsDFbysrtCOE2ppxnnvhNGpX9+gC6N+0v4H85V5Pb0YnMVHmfwEgZ6/w5NY8U/rk3XYyRF9n5s9hSWoDxzG2Xx1iFolUw4JvqD1BIP0lhpPhnK+t2QcV9fgW3DYJKd8otfjz/ALER2ng2qLZcgN9cwubeB5GRew8dlYpUrk8MqvYceebnHlXeSitQoWIsbZrXS/gw4yvdNsbNx5+Z46dGVTkOUdya53z+o3pbCYg5iFPK2o9Y0xWCen8w05EcJOVtoKqF7llAv3RmNvACV/F4mlV/SisS1wFptoVvyC8euus7Uysk/N2+ws8HOybLP9z+nt29f0+8QqUs3h0PSNq5NM2a2uoI4GSeC2e1TXgv4+UfY3A00SzAE8hFli6tHLxO+ErtR59yvpjPGI4jbA1UMAeGvL+skfty0tVCi3OwvIXazjF4ihTRFFSs6hny2a1wL5vKdceCnPlcHDFgp2crgbpgQeBBJ/zAmR9XBFKxYggZb9LnhOtP8M9nVGKJUqo3Raob6OD7Xm2H+DVIVFJxVVqYIJQoozAa2LA8PSXKWi/cnLuWD4Y7B+y4BCw/SVv0r342PyD0Wx/eMt4iS6cIqsyamZmEIBgxviqCujIwurAqw6gixHsY4MReAee9s4KrszGVKQ1XNmCnRXRtVYH9VraE8Lg3lm3Y33yDut3R89JzYrfmvTzGhlx3+3RGOod0AV6dzSbhfrTY9D9D6zhtNijlWBVgSpBFmU8x4awCe3rrHEYqpiKdF6dM6MzMuV2UWLILAknS9rxls/aBRgeXOSexsKmKV6LaVHQ9k1+DrqBrpr5cpGbQ2HWwmTtlAz3tZs1svX8ZY4d3S+kg5VXUuotq1qdakQ1iCLEStjCdkzLyvdfKN6GJZdQfSOW2vbUoGI4GwNr8xJmbVXkRSk9P3IuJZOiT6VtexI4Z+xW54vy6DkYxYK5JIBueYvI3GtWqd7kddGsfS+hi2yqgAIOng2h+srM+eqo0xi9L1LDCjux2yfL9B/Sw4UEC4VrXUE5TbhcRcCagTMom2+5cpJdjMldn7SBW1zdbBri1j/YjfZWy2xDWGij5m6eXjLfTo0qNHsrgrzBscx6mU3iN9aSr1uX5GJckKMbMjHchqToAOczWwVInS48mMktjGhTOqjN9/i314ekqZOKW9GhNbI2UtNczKO0YWYnXTjl6Ssb0YTDWZqIbOps/ZqWpAn754IfL2lzoOrjuveRNbA9iK65UFJ6bMAosL21uOvO844mQ6reuW9+2+Pr2NvsOeiZmqGbET2ZuaPTB4gHzmDTFrW06copaN8TiEQd5gPX+XGZRhjrZFUIzIumYHTxI0+sQwlAM1yB49fKQorua2dAbX4nugjwHGSNXa4GpFideFtfwnCSab6fU85dN0zs+G99X9i0NtJKSE6aDSVbFbVNUkmNsRii/E6Ri9bW00qp5+ZXVUc/MncBgjUUk0w1yAuYkKOraan0mKezsNgjmY5qmthqW11sq3NvWRi7frZcgqEDhfQtboCeH1jBn4nrxPEnzJ1Mua61BaL6qtVx0idTaFbGVkop+jDuFCg66nUuw5AXNh0ncdm4ZaVJKafKihRqSbAcyZzT4WbulicU401SkCOPDM4/7R6zqNNZ1Oo4UxZIigi6QDa0IQgGDEXi5iTiAIOJx/wCLu7XZ1lxSCy1e7UtycDQn9pR7r4zsTCRm3NjpiqD0anyuLXHEEG4YeIIBgHnzZ2Msb8x7+Y8Y62vXes2Z2ZydQxN/9BNt5t162Aq5agupP6OoPlcfyPVf9YxR8wt4aTMX0vZhra0K0aijQnh7enWPFx9hZFuepjVaKquZtBy6ny/OLbIwX2x2UOKdNLZ+bG97AdTpxOgkv+alFcd/cjfy6b57exEpWPaZBdu9fTgATc28tY9ROIOtpN4vdcUnApVEAc90ObP/APqM6+C7OoVve1tetxeSsZxa6d7ZHvTT3rSDFYumiZlDXPBUJvfxHAedptsxq1RbsUHha/uQeM1yoOMlNk7PYkvlKrawvxPjbp+ci5GHXGLlskUZc5NRJHZ+LelSsBckknLe3h9JHf7TxD1SDSYIP1jp7dRGe19tVaNZkVgALaFQeIve/wDfCM/96K/3k/glA/DKnOU36k/4jLAKzdD7GbrWbofYyujemt/w/wCEzP8AvVW/4f8ACZyfhUP+w+IywU9uVqdSwSoRcahdNed7yxf7zdtTKsdSpX3BH85Q6W36j8SM3gNLDwPnLHhwGAOl7C5trwnGzwmqbST01/cyrWRqYKr91R5tf8BFBgX5uo8lv9Sf5SVyRvjqLFGyfNY2lx8KC9DV3S0MThkvZmZvAtb6LaRO1aoLZUAAXjYWu3j5RJkBHjz6zejhpCnemtJaKi7Lc46ZEUMezPYHui+YDQ9LEyVp1ha3LoY0xe7rr+loAm98yAfgOYmcFiBU0+VxxU/y/KSVXGUVokKqMopoUq6C0ZNoCfaPq4AXvage48pGVWudNelpmuhRezNWOoS2aCpaPdhbJbF4mnRGmdgCeijVj6AGM1p9Z0v4RbF1qYlhpbsqfrq5H/SPeSSUdG2fgVo01poLIihVHgI+RZoixZRAN1EVE0URSAYhMwgBNGE3mDAEGESYRdhEXEAjdrbMp4im1OqgdG4g/iDxBHUTg+8eCTCYqpTRmKo1hnADevUdG0v0noOoJUd6dg4ZnGKrKA1JfmubG3C68GOunnAON1atN6bXZzVJFrZcgUcb2OYm3hYR1szGVmUUqFMKQO/U0BNye8xPD2J0k7h9nNtLEFyoTD0zY2AGb/ICOJ+8eXCOdq7pNTbtcMMpGuQafwf/AFOkAjV3MqMA5rntbg31sPI/MTLLid3VrBSzMGChSwt3rfeB5xvuttL7SCMpDJbNppre1tfDhLZTw02jJxe0zWUVJaZBYLdylS1C5m+83ePpyHpHj0ZKGhE2oRKTk9tmVFR4RzXfnDZKyN99Leqn8iJW84lz+JGCf9E9u4Lre/6zXPDyWUe01MivaCHaRG0LQCV2Zqf75y/4PD+w0nP93kLV1UcWYTqtDDZVt7nqZEsqc7oy9Fv8TZPgZ9hNxQj8YebjDyWakDjtgpV1Iyt94cfXrIg7uVlNgUYdbke4t+Eu/wBnidbDaTjOmE+6OE6IT5aIClR7JAo1NuPieJEoO2d3quGK1GqdpnY9/W4biAxPMjn1B8JP/wC62MqvUao4Q5zbiQRyK5W0FrcY2xm6WJyMGrKVAuQe0t3deF/CdUtLSOySS0iDfanaU7G2Yc+tv5zGCwrOQqKzM3BVBLH0EUXZLLTFRqTtSFwXXlbjmsCR5kWnTNxdo4IIFogI7AXzkF38n4N5C3lBkbbq/DDhUxmvMUQdP+Yw4/sj35TpeHohVCqAABYAAAAdABwiVIRygmQKIIsoiaiLKIBus2mAIQDMIWhACEIQDRhEnWLkTRlgDN1kHvLsAYug1ImxOqtr3WF7HTz+ssTLEmSAUbdfdaphaPZ1HDd4kAXyqDyBOvHX1k4uBHSTDUpqaUAiKOzES+VFW5ubAC56m3ExT7PJE0pqaUAjjRiTUZJNSiT0oBTd+8FmwVT/ACFX/hYX+hM5PO/YzCK6srAFWBDA8CDxBlR2puvgaSlnpIg/ace1m1gHL5mSm1aFGpUCYWi978AWZm/dJOUeJIiGD3fq1s2RQcpswL5SD5WPSAOt0x/4yl+0forTq9JJy2ju7iqB7RUsVBN1qAnhrYW6Tpm7KVGw1NqpJdlu1xY6k8fS0AfrSii0Y4SjFlpQBp2EwcPH4pTbsYBD1sLKvvXjUoUWDmxqAqmhN+FzpwABl/OHvGW0d2qOIAFZAwVsw4ixHQg3gFd3VwBTDUxbiC38RJ/AiQm9O49SpWpvg6aoWJFWxCg3tZipOU21vbXWdMpYIKLAaCLpQgDfZWA7GklPMWyKFzHUm3MyQQTCJFkSAZRYsomFWbwDEJmEAxCZhACEIQAmCJmEASZZoUi9pgrAG5SalI4KTHZwBsUmhSOzSmDRgDJqcTanH5oTU4aARNWhec425uxWrY9g/adiQGDgcBYdxSdBredbOEiT7PvAKJgthJQXLSQKOZ/WPixOp9ZCbMw/Y7Rq0+VQFl8z3x/8hOn1NkXkJidxy+Lp189gikFevG3tmgGcNhR0khSox5S2VaLrgYAzWnFBTjsYSbDDQBqKc2FOORh5sKEAainNhTjnsZkUoA3FObrTi4pzYLAE1pxQLNoQAhCEAJiZhAMTMIQDAmYQgBCEIAQhCAEwZmEAIQhACEIQAhCEAIQhAMTMIQAhCEAxCEIATIhCAYmYQgGJmEIBiZhCAYmYQgBCEI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hQREBUUExMUFRUUFBYUFBYYFhUUFRcYFBcVFxgXFBcXHCYeGBojGRQVHzEgIycpLCwsFSAxNTAqNSYrLCkBCQoKDgwOGg8PGjUlHyQsLyoqLjQ0Kiw0MjIsKSwvKjQtLCopLCwsLCwqLCksKSwsLywtLCwsLCwsLCwsLCwqLP/AABEIAMIBAwMBIgACEQEDEQH/xAAcAAABBAMBAAAAAAAAAAAAAAAAAwQFBgECBwj/xABFEAACAQIDBQYDBAgDBgcAAAABAgADEQQSIQUGMUFREyJhcYGRBzKhFFKx0SNCcoKSweHwM2LxFRZjg6KyJDRDc8LS4v/EABsBAQACAwEBAAAAAAAAAAAAAAAEBQECAwYH/8QAMxEAAgICAQIEAwYFBQAAAAAAAAECAwQRIRIxBSJBURNh8HGBkbHB0QYUMqHhFSMzUvH/2gAMAwEAAhEDEQA/AO4whCAEIQgBCEIAQhCAEIQgBCEIAQhCAEIQgBCEIAQhCAEIQgBCEIAQhCAEIQgBCEIAQhCAEIQgBCEIAQhCAEIQgBCEIAQhCAaPUCi5IA8dJrSxKt8rA+RlV3t2gUxFNT8pS487kH+USbaYSzKdRr/Sd41bjvZIjSpR3sukJrTa4B6i/vNpwI4RHFYgU0LHgP7EWkXvHSZsM+UXIAYAcTlIJt6AzldKUa5OPfT0YfY1Xa545RaSdKoGAI4EXE53T2/3dDe+g8fKX3ZlIpRRW4hQD521lL4TkZFspK17RzhJvuOoQhL86mDIbE71UUbKMzEaEqBb3PGOd4MQUwtZl4rTYj24zluD2kAdeEq8/Ksp0q/UscLGhdtz9DrGz9ppXW6G9tCDoR5iO5R/h7VapUrN+qAq+tyfw/GXiS8W2VtSlLuRsmuNdjjHsEIRLFYpaaF3YKqi5YmwA8ZJI4rCVGr8TcKGsO1cfeVNPTMQfpJ7ZG3KWKXNScNb5hwZf2gdROcbYSekzeVcorbRIQhCdDQIQhACEIQAhCEAIQhAGW0toiiovxOgEj6W1XbUMPKwjXfmi3ZLUXghObwDc/Qge8q+A21lPGTKYRcfmVGZO1T0npF/wG0w5ynRvxkhKNsXGl8XTC9ST5ZTeXmcboqMuCZiWSnX5u4QhAziSym79YzCsBTqVclZNUspcjMODAciLSq7PSqz0+0RuzLKGItfKTxseAk1vjiadHEVKxpguopoL89L3HTRvpG647NTzjmLiSq4+XuS64+XudHpOCBYgjlbhN5UN2cU9N1DNmpV0D02PPNawNuDAnKeukt95HktEaUdBIbb+1hTRkDFWZSMw4pcEAjx5+kmJRt5sfTRMZVckMiNSUf56gyKR6a+RMg5c5pRhW9OT1v242znLfoR9PZFId7NUD8e0DWe/wB6/C8se5bEK4OINcMQyEm5AAsw97Sm09rD7Nmvr2d/pJj4fqiOtNamY9l2jXI0LWBC25Xbn0lB4fZdC3W29vTX5v5aOUNpnQYTAMa7T2gtCkajcBbTqSQAPcz1UpKK2yQk5PSE9q7SpUUPbMArAix1LdQBznHtqbOQ1j9mZ+y4hXsGv91T06Ey4tgG2pXNY5lw6LZQbgsQDovhm1J8APKldocpI4gX68pR5l0paeuPQusOmMdrfPqWfYXxGw+EQUThatLLqdQxJ5sSbXJtxnSqVTMoI4EA+Ouus4WrjF0qF7Z2rpTv4M2Uj2N53YCWeLY7IcrWuCtya1XPh73yZnLPjFthhUo0AbLlNVh1Nyq38rH3nU5Qfiluj9qRK1N0WrSBXK7hFdTrYMdAwPC+mp4Trcm4NI51NKabOZ4bGAL4yz/DPGs20QF4Gm+fpYAEX/et7zntEuxsBaxALE2UXNhduHGdt+Ge7FLDUjUFVK1aoBnZDdUUahVvrx4kgXsOkhU0vqTJl1q6Wi8QidauqKWZgqgXJJAAHiTICtv/AIJTbtr/ALKuw9wLSwcku7IddNln9EW/sRY4SO2ZvBQxP+FVVzzHBh+6dZIzKafY0lCUHqS0whCEyahILbu91HCnKbu9r5F4j9onQScYzg2O2oalao7HVnYn3P8Ap6Sx8PxY5E319kTMSiNsn1dkX4fE/X/y+n/ua/8AbLJsLeejiwchIZfmRtGHiORHiJx6ljRFsDtY4fEU6yH5WF/FTowPmLy2yPDKXB/DWn6FhdhVOPk4Z1PePe/D4UMlQh3trTGpsw0zdAROZ4b/AMZXY0afY0xxsSVB5AX/AL8pKfF7ZWSrSxKju1V7Fz/mW7UyfMZh+7F9nVlobPVqYF8qk+Ja1yff6SgojtnlcyfTHWuWTG7+Lp4NdUux+epfUi+gsdAPAS54bErUUMpuDwnO6RSqFFT5GIza2sCeN+VuPpH5xVXCIRRrUq1JTmdlZTUVbjUrf6j2E3uhHfHc44101F75SL3MGUrHfEumihaSNVq21AuEB8+J9B6ym7Y3xxdclXqGmPuIMg9f1j6mQJ2KJbwg58lm+IuKo0qlNnamwc5alM2JFlNntxGml/KVDY+Pd6RWkhcBiAcyrpe2gJudPCQmJw+bXn+MTw7tRcOtgw4EhT9DNY5b7PsS4waRe8Ns6vSo0ezcBqWtirNcls3y58oI0GnG0Tx+2dphC71CqjU5ezUjztrIPCbfxCtm7XNc3KkApr0tqPQxnVYuSWNyxBNtF04d0aaRbdXJeXZnoXsOa+2sQ/zV6x/5j/nNtjLRJqHEm9ypBc1WutiCFym1/OM7QMr5rrWmzMoKS0WrDYrZhouoVAi6lWU5m4arfvH3kLj8ThCp+z0yhuLWp5T43fNe1uVpXTV1vp7SVw9Iut1H4SPj4SU9w239rZH+FCrzSkZTF1F4VHHk7D8DJLDY2pXTs2xdSx+amXzXsbi1yeYjBMI7cFMRKEHmpB8QRJltVijqW1v69STVbW5bjp6+vQtdLFYkKqNiGekosKZRUBFrAMaeXMB0/GVepiKuHVz3GHC61BfXhccYnUdgSwqMrcS2Y/W+kjqlRqrXZrnhc/ykP4UnxZLq9iV8WK/449JI7sY41Mfhu2YIi1Qx1CouXvc+JJUC/jO9VMai0zULDIqli17iwFybiee1wgUgm9x4ED3ixxlQU2RHZVcZWAJykeI4GToXKtdOiHOl2Pq2dcPxKwXZu/ad5AT2ZBDtYaZR4/6zjG2sdiMS/wBorhstYt2ZPykLa4pg/qjMBfh9ZLbq7UweHY/a8GazA3FUEuOoHZMQvheb787yJj6qFB2a0kyKtwwNzckEaAWsPSZnPqhtsxCHTPSRXqFEVVNO+vEecQ2LtevhqtqdRlIa1gdJnDHsmLsQAB1Bv5Wmmx8E2JrgL81R1RfNzl+i3PpM4+9tehjI1pe5Y9s7618aqJVbupfQaZjfRn6kDSN6FZecZ7z4L7Nja9G1glQhf2Tqp/hIjBcVOdicpNs9RhzjVVGMfYs1HHdky1KbZXQ3Ujr+U7jsvGdtRp1B/wCoiv8AxAGecMHnrVFp0xmd2CqBzJnpDZmDFGjTpjXs0VL9coAvO+MmtlX41ZGfR78/gOoQhJZ54wZxD4hbuvg8S1QKewqsWVhwVmJJRjyN7kdR5GdvM5Pvtv0+cim36PMFVCAVcKbsXBGoNreRknGvlTPaO1NrrltHPhjJJ7vYCpjcQlKmCbkFzyRb6sx5aX8zLvvPu9gKuzPtdGglNnFMoUutizAMpUG2neHDlIHdrEV8IwNF8iXDMh1Ddbj+fKX9V076nKvj05JtmZGNTnJpenJ1LfDYn2rA1aIHey5qfg6d5PqLes4zsveYLSajVBKNzvZkIPDXoROljf6pf/BS37TX97Tlm8+yCcRVqouWlUc1ABYlc+rKfDMWsZSSxr6F1tcfief+NRkeTfP4Fjwe8lEUit1AsSCSM3gQTrxkRX3gfH4hPtFNXUaLTVloqOGpY6tfxIkAtECSOGwwy6gG8rbMmVjXHYnU4SrUkn3Oh7FweGo1CtJgKhFzT7TNa+tgt/zie8Bw4qoMQ1WxPdFrUxccSwW9uuso6U8pBGhUgqRoQRwIMWrVmdszMzNwuxLH6zaWYnHp6TjHw2Ss6+t9vvFccaRqHscxTlm+tuo85DtRLVCBqSdBcfSSNptQYg2GTvEd4qCy68jIlajOzzcJ+xZS6q6/Ly17hs/ZbgnN3Ry4HWPP9mG/HTy1j/tVJIUgkce8Gtfrlmytb+oB9p6yHhWL0rS389/seYn4nk9T29fLX7jRdmqONz6/yE2GzQpuQdb6EafURTEdpbuAi/6wYpb0AufeRaUahbOM4b717fU8ZHu+Fj2RjGjfzX/nJ3q+JfByldr5fXYk2FNOJpDwut/YazfD1UcXVgR4C9vA8JEiixaxvck3JudfEyQw+HcMLuCANQFVb8db9Z0w8q62bk4aj24/y/0OeXjVVRSU9y7/AFpDjKCNdR0v/SNMXggbZAFtx6Wj7MBwuD1JH5QS9jYXtqTa9pY30V3wamuPcr6b50yTg+SrbTFrKCCOqm4PD84yySz4zB9pplXrmub/AMIH1vIxcKFPiDzniszDnjz57eh7DEy4Xw47+pjsrcCfK5sfS8w6dFX1LE++n4RYxF8SAwUnU8NDzkRv3J9VMrJdMP2EaitlIFxz4gj0FtfWQv2M9TLEX1AAJJNgBxkjht1Q5zVGIv8Aqrb6n8pzndGK5I2fOPh71kcN+ndv8Dn2Mw5DDuO9+FibeQAF5f8A4NbK7XGdoVstBC9tfne6Je/gHMkxubRI0zqeob8xEsBs7H4Kowwbo4qkZs2RTcXtmz6HieB5ztTnVt9JXU5uJk+WNnTL2ktL8Rf4wYnCPVFMU2OKVReorBQoPyrUFjn620IB46ys7m/Dqpj2e9ZaS08t+6XY5r8BcDlzMjto0qoxdQYhg1btD2hBDDNpcXGmnDTpadG+F9UU61e5AXsQ5J4AI2pPoZ26uqzTPUyp+DhuUHytDnZ+yMDsWsgOetiKiMwdspKqtgcq6Bb38zY6y/4PGLVRXQ3VhcH++c87bzb2HFbVeupuiuEpeNNe7/1XZv3p1j4b7aWp2tFSSFtUGhsMxIYXPiAfUyWtLsedscpPcntl4hCE2OQy2zh3qYeqlJstRqbKh6MQQJ5z2tWdx39GQlGFrWsennPTBnH/AIq7qdjW+1IP0dY5awt8rn9bwDW979ZlPTMple3Y27UOFbDNY0hUWot+KtrcDwOh8/OTlB7ym7Mbs6jLyYAr42/p+EnqGMtPS4EoqpJFFnqUrefuLCpAEbYqsLSPfHxpVxclOSRBUBGrhlzEZRYcD5+EUo0QPlFvKMq5ZiGU8OVzY+doq9V3ABAQA3OUm7dL68tfeVb8TxsZuKr8y7cL89HvMHKfwIuUfNruOyh1styepsB4nQ3iIa+un4/WaCgPH+JvqLxRZQ52cslrpj0r24/Y6Tm5vfYIMtxb+s2gVvK1GjJbAVTls1IKRpfk3iBwHlyi4bX+x+EiMNiSrZjdyFyjOzEAXvwBlq3b2M1e1SsQE/VpqoQHxYjvW9Zfy/iDGxKFK1P9f0PN2+FWym3FpL6+0jlVm5M3ufeavYHiF5nMwUD3Mv67Io2t2SW6FQR9Yyxm5+FqD/BRG5MgCke2h9ZRy/jety8tTS99/obw8IWvPIo9XG01IHaAkm2ga3qxAEK2OWmQMuZuOlRQB0vYGNtr7LNCq1NrG2oNtGB4GNBTA4Sz/wBcutr8uueU0SoeEURkpd17DwbVN/8ADX1dj/IRtja3akZkUAC2ma+vUljNJmQrMy+yPTKW0Tq8Smt9UY8me1YoE7R8oFguawt424zQJbSKJTJ4Am3TX8ISM5uXdneKiuEJOtwRwvGn6ReIDjqND7GPoETVrZLoybKHuths4kd5gM3AW5CTWGxsgTUsYrTryFZDbZ4jxSyzIyZzte3v+3oXTBYoETfEYgCVjCY+0VrY+/ORvh8lO63sq23cOKeLdr6N3xc82uW+t5nb20auEwpRgUfGotte8MOrG91tcZ2t6KesWXG0v9oU6lYdpSpEZkBF2K3IBDEAjMRfXlIbffaVTHbQq1sj5CQtMEXsiiy3tcDmfWX2PW+lSl3PokcybxK6pd9LZH7Mp2Oc8h7npO+fCvYRw+CFRxZ657Q9cv6g9rt+9Oa7h7r/AGvEpSI/RUrPWPI9F9Tp5X6Tvii3CTUV8ntm0IQmTBgxptTZyYii9KoLo6lT68x0INiD4R2Yhi8UtNGd2CqoJYk2AA6kwDzfvBs58LiKlFhdqLHKde8vFWFuRFjNcJtPMoJ0P09Jbt/sSmPdK9BNVXKTmF6icR4XFzz4Hwkbs74fY+oFy4dKam1i9RBp1sCx+kk03yqfBxtqjYuSLOPHWa53fgDbrN61QrUam4AZGKsNDqptoRx4SbwbCogHTlLvolbFqEtP0KhSjXJOcdr1GdHDnLopsJtRp5jYW6zTG58PqT3CdD08DGb4kEgmkag46MAP6yhysGuiceqW99/3LnHzJ3Rl0x1rsTWHwRv3rW/GL1cKttEuegbL9TG+z9o9pp2bLbra3kLRxUxyK2VnUHjYkS7qxMNU6WtP1et/dsqLcnKdu3va9F/gb0cAT82n1mtfCFBe4I4e8fOWK3RgNNWsGsLakX0HnIgVGIALlwCSpIAJ8T18POVGdj4uNDoUXvXD39fkWeHfkZE+tyWvVa+vzFF1IHU2950/ZbBUCjgAAPScxpvYg9CD9Zd8NjtOM8F4zFyUV9pctlrSsDFbysrtCOE2ppxnnvhNGpX9+gC6N+0v4H85V5Pb0YnMVHmfwEgZ6/w5NY8U/rk3XYyRF9n5s9hSWoDxzG2Xx1iFolUw4JvqD1BIP0lhpPhnK+t2QcV9fgW3DYJKd8otfjz/ALER2ng2qLZcgN9cwubeB5GRew8dlYpUrk8MqvYceebnHlXeSitQoWIsbZrXS/gw4yvdNsbNx5+Z46dGVTkOUdya53z+o3pbCYg5iFPK2o9Y0xWCen8w05EcJOVtoKqF7llAv3RmNvACV/F4mlV/SisS1wFptoVvyC8euus7Uysk/N2+ws8HOybLP9z+nt29f0+8QqUs3h0PSNq5NM2a2uoI4GSeC2e1TXgv4+UfY3A00SzAE8hFli6tHLxO+ErtR59yvpjPGI4jbA1UMAeGvL+skfty0tVCi3OwvIXazjF4ihTRFFSs6hny2a1wL5vKdceCnPlcHDFgp2crgbpgQeBBJ/zAmR9XBFKxYggZb9LnhOtP8M9nVGKJUqo3Raob6OD7Xm2H+DVIVFJxVVqYIJQoozAa2LA8PSXKWi/cnLuWD4Y7B+y4BCw/SVv0r342PyD0Wx/eMt4iS6cIqsyamZmEIBgxviqCujIwurAqw6gixHsY4MReAee9s4KrszGVKQ1XNmCnRXRtVYH9VraE8Lg3lm3Y33yDut3R89JzYrfmvTzGhlx3+3RGOod0AV6dzSbhfrTY9D9D6zhtNijlWBVgSpBFmU8x4awCe3rrHEYqpiKdF6dM6MzMuV2UWLILAknS9rxls/aBRgeXOSexsKmKV6LaVHQ9k1+DrqBrpr5cpGbQ2HWwmTtlAz3tZs1svX8ZY4d3S+kg5VXUuotq1qdakQ1iCLEStjCdkzLyvdfKN6GJZdQfSOW2vbUoGI4GwNr8xJmbVXkRSk9P3IuJZOiT6VtexI4Z+xW54vy6DkYxYK5JIBueYvI3GtWqd7kddGsfS+hi2yqgAIOng2h+srM+eqo0xi9L1LDCjux2yfL9B/Sw4UEC4VrXUE5TbhcRcCagTMom2+5cpJdjMldn7SBW1zdbBri1j/YjfZWy2xDWGij5m6eXjLfTo0qNHsrgrzBscx6mU3iN9aSr1uX5GJckKMbMjHchqToAOczWwVInS48mMktjGhTOqjN9/i314ekqZOKW9GhNbI2UtNczKO0YWYnXTjl6Ssb0YTDWZqIbOps/ZqWpAn754IfL2lzoOrjuveRNbA9iK65UFJ6bMAosL21uOvO844mQ6reuW9+2+Pr2NvsOeiZmqGbET2ZuaPTB4gHzmDTFrW06copaN8TiEQd5gPX+XGZRhjrZFUIzIumYHTxI0+sQwlAM1yB49fKQorua2dAbX4nugjwHGSNXa4GpFideFtfwnCSab6fU85dN0zs+G99X9i0NtJKSE6aDSVbFbVNUkmNsRii/E6Ri9bW00qp5+ZXVUc/MncBgjUUk0w1yAuYkKOraan0mKezsNgjmY5qmthqW11sq3NvWRi7frZcgqEDhfQtboCeH1jBn4nrxPEnzJ1Mua61BaL6qtVx0idTaFbGVkop+jDuFCg66nUuw5AXNh0ncdm4ZaVJKafKihRqSbAcyZzT4WbulicU401SkCOPDM4/7R6zqNNZ1Oo4UxZIigi6QDa0IQgGDEXi5iTiAIOJx/wCLu7XZ1lxSCy1e7UtycDQn9pR7r4zsTCRm3NjpiqD0anyuLXHEEG4YeIIBgHnzZ2Msb8x7+Y8Y62vXes2Z2ZydQxN/9BNt5t162Aq5agupP6OoPlcfyPVf9YxR8wt4aTMX0vZhra0K0aijQnh7enWPFx9hZFuepjVaKquZtBy6ny/OLbIwX2x2UOKdNLZ+bG97AdTpxOgkv+alFcd/cjfy6b57exEpWPaZBdu9fTgATc28tY9ROIOtpN4vdcUnApVEAc90ObP/APqM6+C7OoVve1tetxeSsZxa6d7ZHvTT3rSDFYumiZlDXPBUJvfxHAedptsxq1RbsUHha/uQeM1yoOMlNk7PYkvlKrawvxPjbp+ci5GHXGLlskUZc5NRJHZ+LelSsBckknLe3h9JHf7TxD1SDSYIP1jp7dRGe19tVaNZkVgALaFQeIve/wDfCM/96K/3k/glA/DKnOU36k/4jLAKzdD7GbrWbofYyujemt/w/wCEzP8AvVW/4f8ACZyfhUP+w+IywU9uVqdSwSoRcahdNed7yxf7zdtTKsdSpX3BH85Q6W36j8SM3gNLDwPnLHhwGAOl7C5trwnGzwmqbST01/cyrWRqYKr91R5tf8BFBgX5uo8lv9Sf5SVyRvjqLFGyfNY2lx8KC9DV3S0MThkvZmZvAtb6LaRO1aoLZUAAXjYWu3j5RJkBHjz6zejhpCnemtJaKi7Lc46ZEUMezPYHui+YDQ9LEyVp1ha3LoY0xe7rr+loAm98yAfgOYmcFiBU0+VxxU/y/KSVXGUVokKqMopoUq6C0ZNoCfaPq4AXvage48pGVWudNelpmuhRezNWOoS2aCpaPdhbJbF4mnRGmdgCeijVj6AGM1p9Z0v4RbF1qYlhpbsqfrq5H/SPeSSUdG2fgVo01poLIihVHgI+RZoixZRAN1EVE0URSAYhMwgBNGE3mDAEGESYRdhEXEAjdrbMp4im1OqgdG4g/iDxBHUTg+8eCTCYqpTRmKo1hnADevUdG0v0noOoJUd6dg4ZnGKrKA1JfmubG3C68GOunnAON1atN6bXZzVJFrZcgUcb2OYm3hYR1szGVmUUqFMKQO/U0BNye8xPD2J0k7h9nNtLEFyoTD0zY2AGb/ICOJ+8eXCOdq7pNTbtcMMpGuQafwf/AFOkAjV3MqMA5rntbg31sPI/MTLLid3VrBSzMGChSwt3rfeB5xvuttL7SCMpDJbNppre1tfDhLZTw02jJxe0zWUVJaZBYLdylS1C5m+83ePpyHpHj0ZKGhE2oRKTk9tmVFR4RzXfnDZKyN99Leqn8iJW84lz+JGCf9E9u4Lre/6zXPDyWUe01MivaCHaRG0LQCV2Zqf75y/4PD+w0nP93kLV1UcWYTqtDDZVt7nqZEsqc7oy9Fv8TZPgZ9hNxQj8YebjDyWakDjtgpV1Iyt94cfXrIg7uVlNgUYdbke4t+Eu/wBnidbDaTjOmE+6OE6IT5aIClR7JAo1NuPieJEoO2d3quGK1GqdpnY9/W4biAxPMjn1B8JP/wC62MqvUao4Q5zbiQRyK5W0FrcY2xm6WJyMGrKVAuQe0t3deF/CdUtLSOySS0iDfanaU7G2Yc+tv5zGCwrOQqKzM3BVBLH0EUXZLLTFRqTtSFwXXlbjmsCR5kWnTNxdo4IIFogI7AXzkF38n4N5C3lBkbbq/DDhUxmvMUQdP+Yw4/sj35TpeHohVCqAABYAAAAdABwiVIRygmQKIIsoiaiLKIBus2mAIQDMIWhACEIQDRhEnWLkTRlgDN1kHvLsAYug1ImxOqtr3WF7HTz+ssTLEmSAUbdfdaphaPZ1HDd4kAXyqDyBOvHX1k4uBHSTDUpqaUAiKOzES+VFW5ubAC56m3ExT7PJE0pqaUAjjRiTUZJNSiT0oBTd+8FmwVT/ACFX/hYX+hM5PO/YzCK6srAFWBDA8CDxBlR2puvgaSlnpIg/ace1m1gHL5mSm1aFGpUCYWi978AWZm/dJOUeJIiGD3fq1s2RQcpswL5SD5WPSAOt0x/4yl+0forTq9JJy2ju7iqB7RUsVBN1qAnhrYW6Tpm7KVGw1NqpJdlu1xY6k8fS0AfrSii0Y4SjFlpQBp2EwcPH4pTbsYBD1sLKvvXjUoUWDmxqAqmhN+FzpwABl/OHvGW0d2qOIAFZAwVsw4ixHQg3gFd3VwBTDUxbiC38RJ/AiQm9O49SpWpvg6aoWJFWxCg3tZipOU21vbXWdMpYIKLAaCLpQgDfZWA7GklPMWyKFzHUm3MyQQTCJFkSAZRYsomFWbwDEJmEAxCZhACEIQAmCJmEASZZoUi9pgrAG5SalI4KTHZwBsUmhSOzSmDRgDJqcTanH5oTU4aARNWhec425uxWrY9g/adiQGDgcBYdxSdBredbOEiT7PvAKJgthJQXLSQKOZ/WPixOp9ZCbMw/Y7Rq0+VQFl8z3x/8hOn1NkXkJidxy+Lp189gikFevG3tmgGcNhR0khSox5S2VaLrgYAzWnFBTjsYSbDDQBqKc2FOORh5sKEAainNhTjnsZkUoA3FObrTi4pzYLAE1pxQLNoQAhCEAJiZhAMTMIQDAmYQgBCEIAQhCAEwZmEAIQhACEIQAhCEAIQhAMTMIQAhCEAxCEIATIhCAYmYQgGJmEIBiZhCAYmYQgBCEI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Agile Retrospective – Process</a:t>
            </a:r>
            <a:endParaRPr lang="en-US" b="1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70" y="1031118"/>
            <a:ext cx="2996318" cy="224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Team sits together.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What went well.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What improvements needed.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Discuss impediments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2513" y="5267559"/>
            <a:ext cx="7478974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6525" tIns="46038" rIns="136525" bIns="46038" anchor="b" anchorCtr="1">
            <a:spAutoFit/>
          </a:bodyPr>
          <a:lstStyle/>
          <a:p>
            <a:pPr algn="ctr" defTabSz="1023938">
              <a:lnSpc>
                <a:spcPct val="90000"/>
              </a:lnSpc>
            </a:pPr>
            <a:r>
              <a:rPr lang="en-US" sz="2000" b="1" dirty="0" smtClean="0"/>
              <a:t>Formal Idea Generation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93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42900" y="1913842"/>
            <a:ext cx="8459788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Sprint Retrospective – Great Opportunity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Brainstormed </a:t>
            </a:r>
            <a:r>
              <a:rPr lang="en-US" sz="2400" dirty="0" smtClean="0">
                <a:solidFill>
                  <a:schemeClr val="tx1"/>
                </a:solidFill>
              </a:rPr>
              <a:t>Impediments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Productive ideas implemented in last sprint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Vision – productivity and cost saving ideas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Important stage  – when ideas are fresh in the team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motivation and strength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b="1" dirty="0"/>
              <a:t>DMP </a:t>
            </a:r>
            <a:r>
              <a:rPr lang="en-US" b="1" dirty="0" smtClean="0"/>
              <a:t>&amp; Kaizen </a:t>
            </a:r>
            <a:r>
              <a:rPr lang="en-US" b="1" dirty="0" smtClean="0"/>
              <a:t>in </a:t>
            </a:r>
            <a:r>
              <a:rPr lang="en-US" b="1" dirty="0" smtClean="0"/>
              <a:t>Retrospective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49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DMP &amp; Kaizen </a:t>
            </a:r>
            <a:r>
              <a:rPr lang="en-US" b="1" dirty="0" smtClean="0"/>
              <a:t>in </a:t>
            </a:r>
            <a:r>
              <a:rPr lang="en-US" b="1" dirty="0"/>
              <a:t>Retrospective</a:t>
            </a:r>
            <a:endParaRPr lang="en-US" dirty="0"/>
          </a:p>
        </p:txBody>
      </p:sp>
      <p:sp>
        <p:nvSpPr>
          <p:cNvPr id="4" name="Rectangle 4"/>
          <p:cNvSpPr txBox="1">
            <a:spLocks noGrp="1" noChangeArrowheads="1"/>
          </p:cNvSpPr>
          <p:nvPr>
            <p:ph idx="1"/>
          </p:nvPr>
        </p:nvSpPr>
        <p:spPr bwMode="auto">
          <a:xfrm>
            <a:off x="342900" y="1727200"/>
            <a:ext cx="8459788" cy="485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sz="2800" b="1" dirty="0" smtClean="0">
                <a:solidFill>
                  <a:srgbClr val="92D050"/>
                </a:solidFill>
              </a:rPr>
              <a:t>Process – how it goes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Separate bucket for DMP &amp; Kaizen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</a:t>
            </a:r>
            <a:r>
              <a:rPr lang="en-US" sz="2400" dirty="0" smtClean="0">
                <a:solidFill>
                  <a:schemeClr val="tx1"/>
                </a:solidFill>
              </a:rPr>
              <a:t>brainstorm for 5 to 10 minutes.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Look for any opportunity in the impediments.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Look for any opportunity by the motivation of finding one.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Thought of re-using idea from other teams – reusing </a:t>
            </a:r>
            <a:r>
              <a:rPr lang="en-US" sz="2400" dirty="0" smtClean="0">
                <a:solidFill>
                  <a:schemeClr val="tx1"/>
                </a:solidFill>
              </a:rPr>
              <a:t>source code/processes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Coming </a:t>
            </a:r>
            <a:r>
              <a:rPr lang="en-US" sz="2400" dirty="0">
                <a:solidFill>
                  <a:schemeClr val="tx1"/>
                </a:solidFill>
              </a:rPr>
              <a:t>up 2-3 DMP projects every month.</a:t>
            </a:r>
          </a:p>
          <a:p>
            <a:pPr marL="457200" indent="-457200">
              <a:buFontTx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5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3" y="280988"/>
            <a:ext cx="8843749" cy="998537"/>
          </a:xfrm>
        </p:spPr>
        <p:txBody>
          <a:bodyPr/>
          <a:lstStyle/>
          <a:p>
            <a:r>
              <a:rPr lang="en-US" b="1" dirty="0" smtClean="0"/>
              <a:t>Pilot Implementation – Bently Balance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Separate bucket for Kaizen &amp; DMP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3 Ideas captured in a single retrospective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2513" y="5267559"/>
            <a:ext cx="7478974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6525" tIns="46038" rIns="136525" bIns="46038" anchor="b" anchorCtr="1">
            <a:spAutoFit/>
          </a:bodyPr>
          <a:lstStyle/>
          <a:p>
            <a:pPr algn="ctr" defTabSz="1023938">
              <a:lnSpc>
                <a:spcPct val="90000"/>
              </a:lnSpc>
            </a:pPr>
            <a:r>
              <a:rPr lang="en-US" sz="2000" b="1" dirty="0" smtClean="0"/>
              <a:t>Needs to be driven from the Top Management.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40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1446212"/>
          </a:xfrm>
        </p:spPr>
        <p:txBody>
          <a:bodyPr/>
          <a:lstStyle/>
          <a:p>
            <a:pPr algn="ctr"/>
            <a:r>
              <a:rPr lang="en-US" b="1" dirty="0"/>
              <a:t>SSG MCS DMP </a:t>
            </a:r>
            <a:r>
              <a:rPr lang="en-US" b="1" dirty="0" smtClean="0"/>
              <a:t>Portal </a:t>
            </a:r>
            <a:r>
              <a:rPr lang="en-US" b="1" dirty="0" smtClean="0"/>
              <a:t>– Initiative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http://supportcentral.ge.com/products/sup_products.asp?prod_id=185990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 of site and</a:t>
            </a:r>
          </a:p>
          <a:p>
            <a:r>
              <a:rPr lang="en-US" dirty="0" smtClean="0"/>
              <a:t>Link to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" y="1768144"/>
            <a:ext cx="8915869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7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6" y="2366514"/>
            <a:ext cx="8459788" cy="708324"/>
          </a:xfrm>
        </p:spPr>
        <p:txBody>
          <a:bodyPr/>
          <a:lstStyle/>
          <a:p>
            <a:pPr algn="ctr"/>
            <a:r>
              <a:rPr lang="en-US" sz="4400" b="1" dirty="0" smtClean="0"/>
              <a:t>Q&amp;A</a:t>
            </a:r>
          </a:p>
          <a:p>
            <a:pPr algn="ctr"/>
            <a:r>
              <a:rPr lang="en-US" sz="4400" b="1" dirty="0" smtClean="0"/>
              <a:t>Thank you all</a:t>
            </a:r>
            <a:endParaRPr lang="en-US" sz="4400" b="1" dirty="0"/>
          </a:p>
        </p:txBody>
      </p:sp>
      <p:pic>
        <p:nvPicPr>
          <p:cNvPr id="5122" name="Picture 2" descr="http://t2.gstatic.com/images?q=tbn:ANd9GcR8TrvDQHWqQ3snU1KE2diEz54T0IlGjfUPoJv44_fJP-9Fq9HQ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18" y="1794901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361</TotalTime>
  <Words>256</Words>
  <Application>Microsoft Office PowerPoint</Application>
  <PresentationFormat>On-screen Show (4:3)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 Inspira Pitch</vt:lpstr>
      <vt:lpstr>blank</vt:lpstr>
      <vt:lpstr>SSG MCS DMP Knowledge Sharing Session</vt:lpstr>
      <vt:lpstr>Agenda</vt:lpstr>
      <vt:lpstr>DMP &amp; Kaizen – Value to Business</vt:lpstr>
      <vt:lpstr>Agile Retrospective – Process</vt:lpstr>
      <vt:lpstr>DMP &amp; Kaizen in Retrospective</vt:lpstr>
      <vt:lpstr>DMP &amp; Kaizen in Retrospective</vt:lpstr>
      <vt:lpstr>Pilot Implementation – Bently Balance</vt:lpstr>
      <vt:lpstr>SSG MCS DMP Portal – Initiative  http://supportcentral.ge.com/products/sup_products.asp?prod_id=185990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Cayabyab, Ivan C</dc:creator>
  <cp:keywords>September 22, 2004 – Version 1.1</cp:keywords>
  <dc:description>General Electric Company 2004</dc:description>
  <cp:lastModifiedBy>Mandhan, Sunil (105042237)</cp:lastModifiedBy>
  <cp:revision>130</cp:revision>
  <cp:lastPrinted>2003-08-29T14:38:12Z</cp:lastPrinted>
  <dcterms:created xsi:type="dcterms:W3CDTF">2010-11-24T01:09:18Z</dcterms:created>
  <dcterms:modified xsi:type="dcterms:W3CDTF">2011-12-09T05:46:23Z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