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45897" showSpecialPlsOnTitleSld="0" strictFirstAndLastChars="0" embedTrueTypeFonts="1">
  <p:sldMasterIdLst>
    <p:sldMasterId id="2147483664" r:id="rId1"/>
  </p:sldMasterIdLst>
  <p:notesMasterIdLst>
    <p:notesMasterId r:id="rId19"/>
  </p:notesMasterIdLst>
  <p:handoutMasterIdLst>
    <p:handoutMasterId r:id="rId20"/>
  </p:handoutMasterIdLst>
  <p:sldIdLst>
    <p:sldId id="286" r:id="rId2"/>
    <p:sldId id="328" r:id="rId3"/>
    <p:sldId id="258" r:id="rId4"/>
    <p:sldId id="317" r:id="rId5"/>
    <p:sldId id="320" r:id="rId6"/>
    <p:sldId id="306" r:id="rId7"/>
    <p:sldId id="321" r:id="rId8"/>
    <p:sldId id="307" r:id="rId9"/>
    <p:sldId id="323" r:id="rId10"/>
    <p:sldId id="322" r:id="rId11"/>
    <p:sldId id="325" r:id="rId12"/>
    <p:sldId id="326" r:id="rId13"/>
    <p:sldId id="324" r:id="rId14"/>
    <p:sldId id="319" r:id="rId15"/>
    <p:sldId id="327" r:id="rId16"/>
    <p:sldId id="318" r:id="rId17"/>
    <p:sldId id="309" r:id="rId18"/>
  </p:sldIdLst>
  <p:sldSz cx="9144000" cy="6858000" type="screen4x3"/>
  <p:notesSz cx="7315200" cy="9601200"/>
  <p:embeddedFontLst>
    <p:embeddedFont>
      <p:font typeface="GE Inspira Pitch" charset="0"/>
      <p:regular r:id="rId21"/>
      <p:bold r:id="rId22"/>
      <p:italic r:id="rId23"/>
    </p:embeddedFont>
  </p:embeddedFontLst>
  <p:defaultTex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4C4C"/>
    <a:srgbClr val="00AA50"/>
    <a:srgbClr val="7A7A7A"/>
    <a:srgbClr val="6B6B6B"/>
    <a:srgbClr val="767676"/>
    <a:srgbClr val="656565"/>
    <a:srgbClr val="CD0078"/>
    <a:srgbClr val="3C73B9"/>
    <a:srgbClr val="EBD7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44" autoAdjust="0"/>
    <p:restoredTop sz="91916" autoAdjust="0"/>
  </p:normalViewPr>
  <p:slideViewPr>
    <p:cSldViewPr snapToGrid="0" snapToObjects="1">
      <p:cViewPr>
        <p:scale>
          <a:sx n="70" d="100"/>
          <a:sy n="70" d="100"/>
        </p:scale>
        <p:origin x="-1446" y="-72"/>
      </p:cViewPr>
      <p:guideLst>
        <p:guide orient="horz" pos="1111"/>
        <p:guide orient="horz" pos="3705"/>
        <p:guide orient="horz" pos="1036"/>
        <p:guide orient="horz" pos="222"/>
        <p:guide orient="horz" pos="2814"/>
        <p:guide orient="horz" pos="2005"/>
        <p:guide orient="horz" pos="5442"/>
        <p:guide orient="horz" pos="1924"/>
        <p:guide orient="horz" pos="152"/>
        <p:guide orient="horz" pos="2888"/>
        <p:guide orient="horz" pos="3775"/>
        <p:guide pos="219"/>
        <p:guide pos="5551"/>
        <p:guide pos="2857"/>
        <p:guide pos="1503"/>
        <p:guide pos="4200"/>
        <p:guide pos="154"/>
        <p:guide pos="1577"/>
        <p:guide pos="2918"/>
        <p:guide pos="4270"/>
        <p:guide pos="56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4" d="100"/>
          <a:sy n="54" d="100"/>
        </p:scale>
        <p:origin x="-2850" y="-84"/>
      </p:cViewPr>
      <p:guideLst>
        <p:guide orient="horz" pos="3024"/>
        <p:guide orient="horz" pos="5906"/>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214" name="Text Box 22"/>
          <p:cNvSpPr txBox="1">
            <a:spLocks noChangeArrowheads="1"/>
          </p:cNvSpPr>
          <p:nvPr/>
        </p:nvSpPr>
        <p:spPr bwMode="auto">
          <a:xfrm>
            <a:off x="2922588" y="8988425"/>
            <a:ext cx="4021137"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ts val="1100"/>
              </a:lnSpc>
            </a:pPr>
            <a:fld id="{248A7D45-D04D-4B80-90EF-34F48D18C37A}" type="slidenum">
              <a:rPr lang="en-US" sz="900" smtClean="0">
                <a:solidFill>
                  <a:srgbClr val="1E4191"/>
                </a:solidFill>
              </a:rPr>
              <a:pPr algn="r">
                <a:lnSpc>
                  <a:spcPts val="1100"/>
                </a:lnSpc>
              </a:pPr>
              <a:t>‹#›</a:t>
            </a:fld>
            <a:r>
              <a:rPr lang="en-US" sz="900" dirty="0" smtClean="0">
                <a:solidFill>
                  <a:srgbClr val="1E4191"/>
                </a:solidFill>
              </a:rPr>
              <a:t>/ </a:t>
            </a:r>
            <a:endParaRPr lang="en-US" sz="900" dirty="0">
              <a:solidFill>
                <a:srgbClr val="1E4191"/>
              </a:solidFill>
            </a:endParaRPr>
          </a:p>
          <a:p>
            <a:pPr algn="r"/>
            <a:endParaRPr lang="en-US" sz="900" dirty="0">
              <a:solidFill>
                <a:srgbClr val="1E4191"/>
              </a:solidFill>
            </a:endParaRPr>
          </a:p>
        </p:txBody>
      </p:sp>
    </p:spTree>
    <p:extLst>
      <p:ext uri="{BB962C8B-B14F-4D97-AF65-F5344CB8AC3E}">
        <p14:creationId xmlns:p14="http://schemas.microsoft.com/office/powerpoint/2010/main" val="976875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3" name="Rectangle 5"/>
          <p:cNvSpPr>
            <a:spLocks noGrp="1" noChangeArrowheads="1"/>
          </p:cNvSpPr>
          <p:nvPr>
            <p:ph type="body" sz="quarter" idx="3"/>
          </p:nvPr>
        </p:nvSpPr>
        <p:spPr bwMode="auto">
          <a:xfrm>
            <a:off x="914400" y="4648200"/>
            <a:ext cx="573087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4" tIns="48322" rIns="96644" bIns="4832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3291704036"/>
      </p:ext>
    </p:extLst>
  </p:cSld>
  <p:clrMap bg1="lt1" tx1="dk1" bg2="lt2" tx2="dk2" accent1="accent1" accent2="accent2" accent3="accent3" accent4="accent4" accent5="accent5" accent6="accent6" hlink="hlink" folHlink="folHlink"/>
  <p:notesStyle>
    <a:lvl1pPr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1pPr>
    <a:lvl2pPr marL="457200"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2pPr>
    <a:lvl3pPr marL="914400"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3pPr>
    <a:lvl4pPr marL="1371600"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4pPr>
    <a:lvl5pPr marL="1828800"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xfrm>
            <a:off x="914400" y="228600"/>
            <a:ext cx="5730875" cy="4298950"/>
          </a:xfrm>
          <a:prstGeom prst="rect">
            <a:avLst/>
          </a:prstGeom>
          <a:ln/>
        </p:spPr>
      </p:sp>
      <p:sp>
        <p:nvSpPr>
          <p:cNvPr id="77209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Rot="1" noChangeAspect="1" noChangeArrowheads="1" noTextEdit="1"/>
          </p:cNvSpPr>
          <p:nvPr>
            <p:ph type="sldImg"/>
          </p:nvPr>
        </p:nvSpPr>
        <p:spPr>
          <a:xfrm>
            <a:off x="914400" y="228600"/>
            <a:ext cx="5730875" cy="4298950"/>
          </a:xfrm>
          <a:prstGeom prst="rect">
            <a:avLst/>
          </a:prstGeom>
          <a:ln/>
        </p:spPr>
      </p:sp>
      <p:sp>
        <p:nvSpPr>
          <p:cNvPr id="58675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Rot="1" noChangeAspect="1" noChangeArrowheads="1" noTextEdit="1"/>
          </p:cNvSpPr>
          <p:nvPr>
            <p:ph type="sldImg"/>
          </p:nvPr>
        </p:nvSpPr>
        <p:spPr>
          <a:xfrm>
            <a:off x="914400" y="228600"/>
            <a:ext cx="5730875" cy="4298950"/>
          </a:xfrm>
          <a:prstGeom prst="rect">
            <a:avLst/>
          </a:prstGeom>
          <a:ln/>
        </p:spPr>
      </p:sp>
      <p:sp>
        <p:nvSpPr>
          <p:cNvPr id="940035"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0615" name="Rectangle 7"/>
          <p:cNvSpPr>
            <a:spLocks noGrp="1" noChangeArrowheads="1"/>
          </p:cNvSpPr>
          <p:nvPr>
            <p:ph type="ctrTitle" sz="quarter"/>
          </p:nvPr>
        </p:nvSpPr>
        <p:spPr>
          <a:xfrm>
            <a:off x="344488" y="263525"/>
            <a:ext cx="8401050" cy="1395413"/>
          </a:xfrm>
        </p:spPr>
        <p:txBody>
          <a:bodyPr/>
          <a:lstStyle>
            <a:lvl1pPr>
              <a:spcBef>
                <a:spcPct val="25000"/>
              </a:spcBef>
              <a:defRPr sz="5000"/>
            </a:lvl1pPr>
          </a:lstStyle>
          <a:p>
            <a:pPr lvl="0"/>
            <a:r>
              <a:rPr lang="en-US" noProof="0" smtClean="0"/>
              <a:t>Click to edit Master title style</a:t>
            </a:r>
          </a:p>
        </p:txBody>
      </p:sp>
      <p:sp>
        <p:nvSpPr>
          <p:cNvPr id="580616" name="Rectangle 8"/>
          <p:cNvSpPr>
            <a:spLocks noGrp="1" noChangeArrowheads="1"/>
          </p:cNvSpPr>
          <p:nvPr>
            <p:ph type="subTitle" sz="quarter" idx="1"/>
          </p:nvPr>
        </p:nvSpPr>
        <p:spPr>
          <a:xfrm>
            <a:off x="344488" y="1677988"/>
            <a:ext cx="8396287" cy="1752600"/>
          </a:xfrm>
        </p:spPr>
        <p:txBody>
          <a:bodyPr/>
          <a:lstStyle>
            <a:lvl1pPr>
              <a:spcBef>
                <a:spcPct val="0"/>
              </a:spcBef>
              <a:defRPr sz="5000">
                <a:solidFill>
                  <a:schemeClr val="accent2"/>
                </a:solidFill>
              </a:defRPr>
            </a:lvl1pPr>
          </a:lstStyle>
          <a:p>
            <a:pPr lvl="0"/>
            <a:r>
              <a:rPr lang="en-US" noProof="0" smtClean="0"/>
              <a:t>Click to edit Master subtitle style</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itle 4"/>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821900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895075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bwMode="auto">
          <a:xfrm>
            <a:off x="342900" y="280988"/>
            <a:ext cx="8459788"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579587" name="Rectangle 3"/>
          <p:cNvSpPr>
            <a:spLocks noGrp="1" noChangeArrowheads="1"/>
          </p:cNvSpPr>
          <p:nvPr>
            <p:ph type="body" idx="1"/>
          </p:nvPr>
        </p:nvSpPr>
        <p:spPr bwMode="auto">
          <a:xfrm>
            <a:off x="342900" y="1727200"/>
            <a:ext cx="8459788" cy="423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Box 18"/>
          <p:cNvSpPr txBox="1">
            <a:spLocks noChangeArrowheads="1"/>
          </p:cNvSpPr>
          <p:nvPr/>
        </p:nvSpPr>
        <p:spPr bwMode="auto">
          <a:xfrm>
            <a:off x="6442075" y="6229350"/>
            <a:ext cx="2455863"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fld id="{F50CD2AD-FBB4-4F75-A08B-B1DD55C25E63}" type="datetime1">
              <a:rPr lang="en-US" sz="900" smtClean="0"/>
              <a:pPr algn="r">
                <a:lnSpc>
                  <a:spcPct val="90000"/>
                </a:lnSpc>
              </a:pPr>
              <a:t>7/30/2013</a:t>
            </a:fld>
            <a:endParaRPr lang="en-US" dirty="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80" r:id="rId3"/>
  </p:sldLayoutIdLst>
  <p:timing>
    <p:tnLst>
      <p:par>
        <p:cTn id="1" dur="indefinite" restart="never" nodeType="tmRoot"/>
      </p:par>
    </p:tnLst>
  </p:timing>
  <p:hf sldNum="0" hdr="0"/>
  <p:txStyles>
    <p:titleStyle>
      <a:lvl1pPr algn="l" rtl="0" eaLnBrk="1" fontAlgn="base" hangingPunct="1">
        <a:lnSpc>
          <a:spcPct val="90000"/>
        </a:lnSpc>
        <a:spcBef>
          <a:spcPct val="0"/>
        </a:spcBef>
        <a:spcAft>
          <a:spcPct val="0"/>
        </a:spcAft>
        <a:defRPr sz="4000">
          <a:solidFill>
            <a:srgbClr val="1E4191"/>
          </a:solidFill>
          <a:latin typeface="+mj-lt"/>
          <a:ea typeface="+mj-ea"/>
          <a:cs typeface="+mj-cs"/>
        </a:defRPr>
      </a:lvl1pPr>
      <a:lvl2pPr algn="l" rtl="0" eaLnBrk="1" fontAlgn="base" hangingPunct="1">
        <a:lnSpc>
          <a:spcPct val="90000"/>
        </a:lnSpc>
        <a:spcBef>
          <a:spcPct val="0"/>
        </a:spcBef>
        <a:spcAft>
          <a:spcPct val="0"/>
        </a:spcAft>
        <a:defRPr sz="4000">
          <a:solidFill>
            <a:srgbClr val="1E4191"/>
          </a:solidFill>
          <a:latin typeface="GE Inspira Pitch" pitchFamily="34" charset="0"/>
        </a:defRPr>
      </a:lvl2pPr>
      <a:lvl3pPr algn="l" rtl="0" eaLnBrk="1" fontAlgn="base" hangingPunct="1">
        <a:lnSpc>
          <a:spcPct val="90000"/>
        </a:lnSpc>
        <a:spcBef>
          <a:spcPct val="0"/>
        </a:spcBef>
        <a:spcAft>
          <a:spcPct val="0"/>
        </a:spcAft>
        <a:defRPr sz="4000">
          <a:solidFill>
            <a:srgbClr val="1E4191"/>
          </a:solidFill>
          <a:latin typeface="GE Inspira Pitch" pitchFamily="34" charset="0"/>
        </a:defRPr>
      </a:lvl3pPr>
      <a:lvl4pPr algn="l" rtl="0" eaLnBrk="1" fontAlgn="base" hangingPunct="1">
        <a:lnSpc>
          <a:spcPct val="90000"/>
        </a:lnSpc>
        <a:spcBef>
          <a:spcPct val="0"/>
        </a:spcBef>
        <a:spcAft>
          <a:spcPct val="0"/>
        </a:spcAft>
        <a:defRPr sz="4000">
          <a:solidFill>
            <a:srgbClr val="1E4191"/>
          </a:solidFill>
          <a:latin typeface="GE Inspira Pitch" pitchFamily="34" charset="0"/>
        </a:defRPr>
      </a:lvl4pPr>
      <a:lvl5pPr algn="l" rtl="0" eaLnBrk="1" fontAlgn="base" hangingPunct="1">
        <a:lnSpc>
          <a:spcPct val="90000"/>
        </a:lnSpc>
        <a:spcBef>
          <a:spcPct val="0"/>
        </a:spcBef>
        <a:spcAft>
          <a:spcPct val="0"/>
        </a:spcAft>
        <a:defRPr sz="4000">
          <a:solidFill>
            <a:srgbClr val="1E4191"/>
          </a:solidFill>
          <a:latin typeface="GE Inspira Pitch" pitchFamily="34" charset="0"/>
        </a:defRPr>
      </a:lvl5pPr>
      <a:lvl6pPr marL="457200" algn="l" rtl="0" eaLnBrk="1" fontAlgn="base" hangingPunct="1">
        <a:lnSpc>
          <a:spcPct val="90000"/>
        </a:lnSpc>
        <a:spcBef>
          <a:spcPct val="0"/>
        </a:spcBef>
        <a:spcAft>
          <a:spcPct val="0"/>
        </a:spcAft>
        <a:defRPr sz="4000">
          <a:solidFill>
            <a:srgbClr val="1E4191"/>
          </a:solidFill>
          <a:latin typeface="GE Inspira Pitch" pitchFamily="34" charset="0"/>
        </a:defRPr>
      </a:lvl6pPr>
      <a:lvl7pPr marL="914400" algn="l" rtl="0" eaLnBrk="1" fontAlgn="base" hangingPunct="1">
        <a:lnSpc>
          <a:spcPct val="90000"/>
        </a:lnSpc>
        <a:spcBef>
          <a:spcPct val="0"/>
        </a:spcBef>
        <a:spcAft>
          <a:spcPct val="0"/>
        </a:spcAft>
        <a:defRPr sz="4000">
          <a:solidFill>
            <a:srgbClr val="1E4191"/>
          </a:solidFill>
          <a:latin typeface="GE Inspira Pitch" pitchFamily="34" charset="0"/>
        </a:defRPr>
      </a:lvl7pPr>
      <a:lvl8pPr marL="1371600" algn="l" rtl="0" eaLnBrk="1" fontAlgn="base" hangingPunct="1">
        <a:lnSpc>
          <a:spcPct val="90000"/>
        </a:lnSpc>
        <a:spcBef>
          <a:spcPct val="0"/>
        </a:spcBef>
        <a:spcAft>
          <a:spcPct val="0"/>
        </a:spcAft>
        <a:defRPr sz="4000">
          <a:solidFill>
            <a:srgbClr val="1E4191"/>
          </a:solidFill>
          <a:latin typeface="GE Inspira Pitch" pitchFamily="34" charset="0"/>
        </a:defRPr>
      </a:lvl8pPr>
      <a:lvl9pPr marL="1828800" algn="l" rtl="0" eaLnBrk="1" fontAlgn="base" hangingPunct="1">
        <a:lnSpc>
          <a:spcPct val="90000"/>
        </a:lnSpc>
        <a:spcBef>
          <a:spcPct val="0"/>
        </a:spcBef>
        <a:spcAft>
          <a:spcPct val="0"/>
        </a:spcAft>
        <a:defRPr sz="4000">
          <a:solidFill>
            <a:srgbClr val="1E4191"/>
          </a:solidFill>
          <a:latin typeface="GE Inspira Pitch" pitchFamily="34" charset="0"/>
        </a:defRPr>
      </a:lvl9pPr>
    </p:titleStyle>
    <p:bodyStyle>
      <a:lvl1pPr algn="l" rtl="0" eaLnBrk="1" fontAlgn="base" hangingPunct="1">
        <a:lnSpc>
          <a:spcPct val="90000"/>
        </a:lnSpc>
        <a:spcBef>
          <a:spcPct val="50000"/>
        </a:spcBef>
        <a:spcAft>
          <a:spcPct val="0"/>
        </a:spcAft>
        <a:buClr>
          <a:srgbClr val="004880"/>
        </a:buClr>
        <a:defRPr sz="3200">
          <a:solidFill>
            <a:srgbClr val="1E4191"/>
          </a:solidFill>
          <a:latin typeface="+mn-lt"/>
          <a:ea typeface="+mn-ea"/>
          <a:cs typeface="+mn-cs"/>
        </a:defRPr>
      </a:lvl1pPr>
      <a:lvl2pPr marL="341313" indent="-339725" algn="l" rtl="0" eaLnBrk="1" fontAlgn="base" hangingPunct="1">
        <a:lnSpc>
          <a:spcPct val="90000"/>
        </a:lnSpc>
        <a:spcBef>
          <a:spcPct val="30000"/>
        </a:spcBef>
        <a:spcAft>
          <a:spcPct val="0"/>
        </a:spcAft>
        <a:buClr>
          <a:srgbClr val="004880"/>
        </a:buClr>
        <a:buFont typeface="GE Inspira Pitch" pitchFamily="34" charset="0"/>
        <a:buChar char="•"/>
        <a:defRPr sz="3200">
          <a:solidFill>
            <a:srgbClr val="1E4191"/>
          </a:solidFill>
          <a:latin typeface="+mn-lt"/>
        </a:defRPr>
      </a:lvl2pPr>
      <a:lvl3pPr marL="744538" indent="-288925" algn="l" rtl="0" eaLnBrk="1" fontAlgn="base" hangingPunct="1">
        <a:lnSpc>
          <a:spcPct val="90000"/>
        </a:lnSpc>
        <a:spcBef>
          <a:spcPct val="20000"/>
        </a:spcBef>
        <a:spcAft>
          <a:spcPct val="0"/>
        </a:spcAft>
        <a:buClr>
          <a:srgbClr val="004880"/>
        </a:buClr>
        <a:buChar char="–"/>
        <a:defRPr sz="3200">
          <a:solidFill>
            <a:srgbClr val="1E4191"/>
          </a:solidFill>
          <a:latin typeface="+mn-lt"/>
        </a:defRPr>
      </a:lvl3pPr>
      <a:lvl4pPr marL="1146175" indent="-287338" algn="l" rtl="0" eaLnBrk="1" fontAlgn="base" hangingPunct="1">
        <a:lnSpc>
          <a:spcPct val="90000"/>
        </a:lnSpc>
        <a:spcBef>
          <a:spcPct val="10000"/>
        </a:spcBef>
        <a:spcAft>
          <a:spcPct val="0"/>
        </a:spcAft>
        <a:buClr>
          <a:srgbClr val="004880"/>
        </a:buClr>
        <a:buChar char="–"/>
        <a:defRPr sz="3200">
          <a:solidFill>
            <a:srgbClr val="1E4191"/>
          </a:solidFill>
          <a:latin typeface="+mn-lt"/>
        </a:defRPr>
      </a:lvl4pPr>
      <a:lvl5pPr marL="1546225" indent="-285750" algn="l" rtl="0" eaLnBrk="1" fontAlgn="base" hangingPunct="1">
        <a:lnSpc>
          <a:spcPct val="90000"/>
        </a:lnSpc>
        <a:spcBef>
          <a:spcPts val="240"/>
        </a:spcBef>
        <a:spcAft>
          <a:spcPct val="0"/>
        </a:spcAft>
        <a:buClr>
          <a:srgbClr val="004880"/>
        </a:buClr>
        <a:buChar char="–"/>
        <a:defRPr sz="3200">
          <a:solidFill>
            <a:srgbClr val="1E4191"/>
          </a:solidFill>
          <a:latin typeface="+mn-lt"/>
        </a:defRPr>
      </a:lvl5pPr>
      <a:lvl6pPr marL="20034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6pPr>
      <a:lvl7pPr marL="24606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7pPr>
      <a:lvl8pPr marL="29178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8pPr>
      <a:lvl9pPr marL="33750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nensol.com/products.html" TargetMode="External"/><Relationship Id="rId3" Type="http://schemas.openxmlformats.org/officeDocument/2006/relationships/hyperlink" Target="http://www.ren21.net/" TargetMode="External"/><Relationship Id="rId7" Type="http://schemas.openxmlformats.org/officeDocument/2006/relationships/hyperlink" Target="http://www.ge.com/investors/events/event_id05112011.html" TargetMode="External"/><Relationship Id="rId2" Type="http://schemas.openxmlformats.org/officeDocument/2006/relationships/hyperlink" Target="http://www.bp.com/" TargetMode="External"/><Relationship Id="rId1" Type="http://schemas.openxmlformats.org/officeDocument/2006/relationships/slideLayout" Target="../slideLayouts/slideLayout2.xml"/><Relationship Id="rId6" Type="http://schemas.openxmlformats.org/officeDocument/2006/relationships/hyperlink" Target="http://www.ge-energy.com/products_and_services/" TargetMode="External"/><Relationship Id="rId5" Type="http://schemas.openxmlformats.org/officeDocument/2006/relationships/hyperlink" Target="http://www.iea.org/textbase/nppdf/free/2009/cities2009.pdf" TargetMode="External"/><Relationship Id="rId10" Type="http://schemas.openxmlformats.org/officeDocument/2006/relationships/hyperlink" Target="http://www.treehugger.com/files/2008/03/15-algae-biofuels-energy.php" TargetMode="External"/><Relationship Id="rId4" Type="http://schemas.openxmlformats.org/officeDocument/2006/relationships/hyperlink" Target="http://en.wikipedia.org/wiki/Renewable_energy" TargetMode="External"/><Relationship Id="rId9" Type="http://schemas.openxmlformats.org/officeDocument/2006/relationships/hyperlink" Target="http://www.squidoo.com/solarseed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eg"/><Relationship Id="rId9"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40" name="Rectangle 4"/>
          <p:cNvSpPr>
            <a:spLocks noGrp="1" noChangeArrowheads="1"/>
          </p:cNvSpPr>
          <p:nvPr>
            <p:ph type="ctrTitle" sz="quarter"/>
          </p:nvPr>
        </p:nvSpPr>
        <p:spPr>
          <a:xfrm>
            <a:off x="344488" y="779337"/>
            <a:ext cx="8401050" cy="1395413"/>
          </a:xfrm>
        </p:spPr>
        <p:txBody>
          <a:bodyPr/>
          <a:lstStyle/>
          <a:p>
            <a:pPr algn="ctr"/>
            <a:r>
              <a:rPr lang="en-US" sz="5400" b="1" dirty="0" smtClean="0"/>
              <a:t>Renewable </a:t>
            </a:r>
            <a:r>
              <a:rPr lang="en-US" sz="5400" b="1" dirty="0"/>
              <a:t>Energy</a:t>
            </a:r>
            <a:endParaRPr lang="en-US" b="1" dirty="0"/>
          </a:p>
        </p:txBody>
      </p:sp>
      <p:sp>
        <p:nvSpPr>
          <p:cNvPr id="731141" name="Rectangle 5"/>
          <p:cNvSpPr>
            <a:spLocks noGrp="1" noChangeArrowheads="1"/>
          </p:cNvSpPr>
          <p:nvPr>
            <p:ph type="subTitle" sz="quarter" idx="1"/>
          </p:nvPr>
        </p:nvSpPr>
        <p:spPr>
          <a:xfrm>
            <a:off x="344488" y="2006231"/>
            <a:ext cx="8506435" cy="4078043"/>
          </a:xfrm>
        </p:spPr>
        <p:txBody>
          <a:bodyPr/>
          <a:lstStyle/>
          <a:p>
            <a:pPr algn="ctr"/>
            <a:endParaRPr lang="en-US" sz="3600" b="1" dirty="0" smtClean="0"/>
          </a:p>
          <a:p>
            <a:pPr algn="ctr"/>
            <a:r>
              <a:rPr lang="en-US" sz="3600" b="1" dirty="0" smtClean="0"/>
              <a:t>September 13, 2011</a:t>
            </a:r>
          </a:p>
          <a:p>
            <a:pPr algn="ctr"/>
            <a:endParaRPr lang="en-US" sz="3600" b="1" dirty="0"/>
          </a:p>
          <a:p>
            <a:pPr algn="ctr"/>
            <a:endParaRPr lang="en-US" sz="3600" b="1" dirty="0"/>
          </a:p>
          <a:p>
            <a:pPr algn="r"/>
            <a:endParaRPr lang="en-US" sz="2800" b="1" dirty="0" smtClean="0">
              <a:solidFill>
                <a:schemeClr val="tx1"/>
              </a:solidFill>
            </a:endParaRPr>
          </a:p>
          <a:p>
            <a:pPr algn="r"/>
            <a:r>
              <a:rPr lang="en-US" sz="2800" b="1" dirty="0" smtClean="0">
                <a:solidFill>
                  <a:schemeClr val="tx1"/>
                </a:solidFill>
              </a:rPr>
              <a:t>Sunil </a:t>
            </a:r>
            <a:r>
              <a:rPr lang="en-US" sz="2800" b="1" dirty="0" err="1" smtClean="0">
                <a:solidFill>
                  <a:schemeClr val="tx1"/>
                </a:solidFill>
              </a:rPr>
              <a:t>Mandhan</a:t>
            </a:r>
            <a:endParaRPr lang="en-US" sz="2800" b="1" dirty="0" smtClean="0">
              <a:solidFill>
                <a:schemeClr val="tx1"/>
              </a:solidFill>
            </a:endParaRPr>
          </a:p>
          <a:p>
            <a:pPr algn="r"/>
            <a:endParaRPr lang="en-US" sz="2800" b="1" dirty="0">
              <a:solidFill>
                <a:schemeClr val="tx1"/>
              </a:solidFill>
            </a:endParaRPr>
          </a:p>
          <a:p>
            <a:pPr algn="ctr"/>
            <a:endParaRPr lang="en-US" sz="36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Renewables Growth Rates</a:t>
            </a:r>
            <a:endParaRPr lang="en-US" b="1" dirty="0"/>
          </a:p>
        </p:txBody>
      </p:sp>
      <p:sp>
        <p:nvSpPr>
          <p:cNvPr id="5" name="TextBox 4"/>
          <p:cNvSpPr txBox="1"/>
          <p:nvPr/>
        </p:nvSpPr>
        <p:spPr>
          <a:xfrm>
            <a:off x="671512" y="5288639"/>
            <a:ext cx="7800975"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ctr">
              <a:defRPr sz="2400" b="1">
                <a:solidFill>
                  <a:schemeClr val="dk1"/>
                </a:solidFill>
                <a:latin typeface="+mn-lt"/>
              </a:defRPr>
            </a:lvl1pPr>
            <a:lvl2pPr>
              <a:defRPr>
                <a:solidFill>
                  <a:schemeClr val="dk1"/>
                </a:solidFill>
                <a:latin typeface="+mn-lt"/>
              </a:defRPr>
            </a:lvl2pPr>
            <a:lvl3pPr>
              <a:defRPr>
                <a:solidFill>
                  <a:schemeClr val="dk1"/>
                </a:solidFill>
                <a:latin typeface="+mn-lt"/>
              </a:defRPr>
            </a:lvl3pPr>
            <a:lvl4pPr>
              <a:defRPr>
                <a:solidFill>
                  <a:schemeClr val="dk1"/>
                </a:solidFill>
                <a:latin typeface="+mn-lt"/>
              </a:defRPr>
            </a:lvl4pPr>
            <a:lvl5pPr>
              <a:defRPr>
                <a:solidFill>
                  <a:schemeClr val="dk1"/>
                </a:solidFill>
                <a:latin typeface="+mn-lt"/>
              </a:defRPr>
            </a:lvl5pPr>
            <a:lvl6pPr>
              <a:defRPr>
                <a:solidFill>
                  <a:schemeClr val="dk1"/>
                </a:solidFill>
                <a:latin typeface="+mn-lt"/>
              </a:defRPr>
            </a:lvl6pPr>
            <a:lvl7pPr>
              <a:defRPr>
                <a:solidFill>
                  <a:schemeClr val="dk1"/>
                </a:solidFill>
                <a:latin typeface="+mn-lt"/>
              </a:defRPr>
            </a:lvl7pPr>
            <a:lvl8pPr>
              <a:defRPr>
                <a:solidFill>
                  <a:schemeClr val="dk1"/>
                </a:solidFill>
                <a:latin typeface="+mn-lt"/>
              </a:defRPr>
            </a:lvl8pPr>
            <a:lvl9pPr>
              <a:defRPr>
                <a:solidFill>
                  <a:schemeClr val="dk1"/>
                </a:solidFill>
                <a:latin typeface="+mn-lt"/>
              </a:defRPr>
            </a:lvl9pPr>
          </a:lstStyle>
          <a:p>
            <a:r>
              <a:rPr lang="en-US" dirty="0" smtClean="0"/>
              <a:t>Rapid growth in all the Renewable Sectors.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12" y="1023940"/>
            <a:ext cx="7800975" cy="3895725"/>
          </a:xfrm>
          <a:prstGeom prst="rect">
            <a:avLst/>
          </a:prstGeom>
        </p:spPr>
      </p:pic>
    </p:spTree>
    <p:extLst>
      <p:ext uri="{BB962C8B-B14F-4D97-AF65-F5344CB8AC3E}">
        <p14:creationId xmlns:p14="http://schemas.microsoft.com/office/powerpoint/2010/main" val="2992305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410679"/>
            <a:ext cx="8459788" cy="4237038"/>
          </a:xfrm>
        </p:spPr>
        <p:txBody>
          <a:bodyPr/>
          <a:lstStyle/>
          <a:p>
            <a:pPr>
              <a:lnSpc>
                <a:spcPct val="70000"/>
              </a:lnSpc>
            </a:pPr>
            <a:r>
              <a:rPr lang="en-US" sz="2400" b="1" dirty="0" smtClean="0"/>
              <a:t>Wind</a:t>
            </a:r>
          </a:p>
          <a:p>
            <a:pPr marL="684213" lvl="1" indent="-342900">
              <a:lnSpc>
                <a:spcPct val="70000"/>
              </a:lnSpc>
              <a:buFont typeface="Arial" pitchFamily="34" charset="0"/>
              <a:buChar char="•"/>
            </a:pPr>
            <a:r>
              <a:rPr lang="en-US" sz="2400" dirty="0" smtClean="0"/>
              <a:t>~17K GE turbines world wide (~99% availability, 27 GW)</a:t>
            </a:r>
          </a:p>
          <a:p>
            <a:pPr>
              <a:lnSpc>
                <a:spcPct val="70000"/>
              </a:lnSpc>
            </a:pPr>
            <a:r>
              <a:rPr lang="en-US" sz="2400" b="1" dirty="0" smtClean="0"/>
              <a:t>Solar</a:t>
            </a:r>
          </a:p>
          <a:p>
            <a:pPr marL="684213" lvl="1" indent="-342900">
              <a:lnSpc>
                <a:spcPct val="70000"/>
              </a:lnSpc>
              <a:buFont typeface="Arial" pitchFamily="34" charset="0"/>
              <a:buChar char="•"/>
            </a:pPr>
            <a:r>
              <a:rPr lang="en-US" sz="2400" dirty="0" smtClean="0"/>
              <a:t>Panels up to 150 W &amp; Inverters up to 1 MW output.</a:t>
            </a:r>
          </a:p>
          <a:p>
            <a:pPr marL="684213" lvl="1" indent="-342900">
              <a:lnSpc>
                <a:spcPct val="70000"/>
              </a:lnSpc>
              <a:buFont typeface="Arial" pitchFamily="34" charset="0"/>
              <a:buChar char="•"/>
            </a:pPr>
            <a:r>
              <a:rPr lang="en-US" sz="2400" dirty="0" smtClean="0"/>
              <a:t>CdTe thin </a:t>
            </a:r>
            <a:r>
              <a:rPr lang="en-US" sz="2400" dirty="0"/>
              <a:t>film </a:t>
            </a:r>
            <a:r>
              <a:rPr lang="en-US" sz="2400" dirty="0" smtClean="0"/>
              <a:t>panel ~13% efficiency.</a:t>
            </a:r>
          </a:p>
          <a:p>
            <a:pPr marL="684213" lvl="1" indent="-342900">
              <a:lnSpc>
                <a:spcPct val="70000"/>
              </a:lnSpc>
              <a:buFont typeface="Arial" pitchFamily="34" charset="0"/>
              <a:buChar char="•"/>
            </a:pPr>
            <a:r>
              <a:rPr lang="en-US" sz="2400" dirty="0" smtClean="0"/>
              <a:t>Building World’s largest solar panel factory (400 MW).</a:t>
            </a:r>
          </a:p>
          <a:p>
            <a:pPr>
              <a:lnSpc>
                <a:spcPct val="70000"/>
              </a:lnSpc>
            </a:pPr>
            <a:endParaRPr lang="en-US" sz="2400" dirty="0" smtClean="0"/>
          </a:p>
          <a:p>
            <a:pPr>
              <a:lnSpc>
                <a:spcPct val="70000"/>
              </a:lnSpc>
            </a:pPr>
            <a:r>
              <a:rPr lang="en-US" sz="2400" b="1" dirty="0" smtClean="0"/>
              <a:t>Wattstation</a:t>
            </a:r>
            <a:r>
              <a:rPr lang="en-US" sz="2400" dirty="0" smtClean="0"/>
              <a:t> – Charging Electric Vehicles (EV).</a:t>
            </a:r>
          </a:p>
          <a:p>
            <a:pPr>
              <a:lnSpc>
                <a:spcPct val="70000"/>
              </a:lnSpc>
            </a:pPr>
            <a:r>
              <a:rPr lang="en-US" sz="2400" b="1" dirty="0"/>
              <a:t>FlexEfficiency</a:t>
            </a:r>
            <a:r>
              <a:rPr lang="en-US" sz="2400" dirty="0"/>
              <a:t> </a:t>
            </a:r>
            <a:r>
              <a:rPr lang="en-US" sz="2400" dirty="0" smtClean="0"/>
              <a:t>– Combined cycle power plant</a:t>
            </a:r>
            <a:endParaRPr lang="en-US" sz="2400" dirty="0"/>
          </a:p>
        </p:txBody>
      </p:sp>
      <p:sp>
        <p:nvSpPr>
          <p:cNvPr id="3" name="Title 2"/>
          <p:cNvSpPr>
            <a:spLocks noGrp="1"/>
          </p:cNvSpPr>
          <p:nvPr>
            <p:ph type="title"/>
          </p:nvPr>
        </p:nvSpPr>
        <p:spPr/>
        <p:txBody>
          <a:bodyPr/>
          <a:lstStyle/>
          <a:p>
            <a:r>
              <a:rPr lang="en-US" b="1" dirty="0" smtClean="0"/>
              <a:t>GE Initiatives</a:t>
            </a:r>
            <a:endParaRPr lang="en-US" b="1" dirty="0"/>
          </a:p>
        </p:txBody>
      </p:sp>
      <p:sp>
        <p:nvSpPr>
          <p:cNvPr id="5" name="TextBox 4"/>
          <p:cNvSpPr txBox="1"/>
          <p:nvPr/>
        </p:nvSpPr>
        <p:spPr>
          <a:xfrm>
            <a:off x="342900" y="5393627"/>
            <a:ext cx="845978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ctr">
              <a:defRPr sz="2400" b="1">
                <a:solidFill>
                  <a:schemeClr val="dk1"/>
                </a:solidFill>
                <a:latin typeface="+mn-lt"/>
              </a:defRPr>
            </a:lvl1pPr>
            <a:lvl2pPr>
              <a:defRPr>
                <a:solidFill>
                  <a:schemeClr val="dk1"/>
                </a:solidFill>
                <a:latin typeface="+mn-lt"/>
              </a:defRPr>
            </a:lvl2pPr>
            <a:lvl3pPr>
              <a:defRPr>
                <a:solidFill>
                  <a:schemeClr val="dk1"/>
                </a:solidFill>
                <a:latin typeface="+mn-lt"/>
              </a:defRPr>
            </a:lvl3pPr>
            <a:lvl4pPr>
              <a:defRPr>
                <a:solidFill>
                  <a:schemeClr val="dk1"/>
                </a:solidFill>
                <a:latin typeface="+mn-lt"/>
              </a:defRPr>
            </a:lvl4pPr>
            <a:lvl5pPr>
              <a:defRPr>
                <a:solidFill>
                  <a:schemeClr val="dk1"/>
                </a:solidFill>
                <a:latin typeface="+mn-lt"/>
              </a:defRPr>
            </a:lvl5pPr>
            <a:lvl6pPr>
              <a:defRPr>
                <a:solidFill>
                  <a:schemeClr val="dk1"/>
                </a:solidFill>
                <a:latin typeface="+mn-lt"/>
              </a:defRPr>
            </a:lvl6pPr>
            <a:lvl7pPr>
              <a:defRPr>
                <a:solidFill>
                  <a:schemeClr val="dk1"/>
                </a:solidFill>
                <a:latin typeface="+mn-lt"/>
              </a:defRPr>
            </a:lvl7pPr>
            <a:lvl8pPr>
              <a:defRPr>
                <a:solidFill>
                  <a:schemeClr val="dk1"/>
                </a:solidFill>
                <a:latin typeface="+mn-lt"/>
              </a:defRPr>
            </a:lvl8pPr>
            <a:lvl9pPr>
              <a:defRPr>
                <a:solidFill>
                  <a:schemeClr val="dk1"/>
                </a:solidFill>
                <a:latin typeface="+mn-lt"/>
              </a:defRPr>
            </a:lvl9pPr>
          </a:lstStyle>
          <a:p>
            <a:r>
              <a:rPr lang="en-US" sz="2000" dirty="0" smtClean="0"/>
              <a:t>GE is geared and committed to take the future challenges.</a:t>
            </a:r>
            <a:endParaRPr lang="en-US" sz="2000" dirty="0"/>
          </a:p>
        </p:txBody>
      </p:sp>
    </p:spTree>
    <p:extLst>
      <p:ext uri="{BB962C8B-B14F-4D97-AF65-F5344CB8AC3E}">
        <p14:creationId xmlns:p14="http://schemas.microsoft.com/office/powerpoint/2010/main" val="3654491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047266"/>
            <a:ext cx="8459788" cy="4237038"/>
          </a:xfrm>
        </p:spPr>
        <p:txBody>
          <a:bodyPr/>
          <a:lstStyle/>
          <a:p>
            <a:r>
              <a:rPr lang="en-US" sz="2400" b="1" dirty="0" smtClean="0"/>
              <a:t>In 2008, ~18% global population &amp; ~4% energy consumption.</a:t>
            </a:r>
          </a:p>
          <a:p>
            <a:r>
              <a:rPr lang="en-US" sz="2400" b="1" dirty="0" smtClean="0"/>
              <a:t>Currently,  ~10% (84 TWh) deficit in demand and production.</a:t>
            </a:r>
          </a:p>
          <a:p>
            <a:endParaRPr lang="en-US" sz="2400" b="1" dirty="0" smtClean="0"/>
          </a:p>
          <a:p>
            <a:r>
              <a:rPr lang="en-US" sz="2400" b="1" dirty="0" smtClean="0"/>
              <a:t>Plans from 2007-12</a:t>
            </a:r>
          </a:p>
          <a:p>
            <a:pPr marL="342900" indent="-342900">
              <a:buFont typeface="Arial" pitchFamily="34" charset="0"/>
              <a:buChar char="•"/>
            </a:pPr>
            <a:r>
              <a:rPr lang="en-US" sz="2400" dirty="0" smtClean="0"/>
              <a:t>78.7 </a:t>
            </a:r>
            <a:r>
              <a:rPr lang="en-US" sz="2400" dirty="0"/>
              <a:t>GW renewable capacity to be </a:t>
            </a:r>
            <a:r>
              <a:rPr lang="en-US" sz="2400" dirty="0" smtClean="0"/>
              <a:t>added</a:t>
            </a:r>
            <a:endParaRPr lang="en-US" sz="2400" dirty="0"/>
          </a:p>
          <a:p>
            <a:pPr marL="342900" indent="-342900">
              <a:buFont typeface="Arial" pitchFamily="34" charset="0"/>
              <a:buChar char="•"/>
            </a:pPr>
            <a:r>
              <a:rPr lang="en-US" sz="2400" dirty="0"/>
              <a:t>Wind: 10.5 GW </a:t>
            </a:r>
            <a:r>
              <a:rPr lang="en-US" sz="2400" dirty="0" smtClean="0"/>
              <a:t>added, Small hydro: 1.4 GW</a:t>
            </a:r>
            <a:endParaRPr lang="en-US" sz="2400" dirty="0"/>
          </a:p>
          <a:p>
            <a:pPr marL="342900" indent="-342900">
              <a:buFont typeface="Arial" pitchFamily="34" charset="0"/>
              <a:buChar char="•"/>
            </a:pPr>
            <a:r>
              <a:rPr lang="en-US" sz="2400" dirty="0"/>
              <a:t>Biomass </a:t>
            </a:r>
            <a:r>
              <a:rPr lang="en-US" sz="2400" dirty="0" smtClean="0"/>
              <a:t>: 1.7 GW added</a:t>
            </a:r>
          </a:p>
          <a:p>
            <a:r>
              <a:rPr lang="en-US" sz="2400" b="1" dirty="0" smtClean="0"/>
              <a:t>Plans By 2022</a:t>
            </a:r>
          </a:p>
          <a:p>
            <a:pPr marL="342900" indent="-342900">
              <a:buFont typeface="Arial" pitchFamily="34" charset="0"/>
              <a:buChar char="•"/>
            </a:pPr>
            <a:r>
              <a:rPr lang="en-US" sz="2400" dirty="0" smtClean="0"/>
              <a:t>Solar Thermal: 14 GW, Solar </a:t>
            </a:r>
            <a:r>
              <a:rPr lang="en-US" sz="2400" dirty="0"/>
              <a:t>PV: 12 </a:t>
            </a:r>
            <a:r>
              <a:rPr lang="en-US" sz="2400" dirty="0" smtClean="0"/>
              <a:t>GW </a:t>
            </a:r>
          </a:p>
          <a:p>
            <a:pPr marL="342900" indent="-342900">
              <a:buFont typeface="Arial" pitchFamily="34" charset="0"/>
              <a:buChar char="•"/>
            </a:pPr>
            <a:r>
              <a:rPr lang="en-US" sz="2400" dirty="0" smtClean="0"/>
              <a:t>Rural lighting: </a:t>
            </a:r>
            <a:r>
              <a:rPr lang="en-US" sz="2400" dirty="0"/>
              <a:t>20 </a:t>
            </a:r>
            <a:r>
              <a:rPr lang="en-US" sz="2400" dirty="0" smtClean="0"/>
              <a:t>million homes</a:t>
            </a:r>
            <a:endParaRPr lang="en-US" sz="2400" dirty="0"/>
          </a:p>
        </p:txBody>
      </p:sp>
      <p:sp>
        <p:nvSpPr>
          <p:cNvPr id="3" name="Title 2"/>
          <p:cNvSpPr>
            <a:spLocks noGrp="1"/>
          </p:cNvSpPr>
          <p:nvPr>
            <p:ph type="title"/>
          </p:nvPr>
        </p:nvSpPr>
        <p:spPr/>
        <p:txBody>
          <a:bodyPr/>
          <a:lstStyle/>
          <a:p>
            <a:r>
              <a:rPr lang="en-US" b="1" dirty="0" smtClean="0"/>
              <a:t>India Growth Story</a:t>
            </a:r>
            <a:endParaRPr lang="en-US" b="1" dirty="0"/>
          </a:p>
        </p:txBody>
      </p:sp>
    </p:spTree>
    <p:extLst>
      <p:ext uri="{BB962C8B-B14F-4D97-AF65-F5344CB8AC3E}">
        <p14:creationId xmlns:p14="http://schemas.microsoft.com/office/powerpoint/2010/main" val="7904922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316895"/>
            <a:ext cx="8459788" cy="4237038"/>
          </a:xfrm>
        </p:spPr>
        <p:txBody>
          <a:bodyPr/>
          <a:lstStyle/>
          <a:p>
            <a:pPr marL="342900" indent="-342900">
              <a:buFont typeface="Arial" pitchFamily="34" charset="0"/>
              <a:buChar char="•"/>
            </a:pPr>
            <a:r>
              <a:rPr lang="en-US" sz="2400" dirty="0" smtClean="0"/>
              <a:t>Electricity demands will be ~2X in 2030.</a:t>
            </a:r>
          </a:p>
          <a:p>
            <a:pPr marL="342900" indent="-342900">
              <a:buFont typeface="Arial" pitchFamily="34" charset="0"/>
              <a:buChar char="•"/>
            </a:pPr>
            <a:r>
              <a:rPr lang="en-US" sz="2400" dirty="0" smtClean="0"/>
              <a:t>Population will be ~8 Billion in 2030.</a:t>
            </a:r>
          </a:p>
          <a:p>
            <a:pPr marL="342900" indent="-342900">
              <a:buFont typeface="Arial" pitchFamily="34" charset="0"/>
              <a:buChar char="•"/>
            </a:pPr>
            <a:r>
              <a:rPr lang="en-US" sz="2400" dirty="0" smtClean="0"/>
              <a:t>Energy security will be the focus as the prices of fuels are increasing and depletion continues.</a:t>
            </a:r>
          </a:p>
          <a:p>
            <a:pPr marL="342900" indent="-342900">
              <a:buFont typeface="Arial" pitchFamily="34" charset="0"/>
              <a:buChar char="•"/>
            </a:pPr>
            <a:r>
              <a:rPr lang="en-US" sz="2400" dirty="0" smtClean="0"/>
              <a:t>More and more countries will have renewables commitment. Currently 85 are adapting policy changes.</a:t>
            </a:r>
          </a:p>
          <a:p>
            <a:pPr marL="342900" indent="-342900">
              <a:buFont typeface="Arial" pitchFamily="34" charset="0"/>
              <a:buChar char="•"/>
            </a:pPr>
            <a:r>
              <a:rPr lang="en-US" sz="2400" dirty="0" smtClean="0"/>
              <a:t>Plan for 100% Energy need from Renewables by 2030.</a:t>
            </a:r>
          </a:p>
          <a:p>
            <a:endParaRPr lang="en-US" sz="2400" dirty="0"/>
          </a:p>
        </p:txBody>
      </p:sp>
      <p:sp>
        <p:nvSpPr>
          <p:cNvPr id="3" name="Title 2"/>
          <p:cNvSpPr>
            <a:spLocks noGrp="1"/>
          </p:cNvSpPr>
          <p:nvPr>
            <p:ph type="title"/>
          </p:nvPr>
        </p:nvSpPr>
        <p:spPr/>
        <p:txBody>
          <a:bodyPr/>
          <a:lstStyle/>
          <a:p>
            <a:r>
              <a:rPr lang="en-US" b="1" dirty="0" smtClean="0"/>
              <a:t>Future Prospects</a:t>
            </a:r>
            <a:endParaRPr lang="en-US" b="1" dirty="0"/>
          </a:p>
        </p:txBody>
      </p:sp>
      <p:sp>
        <p:nvSpPr>
          <p:cNvPr id="4" name="TextBox 3"/>
          <p:cNvSpPr txBox="1"/>
          <p:nvPr/>
        </p:nvSpPr>
        <p:spPr>
          <a:xfrm>
            <a:off x="342900" y="5417592"/>
            <a:ext cx="845978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ctr">
              <a:defRPr sz="2400" b="1">
                <a:solidFill>
                  <a:schemeClr val="dk1"/>
                </a:solidFill>
                <a:latin typeface="+mn-lt"/>
              </a:defRPr>
            </a:lvl1pPr>
            <a:lvl2pPr>
              <a:defRPr>
                <a:solidFill>
                  <a:schemeClr val="dk1"/>
                </a:solidFill>
                <a:latin typeface="+mn-lt"/>
              </a:defRPr>
            </a:lvl2pPr>
            <a:lvl3pPr>
              <a:defRPr>
                <a:solidFill>
                  <a:schemeClr val="dk1"/>
                </a:solidFill>
                <a:latin typeface="+mn-lt"/>
              </a:defRPr>
            </a:lvl3pPr>
            <a:lvl4pPr>
              <a:defRPr>
                <a:solidFill>
                  <a:schemeClr val="dk1"/>
                </a:solidFill>
                <a:latin typeface="+mn-lt"/>
              </a:defRPr>
            </a:lvl4pPr>
            <a:lvl5pPr>
              <a:defRPr>
                <a:solidFill>
                  <a:schemeClr val="dk1"/>
                </a:solidFill>
                <a:latin typeface="+mn-lt"/>
              </a:defRPr>
            </a:lvl5pPr>
            <a:lvl6pPr>
              <a:defRPr>
                <a:solidFill>
                  <a:schemeClr val="dk1"/>
                </a:solidFill>
                <a:latin typeface="+mn-lt"/>
              </a:defRPr>
            </a:lvl6pPr>
            <a:lvl7pPr>
              <a:defRPr>
                <a:solidFill>
                  <a:schemeClr val="dk1"/>
                </a:solidFill>
                <a:latin typeface="+mn-lt"/>
              </a:defRPr>
            </a:lvl7pPr>
            <a:lvl8pPr>
              <a:defRPr>
                <a:solidFill>
                  <a:schemeClr val="dk1"/>
                </a:solidFill>
                <a:latin typeface="+mn-lt"/>
              </a:defRPr>
            </a:lvl8pPr>
            <a:lvl9pPr>
              <a:defRPr>
                <a:solidFill>
                  <a:schemeClr val="dk1"/>
                </a:solidFill>
                <a:latin typeface="+mn-lt"/>
              </a:defRPr>
            </a:lvl9pPr>
          </a:lstStyle>
          <a:p>
            <a:r>
              <a:rPr lang="en-US" sz="2000" dirty="0" smtClean="0"/>
              <a:t>Renewables as alternative energy source for increasing demands.</a:t>
            </a:r>
            <a:endParaRPr lang="en-US" sz="2000" dirty="0"/>
          </a:p>
        </p:txBody>
      </p:sp>
    </p:spTree>
    <p:extLst>
      <p:ext uri="{BB962C8B-B14F-4D97-AF65-F5344CB8AC3E}">
        <p14:creationId xmlns:p14="http://schemas.microsoft.com/office/powerpoint/2010/main" val="1512816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2106" y="2929732"/>
            <a:ext cx="8459788" cy="998537"/>
          </a:xfrm>
        </p:spPr>
        <p:txBody>
          <a:bodyPr/>
          <a:lstStyle/>
          <a:p>
            <a:pPr algn="ctr"/>
            <a:r>
              <a:rPr lang="en-US" dirty="0" smtClean="0"/>
              <a:t>Q &amp; A</a:t>
            </a:r>
            <a:br>
              <a:rPr lang="en-US" dirty="0" smtClean="0"/>
            </a:br>
            <a:r>
              <a:rPr lang="en-US" dirty="0" smtClean="0"/>
              <a:t>Discussion</a:t>
            </a:r>
            <a:endParaRPr lang="en-US" dirty="0"/>
          </a:p>
        </p:txBody>
      </p:sp>
    </p:spTree>
    <p:extLst>
      <p:ext uri="{BB962C8B-B14F-4D97-AF65-F5344CB8AC3E}">
        <p14:creationId xmlns:p14="http://schemas.microsoft.com/office/powerpoint/2010/main" val="3820429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504463"/>
            <a:ext cx="8459788" cy="4237038"/>
          </a:xfrm>
        </p:spPr>
        <p:txBody>
          <a:bodyPr/>
          <a:lstStyle/>
          <a:p>
            <a:r>
              <a:rPr lang="en-US" sz="2400" dirty="0" smtClean="0"/>
              <a:t>IEA: International Energy Agency</a:t>
            </a:r>
          </a:p>
          <a:p>
            <a:r>
              <a:rPr lang="en-US" sz="2400" dirty="0" smtClean="0"/>
              <a:t>GW: Giga Watt</a:t>
            </a:r>
          </a:p>
          <a:p>
            <a:r>
              <a:rPr lang="en-US" sz="2400" dirty="0" smtClean="0"/>
              <a:t>MW: Mega Watt</a:t>
            </a:r>
          </a:p>
          <a:p>
            <a:r>
              <a:rPr lang="en-US" sz="2400" dirty="0" smtClean="0"/>
              <a:t>PV: Photo Voltaic</a:t>
            </a:r>
          </a:p>
          <a:p>
            <a:r>
              <a:rPr lang="en-US" sz="2400" dirty="0" smtClean="0"/>
              <a:t>CdTe: Cadmium telluride</a:t>
            </a:r>
          </a:p>
          <a:p>
            <a:r>
              <a:rPr lang="en-US" sz="2400" dirty="0" smtClean="0"/>
              <a:t>TWh = 144 MW</a:t>
            </a:r>
            <a:endParaRPr lang="en-US" sz="2400" dirty="0"/>
          </a:p>
        </p:txBody>
      </p:sp>
      <p:sp>
        <p:nvSpPr>
          <p:cNvPr id="3" name="Title 2"/>
          <p:cNvSpPr>
            <a:spLocks noGrp="1"/>
          </p:cNvSpPr>
          <p:nvPr>
            <p:ph type="title"/>
          </p:nvPr>
        </p:nvSpPr>
        <p:spPr/>
        <p:txBody>
          <a:bodyPr/>
          <a:lstStyle/>
          <a:p>
            <a:r>
              <a:rPr lang="en-US" b="1" dirty="0" smtClean="0"/>
              <a:t>Appendix</a:t>
            </a:r>
            <a:endParaRPr lang="en-US" b="1" dirty="0"/>
          </a:p>
        </p:txBody>
      </p:sp>
    </p:spTree>
    <p:extLst>
      <p:ext uri="{BB962C8B-B14F-4D97-AF65-F5344CB8AC3E}">
        <p14:creationId xmlns:p14="http://schemas.microsoft.com/office/powerpoint/2010/main" val="1003233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itchFamily="34" charset="0"/>
              <a:buChar char="•"/>
            </a:pPr>
            <a:r>
              <a:rPr lang="en-US" sz="2000" dirty="0">
                <a:hlinkClick r:id="rId2"/>
              </a:rPr>
              <a:t>http://</a:t>
            </a:r>
            <a:r>
              <a:rPr lang="en-US" sz="2000" dirty="0" smtClean="0">
                <a:hlinkClick r:id="rId2"/>
              </a:rPr>
              <a:t>www.bp.com</a:t>
            </a:r>
            <a:r>
              <a:rPr lang="en-US" sz="2000" dirty="0" smtClean="0"/>
              <a:t> (Statistical Review of World Energy, 2011)</a:t>
            </a:r>
            <a:endParaRPr lang="en-US" sz="2000" dirty="0"/>
          </a:p>
          <a:p>
            <a:pPr marL="342900" indent="-342900">
              <a:buFont typeface="Arial" pitchFamily="34" charset="0"/>
              <a:buChar char="•"/>
            </a:pPr>
            <a:r>
              <a:rPr lang="en-US" sz="2000" dirty="0" smtClean="0">
                <a:hlinkClick r:id="rId3"/>
              </a:rPr>
              <a:t>http</a:t>
            </a:r>
            <a:r>
              <a:rPr lang="en-US" sz="2000" dirty="0">
                <a:hlinkClick r:id="rId3"/>
              </a:rPr>
              <a:t>://</a:t>
            </a:r>
            <a:r>
              <a:rPr lang="en-US" sz="2000" dirty="0" smtClean="0">
                <a:hlinkClick r:id="rId3"/>
              </a:rPr>
              <a:t>www.ren21.net</a:t>
            </a:r>
            <a:r>
              <a:rPr lang="en-US" sz="2000" dirty="0" smtClean="0"/>
              <a:t> (GSR 2011, India Renewables Report 2010)</a:t>
            </a:r>
            <a:endParaRPr lang="en-US" sz="2000" dirty="0"/>
          </a:p>
          <a:p>
            <a:pPr marL="342900" indent="-342900">
              <a:buFont typeface="Arial" pitchFamily="34" charset="0"/>
              <a:buChar char="•"/>
            </a:pPr>
            <a:r>
              <a:rPr lang="en-US" sz="2000" dirty="0" smtClean="0">
                <a:hlinkClick r:id="rId4"/>
              </a:rPr>
              <a:t>http</a:t>
            </a:r>
            <a:r>
              <a:rPr lang="en-US" sz="2000" dirty="0">
                <a:hlinkClick r:id="rId4"/>
              </a:rPr>
              <a:t>://</a:t>
            </a:r>
            <a:r>
              <a:rPr lang="en-US" sz="2000" dirty="0" smtClean="0">
                <a:hlinkClick r:id="rId4"/>
              </a:rPr>
              <a:t>en.wikipedia.org/wiki/Renewable_energy</a:t>
            </a:r>
            <a:endParaRPr lang="en-US" sz="2000" dirty="0" smtClean="0"/>
          </a:p>
          <a:p>
            <a:pPr marL="342900" indent="-342900">
              <a:buFont typeface="Arial" pitchFamily="34" charset="0"/>
              <a:buChar char="•"/>
            </a:pPr>
            <a:r>
              <a:rPr lang="en-US" sz="2000" dirty="0" smtClean="0">
                <a:hlinkClick r:id="rId5"/>
              </a:rPr>
              <a:t>http://www.iea.org/textbase/nppdf/free/2009/cities2009.pdf</a:t>
            </a:r>
            <a:endParaRPr lang="en-US" sz="2000" dirty="0" smtClean="0"/>
          </a:p>
          <a:p>
            <a:pPr marL="342900" indent="-342900">
              <a:buFont typeface="Arial" pitchFamily="34" charset="0"/>
              <a:buChar char="•"/>
            </a:pPr>
            <a:r>
              <a:rPr lang="en-US" sz="2000" dirty="0" smtClean="0">
                <a:hlinkClick r:id="rId6"/>
              </a:rPr>
              <a:t>http://www.ge-energy.com/products_and_services/</a:t>
            </a:r>
            <a:endParaRPr lang="en-US" sz="2000" dirty="0" smtClean="0"/>
          </a:p>
          <a:p>
            <a:pPr marL="342900" indent="-342900">
              <a:buFont typeface="Arial" pitchFamily="34" charset="0"/>
              <a:buChar char="•"/>
            </a:pPr>
            <a:r>
              <a:rPr lang="en-US" sz="2000" dirty="0" smtClean="0">
                <a:hlinkClick r:id="rId7"/>
              </a:rPr>
              <a:t>http://www.ge.com/investors/events/event_id05112011.html</a:t>
            </a:r>
            <a:r>
              <a:rPr lang="en-US" sz="2000" dirty="0" smtClean="0"/>
              <a:t> (Vic Abate)</a:t>
            </a:r>
          </a:p>
          <a:p>
            <a:pPr marL="342900" indent="-342900">
              <a:buFont typeface="Arial" pitchFamily="34" charset="0"/>
              <a:buChar char="•"/>
            </a:pPr>
            <a:r>
              <a:rPr lang="en-US" sz="2000" dirty="0" smtClean="0">
                <a:hlinkClick r:id="rId8"/>
              </a:rPr>
              <a:t>http://nensol.com/products.html</a:t>
            </a:r>
            <a:r>
              <a:rPr lang="en-US" sz="2000" dirty="0" smtClean="0"/>
              <a:t> </a:t>
            </a:r>
          </a:p>
          <a:p>
            <a:pPr marL="342900" indent="-342900">
              <a:buFont typeface="Arial" pitchFamily="34" charset="0"/>
              <a:buChar char="•"/>
            </a:pPr>
            <a:r>
              <a:rPr lang="en-US" sz="2000" dirty="0" smtClean="0">
                <a:hlinkClick r:id="rId9"/>
              </a:rPr>
              <a:t>http://www.squidoo.com/solarseeds</a:t>
            </a:r>
            <a:endParaRPr lang="en-US" sz="2000" dirty="0" smtClean="0"/>
          </a:p>
          <a:p>
            <a:pPr marL="342900" indent="-342900">
              <a:buFont typeface="Arial" pitchFamily="34" charset="0"/>
              <a:buChar char="•"/>
            </a:pPr>
            <a:r>
              <a:rPr lang="en-US" sz="2000" dirty="0" smtClean="0">
                <a:hlinkClick r:id="rId10"/>
              </a:rPr>
              <a:t>http://www.treehugger.com/files/2008/03/15-algae-biofuels-energy.php</a:t>
            </a:r>
            <a:endParaRPr lang="en-US" sz="2000" dirty="0"/>
          </a:p>
        </p:txBody>
      </p:sp>
      <p:sp>
        <p:nvSpPr>
          <p:cNvPr id="3" name="Title 2"/>
          <p:cNvSpPr>
            <a:spLocks noGrp="1"/>
          </p:cNvSpPr>
          <p:nvPr>
            <p:ph type="title"/>
          </p:nvPr>
        </p:nvSpPr>
        <p:spPr/>
        <p:txBody>
          <a:bodyPr/>
          <a:lstStyle/>
          <a:p>
            <a:r>
              <a:rPr lang="en-US" b="1" dirty="0" smtClean="0"/>
              <a:t>Reference</a:t>
            </a:r>
            <a:endParaRPr lang="en-US" b="1" dirty="0"/>
          </a:p>
        </p:txBody>
      </p:sp>
    </p:spTree>
    <p:extLst>
      <p:ext uri="{BB962C8B-B14F-4D97-AF65-F5344CB8AC3E}">
        <p14:creationId xmlns:p14="http://schemas.microsoft.com/office/powerpoint/2010/main" val="24337994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5975" y="1738925"/>
            <a:ext cx="3889131" cy="3149597"/>
          </a:xfrm>
        </p:spPr>
        <p:txBody>
          <a:bodyPr/>
          <a:lstStyle/>
          <a:p>
            <a:pPr marL="457200" indent="-457200">
              <a:buFont typeface="Arial" pitchFamily="34" charset="0"/>
              <a:buChar char="•"/>
            </a:pPr>
            <a:r>
              <a:rPr lang="en-US" sz="2800" b="1" dirty="0" smtClean="0"/>
              <a:t>Background</a:t>
            </a:r>
            <a:endParaRPr lang="en-US" sz="2800" b="1" dirty="0" smtClean="0"/>
          </a:p>
          <a:p>
            <a:pPr marL="457200" indent="-457200">
              <a:buFont typeface="Arial" pitchFamily="34" charset="0"/>
              <a:buChar char="•"/>
            </a:pPr>
            <a:r>
              <a:rPr lang="en-US" sz="2800" b="1" dirty="0" smtClean="0"/>
              <a:t>Benefits</a:t>
            </a:r>
          </a:p>
          <a:p>
            <a:pPr marL="457200" indent="-457200">
              <a:buFont typeface="Arial" pitchFamily="34" charset="0"/>
              <a:buChar char="•"/>
            </a:pPr>
            <a:r>
              <a:rPr lang="en-US" sz="2800" b="1" dirty="0" smtClean="0"/>
              <a:t>Applications</a:t>
            </a:r>
          </a:p>
          <a:p>
            <a:pPr marL="457200" indent="-457200">
              <a:buFont typeface="Arial" pitchFamily="34" charset="0"/>
              <a:buChar char="•"/>
            </a:pPr>
            <a:r>
              <a:rPr lang="en-US" sz="2800" b="1" dirty="0" smtClean="0"/>
              <a:t>Impediments</a:t>
            </a:r>
          </a:p>
        </p:txBody>
      </p:sp>
      <p:sp>
        <p:nvSpPr>
          <p:cNvPr id="3" name="Title 2"/>
          <p:cNvSpPr>
            <a:spLocks noGrp="1"/>
          </p:cNvSpPr>
          <p:nvPr>
            <p:ph type="title"/>
          </p:nvPr>
        </p:nvSpPr>
        <p:spPr/>
        <p:txBody>
          <a:bodyPr/>
          <a:lstStyle/>
          <a:p>
            <a:r>
              <a:rPr lang="en-US" b="1" dirty="0" smtClean="0"/>
              <a:t>Agenda</a:t>
            </a:r>
            <a:endParaRPr lang="en-US" dirty="0"/>
          </a:p>
        </p:txBody>
      </p:sp>
      <p:sp>
        <p:nvSpPr>
          <p:cNvPr id="4" name="Content Placeholder 1"/>
          <p:cNvSpPr txBox="1">
            <a:spLocks/>
          </p:cNvSpPr>
          <p:nvPr/>
        </p:nvSpPr>
        <p:spPr bwMode="auto">
          <a:xfrm>
            <a:off x="4677506" y="1738925"/>
            <a:ext cx="3889131" cy="312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50000"/>
              </a:spcBef>
              <a:spcAft>
                <a:spcPct val="0"/>
              </a:spcAft>
              <a:buClr>
                <a:srgbClr val="004880"/>
              </a:buClr>
              <a:defRPr sz="3200">
                <a:solidFill>
                  <a:srgbClr val="1E4191"/>
                </a:solidFill>
                <a:latin typeface="+mn-lt"/>
                <a:ea typeface="+mn-ea"/>
                <a:cs typeface="+mn-cs"/>
              </a:defRPr>
            </a:lvl1pPr>
            <a:lvl2pPr marL="341313" indent="-339725" algn="l" rtl="0" eaLnBrk="1" fontAlgn="base" hangingPunct="1">
              <a:lnSpc>
                <a:spcPct val="90000"/>
              </a:lnSpc>
              <a:spcBef>
                <a:spcPct val="30000"/>
              </a:spcBef>
              <a:spcAft>
                <a:spcPct val="0"/>
              </a:spcAft>
              <a:buClr>
                <a:srgbClr val="004880"/>
              </a:buClr>
              <a:buFont typeface="GE Inspira Pitch" pitchFamily="34" charset="0"/>
              <a:buChar char="•"/>
              <a:defRPr sz="3200">
                <a:solidFill>
                  <a:srgbClr val="1E4191"/>
                </a:solidFill>
                <a:latin typeface="+mn-lt"/>
              </a:defRPr>
            </a:lvl2pPr>
            <a:lvl3pPr marL="744538" indent="-288925" algn="l" rtl="0" eaLnBrk="1" fontAlgn="base" hangingPunct="1">
              <a:lnSpc>
                <a:spcPct val="90000"/>
              </a:lnSpc>
              <a:spcBef>
                <a:spcPct val="20000"/>
              </a:spcBef>
              <a:spcAft>
                <a:spcPct val="0"/>
              </a:spcAft>
              <a:buClr>
                <a:srgbClr val="004880"/>
              </a:buClr>
              <a:buChar char="–"/>
              <a:defRPr sz="3200">
                <a:solidFill>
                  <a:srgbClr val="1E4191"/>
                </a:solidFill>
                <a:latin typeface="+mn-lt"/>
              </a:defRPr>
            </a:lvl3pPr>
            <a:lvl4pPr marL="1146175" indent="-287338" algn="l" rtl="0" eaLnBrk="1" fontAlgn="base" hangingPunct="1">
              <a:lnSpc>
                <a:spcPct val="90000"/>
              </a:lnSpc>
              <a:spcBef>
                <a:spcPct val="10000"/>
              </a:spcBef>
              <a:spcAft>
                <a:spcPct val="0"/>
              </a:spcAft>
              <a:buClr>
                <a:srgbClr val="004880"/>
              </a:buClr>
              <a:buChar char="–"/>
              <a:defRPr sz="3200">
                <a:solidFill>
                  <a:srgbClr val="1E4191"/>
                </a:solidFill>
                <a:latin typeface="+mn-lt"/>
              </a:defRPr>
            </a:lvl4pPr>
            <a:lvl5pPr marL="1546225" indent="-285750" algn="l" rtl="0" eaLnBrk="1" fontAlgn="base" hangingPunct="1">
              <a:lnSpc>
                <a:spcPct val="90000"/>
              </a:lnSpc>
              <a:spcBef>
                <a:spcPts val="240"/>
              </a:spcBef>
              <a:spcAft>
                <a:spcPct val="0"/>
              </a:spcAft>
              <a:buClr>
                <a:srgbClr val="004880"/>
              </a:buClr>
              <a:buChar char="–"/>
              <a:defRPr sz="3200">
                <a:solidFill>
                  <a:srgbClr val="1E4191"/>
                </a:solidFill>
                <a:latin typeface="+mn-lt"/>
              </a:defRPr>
            </a:lvl5pPr>
            <a:lvl6pPr marL="20034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6pPr>
            <a:lvl7pPr marL="24606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7pPr>
            <a:lvl8pPr marL="29178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8pPr>
            <a:lvl9pPr marL="33750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9pPr>
          </a:lstStyle>
          <a:p>
            <a:pPr marL="457200" indent="-457200">
              <a:buFont typeface="Arial" pitchFamily="34" charset="0"/>
              <a:buChar char="•"/>
            </a:pPr>
            <a:r>
              <a:rPr lang="en-US" sz="2800" b="1" dirty="0" smtClean="0"/>
              <a:t>Global </a:t>
            </a:r>
            <a:r>
              <a:rPr lang="en-US" sz="2800" b="1" dirty="0" smtClean="0"/>
              <a:t>Statistics</a:t>
            </a:r>
          </a:p>
          <a:p>
            <a:pPr marL="457200" indent="-457200">
              <a:buFont typeface="Arial" pitchFamily="34" charset="0"/>
              <a:buChar char="•"/>
            </a:pPr>
            <a:r>
              <a:rPr lang="en-US" sz="2800" b="1" dirty="0" smtClean="0"/>
              <a:t>GE Initiatives</a:t>
            </a:r>
          </a:p>
          <a:p>
            <a:pPr marL="457200" indent="-457200">
              <a:buFont typeface="Arial" pitchFamily="34" charset="0"/>
              <a:buChar char="•"/>
            </a:pPr>
            <a:r>
              <a:rPr lang="en-US" sz="2800" b="1" dirty="0" smtClean="0"/>
              <a:t>India Growth Story</a:t>
            </a:r>
          </a:p>
          <a:p>
            <a:pPr marL="457200" indent="-457200">
              <a:buFont typeface="Arial" pitchFamily="34" charset="0"/>
              <a:buChar char="•"/>
            </a:pPr>
            <a:r>
              <a:rPr lang="en-US" sz="2800" b="1" dirty="0" smtClean="0"/>
              <a:t>Future</a:t>
            </a:r>
          </a:p>
        </p:txBody>
      </p:sp>
      <p:sp>
        <p:nvSpPr>
          <p:cNvPr id="8" name="Content Placeholder 1"/>
          <p:cNvSpPr txBox="1">
            <a:spLocks/>
          </p:cNvSpPr>
          <p:nvPr/>
        </p:nvSpPr>
        <p:spPr bwMode="auto">
          <a:xfrm>
            <a:off x="2627435" y="5119082"/>
            <a:ext cx="3889131" cy="840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50000"/>
              </a:spcBef>
              <a:spcAft>
                <a:spcPct val="0"/>
              </a:spcAft>
              <a:buClr>
                <a:srgbClr val="004880"/>
              </a:buClr>
              <a:defRPr sz="3200">
                <a:solidFill>
                  <a:srgbClr val="1E4191"/>
                </a:solidFill>
                <a:latin typeface="+mn-lt"/>
                <a:ea typeface="+mn-ea"/>
                <a:cs typeface="+mn-cs"/>
              </a:defRPr>
            </a:lvl1pPr>
            <a:lvl2pPr marL="341313" indent="-339725" algn="l" rtl="0" eaLnBrk="1" fontAlgn="base" hangingPunct="1">
              <a:lnSpc>
                <a:spcPct val="90000"/>
              </a:lnSpc>
              <a:spcBef>
                <a:spcPct val="30000"/>
              </a:spcBef>
              <a:spcAft>
                <a:spcPct val="0"/>
              </a:spcAft>
              <a:buClr>
                <a:srgbClr val="004880"/>
              </a:buClr>
              <a:buFont typeface="GE Inspira Pitch" pitchFamily="34" charset="0"/>
              <a:buChar char="•"/>
              <a:defRPr sz="3200">
                <a:solidFill>
                  <a:srgbClr val="1E4191"/>
                </a:solidFill>
                <a:latin typeface="+mn-lt"/>
              </a:defRPr>
            </a:lvl2pPr>
            <a:lvl3pPr marL="744538" indent="-288925" algn="l" rtl="0" eaLnBrk="1" fontAlgn="base" hangingPunct="1">
              <a:lnSpc>
                <a:spcPct val="90000"/>
              </a:lnSpc>
              <a:spcBef>
                <a:spcPct val="20000"/>
              </a:spcBef>
              <a:spcAft>
                <a:spcPct val="0"/>
              </a:spcAft>
              <a:buClr>
                <a:srgbClr val="004880"/>
              </a:buClr>
              <a:buChar char="–"/>
              <a:defRPr sz="3200">
                <a:solidFill>
                  <a:srgbClr val="1E4191"/>
                </a:solidFill>
                <a:latin typeface="+mn-lt"/>
              </a:defRPr>
            </a:lvl3pPr>
            <a:lvl4pPr marL="1146175" indent="-287338" algn="l" rtl="0" eaLnBrk="1" fontAlgn="base" hangingPunct="1">
              <a:lnSpc>
                <a:spcPct val="90000"/>
              </a:lnSpc>
              <a:spcBef>
                <a:spcPct val="10000"/>
              </a:spcBef>
              <a:spcAft>
                <a:spcPct val="0"/>
              </a:spcAft>
              <a:buClr>
                <a:srgbClr val="004880"/>
              </a:buClr>
              <a:buChar char="–"/>
              <a:defRPr sz="3200">
                <a:solidFill>
                  <a:srgbClr val="1E4191"/>
                </a:solidFill>
                <a:latin typeface="+mn-lt"/>
              </a:defRPr>
            </a:lvl4pPr>
            <a:lvl5pPr marL="1546225" indent="-285750" algn="l" rtl="0" eaLnBrk="1" fontAlgn="base" hangingPunct="1">
              <a:lnSpc>
                <a:spcPct val="90000"/>
              </a:lnSpc>
              <a:spcBef>
                <a:spcPts val="240"/>
              </a:spcBef>
              <a:spcAft>
                <a:spcPct val="0"/>
              </a:spcAft>
              <a:buClr>
                <a:srgbClr val="004880"/>
              </a:buClr>
              <a:buChar char="–"/>
              <a:defRPr sz="3200">
                <a:solidFill>
                  <a:srgbClr val="1E4191"/>
                </a:solidFill>
                <a:latin typeface="+mn-lt"/>
              </a:defRPr>
            </a:lvl5pPr>
            <a:lvl6pPr marL="20034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6pPr>
            <a:lvl7pPr marL="24606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7pPr>
            <a:lvl8pPr marL="29178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8pPr>
            <a:lvl9pPr marL="33750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9pPr>
          </a:lstStyle>
          <a:p>
            <a:pPr algn="ctr"/>
            <a:r>
              <a:rPr lang="en-US" sz="2800" b="1" dirty="0" smtClean="0"/>
              <a:t>Q &amp; A</a:t>
            </a:r>
          </a:p>
        </p:txBody>
      </p:sp>
    </p:spTree>
    <p:extLst>
      <p:ext uri="{BB962C8B-B14F-4D97-AF65-F5344CB8AC3E}">
        <p14:creationId xmlns:p14="http://schemas.microsoft.com/office/powerpoint/2010/main" val="3927398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5734" name="Rectangle 6"/>
          <p:cNvSpPr>
            <a:spLocks noGrp="1" noChangeArrowheads="1"/>
          </p:cNvSpPr>
          <p:nvPr>
            <p:ph type="title"/>
          </p:nvPr>
        </p:nvSpPr>
        <p:spPr>
          <a:xfrm>
            <a:off x="342900" y="280988"/>
            <a:ext cx="8459788" cy="998537"/>
          </a:xfrm>
          <a:prstGeom prst="rect">
            <a:avLst/>
          </a:prstGeom>
        </p:spPr>
        <p:txBody>
          <a:bodyPr/>
          <a:lstStyle/>
          <a:p>
            <a:r>
              <a:rPr lang="en-US" b="1" dirty="0" smtClean="0"/>
              <a:t>What </a:t>
            </a:r>
            <a:r>
              <a:rPr lang="en-US" b="1" dirty="0"/>
              <a:t>is Renewable Energy</a:t>
            </a:r>
          </a:p>
        </p:txBody>
      </p:sp>
      <p:sp>
        <p:nvSpPr>
          <p:cNvPr id="585735" name="Rectangle 7"/>
          <p:cNvSpPr>
            <a:spLocks noGrp="1" noChangeArrowheads="1"/>
          </p:cNvSpPr>
          <p:nvPr>
            <p:ph idx="1"/>
          </p:nvPr>
        </p:nvSpPr>
        <p:spPr>
          <a:prstGeom prst="rect">
            <a:avLst/>
          </a:prstGeom>
        </p:spPr>
        <p:txBody>
          <a:bodyPr/>
          <a:lstStyle/>
          <a:p>
            <a:pPr marL="0" indent="0">
              <a:buNone/>
            </a:pPr>
            <a:r>
              <a:rPr lang="en-US" sz="2800" b="1" dirty="0" smtClean="0"/>
              <a:t>According to IEA:</a:t>
            </a:r>
            <a:endParaRPr lang="en-US" sz="2800" b="1" dirty="0"/>
          </a:p>
          <a:p>
            <a:pPr marL="0" indent="0">
              <a:buNone/>
            </a:pPr>
            <a:r>
              <a:rPr lang="en-US" sz="2800" dirty="0" smtClean="0"/>
              <a:t>“It </a:t>
            </a:r>
            <a:r>
              <a:rPr lang="en-US" sz="2800" dirty="0"/>
              <a:t>is derived from natural processes replenishing constantly. </a:t>
            </a:r>
            <a:endParaRPr lang="en-US" sz="2800" dirty="0" smtClean="0"/>
          </a:p>
          <a:p>
            <a:pPr marL="0" indent="0">
              <a:buNone/>
            </a:pPr>
            <a:r>
              <a:rPr lang="en-US" sz="2800" dirty="0" smtClean="0"/>
              <a:t>In </a:t>
            </a:r>
            <a:r>
              <a:rPr lang="en-US" sz="2800" dirty="0"/>
              <a:t>its various forms, it derives directly from the sun, from heat deep within the earth, electricity and heat generated from solar, wind, ocean, hydropower, biomass, geothermal resources, and biofuels and hydrogen derived from renewable resources</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4165427" y="1837981"/>
            <a:ext cx="4877281" cy="3833181"/>
            <a:chOff x="3145525" y="1496826"/>
            <a:chExt cx="4877281" cy="3833181"/>
          </a:xfrm>
        </p:grpSpPr>
        <p:grpSp>
          <p:nvGrpSpPr>
            <p:cNvPr id="21" name="Group 20"/>
            <p:cNvGrpSpPr/>
            <p:nvPr/>
          </p:nvGrpSpPr>
          <p:grpSpPr>
            <a:xfrm>
              <a:off x="3145525" y="1496826"/>
              <a:ext cx="4877281" cy="3833181"/>
              <a:chOff x="3145525" y="2218472"/>
              <a:chExt cx="4877281" cy="3833181"/>
            </a:xfrm>
          </p:grpSpPr>
          <p:grpSp>
            <p:nvGrpSpPr>
              <p:cNvPr id="14" name="Group 13"/>
              <p:cNvGrpSpPr/>
              <p:nvPr/>
            </p:nvGrpSpPr>
            <p:grpSpPr>
              <a:xfrm>
                <a:off x="3145525" y="2218472"/>
                <a:ext cx="4877281" cy="3833181"/>
                <a:chOff x="2969680" y="1749552"/>
                <a:chExt cx="4877281" cy="3833181"/>
              </a:xfrm>
            </p:grpSpPr>
            <p:grpSp>
              <p:nvGrpSpPr>
                <p:cNvPr id="10" name="Group 9"/>
                <p:cNvGrpSpPr/>
                <p:nvPr/>
              </p:nvGrpSpPr>
              <p:grpSpPr>
                <a:xfrm>
                  <a:off x="2969680" y="1749552"/>
                  <a:ext cx="4877281" cy="3833181"/>
                  <a:chOff x="2969680" y="1749552"/>
                  <a:chExt cx="4877281" cy="3833181"/>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680" y="1752603"/>
                    <a:ext cx="1547975" cy="11631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495" y="2898330"/>
                    <a:ext cx="1530466" cy="139478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0209" y="4298894"/>
                    <a:ext cx="2598258" cy="128383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6495" y="1749552"/>
                    <a:ext cx="1530466" cy="114741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17655" y="1749552"/>
                    <a:ext cx="1798840" cy="1143000"/>
                  </a:xfrm>
                  <a:prstGeom prst="rect">
                    <a:avLst/>
                  </a:prstGeom>
                </p:spPr>
              </p:pic>
            </p:grpSp>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69680" y="2915729"/>
                  <a:ext cx="1547975" cy="1377385"/>
                </a:xfrm>
                <a:prstGeom prst="rect">
                  <a:avLst/>
                </a:prstGeom>
              </p:spPr>
            </p:pic>
          </p:grpSp>
          <p:sp>
            <p:nvSpPr>
              <p:cNvPr id="16" name="TextBox 15"/>
              <p:cNvSpPr txBox="1"/>
              <p:nvPr/>
            </p:nvSpPr>
            <p:spPr>
              <a:xfrm>
                <a:off x="4665556" y="2224585"/>
                <a:ext cx="306494" cy="369332"/>
              </a:xfrm>
              <a:prstGeom prst="rect">
                <a:avLst/>
              </a:prstGeom>
              <a:noFill/>
            </p:spPr>
            <p:txBody>
              <a:bodyPr wrap="none" rtlCol="0">
                <a:spAutoFit/>
              </a:bodyPr>
              <a:lstStyle/>
              <a:p>
                <a:r>
                  <a:rPr lang="en-US" sz="1800" dirty="0">
                    <a:solidFill>
                      <a:schemeClr val="bg1"/>
                    </a:solidFill>
                  </a:rPr>
                  <a:t>2</a:t>
                </a:r>
              </a:p>
            </p:txBody>
          </p:sp>
          <p:sp>
            <p:nvSpPr>
              <p:cNvPr id="17" name="TextBox 16"/>
              <p:cNvSpPr txBox="1"/>
              <p:nvPr/>
            </p:nvSpPr>
            <p:spPr>
              <a:xfrm>
                <a:off x="6492340" y="2224251"/>
                <a:ext cx="306494" cy="369332"/>
              </a:xfrm>
              <a:prstGeom prst="rect">
                <a:avLst/>
              </a:prstGeom>
              <a:noFill/>
            </p:spPr>
            <p:txBody>
              <a:bodyPr wrap="none" rtlCol="0">
                <a:spAutoFit/>
              </a:bodyPr>
              <a:lstStyle/>
              <a:p>
                <a:r>
                  <a:rPr lang="en-US" sz="1800" dirty="0">
                    <a:solidFill>
                      <a:schemeClr val="bg1"/>
                    </a:solidFill>
                  </a:rPr>
                  <a:t>3</a:t>
                </a:r>
              </a:p>
            </p:txBody>
          </p:sp>
          <p:sp>
            <p:nvSpPr>
              <p:cNvPr id="18" name="TextBox 17"/>
              <p:cNvSpPr txBox="1"/>
              <p:nvPr/>
            </p:nvSpPr>
            <p:spPr>
              <a:xfrm>
                <a:off x="3145525" y="4392702"/>
                <a:ext cx="306494" cy="369332"/>
              </a:xfrm>
              <a:prstGeom prst="rect">
                <a:avLst/>
              </a:prstGeom>
              <a:noFill/>
            </p:spPr>
            <p:txBody>
              <a:bodyPr wrap="none" rtlCol="0">
                <a:spAutoFit/>
              </a:bodyPr>
              <a:lstStyle/>
              <a:p>
                <a:r>
                  <a:rPr lang="en-US" sz="1800" dirty="0">
                    <a:solidFill>
                      <a:schemeClr val="bg1"/>
                    </a:solidFill>
                  </a:rPr>
                  <a:t>4</a:t>
                </a:r>
              </a:p>
            </p:txBody>
          </p:sp>
          <p:sp>
            <p:nvSpPr>
              <p:cNvPr id="19" name="TextBox 18"/>
              <p:cNvSpPr txBox="1"/>
              <p:nvPr/>
            </p:nvSpPr>
            <p:spPr>
              <a:xfrm>
                <a:off x="6507728" y="3373114"/>
                <a:ext cx="306494" cy="369332"/>
              </a:xfrm>
              <a:prstGeom prst="rect">
                <a:avLst/>
              </a:prstGeom>
              <a:noFill/>
            </p:spPr>
            <p:txBody>
              <a:bodyPr wrap="none" rtlCol="0">
                <a:spAutoFit/>
              </a:bodyPr>
              <a:lstStyle/>
              <a:p>
                <a:r>
                  <a:rPr lang="en-US" sz="1800" dirty="0" smtClean="0">
                    <a:solidFill>
                      <a:schemeClr val="bg1"/>
                    </a:solidFill>
                  </a:rPr>
                  <a:t>6</a:t>
                </a:r>
                <a:endParaRPr lang="en-US" sz="1800" dirty="0">
                  <a:solidFill>
                    <a:schemeClr val="bg1"/>
                  </a:solidFill>
                </a:endParaRPr>
              </a:p>
            </p:txBody>
          </p:sp>
          <p:sp>
            <p:nvSpPr>
              <p:cNvPr id="20" name="TextBox 19"/>
              <p:cNvSpPr txBox="1"/>
              <p:nvPr/>
            </p:nvSpPr>
            <p:spPr>
              <a:xfrm>
                <a:off x="6797144" y="5448051"/>
                <a:ext cx="306494" cy="369332"/>
              </a:xfrm>
              <a:prstGeom prst="rect">
                <a:avLst/>
              </a:prstGeom>
              <a:noFill/>
            </p:spPr>
            <p:txBody>
              <a:bodyPr wrap="none" rtlCol="0">
                <a:spAutoFit/>
              </a:bodyPr>
              <a:lstStyle/>
              <a:p>
                <a:r>
                  <a:rPr lang="en-US" sz="1800" dirty="0">
                    <a:solidFill>
                      <a:schemeClr val="bg1"/>
                    </a:solidFill>
                  </a:rPr>
                  <a:t>7</a:t>
                </a:r>
              </a:p>
            </p:txBody>
          </p:sp>
          <p:sp>
            <p:nvSpPr>
              <p:cNvPr id="15" name="TextBox 14"/>
              <p:cNvSpPr txBox="1"/>
              <p:nvPr/>
            </p:nvSpPr>
            <p:spPr>
              <a:xfrm>
                <a:off x="3146054" y="2224585"/>
                <a:ext cx="306494" cy="369332"/>
              </a:xfrm>
              <a:prstGeom prst="rect">
                <a:avLst/>
              </a:prstGeom>
              <a:noFill/>
            </p:spPr>
            <p:txBody>
              <a:bodyPr wrap="none" rtlCol="0">
                <a:spAutoFit/>
              </a:bodyPr>
              <a:lstStyle/>
              <a:p>
                <a:r>
                  <a:rPr lang="en-US" sz="1800" dirty="0" smtClean="0">
                    <a:solidFill>
                      <a:schemeClr val="bg1"/>
                    </a:solidFill>
                  </a:rPr>
                  <a:t>1</a:t>
                </a:r>
                <a:endParaRPr lang="en-US" sz="1800" dirty="0">
                  <a:solidFill>
                    <a:schemeClr val="bg1"/>
                  </a:solidFill>
                </a:endParaRPr>
              </a:p>
            </p:txBody>
          </p:sp>
        </p:grpSp>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92920" y="4040388"/>
              <a:ext cx="2429886" cy="1289619"/>
            </a:xfrm>
            <a:prstGeom prst="rect">
              <a:avLst/>
            </a:prstGeom>
          </p:spPr>
        </p:pic>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93500" y="2639826"/>
              <a:ext cx="1798840" cy="1400564"/>
            </a:xfrm>
            <a:prstGeom prst="rect">
              <a:avLst/>
            </a:prstGeom>
          </p:spPr>
        </p:pic>
      </p:grpSp>
      <p:sp>
        <p:nvSpPr>
          <p:cNvPr id="25" name="TextBox 24"/>
          <p:cNvSpPr txBox="1"/>
          <p:nvPr/>
        </p:nvSpPr>
        <p:spPr>
          <a:xfrm>
            <a:off x="4165427" y="5301830"/>
            <a:ext cx="306494" cy="369332"/>
          </a:xfrm>
          <a:prstGeom prst="rect">
            <a:avLst/>
          </a:prstGeom>
          <a:noFill/>
        </p:spPr>
        <p:txBody>
          <a:bodyPr wrap="none" rtlCol="0">
            <a:spAutoFit/>
          </a:bodyPr>
          <a:lstStyle/>
          <a:p>
            <a:r>
              <a:rPr lang="en-US" sz="1800" dirty="0">
                <a:solidFill>
                  <a:schemeClr val="bg1"/>
                </a:solidFill>
              </a:rPr>
              <a:t>7</a:t>
            </a:r>
          </a:p>
        </p:txBody>
      </p:sp>
      <p:sp>
        <p:nvSpPr>
          <p:cNvPr id="2" name="Content Placeholder 1"/>
          <p:cNvSpPr>
            <a:spLocks noGrp="1"/>
          </p:cNvSpPr>
          <p:nvPr>
            <p:ph idx="1"/>
          </p:nvPr>
        </p:nvSpPr>
        <p:spPr>
          <a:xfrm>
            <a:off x="342900" y="1422402"/>
            <a:ext cx="8459788" cy="4237038"/>
          </a:xfrm>
        </p:spPr>
        <p:txBody>
          <a:bodyPr/>
          <a:lstStyle/>
          <a:p>
            <a:pPr marL="514350" indent="-514350">
              <a:buFont typeface="+mj-lt"/>
              <a:buAutoNum type="arabicPeriod"/>
            </a:pPr>
            <a:r>
              <a:rPr lang="en-US" sz="2800" dirty="0" smtClean="0"/>
              <a:t>Solar (Thermal &amp; PV)</a:t>
            </a:r>
            <a:endParaRPr lang="en-US" sz="2800" dirty="0"/>
          </a:p>
          <a:p>
            <a:pPr marL="514350" indent="-514350">
              <a:buFont typeface="+mj-lt"/>
              <a:buAutoNum type="arabicPeriod"/>
            </a:pPr>
            <a:r>
              <a:rPr lang="en-US" sz="2800" dirty="0"/>
              <a:t>Wind</a:t>
            </a:r>
          </a:p>
          <a:p>
            <a:pPr marL="514350" indent="-514350">
              <a:buFont typeface="+mj-lt"/>
              <a:buAutoNum type="arabicPeriod"/>
            </a:pPr>
            <a:r>
              <a:rPr lang="en-US" sz="2800" dirty="0" smtClean="0"/>
              <a:t>Hydro</a:t>
            </a:r>
            <a:endParaRPr lang="en-US" sz="2800" dirty="0"/>
          </a:p>
          <a:p>
            <a:pPr marL="514350" indent="-514350">
              <a:buFont typeface="+mj-lt"/>
              <a:buAutoNum type="arabicPeriod"/>
            </a:pPr>
            <a:r>
              <a:rPr lang="en-US" sz="2800" dirty="0" smtClean="0"/>
              <a:t>Biofuel (Ethanol)</a:t>
            </a:r>
          </a:p>
          <a:p>
            <a:pPr marL="514350" indent="-514350">
              <a:buFont typeface="+mj-lt"/>
              <a:buAutoNum type="arabicPeriod"/>
            </a:pPr>
            <a:r>
              <a:rPr lang="en-US" sz="2800" dirty="0"/>
              <a:t>Biomass</a:t>
            </a:r>
          </a:p>
          <a:p>
            <a:pPr marL="514350" indent="-514350">
              <a:buFont typeface="+mj-lt"/>
              <a:buAutoNum type="arabicPeriod"/>
            </a:pPr>
            <a:r>
              <a:rPr lang="en-US" sz="2800" dirty="0" smtClean="0"/>
              <a:t>Hydrogen</a:t>
            </a:r>
            <a:endParaRPr lang="en-US" sz="2800" dirty="0"/>
          </a:p>
          <a:p>
            <a:pPr marL="514350" indent="-514350">
              <a:buFont typeface="+mj-lt"/>
              <a:buAutoNum type="arabicPeriod"/>
            </a:pPr>
            <a:r>
              <a:rPr lang="en-US" sz="2800" dirty="0" smtClean="0"/>
              <a:t>Geothermal</a:t>
            </a:r>
          </a:p>
          <a:p>
            <a:pPr marL="514350" indent="-514350">
              <a:buFont typeface="+mj-lt"/>
              <a:buAutoNum type="arabicPeriod"/>
            </a:pPr>
            <a:r>
              <a:rPr lang="en-US" sz="2800" dirty="0" smtClean="0"/>
              <a:t>Ocean/Tidal waves</a:t>
            </a:r>
            <a:endParaRPr lang="en-US" sz="2800" dirty="0"/>
          </a:p>
          <a:p>
            <a:pPr marL="514350" indent="-514350">
              <a:buFont typeface="Arial" pitchFamily="34" charset="0"/>
              <a:buChar char="•"/>
            </a:pPr>
            <a:endParaRPr lang="en-US" sz="2800" dirty="0" smtClean="0"/>
          </a:p>
          <a:p>
            <a:pPr marL="514350" indent="-514350">
              <a:buFont typeface="+mj-lt"/>
              <a:buAutoNum type="arabicPeriod"/>
            </a:pPr>
            <a:endParaRPr lang="en-US" sz="2800" dirty="0"/>
          </a:p>
        </p:txBody>
      </p:sp>
      <p:sp>
        <p:nvSpPr>
          <p:cNvPr id="3" name="Title 2"/>
          <p:cNvSpPr>
            <a:spLocks noGrp="1"/>
          </p:cNvSpPr>
          <p:nvPr>
            <p:ph type="title"/>
          </p:nvPr>
        </p:nvSpPr>
        <p:spPr/>
        <p:txBody>
          <a:bodyPr/>
          <a:lstStyle/>
          <a:p>
            <a:r>
              <a:rPr lang="en-US" b="1" dirty="0" smtClean="0"/>
              <a:t>Various forms of </a:t>
            </a:r>
            <a:r>
              <a:rPr lang="en-US" b="1" dirty="0"/>
              <a:t>R</a:t>
            </a:r>
            <a:r>
              <a:rPr lang="en-US" b="1" dirty="0" smtClean="0"/>
              <a:t>enewable Energy</a:t>
            </a:r>
            <a:endParaRPr lang="en-US" b="1" dirty="0"/>
          </a:p>
        </p:txBody>
      </p:sp>
      <p:sp>
        <p:nvSpPr>
          <p:cNvPr id="26" name="TextBox 25"/>
          <p:cNvSpPr txBox="1"/>
          <p:nvPr/>
        </p:nvSpPr>
        <p:spPr>
          <a:xfrm>
            <a:off x="8728407" y="5290108"/>
            <a:ext cx="306494" cy="369332"/>
          </a:xfrm>
          <a:prstGeom prst="rect">
            <a:avLst/>
          </a:prstGeom>
          <a:noFill/>
        </p:spPr>
        <p:txBody>
          <a:bodyPr wrap="none" rtlCol="0">
            <a:spAutoFit/>
          </a:bodyPr>
          <a:lstStyle/>
          <a:p>
            <a:r>
              <a:rPr lang="en-US" sz="1800" dirty="0" smtClean="0">
                <a:solidFill>
                  <a:schemeClr val="bg1"/>
                </a:solidFill>
              </a:rPr>
              <a:t>8</a:t>
            </a:r>
            <a:endParaRPr lang="en-US" sz="1800" dirty="0">
              <a:solidFill>
                <a:schemeClr val="bg1"/>
              </a:solidFill>
            </a:endParaRPr>
          </a:p>
        </p:txBody>
      </p:sp>
      <p:sp>
        <p:nvSpPr>
          <p:cNvPr id="27" name="TextBox 26"/>
          <p:cNvSpPr txBox="1"/>
          <p:nvPr/>
        </p:nvSpPr>
        <p:spPr>
          <a:xfrm>
            <a:off x="5713402" y="2992435"/>
            <a:ext cx="306494" cy="369332"/>
          </a:xfrm>
          <a:prstGeom prst="rect">
            <a:avLst/>
          </a:prstGeom>
          <a:noFill/>
        </p:spPr>
        <p:txBody>
          <a:bodyPr wrap="none" rtlCol="0">
            <a:spAutoFit/>
          </a:bodyPr>
          <a:lstStyle/>
          <a:p>
            <a:r>
              <a:rPr lang="en-US" sz="1800" dirty="0">
                <a:solidFill>
                  <a:schemeClr val="bg1"/>
                </a:solidFill>
              </a:rPr>
              <a:t>5</a:t>
            </a:r>
          </a:p>
        </p:txBody>
      </p:sp>
    </p:spTree>
    <p:extLst>
      <p:ext uri="{BB962C8B-B14F-4D97-AF65-F5344CB8AC3E}">
        <p14:creationId xmlns:p14="http://schemas.microsoft.com/office/powerpoint/2010/main" val="4290195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457571"/>
            <a:ext cx="8459788" cy="4237038"/>
          </a:xfrm>
        </p:spPr>
        <p:txBody>
          <a:bodyPr/>
          <a:lstStyle/>
          <a:p>
            <a:pPr>
              <a:lnSpc>
                <a:spcPct val="70000"/>
              </a:lnSpc>
            </a:pPr>
            <a:r>
              <a:rPr lang="en-US" sz="2800" b="1" dirty="0" smtClean="0"/>
              <a:t>Environment Benefits</a:t>
            </a:r>
          </a:p>
          <a:p>
            <a:pPr marL="684213" lvl="1" indent="-342900">
              <a:lnSpc>
                <a:spcPct val="70000"/>
              </a:lnSpc>
              <a:buFont typeface="Arial" pitchFamily="34" charset="0"/>
              <a:buChar char="•"/>
            </a:pPr>
            <a:r>
              <a:rPr lang="en-US" sz="2400" dirty="0" smtClean="0"/>
              <a:t>Cleaner Energy</a:t>
            </a:r>
          </a:p>
          <a:p>
            <a:pPr marL="684213" lvl="1" indent="-342900">
              <a:lnSpc>
                <a:spcPct val="70000"/>
              </a:lnSpc>
              <a:buFont typeface="Arial" pitchFamily="34" charset="0"/>
              <a:buChar char="•"/>
            </a:pPr>
            <a:r>
              <a:rPr lang="en-US" sz="2400" dirty="0" smtClean="0"/>
              <a:t>Helpful </a:t>
            </a:r>
            <a:r>
              <a:rPr lang="en-US" sz="2400" dirty="0"/>
              <a:t>to curb Global </a:t>
            </a:r>
            <a:r>
              <a:rPr lang="en-US" sz="2400" dirty="0" smtClean="0"/>
              <a:t>Warming</a:t>
            </a:r>
          </a:p>
          <a:p>
            <a:pPr lvl="1" indent="0">
              <a:lnSpc>
                <a:spcPct val="70000"/>
              </a:lnSpc>
              <a:buNone/>
            </a:pPr>
            <a:endParaRPr lang="en-US" sz="2400" dirty="0"/>
          </a:p>
          <a:p>
            <a:pPr>
              <a:lnSpc>
                <a:spcPct val="70000"/>
              </a:lnSpc>
            </a:pPr>
            <a:r>
              <a:rPr lang="en-US" sz="2800" b="1" dirty="0" smtClean="0"/>
              <a:t>Energy Security</a:t>
            </a:r>
          </a:p>
          <a:p>
            <a:pPr marL="684213" lvl="1" indent="-342900">
              <a:lnSpc>
                <a:spcPct val="70000"/>
              </a:lnSpc>
              <a:buFont typeface="Arial" pitchFamily="34" charset="0"/>
              <a:buChar char="•"/>
            </a:pPr>
            <a:r>
              <a:rPr lang="en-US" sz="2400" dirty="0" smtClean="0"/>
              <a:t>Constantly replenished</a:t>
            </a:r>
          </a:p>
          <a:p>
            <a:pPr marL="684213" lvl="1" indent="-342900">
              <a:lnSpc>
                <a:spcPct val="70000"/>
              </a:lnSpc>
              <a:buFont typeface="Arial" pitchFamily="34" charset="0"/>
              <a:buChar char="•"/>
            </a:pPr>
            <a:r>
              <a:rPr lang="en-US" sz="2400" dirty="0" smtClean="0"/>
              <a:t>Alternative source of energy needs.</a:t>
            </a:r>
          </a:p>
          <a:p>
            <a:pPr lvl="1" indent="0">
              <a:lnSpc>
                <a:spcPct val="70000"/>
              </a:lnSpc>
              <a:buNone/>
            </a:pPr>
            <a:endParaRPr lang="en-US" sz="2400" dirty="0" smtClean="0"/>
          </a:p>
          <a:p>
            <a:pPr>
              <a:lnSpc>
                <a:spcPct val="70000"/>
              </a:lnSpc>
            </a:pPr>
            <a:r>
              <a:rPr lang="en-US" sz="2800" b="1" dirty="0" smtClean="0"/>
              <a:t>Economical Impact</a:t>
            </a:r>
          </a:p>
          <a:p>
            <a:pPr marL="684213" lvl="1" indent="-342900">
              <a:lnSpc>
                <a:spcPct val="70000"/>
              </a:lnSpc>
              <a:buFont typeface="Arial" pitchFamily="34" charset="0"/>
              <a:buChar char="•"/>
            </a:pPr>
            <a:r>
              <a:rPr lang="en-US" sz="2400" dirty="0" smtClean="0"/>
              <a:t>Its free after initial setup cost.</a:t>
            </a:r>
          </a:p>
          <a:p>
            <a:pPr marL="684213" lvl="1" indent="-342900">
              <a:lnSpc>
                <a:spcPct val="70000"/>
              </a:lnSpc>
              <a:buFont typeface="Arial" pitchFamily="34" charset="0"/>
              <a:buChar char="•"/>
            </a:pPr>
            <a:r>
              <a:rPr lang="en-US" sz="2400" dirty="0" smtClean="0"/>
              <a:t>Fast social and economical growth.</a:t>
            </a:r>
            <a:endParaRPr lang="en-US" sz="2400" dirty="0"/>
          </a:p>
          <a:p>
            <a:endParaRPr lang="en-US" dirty="0" smtClean="0"/>
          </a:p>
          <a:p>
            <a:endParaRPr lang="en-US" dirty="0" smtClean="0"/>
          </a:p>
        </p:txBody>
      </p:sp>
      <p:sp>
        <p:nvSpPr>
          <p:cNvPr id="3" name="Title 2"/>
          <p:cNvSpPr>
            <a:spLocks noGrp="1"/>
          </p:cNvSpPr>
          <p:nvPr>
            <p:ph type="title"/>
          </p:nvPr>
        </p:nvSpPr>
        <p:spPr/>
        <p:txBody>
          <a:bodyPr/>
          <a:lstStyle/>
          <a:p>
            <a:r>
              <a:rPr lang="en-US" b="1" dirty="0" smtClean="0"/>
              <a:t>Why Renewable Energy?</a:t>
            </a:r>
            <a:endParaRPr lang="en-US" b="1" dirty="0"/>
          </a:p>
        </p:txBody>
      </p:sp>
    </p:spTree>
    <p:extLst>
      <p:ext uri="{BB962C8B-B14F-4D97-AF65-F5344CB8AC3E}">
        <p14:creationId xmlns:p14="http://schemas.microsoft.com/office/powerpoint/2010/main" val="3697593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342900" y="280988"/>
            <a:ext cx="8459788" cy="553998"/>
          </a:xfrm>
          <a:prstGeom prst="rect">
            <a:avLst/>
          </a:prstGeom>
        </p:spPr>
        <p:txBody>
          <a:bodyPr>
            <a:spAutoFit/>
          </a:bodyPr>
          <a:lstStyle/>
          <a:p>
            <a:r>
              <a:rPr lang="en-US" b="1" dirty="0" smtClean="0"/>
              <a:t>Applications</a:t>
            </a:r>
            <a:endParaRPr lang="en-US" b="1" dirty="0"/>
          </a:p>
        </p:txBody>
      </p:sp>
      <p:sp>
        <p:nvSpPr>
          <p:cNvPr id="786435" name="Rectangle 3"/>
          <p:cNvSpPr>
            <a:spLocks noGrp="1" noChangeArrowheads="1"/>
          </p:cNvSpPr>
          <p:nvPr>
            <p:ph idx="1"/>
          </p:nvPr>
        </p:nvSpPr>
        <p:spPr>
          <a:xfrm>
            <a:off x="342900" y="1363787"/>
            <a:ext cx="8459788" cy="4745915"/>
          </a:xfrm>
          <a:prstGeom prst="rect">
            <a:avLst/>
          </a:prstGeom>
        </p:spPr>
        <p:txBody>
          <a:bodyPr>
            <a:spAutoFit/>
          </a:bodyPr>
          <a:lstStyle/>
          <a:p>
            <a:r>
              <a:rPr lang="en-US" sz="2800" b="1" dirty="0" smtClean="0"/>
              <a:t>Sectors:</a:t>
            </a:r>
          </a:p>
          <a:p>
            <a:pPr marL="515938" lvl="1" indent="-514350">
              <a:buFont typeface="+mj-lt"/>
              <a:buAutoNum type="arabicPeriod"/>
            </a:pPr>
            <a:r>
              <a:rPr lang="en-US" sz="2400" dirty="0" smtClean="0"/>
              <a:t>Power</a:t>
            </a:r>
            <a:endParaRPr lang="en-US" sz="2400" dirty="0"/>
          </a:p>
          <a:p>
            <a:pPr marL="515938" lvl="1" indent="-514350">
              <a:buFont typeface="+mj-lt"/>
              <a:buAutoNum type="arabicPeriod"/>
            </a:pPr>
            <a:r>
              <a:rPr lang="en-US" sz="2400" dirty="0" smtClean="0"/>
              <a:t>Transport (biodiesel, ethanol)</a:t>
            </a:r>
            <a:endParaRPr lang="en-US" sz="2400" dirty="0"/>
          </a:p>
          <a:p>
            <a:pPr marL="515938" lvl="1" indent="-514350">
              <a:buFont typeface="+mj-lt"/>
              <a:buAutoNum type="arabicPeriod"/>
            </a:pPr>
            <a:r>
              <a:rPr lang="en-US" sz="2400" dirty="0" smtClean="0"/>
              <a:t>Heat/Cooling</a:t>
            </a:r>
          </a:p>
          <a:p>
            <a:pPr marL="515938" lvl="1" indent="-514350">
              <a:buFont typeface="+mj-lt"/>
              <a:buAutoNum type="arabicPeriod"/>
            </a:pPr>
            <a:r>
              <a:rPr lang="en-US" sz="2400" dirty="0" smtClean="0"/>
              <a:t>Rural/Remote Areas</a:t>
            </a:r>
          </a:p>
          <a:p>
            <a:pPr marL="1588" lvl="1" indent="0">
              <a:buNone/>
            </a:pPr>
            <a:endParaRPr lang="en-US" sz="2800" dirty="0" smtClean="0"/>
          </a:p>
          <a:p>
            <a:pPr marL="1588" lvl="1" indent="0">
              <a:buNone/>
            </a:pPr>
            <a:r>
              <a:rPr lang="en-US" sz="2800" b="1" dirty="0" smtClean="0"/>
              <a:t>Model Cities:</a:t>
            </a:r>
          </a:p>
          <a:p>
            <a:pPr lvl="1"/>
            <a:r>
              <a:rPr lang="en-US" sz="2400" dirty="0" smtClean="0"/>
              <a:t>Nagpur, India </a:t>
            </a:r>
          </a:p>
          <a:p>
            <a:pPr lvl="1"/>
            <a:r>
              <a:rPr lang="en-US" sz="2400" dirty="0" smtClean="0"/>
              <a:t>Tokyo, Japan</a:t>
            </a:r>
          </a:p>
          <a:p>
            <a:pPr marL="1588" lvl="1" indent="0">
              <a:buNone/>
            </a:pPr>
            <a:endParaRPr lang="en-US" sz="2800" dirty="0"/>
          </a:p>
        </p:txBody>
      </p:sp>
      <p:grpSp>
        <p:nvGrpSpPr>
          <p:cNvPr id="9" name="Group 8"/>
          <p:cNvGrpSpPr/>
          <p:nvPr/>
        </p:nvGrpSpPr>
        <p:grpSpPr>
          <a:xfrm>
            <a:off x="4713991" y="1410668"/>
            <a:ext cx="4101762" cy="3209212"/>
            <a:chOff x="4385747" y="1410668"/>
            <a:chExt cx="4101762" cy="3209212"/>
          </a:xfrm>
        </p:grpSpPr>
        <p:grpSp>
          <p:nvGrpSpPr>
            <p:cNvPr id="8" name="Group 7"/>
            <p:cNvGrpSpPr/>
            <p:nvPr/>
          </p:nvGrpSpPr>
          <p:grpSpPr>
            <a:xfrm>
              <a:off x="4385747" y="1410668"/>
              <a:ext cx="4101762" cy="3208227"/>
              <a:chOff x="3647192" y="1199650"/>
              <a:chExt cx="4627449" cy="3782658"/>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3193" y="3028448"/>
                <a:ext cx="2441448" cy="195385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3193" y="1199650"/>
                <a:ext cx="2438400" cy="18288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7192" y="3028450"/>
                <a:ext cx="2186001" cy="1953858"/>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7192" y="1199650"/>
                <a:ext cx="2186001" cy="1828800"/>
              </a:xfrm>
              <a:prstGeom prst="rect">
                <a:avLst/>
              </a:prstGeom>
            </p:spPr>
          </p:pic>
        </p:grpSp>
        <p:sp>
          <p:nvSpPr>
            <p:cNvPr id="11" name="TextBox 10"/>
            <p:cNvSpPr txBox="1"/>
            <p:nvPr/>
          </p:nvSpPr>
          <p:spPr>
            <a:xfrm>
              <a:off x="4385747" y="2592416"/>
              <a:ext cx="306494" cy="369332"/>
            </a:xfrm>
            <a:prstGeom prst="rect">
              <a:avLst/>
            </a:prstGeom>
            <a:noFill/>
          </p:spPr>
          <p:txBody>
            <a:bodyPr wrap="none" rtlCol="0">
              <a:spAutoFit/>
            </a:bodyPr>
            <a:lstStyle/>
            <a:p>
              <a:r>
                <a:rPr lang="en-US" sz="1800" dirty="0">
                  <a:solidFill>
                    <a:schemeClr val="bg1"/>
                  </a:solidFill>
                </a:rPr>
                <a:t>1</a:t>
              </a:r>
            </a:p>
          </p:txBody>
        </p:sp>
        <p:sp>
          <p:nvSpPr>
            <p:cNvPr id="12" name="TextBox 11"/>
            <p:cNvSpPr txBox="1"/>
            <p:nvPr/>
          </p:nvSpPr>
          <p:spPr>
            <a:xfrm>
              <a:off x="6316659" y="2592416"/>
              <a:ext cx="306494" cy="369332"/>
            </a:xfrm>
            <a:prstGeom prst="rect">
              <a:avLst/>
            </a:prstGeom>
            <a:noFill/>
          </p:spPr>
          <p:txBody>
            <a:bodyPr wrap="none" rtlCol="0">
              <a:spAutoFit/>
            </a:bodyPr>
            <a:lstStyle/>
            <a:p>
              <a:r>
                <a:rPr lang="en-US" sz="1800" dirty="0">
                  <a:solidFill>
                    <a:schemeClr val="bg1"/>
                  </a:solidFill>
                </a:rPr>
                <a:t>2</a:t>
              </a:r>
            </a:p>
          </p:txBody>
        </p:sp>
        <p:sp>
          <p:nvSpPr>
            <p:cNvPr id="13" name="TextBox 12"/>
            <p:cNvSpPr txBox="1"/>
            <p:nvPr/>
          </p:nvSpPr>
          <p:spPr>
            <a:xfrm>
              <a:off x="4385747" y="4250548"/>
              <a:ext cx="306494" cy="369332"/>
            </a:xfrm>
            <a:prstGeom prst="rect">
              <a:avLst/>
            </a:prstGeom>
            <a:noFill/>
          </p:spPr>
          <p:txBody>
            <a:bodyPr wrap="none" rtlCol="0">
              <a:spAutoFit/>
            </a:bodyPr>
            <a:lstStyle/>
            <a:p>
              <a:r>
                <a:rPr lang="en-US" sz="1800" dirty="0">
                  <a:solidFill>
                    <a:schemeClr val="bg1"/>
                  </a:solidFill>
                </a:rPr>
                <a:t>4</a:t>
              </a:r>
            </a:p>
          </p:txBody>
        </p:sp>
        <p:sp>
          <p:nvSpPr>
            <p:cNvPr id="14" name="TextBox 13"/>
            <p:cNvSpPr txBox="1"/>
            <p:nvPr/>
          </p:nvSpPr>
          <p:spPr>
            <a:xfrm>
              <a:off x="6327994" y="4249562"/>
              <a:ext cx="306494" cy="369332"/>
            </a:xfrm>
            <a:prstGeom prst="rect">
              <a:avLst/>
            </a:prstGeom>
            <a:noFill/>
          </p:spPr>
          <p:txBody>
            <a:bodyPr wrap="none" rtlCol="0">
              <a:spAutoFit/>
            </a:bodyPr>
            <a:lstStyle/>
            <a:p>
              <a:r>
                <a:rPr lang="en-US" sz="1800" dirty="0">
                  <a:solidFill>
                    <a:schemeClr val="bg1"/>
                  </a:solidFill>
                </a:rPr>
                <a:t>3</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305172"/>
            <a:ext cx="8459788" cy="4237038"/>
          </a:xfrm>
        </p:spPr>
        <p:txBody>
          <a:bodyPr/>
          <a:lstStyle/>
          <a:p>
            <a:pPr marL="457200" indent="-457200">
              <a:buFont typeface="Arial" pitchFamily="34" charset="0"/>
              <a:buChar char="•"/>
            </a:pPr>
            <a:r>
              <a:rPr lang="en-US" sz="2400" dirty="0" smtClean="0"/>
              <a:t>Higher investment cost &amp; ROI is around 10-15+ years.</a:t>
            </a:r>
          </a:p>
          <a:p>
            <a:pPr marL="457200" indent="-457200">
              <a:buFont typeface="Arial" pitchFamily="34" charset="0"/>
              <a:buChar char="•"/>
            </a:pPr>
            <a:r>
              <a:rPr lang="en-US" sz="2400" dirty="0" smtClean="0"/>
              <a:t>Variation in environment &amp; output, backup needed.</a:t>
            </a:r>
          </a:p>
          <a:p>
            <a:pPr marL="457200" indent="-457200">
              <a:buFont typeface="Arial" pitchFamily="34" charset="0"/>
              <a:buChar char="•"/>
            </a:pPr>
            <a:r>
              <a:rPr lang="en-US" sz="2400" dirty="0" smtClean="0"/>
              <a:t>Big area required for installation of Solar &amp; Wind farms.</a:t>
            </a:r>
          </a:p>
          <a:p>
            <a:pPr marL="457200" indent="-457200">
              <a:buFont typeface="Arial" pitchFamily="34" charset="0"/>
              <a:buChar char="•"/>
            </a:pPr>
            <a:r>
              <a:rPr lang="en-US" sz="2400" dirty="0" smtClean="0"/>
              <a:t>Not in my back yard (NIMBY).</a:t>
            </a:r>
          </a:p>
          <a:p>
            <a:pPr marL="457200" indent="-457200">
              <a:buFont typeface="Arial" pitchFamily="34" charset="0"/>
              <a:buChar char="•"/>
            </a:pPr>
            <a:r>
              <a:rPr lang="en-US" sz="2400" dirty="0" smtClean="0"/>
              <a:t>Competition from technologies like Nuclear Energy.</a:t>
            </a:r>
          </a:p>
          <a:p>
            <a:pPr marL="457200" indent="-457200">
              <a:buFont typeface="Arial" pitchFamily="34" charset="0"/>
              <a:buChar char="•"/>
            </a:pPr>
            <a:r>
              <a:rPr lang="en-US" sz="2400" dirty="0" smtClean="0"/>
              <a:t>Less social awareness.</a:t>
            </a:r>
          </a:p>
          <a:p>
            <a:endParaRPr lang="en-US" sz="2800" dirty="0"/>
          </a:p>
        </p:txBody>
      </p:sp>
      <p:sp>
        <p:nvSpPr>
          <p:cNvPr id="3" name="Title 2"/>
          <p:cNvSpPr>
            <a:spLocks noGrp="1"/>
          </p:cNvSpPr>
          <p:nvPr>
            <p:ph type="title"/>
          </p:nvPr>
        </p:nvSpPr>
        <p:spPr/>
        <p:txBody>
          <a:bodyPr/>
          <a:lstStyle/>
          <a:p>
            <a:r>
              <a:rPr lang="en-US" b="1" dirty="0" smtClean="0"/>
              <a:t>Impediments, no widespread use?</a:t>
            </a:r>
            <a:endParaRPr lang="en-US" b="1" dirty="0"/>
          </a:p>
        </p:txBody>
      </p:sp>
      <p:sp>
        <p:nvSpPr>
          <p:cNvPr id="4" name="TextBox 3"/>
          <p:cNvSpPr txBox="1"/>
          <p:nvPr/>
        </p:nvSpPr>
        <p:spPr>
          <a:xfrm>
            <a:off x="562707" y="4941278"/>
            <a:ext cx="823998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ctr">
              <a:defRPr sz="2400" b="1">
                <a:solidFill>
                  <a:schemeClr val="dk1"/>
                </a:solidFill>
                <a:latin typeface="+mn-lt"/>
              </a:defRPr>
            </a:lvl1pPr>
            <a:lvl2pPr>
              <a:defRPr>
                <a:solidFill>
                  <a:schemeClr val="dk1"/>
                </a:solidFill>
                <a:latin typeface="+mn-lt"/>
              </a:defRPr>
            </a:lvl2pPr>
            <a:lvl3pPr>
              <a:defRPr>
                <a:solidFill>
                  <a:schemeClr val="dk1"/>
                </a:solidFill>
                <a:latin typeface="+mn-lt"/>
              </a:defRPr>
            </a:lvl3pPr>
            <a:lvl4pPr>
              <a:defRPr>
                <a:solidFill>
                  <a:schemeClr val="dk1"/>
                </a:solidFill>
                <a:latin typeface="+mn-lt"/>
              </a:defRPr>
            </a:lvl4pPr>
            <a:lvl5pPr>
              <a:defRPr>
                <a:solidFill>
                  <a:schemeClr val="dk1"/>
                </a:solidFill>
                <a:latin typeface="+mn-lt"/>
              </a:defRPr>
            </a:lvl5pPr>
            <a:lvl6pPr>
              <a:defRPr>
                <a:solidFill>
                  <a:schemeClr val="dk1"/>
                </a:solidFill>
                <a:latin typeface="+mn-lt"/>
              </a:defRPr>
            </a:lvl6pPr>
            <a:lvl7pPr>
              <a:defRPr>
                <a:solidFill>
                  <a:schemeClr val="dk1"/>
                </a:solidFill>
                <a:latin typeface="+mn-lt"/>
              </a:defRPr>
            </a:lvl7pPr>
            <a:lvl8pPr>
              <a:defRPr>
                <a:solidFill>
                  <a:schemeClr val="dk1"/>
                </a:solidFill>
                <a:latin typeface="+mn-lt"/>
              </a:defRPr>
            </a:lvl8pPr>
            <a:lvl9pPr>
              <a:defRPr>
                <a:solidFill>
                  <a:schemeClr val="dk1"/>
                </a:solidFill>
                <a:latin typeface="+mn-lt"/>
              </a:defRPr>
            </a:lvl9pPr>
          </a:lstStyle>
          <a:p>
            <a:r>
              <a:rPr lang="en-US" sz="2000" dirty="0" smtClean="0"/>
              <a:t>Cost effective means &amp; social awareness required.</a:t>
            </a:r>
            <a:endParaRPr lang="en-US" sz="2000" dirty="0"/>
          </a:p>
        </p:txBody>
      </p:sp>
    </p:spTree>
    <p:extLst>
      <p:ext uri="{BB962C8B-B14F-4D97-AF65-F5344CB8AC3E}">
        <p14:creationId xmlns:p14="http://schemas.microsoft.com/office/powerpoint/2010/main" val="3570760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Grp="1" noChangeArrowheads="1"/>
          </p:cNvSpPr>
          <p:nvPr>
            <p:ph type="title"/>
          </p:nvPr>
        </p:nvSpPr>
        <p:spPr>
          <a:xfrm>
            <a:off x="342900" y="280988"/>
            <a:ext cx="8459788" cy="553998"/>
          </a:xfrm>
          <a:prstGeom prst="rect">
            <a:avLst/>
          </a:prstGeom>
        </p:spPr>
        <p:txBody>
          <a:bodyPr>
            <a:spAutoFit/>
          </a:bodyPr>
          <a:lstStyle/>
          <a:p>
            <a:r>
              <a:rPr lang="en-US" b="1" dirty="0" smtClean="0"/>
              <a:t>World Energy Consumption Scenario</a:t>
            </a:r>
            <a:endParaRPr lang="en-US" b="1" dirty="0"/>
          </a:p>
        </p:txBody>
      </p:sp>
      <p:sp>
        <p:nvSpPr>
          <p:cNvPr id="14" name="TextBox 13"/>
          <p:cNvSpPr txBox="1"/>
          <p:nvPr/>
        </p:nvSpPr>
        <p:spPr>
          <a:xfrm>
            <a:off x="642937" y="5394146"/>
            <a:ext cx="785812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ctr">
              <a:defRPr sz="2400" b="1">
                <a:solidFill>
                  <a:schemeClr val="dk1"/>
                </a:solidFill>
                <a:latin typeface="+mn-lt"/>
              </a:defRPr>
            </a:lvl1pPr>
            <a:lvl2pPr>
              <a:defRPr>
                <a:solidFill>
                  <a:schemeClr val="dk1"/>
                </a:solidFill>
                <a:latin typeface="+mn-lt"/>
              </a:defRPr>
            </a:lvl2pPr>
            <a:lvl3pPr>
              <a:defRPr>
                <a:solidFill>
                  <a:schemeClr val="dk1"/>
                </a:solidFill>
                <a:latin typeface="+mn-lt"/>
              </a:defRPr>
            </a:lvl3pPr>
            <a:lvl4pPr>
              <a:defRPr>
                <a:solidFill>
                  <a:schemeClr val="dk1"/>
                </a:solidFill>
                <a:latin typeface="+mn-lt"/>
              </a:defRPr>
            </a:lvl4pPr>
            <a:lvl5pPr>
              <a:defRPr>
                <a:solidFill>
                  <a:schemeClr val="dk1"/>
                </a:solidFill>
                <a:latin typeface="+mn-lt"/>
              </a:defRPr>
            </a:lvl5pPr>
            <a:lvl6pPr>
              <a:defRPr>
                <a:solidFill>
                  <a:schemeClr val="dk1"/>
                </a:solidFill>
                <a:latin typeface="+mn-lt"/>
              </a:defRPr>
            </a:lvl6pPr>
            <a:lvl7pPr>
              <a:defRPr>
                <a:solidFill>
                  <a:schemeClr val="dk1"/>
                </a:solidFill>
                <a:latin typeface="+mn-lt"/>
              </a:defRPr>
            </a:lvl7pPr>
            <a:lvl8pPr>
              <a:defRPr>
                <a:solidFill>
                  <a:schemeClr val="dk1"/>
                </a:solidFill>
                <a:latin typeface="+mn-lt"/>
              </a:defRPr>
            </a:lvl8pPr>
            <a:lvl9pPr>
              <a:defRPr>
                <a:solidFill>
                  <a:schemeClr val="dk1"/>
                </a:solidFill>
                <a:latin typeface="+mn-lt"/>
              </a:defRPr>
            </a:lvl9pPr>
          </a:lstStyle>
          <a:p>
            <a:r>
              <a:rPr lang="en-US" dirty="0" smtClean="0"/>
              <a:t>Renewables need more push to replace fossil fuels.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7" y="1163884"/>
            <a:ext cx="7858125" cy="368617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5" y="1096843"/>
            <a:ext cx="8058150" cy="3867150"/>
          </a:xfrm>
          <a:prstGeom prst="rect">
            <a:avLst/>
          </a:prstGeom>
        </p:spPr>
      </p:pic>
      <p:sp>
        <p:nvSpPr>
          <p:cNvPr id="3" name="Title 2"/>
          <p:cNvSpPr>
            <a:spLocks noGrp="1"/>
          </p:cNvSpPr>
          <p:nvPr>
            <p:ph type="title"/>
          </p:nvPr>
        </p:nvSpPr>
        <p:spPr/>
        <p:txBody>
          <a:bodyPr/>
          <a:lstStyle/>
          <a:p>
            <a:r>
              <a:rPr lang="en-US" b="1" dirty="0" smtClean="0"/>
              <a:t>World Installed Capacities</a:t>
            </a:r>
            <a:endParaRPr lang="en-US" b="1" dirty="0"/>
          </a:p>
        </p:txBody>
      </p:sp>
      <p:sp>
        <p:nvSpPr>
          <p:cNvPr id="5" name="TextBox 4"/>
          <p:cNvSpPr txBox="1"/>
          <p:nvPr/>
        </p:nvSpPr>
        <p:spPr>
          <a:xfrm>
            <a:off x="542925" y="5394146"/>
            <a:ext cx="805815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ctr">
              <a:defRPr sz="2400" b="1">
                <a:solidFill>
                  <a:schemeClr val="dk1"/>
                </a:solidFill>
                <a:latin typeface="+mn-lt"/>
              </a:defRPr>
            </a:lvl1pPr>
            <a:lvl2pPr>
              <a:defRPr>
                <a:solidFill>
                  <a:schemeClr val="dk1"/>
                </a:solidFill>
                <a:latin typeface="+mn-lt"/>
              </a:defRPr>
            </a:lvl2pPr>
            <a:lvl3pPr>
              <a:defRPr>
                <a:solidFill>
                  <a:schemeClr val="dk1"/>
                </a:solidFill>
                <a:latin typeface="+mn-lt"/>
              </a:defRPr>
            </a:lvl3pPr>
            <a:lvl4pPr>
              <a:defRPr>
                <a:solidFill>
                  <a:schemeClr val="dk1"/>
                </a:solidFill>
                <a:latin typeface="+mn-lt"/>
              </a:defRPr>
            </a:lvl4pPr>
            <a:lvl5pPr>
              <a:defRPr>
                <a:solidFill>
                  <a:schemeClr val="dk1"/>
                </a:solidFill>
                <a:latin typeface="+mn-lt"/>
              </a:defRPr>
            </a:lvl5pPr>
            <a:lvl6pPr>
              <a:defRPr>
                <a:solidFill>
                  <a:schemeClr val="dk1"/>
                </a:solidFill>
                <a:latin typeface="+mn-lt"/>
              </a:defRPr>
            </a:lvl6pPr>
            <a:lvl7pPr>
              <a:defRPr>
                <a:solidFill>
                  <a:schemeClr val="dk1"/>
                </a:solidFill>
                <a:latin typeface="+mn-lt"/>
              </a:defRPr>
            </a:lvl7pPr>
            <a:lvl8pPr>
              <a:defRPr>
                <a:solidFill>
                  <a:schemeClr val="dk1"/>
                </a:solidFill>
                <a:latin typeface="+mn-lt"/>
              </a:defRPr>
            </a:lvl8pPr>
            <a:lvl9pPr>
              <a:defRPr>
                <a:solidFill>
                  <a:schemeClr val="dk1"/>
                </a:solidFill>
                <a:latin typeface="+mn-lt"/>
              </a:defRPr>
            </a:lvl9pPr>
          </a:lstStyle>
          <a:p>
            <a:r>
              <a:rPr lang="en-US" dirty="0" smtClean="0"/>
              <a:t>India, a huge &amp; energy hungry country lags in capacity.</a:t>
            </a:r>
            <a:endParaRPr lang="en-US" dirty="0"/>
          </a:p>
        </p:txBody>
      </p:sp>
      <p:grpSp>
        <p:nvGrpSpPr>
          <p:cNvPr id="9" name="Group 8"/>
          <p:cNvGrpSpPr/>
          <p:nvPr/>
        </p:nvGrpSpPr>
        <p:grpSpPr>
          <a:xfrm>
            <a:off x="6869723" y="2861122"/>
            <a:ext cx="1796133" cy="1722603"/>
            <a:chOff x="6858000" y="3271427"/>
            <a:chExt cx="1796133" cy="1722603"/>
          </a:xfrm>
        </p:grpSpPr>
        <p:sp>
          <p:nvSpPr>
            <p:cNvPr id="6" name="Oval 5"/>
            <p:cNvSpPr/>
            <p:nvPr/>
          </p:nvSpPr>
          <p:spPr>
            <a:xfrm>
              <a:off x="7502770" y="3610707"/>
              <a:ext cx="1039689" cy="1383323"/>
            </a:xfrm>
            <a:prstGeom prst="ellipse">
              <a:avLst/>
            </a:prstGeom>
            <a:noFill/>
            <a:ln w="19050">
              <a:solidFill>
                <a:srgbClr val="4C4C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858000" y="3271427"/>
              <a:ext cx="1796133" cy="369332"/>
            </a:xfrm>
            <a:prstGeom prst="rect">
              <a:avLst/>
            </a:prstGeom>
            <a:noFill/>
          </p:spPr>
          <p:txBody>
            <a:bodyPr wrap="none" rtlCol="0">
              <a:spAutoFit/>
            </a:bodyPr>
            <a:lstStyle/>
            <a:p>
              <a:r>
                <a:rPr lang="en-US" sz="1800" dirty="0" smtClean="0">
                  <a:solidFill>
                    <a:srgbClr val="4C4C4C"/>
                  </a:solidFill>
                </a:rPr>
                <a:t>Not a key player</a:t>
              </a:r>
              <a:endParaRPr lang="en-US" sz="1800" dirty="0">
                <a:solidFill>
                  <a:srgbClr val="4C4C4C"/>
                </a:solidFill>
              </a:endParaRPr>
            </a:p>
          </p:txBody>
        </p:sp>
      </p:grpSp>
    </p:spTree>
    <p:extLst>
      <p:ext uri="{BB962C8B-B14F-4D97-AF65-F5344CB8AC3E}">
        <p14:creationId xmlns:p14="http://schemas.microsoft.com/office/powerpoint/2010/main" val="320715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GE Colour Palette">
      <a:dk1>
        <a:srgbClr val="1E4191"/>
      </a:dk1>
      <a:lt1>
        <a:srgbClr val="FFFFFF"/>
      </a:lt1>
      <a:dk2>
        <a:srgbClr val="FF6600"/>
      </a:dk2>
      <a:lt2>
        <a:srgbClr val="EE3324"/>
      </a:lt2>
      <a:accent1>
        <a:srgbClr val="711371"/>
      </a:accent1>
      <a:accent2>
        <a:srgbClr val="28B9F5"/>
      </a:accent2>
      <a:accent3>
        <a:srgbClr val="00AA50"/>
      </a:accent3>
      <a:accent4>
        <a:srgbClr val="CD0078"/>
      </a:accent4>
      <a:accent5>
        <a:srgbClr val="76B900"/>
      </a:accent5>
      <a:accent6>
        <a:srgbClr val="EBD70A"/>
      </a:accent6>
      <a:hlink>
        <a:srgbClr val="EE3324"/>
      </a:hlink>
      <a:folHlink>
        <a:srgbClr val="EE3324"/>
      </a:folHlink>
    </a:clrScheme>
    <a:fontScheme name="GE Fonts">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1625</TotalTime>
  <Words>597</Words>
  <Application>Microsoft Office PowerPoint</Application>
  <PresentationFormat>On-screen Show (4:3)</PresentationFormat>
  <Paragraphs>127</Paragraphs>
  <Slides>17</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GE Inspira Pitch</vt:lpstr>
      <vt:lpstr>blank</vt:lpstr>
      <vt:lpstr>Renewable Energy</vt:lpstr>
      <vt:lpstr>Agenda</vt:lpstr>
      <vt:lpstr>What is Renewable Energy</vt:lpstr>
      <vt:lpstr>Various forms of Renewable Energy</vt:lpstr>
      <vt:lpstr>Why Renewable Energy?</vt:lpstr>
      <vt:lpstr>Applications</vt:lpstr>
      <vt:lpstr>Impediments, no widespread use?</vt:lpstr>
      <vt:lpstr>World Energy Consumption Scenario</vt:lpstr>
      <vt:lpstr>World Installed Capacities</vt:lpstr>
      <vt:lpstr>Renewables Growth Rates</vt:lpstr>
      <vt:lpstr>GE Initiatives</vt:lpstr>
      <vt:lpstr>India Growth Story</vt:lpstr>
      <vt:lpstr>Future Prospects</vt:lpstr>
      <vt:lpstr>Q &amp; A Discussion</vt:lpstr>
      <vt:lpstr>Appendix</vt:lpstr>
      <vt:lpstr>Reference</vt:lpstr>
      <vt:lpstr>PowerPoint Presentation</vt:lpstr>
    </vt:vector>
  </TitlesOfParts>
  <Company>GE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Office 2010 PowerPoint template</dc:title>
  <dc:creator>Cayabyab, Ivan C</dc:creator>
  <cp:keywords>September 22, 2004 – Version 1.1</cp:keywords>
  <dc:description>General Electric Company 2004</dc:description>
  <cp:lastModifiedBy>Appy</cp:lastModifiedBy>
  <cp:revision>251</cp:revision>
  <cp:lastPrinted>2003-08-29T14:38:12Z</cp:lastPrinted>
  <dcterms:created xsi:type="dcterms:W3CDTF">2010-11-24T01:09:18Z</dcterms:created>
  <dcterms:modified xsi:type="dcterms:W3CDTF">2013-07-30T16:46:07Z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alette">
    <vt:lpwstr>GE Template</vt:lpwstr>
  </property>
  <property fmtid="{D5CDD505-2E9C-101B-9397-08002B2CF9AE}" pid="3" name="WizKit Template Type">
    <vt:lpwstr>Onscreen</vt:lpwstr>
  </property>
  <property fmtid="{D5CDD505-2E9C-101B-9397-08002B2CF9AE}" pid="4" name="WizKit Template Version">
    <vt:i4>4</vt:i4>
  </property>
  <property fmtid="{D5CDD505-2E9C-101B-9397-08002B2CF9AE}" pid="5" name="TB4 template version">
    <vt:r8>4</vt:r8>
  </property>
  <property fmtid="{D5CDD505-2E9C-101B-9397-08002B2CF9AE}" pid="6" name="TB4 template type">
    <vt:lpwstr>onscreen</vt:lpwstr>
  </property>
</Properties>
</file>