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6" r:id="rId6"/>
    <p:sldId id="259" r:id="rId7"/>
    <p:sldId id="268" r:id="rId8"/>
    <p:sldId id="260" r:id="rId9"/>
    <p:sldId id="261" r:id="rId10"/>
    <p:sldId id="262" r:id="rId11"/>
    <p:sldId id="265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uments%20and%20Settings\AppyPari\My%20Documents\sunil%20research\Hit_KLSH\Copy%20of%20Accurac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Accuracy (%)</c:v>
          </c:tx>
          <c:yVal>
            <c:numRef>
              <c:f>'Copy of Accuracy'!$B$1:$B$51</c:f>
              <c:numCache>
                <c:formatCode>General</c:formatCode>
                <c:ptCount val="51"/>
                <c:pt idx="0">
                  <c:v>0</c:v>
                </c:pt>
                <c:pt idx="1">
                  <c:v>40</c:v>
                </c:pt>
                <c:pt idx="2">
                  <c:v>80</c:v>
                </c:pt>
                <c:pt idx="3">
                  <c:v>100</c:v>
                </c:pt>
                <c:pt idx="4">
                  <c:v>80</c:v>
                </c:pt>
                <c:pt idx="5">
                  <c:v>80</c:v>
                </c:pt>
                <c:pt idx="6">
                  <c:v>40</c:v>
                </c:pt>
                <c:pt idx="7">
                  <c:v>20</c:v>
                </c:pt>
                <c:pt idx="8">
                  <c:v>80</c:v>
                </c:pt>
                <c:pt idx="9">
                  <c:v>80</c:v>
                </c:pt>
                <c:pt idx="10">
                  <c:v>80</c:v>
                </c:pt>
                <c:pt idx="11">
                  <c:v>80</c:v>
                </c:pt>
                <c:pt idx="12">
                  <c:v>80</c:v>
                </c:pt>
                <c:pt idx="13">
                  <c:v>40</c:v>
                </c:pt>
                <c:pt idx="14">
                  <c:v>40</c:v>
                </c:pt>
                <c:pt idx="15">
                  <c:v>40</c:v>
                </c:pt>
                <c:pt idx="16">
                  <c:v>60</c:v>
                </c:pt>
                <c:pt idx="17">
                  <c:v>60</c:v>
                </c:pt>
                <c:pt idx="18">
                  <c:v>40</c:v>
                </c:pt>
                <c:pt idx="19">
                  <c:v>20</c:v>
                </c:pt>
                <c:pt idx="20">
                  <c:v>50</c:v>
                </c:pt>
                <c:pt idx="21">
                  <c:v>75</c:v>
                </c:pt>
                <c:pt idx="22">
                  <c:v>44</c:v>
                </c:pt>
                <c:pt idx="23">
                  <c:v>67</c:v>
                </c:pt>
                <c:pt idx="24">
                  <c:v>75</c:v>
                </c:pt>
                <c:pt idx="25">
                  <c:v>75</c:v>
                </c:pt>
                <c:pt idx="26">
                  <c:v>50</c:v>
                </c:pt>
                <c:pt idx="27">
                  <c:v>75</c:v>
                </c:pt>
                <c:pt idx="28">
                  <c:v>75</c:v>
                </c:pt>
                <c:pt idx="29">
                  <c:v>75</c:v>
                </c:pt>
                <c:pt idx="30">
                  <c:v>100</c:v>
                </c:pt>
                <c:pt idx="31">
                  <c:v>75</c:v>
                </c:pt>
                <c:pt idx="32">
                  <c:v>50</c:v>
                </c:pt>
                <c:pt idx="33">
                  <c:v>25</c:v>
                </c:pt>
                <c:pt idx="34">
                  <c:v>75</c:v>
                </c:pt>
                <c:pt idx="35">
                  <c:v>80</c:v>
                </c:pt>
                <c:pt idx="36">
                  <c:v>40</c:v>
                </c:pt>
                <c:pt idx="37">
                  <c:v>80</c:v>
                </c:pt>
                <c:pt idx="38">
                  <c:v>40</c:v>
                </c:pt>
                <c:pt idx="39">
                  <c:v>80</c:v>
                </c:pt>
                <c:pt idx="40">
                  <c:v>60</c:v>
                </c:pt>
                <c:pt idx="41">
                  <c:v>80</c:v>
                </c:pt>
                <c:pt idx="42">
                  <c:v>20</c:v>
                </c:pt>
                <c:pt idx="43">
                  <c:v>50</c:v>
                </c:pt>
                <c:pt idx="44">
                  <c:v>75</c:v>
                </c:pt>
                <c:pt idx="45">
                  <c:v>75</c:v>
                </c:pt>
                <c:pt idx="46">
                  <c:v>100</c:v>
                </c:pt>
                <c:pt idx="47">
                  <c:v>100</c:v>
                </c:pt>
                <c:pt idx="48">
                  <c:v>50</c:v>
                </c:pt>
                <c:pt idx="49">
                  <c:v>25</c:v>
                </c:pt>
                <c:pt idx="50">
                  <c:v>100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995392"/>
        <c:axId val="135996928"/>
      </c:scatterChart>
      <c:valAx>
        <c:axId val="1359953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5996928"/>
        <c:crosses val="autoZero"/>
        <c:crossBetween val="midCat"/>
      </c:valAx>
      <c:valAx>
        <c:axId val="1359969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599539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83E7-673C-447E-BADB-6AD30F7072B5}" type="datetimeFigureOut">
              <a:rPr lang="en-US" smtClean="0"/>
              <a:t>5/3/2013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5947-D8F8-4460-A388-D92B78ED67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10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83E7-673C-447E-BADB-6AD30F7072B5}" type="datetimeFigureOut">
              <a:rPr lang="en-US" smtClean="0"/>
              <a:t>5/3/2013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5947-D8F8-4460-A388-D92B78ED67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12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83E7-673C-447E-BADB-6AD30F7072B5}" type="datetimeFigureOut">
              <a:rPr lang="en-US" smtClean="0"/>
              <a:t>5/3/2013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5947-D8F8-4460-A388-D92B78ED67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35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83E7-673C-447E-BADB-6AD30F7072B5}" type="datetimeFigureOut">
              <a:rPr lang="en-US" smtClean="0"/>
              <a:t>5/3/2013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5947-D8F8-4460-A388-D92B78ED67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96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83E7-673C-447E-BADB-6AD30F7072B5}" type="datetimeFigureOut">
              <a:rPr lang="en-US" smtClean="0"/>
              <a:t>5/3/2013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5947-D8F8-4460-A388-D92B78ED67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78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83E7-673C-447E-BADB-6AD30F7072B5}" type="datetimeFigureOut">
              <a:rPr lang="en-US" smtClean="0"/>
              <a:t>5/3/2013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5947-D8F8-4460-A388-D92B78ED67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8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83E7-673C-447E-BADB-6AD30F7072B5}" type="datetimeFigureOut">
              <a:rPr lang="en-US" smtClean="0"/>
              <a:t>5/3/2013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5947-D8F8-4460-A388-D92B78ED67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320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83E7-673C-447E-BADB-6AD30F7072B5}" type="datetimeFigureOut">
              <a:rPr lang="en-US" smtClean="0"/>
              <a:t>5/3/2013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5947-D8F8-4460-A388-D92B78ED67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33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83E7-673C-447E-BADB-6AD30F7072B5}" type="datetimeFigureOut">
              <a:rPr lang="en-US" smtClean="0"/>
              <a:t>5/3/2013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5947-D8F8-4460-A388-D92B78ED67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95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83E7-673C-447E-BADB-6AD30F7072B5}" type="datetimeFigureOut">
              <a:rPr lang="en-US" smtClean="0"/>
              <a:t>5/3/2013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5947-D8F8-4460-A388-D92B78ED67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5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83E7-673C-447E-BADB-6AD30F7072B5}" type="datetimeFigureOut">
              <a:rPr lang="en-US" smtClean="0"/>
              <a:t>5/3/2013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5947-D8F8-4460-A388-D92B78ED67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3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483E7-673C-447E-BADB-6AD30F7072B5}" type="datetimeFigureOut">
              <a:rPr lang="en-US" smtClean="0"/>
              <a:t>5/3/2013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75947-D8F8-4460-A388-D92B78ED67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81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e.ohio-state.edu/~kulis/klsh/klsh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838200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Kernelized locality Sensitive Hashing for </a:t>
            </a:r>
            <a:r>
              <a:rPr lang="en-US" b="1" dirty="0"/>
              <a:t>Scalable Image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638800"/>
            <a:ext cx="6934200" cy="990600"/>
          </a:xfrm>
        </p:spPr>
        <p:txBody>
          <a:bodyPr>
            <a:normAutofit/>
          </a:bodyPr>
          <a:lstStyle/>
          <a:p>
            <a:pPr algn="r"/>
            <a:r>
              <a:rPr lang="en-US" b="1" dirty="0" smtClean="0">
                <a:solidFill>
                  <a:schemeClr val="tx1"/>
                </a:solidFill>
              </a:rPr>
              <a:t>Presenter: Sunil Mandhan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3352800"/>
            <a:ext cx="75438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May, 2013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69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Observations and Parameters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Images from Caltech </a:t>
            </a:r>
            <a:r>
              <a:rPr lang="en-US" dirty="0"/>
              <a:t>101 </a:t>
            </a:r>
            <a:r>
              <a:rPr lang="en-US" dirty="0" smtClean="0"/>
              <a:t>object categories were used for testing the solution</a:t>
            </a:r>
            <a:endParaRPr lang="en-US" dirty="0"/>
          </a:p>
          <a:p>
            <a:r>
              <a:rPr lang="en-US" dirty="0" smtClean="0"/>
              <a:t>GIST descriptor features were highly successful where clear structural boundaries were present in images</a:t>
            </a:r>
          </a:p>
          <a:p>
            <a:r>
              <a:rPr lang="en-US" dirty="0" smtClean="0"/>
              <a:t>640 dimensions were working much better than 384 or 512 d GIST features vectors</a:t>
            </a:r>
          </a:p>
          <a:p>
            <a:r>
              <a:rPr lang="en-US" dirty="0" smtClean="0"/>
              <a:t>L  = 200, b = 300, and t = 30. lesser values than the noted ones are not recommended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5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000" b="1" dirty="0" smtClean="0"/>
              <a:t>Q&amp;A</a:t>
            </a:r>
          </a:p>
          <a:p>
            <a:pPr marL="0" indent="0" algn="ctr">
              <a:buNone/>
            </a:pPr>
            <a:r>
              <a:rPr lang="en-US" sz="6000" b="1" dirty="0" smtClean="0"/>
              <a:t>Discussion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406295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 smtClean="0"/>
              <a:t>Publications and Papers</a:t>
            </a:r>
          </a:p>
          <a:p>
            <a:r>
              <a:rPr lang="en-US" sz="1600" dirty="0" smtClean="0"/>
              <a:t>Kernelized </a:t>
            </a:r>
            <a:r>
              <a:rPr lang="en-US" sz="1600" dirty="0"/>
              <a:t>Locality-Sensitive Hashing for Scalable Image </a:t>
            </a:r>
            <a:r>
              <a:rPr lang="en-US" sz="1600" dirty="0" smtClean="0"/>
              <a:t>Search, Brian </a:t>
            </a:r>
            <a:r>
              <a:rPr lang="en-US" sz="1600" dirty="0"/>
              <a:t>Kulis &amp; Kristen </a:t>
            </a:r>
            <a:r>
              <a:rPr lang="en-US" sz="1600" dirty="0" smtClean="0"/>
              <a:t>Grauman In</a:t>
            </a:r>
            <a:r>
              <a:rPr lang="en-US" sz="1600" dirty="0"/>
              <a:t> </a:t>
            </a:r>
            <a:r>
              <a:rPr lang="en-US" sz="1600" i="1" dirty="0"/>
              <a:t>Proc. 12th International Conference on Computer Vision (ICCV)</a:t>
            </a:r>
            <a:r>
              <a:rPr lang="en-US" sz="1600" dirty="0"/>
              <a:t>, </a:t>
            </a:r>
            <a:r>
              <a:rPr lang="en-US" sz="1600" dirty="0" smtClean="0"/>
              <a:t>2009</a:t>
            </a:r>
          </a:p>
          <a:p>
            <a:r>
              <a:rPr lang="en-US" sz="1600" dirty="0" smtClean="0"/>
              <a:t>Similarity </a:t>
            </a:r>
            <a:r>
              <a:rPr lang="en-US" sz="1600" dirty="0"/>
              <a:t>Estimation Techniques from </a:t>
            </a:r>
            <a:r>
              <a:rPr lang="en-US" sz="1600" dirty="0" smtClean="0"/>
              <a:t>Rounding Algorithms, </a:t>
            </a:r>
            <a:r>
              <a:rPr lang="en-US" sz="1600" dirty="0"/>
              <a:t>M. </a:t>
            </a:r>
            <a:r>
              <a:rPr lang="en-US" sz="1600" dirty="0" smtClean="0"/>
              <a:t>Charikar, Proc</a:t>
            </a:r>
            <a:r>
              <a:rPr lang="en-US" sz="1600" dirty="0"/>
              <a:t>. ACM Symp. Theory of </a:t>
            </a:r>
            <a:r>
              <a:rPr lang="en-US" sz="1600" dirty="0" smtClean="0"/>
              <a:t>Computing,2002.</a:t>
            </a:r>
          </a:p>
          <a:p>
            <a:r>
              <a:rPr lang="en-US" sz="1600" dirty="0" smtClean="0"/>
              <a:t>Locality-sensitive </a:t>
            </a:r>
            <a:r>
              <a:rPr lang="en-US" sz="1600" dirty="0"/>
              <a:t>hashing for finding nearest </a:t>
            </a:r>
            <a:r>
              <a:rPr lang="en-US" sz="1600" dirty="0" smtClean="0"/>
              <a:t>neighbors, M </a:t>
            </a:r>
            <a:r>
              <a:rPr lang="en-US" sz="1600" dirty="0"/>
              <a:t>Slaney, M Casey - Signal Processing Magazine, IEEE, </a:t>
            </a:r>
            <a:r>
              <a:rPr lang="en-US" sz="1600" dirty="0" smtClean="0"/>
              <a:t>2008</a:t>
            </a:r>
          </a:p>
          <a:p>
            <a:r>
              <a:rPr lang="en-US" sz="1600" dirty="0" smtClean="0"/>
              <a:t>Similarity </a:t>
            </a:r>
            <a:r>
              <a:rPr lang="en-US" sz="1600" dirty="0"/>
              <a:t>Search in </a:t>
            </a:r>
            <a:r>
              <a:rPr lang="en-US" sz="1600" dirty="0" smtClean="0"/>
              <a:t>High Dimensions </a:t>
            </a:r>
            <a:r>
              <a:rPr lang="en-US" sz="1600" dirty="0"/>
              <a:t>via </a:t>
            </a:r>
            <a:r>
              <a:rPr lang="en-US" sz="1600" dirty="0" smtClean="0"/>
              <a:t>Hashing, </a:t>
            </a:r>
            <a:r>
              <a:rPr lang="en-US" sz="1600" dirty="0"/>
              <a:t>A. Gionis, P. Indyk, and R. Motwani, </a:t>
            </a:r>
            <a:r>
              <a:rPr lang="en-US" sz="1600" dirty="0" smtClean="0"/>
              <a:t>Proc</a:t>
            </a:r>
            <a:r>
              <a:rPr lang="en-US" sz="1600" dirty="0"/>
              <a:t>. 25th Int’l Conf. Very Large </a:t>
            </a:r>
            <a:r>
              <a:rPr lang="en-US" sz="1600" dirty="0" smtClean="0"/>
              <a:t>Data Bases,1999.</a:t>
            </a:r>
            <a:endParaRPr lang="en-US" sz="1600" dirty="0">
              <a:hlinkClick r:id="rId2"/>
            </a:endParaRPr>
          </a:p>
          <a:p>
            <a:pPr marL="514350" indent="-514350">
              <a:buAutoNum type="arabicPeriod"/>
            </a:pPr>
            <a:endParaRPr lang="en-US" sz="1600" dirty="0" smtClean="0">
              <a:hlinkClick r:id="rId2"/>
            </a:endParaRPr>
          </a:p>
          <a:p>
            <a:pPr marL="0" indent="0">
              <a:buNone/>
            </a:pPr>
            <a:r>
              <a:rPr lang="en-US" sz="1600" b="1" dirty="0" smtClean="0"/>
              <a:t>General links</a:t>
            </a:r>
            <a:endParaRPr lang="en-US" sz="1600" b="1" dirty="0"/>
          </a:p>
          <a:p>
            <a:r>
              <a:rPr lang="en-US" sz="1600" dirty="0" smtClean="0"/>
              <a:t>http://www.cse.ohio-state.edu/~kulis/klsh/klsh.htm -KLSH Engine</a:t>
            </a:r>
          </a:p>
          <a:p>
            <a:r>
              <a:rPr lang="en-US" sz="1600" dirty="0"/>
              <a:t>http://www.vision.caltech.edu/Image_Datasets/Caltech101</a:t>
            </a:r>
            <a:r>
              <a:rPr lang="en-US" sz="1600" dirty="0" smtClean="0"/>
              <a:t>/</a:t>
            </a:r>
          </a:p>
          <a:p>
            <a:r>
              <a:rPr lang="en-US" sz="1600" dirty="0"/>
              <a:t>http://infolab.stanford.edu/~</a:t>
            </a:r>
            <a:r>
              <a:rPr lang="en-US" sz="1600" dirty="0" smtClean="0"/>
              <a:t>ullman/mmds.html</a:t>
            </a:r>
          </a:p>
          <a:p>
            <a:r>
              <a:rPr lang="en-US" sz="1600" dirty="0"/>
              <a:t>http://www.mit.edu/~andoni/LSH</a:t>
            </a:r>
            <a:r>
              <a:rPr lang="en-US" sz="1600" dirty="0" smtClean="0"/>
              <a:t>/</a:t>
            </a:r>
          </a:p>
          <a:p>
            <a:r>
              <a:rPr lang="en-US" sz="1600" dirty="0"/>
              <a:t>http://people.csail.mit.edu/torralba/code/spatialenvelope</a:t>
            </a:r>
            <a:r>
              <a:rPr lang="en-US" sz="1600" dirty="0" smtClean="0"/>
              <a:t>/ - GIST Source Code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6295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Problem Background Part 1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Problem </a:t>
            </a:r>
            <a:r>
              <a:rPr lang="en-US" dirty="0" smtClean="0"/>
              <a:t>Background Part 2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Problem </a:t>
            </a:r>
            <a:r>
              <a:rPr lang="en-US" dirty="0" smtClean="0"/>
              <a:t>Statement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Solution Design using KLSH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KLSH Algorithm</a:t>
            </a:r>
          </a:p>
          <a:p>
            <a:pPr marL="514350" indent="-514350">
              <a:buAutoNum type="arabicPeriod"/>
            </a:pPr>
            <a:r>
              <a:rPr lang="en-US" dirty="0" smtClean="0"/>
              <a:t>Accuracy Analysis</a:t>
            </a:r>
          </a:p>
          <a:p>
            <a:pPr marL="514350" indent="-514350">
              <a:buAutoNum type="arabicPeriod"/>
            </a:pPr>
            <a:r>
              <a:rPr lang="en-US" dirty="0" smtClean="0"/>
              <a:t>Speed Analysis</a:t>
            </a:r>
          </a:p>
          <a:p>
            <a:pPr marL="514350" indent="-514350">
              <a:buAutoNum type="arabicPeriod"/>
            </a:pPr>
            <a:r>
              <a:rPr lang="en-US" dirty="0" smtClean="0"/>
              <a:t>Observations and Parameters</a:t>
            </a:r>
          </a:p>
          <a:p>
            <a:pPr marL="514350" indent="-514350">
              <a:buAutoNum type="arabicPeriod"/>
            </a:pPr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Problem Background Part 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 Case – Content based image search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050" name="Picture 2" descr="D:\Documents and Settings\AppyPari\My Documents\sunil research\Presentation\front_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43200"/>
            <a:ext cx="65532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95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Problem Background Part 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Algorithms convert high dimensions data to low dimensions, perform linear search.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Locality Sensitive Hashing also handles the use case with sub-linear search guarantee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D:\Documents and Settings\AppyPari\My Documents\sunil research\Presentation\KL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4495800"/>
            <a:ext cx="7904163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76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we need yet another method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r>
              <a:rPr lang="en-US" dirty="0" smtClean="0"/>
              <a:t>Existing algorithms don’t apply to kernelized data with unknown feature embedding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r>
              <a:rPr lang="en-US" dirty="0" smtClean="0"/>
              <a:t>Kernelized Locality Sensitive Hashing (KLSH) handles this new use case and generalizes LSH to arbitrary kernel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91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Solution Design Using KLSH</a:t>
            </a:r>
            <a:endParaRPr lang="en-US" b="1" dirty="0"/>
          </a:p>
        </p:txBody>
      </p:sp>
      <p:pic>
        <p:nvPicPr>
          <p:cNvPr id="1028" name="Picture 4" descr="D:\Documents and Settings\AppyPari\My Documents\sunil research\Presentation\Solution_Design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752601"/>
            <a:ext cx="4876800" cy="405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400" y="1752600"/>
            <a:ext cx="3429000" cy="4373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GIST descriptor was used for image’s features extraction</a:t>
            </a:r>
          </a:p>
          <a:p>
            <a:r>
              <a:rPr lang="en-US" dirty="0" smtClean="0"/>
              <a:t>Hash codes were received by KLSH</a:t>
            </a:r>
          </a:p>
          <a:p>
            <a:r>
              <a:rPr lang="en-US" dirty="0" smtClean="0"/>
              <a:t>L permutation for KLSH hash codes were performed</a:t>
            </a:r>
          </a:p>
          <a:p>
            <a:r>
              <a:rPr lang="en-US" dirty="0" smtClean="0"/>
              <a:t>L bins were searched for similar images to </a:t>
            </a:r>
            <a:r>
              <a:rPr lang="en-US" dirty="0" smtClean="0"/>
              <a:t>query</a:t>
            </a:r>
          </a:p>
          <a:p>
            <a:r>
              <a:rPr lang="en-US" dirty="0" err="1" smtClean="0"/>
              <a:t>Matlab</a:t>
            </a:r>
            <a:r>
              <a:rPr lang="en-US" dirty="0" smtClean="0"/>
              <a:t> used for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5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KLSH 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Select P data points and make a kernel matrix over those points. In this solution, Gaussian kernel was used</a:t>
            </a:r>
          </a:p>
          <a:p>
            <a:r>
              <a:rPr lang="en-US" dirty="0" smtClean="0"/>
              <a:t>Center the kernel matrix</a:t>
            </a:r>
          </a:p>
          <a:p>
            <a:r>
              <a:rPr lang="en-US" dirty="0" smtClean="0"/>
              <a:t>Form E_S by selecting random t points from [1, …, p]</a:t>
            </a:r>
          </a:p>
          <a:p>
            <a:r>
              <a:rPr lang="en-US" dirty="0" smtClean="0"/>
              <a:t>Form w = K</a:t>
            </a:r>
            <a:r>
              <a:rPr lang="en-US" baseline="30000" dirty="0" smtClean="0"/>
              <a:t>(-1/2) </a:t>
            </a:r>
            <a:r>
              <a:rPr lang="en-US" dirty="0" smtClean="0"/>
              <a:t>* E_S</a:t>
            </a:r>
          </a:p>
          <a:p>
            <a:r>
              <a:rPr lang="en-US" dirty="0" smtClean="0"/>
              <a:t>H( data(i) ) = sign( ∑</a:t>
            </a:r>
            <a:r>
              <a:rPr lang="en-US" baseline="-25000" dirty="0" smtClean="0"/>
              <a:t>i</a:t>
            </a:r>
            <a:r>
              <a:rPr lang="en-US" dirty="0" smtClean="0"/>
              <a:t> w(i) * kernel(x, x</a:t>
            </a:r>
            <a:r>
              <a:rPr lang="en-US" baseline="-25000" dirty="0" smtClean="0"/>
              <a:t>i</a:t>
            </a:r>
            <a:r>
              <a:rPr lang="en-US" dirty="0" smtClean="0"/>
              <a:t>) )</a:t>
            </a:r>
          </a:p>
          <a:p>
            <a:r>
              <a:rPr lang="en-US" dirty="0" smtClean="0"/>
              <a:t>Hash key from k hash functions, [h</a:t>
            </a:r>
            <a:r>
              <a:rPr lang="en-US" baseline="-25000" dirty="0" smtClean="0"/>
              <a:t>1</a:t>
            </a:r>
            <a:r>
              <a:rPr lang="en-US" dirty="0" smtClean="0"/>
              <a:t>, h</a:t>
            </a:r>
            <a:r>
              <a:rPr lang="en-US" baseline="-25000" dirty="0" smtClean="0"/>
              <a:t>2</a:t>
            </a:r>
            <a:r>
              <a:rPr lang="en-US" dirty="0" smtClean="0"/>
              <a:t>, … , h</a:t>
            </a:r>
            <a:r>
              <a:rPr lang="en-US" baseline="-25000" dirty="0" smtClean="0"/>
              <a:t>k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80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Accuracy Analysis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 is analyzed w.r.t. results from linear search that used Euclidian distances</a:t>
            </a:r>
          </a:p>
          <a:p>
            <a:r>
              <a:rPr lang="en-US" dirty="0" smtClean="0"/>
              <a:t>Average accuracy over 50 runs was ~65%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2479986"/>
              </p:ext>
            </p:extLst>
          </p:nvPr>
        </p:nvGraphicFramePr>
        <p:xfrm>
          <a:off x="1143000" y="3505200"/>
          <a:ext cx="6705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6295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Speed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average, all the searches took less than .3 seconds. The database size was in range of 50 to 450 images.</a:t>
            </a:r>
          </a:p>
          <a:p>
            <a:r>
              <a:rPr lang="en-US" dirty="0" smtClean="0"/>
              <a:t>Performance was more or less same as linear search because hashing was expensive</a:t>
            </a:r>
          </a:p>
          <a:p>
            <a:r>
              <a:rPr lang="en-US" dirty="0" smtClean="0"/>
              <a:t>Results could be improved by spending more time in formulating hashing method and avoiding the loops in </a:t>
            </a:r>
            <a:r>
              <a:rPr lang="en-US" smtClean="0"/>
              <a:t>calculations</a:t>
            </a:r>
            <a:r>
              <a:rPr lang="en-US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295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2728</TotalTime>
  <Words>412</Words>
  <Application>Microsoft Office PowerPoint</Application>
  <PresentationFormat>On-screen Show (4:3)</PresentationFormat>
  <Paragraphs>68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Kernelized locality Sensitive Hashing for Scalable Image Search</vt:lpstr>
      <vt:lpstr>Agenda</vt:lpstr>
      <vt:lpstr>Problem Background Part 1</vt:lpstr>
      <vt:lpstr>Problem Background Part 2</vt:lpstr>
      <vt:lpstr>Problem Statement</vt:lpstr>
      <vt:lpstr>Solution Design Using KLSH</vt:lpstr>
      <vt:lpstr>KLSH Algorithm</vt:lpstr>
      <vt:lpstr>Accuracy Analysis </vt:lpstr>
      <vt:lpstr>Speed Analysis</vt:lpstr>
      <vt:lpstr>Observations and Parameters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Kernelized locality-Sensitive Hashing for Scalable Image Search</dc:title>
  <dc:creator>Appy</dc:creator>
  <cp:lastModifiedBy>Appy</cp:lastModifiedBy>
  <cp:revision>90</cp:revision>
  <dcterms:created xsi:type="dcterms:W3CDTF">2013-04-26T17:26:47Z</dcterms:created>
  <dcterms:modified xsi:type="dcterms:W3CDTF">2013-05-03T05:00:31Z</dcterms:modified>
</cp:coreProperties>
</file>