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450000"/>
            <a:ext cx="10753195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9403" y="1548000"/>
            <a:ext cx="10753195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26131" y="6493227"/>
            <a:ext cx="1278141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23851" y="6466431"/>
            <a:ext cx="3556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182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0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8CF1-BDCD-45A8-8B51-B0C14B2A9EA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A36E-3D4B-4A3D-A2D8-CB44F26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8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tents.google.com/patent/US20100138282A1/en?q=customer+satisfaction&amp;q=prediction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patents/US20090222313" TargetMode="External"/><Relationship Id="rId2" Type="http://schemas.openxmlformats.org/officeDocument/2006/relationships/hyperlink" Target="https://patents.google.com/patent/US20100332287A1/en?q=customer+satisfaction&amp;q=prediction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03" y="2925000"/>
            <a:ext cx="10753195" cy="1008000"/>
          </a:xfrm>
        </p:spPr>
        <p:txBody>
          <a:bodyPr/>
          <a:lstStyle/>
          <a:p>
            <a:r>
              <a:rPr lang="en-US" dirty="0"/>
              <a:t>Method and System for predicting Customer Satisfaction based on customer interactions and customers assets performance.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7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Prior Art - 2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Mining interactions to manage customer experience throughout a customer service lifecycle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https://patents.google.com/patent/US20100138282A1/en?q=customer+satisfaction&amp;q=prediction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Similarity</a:t>
            </a:r>
          </a:p>
          <a:p>
            <a:pPr marL="0" indent="0">
              <a:buNone/>
            </a:pPr>
            <a:r>
              <a:rPr lang="en-US" dirty="0"/>
              <a:t>Both rely on data mining and text mining technologies.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Difference</a:t>
            </a:r>
          </a:p>
          <a:p>
            <a:pPr marL="0" indent="0">
              <a:buNone/>
            </a:pPr>
            <a:r>
              <a:rPr lang="en-US" dirty="0"/>
              <a:t>Patent A discuss data-mined interactions between the customer and a customer service agent, and surveys whereas </a:t>
            </a:r>
            <a:r>
              <a:rPr lang="en-US" dirty="0" err="1"/>
              <a:t>CuSAR</a:t>
            </a:r>
            <a:r>
              <a:rPr lang="en-US" dirty="0"/>
              <a:t> deals with the interactions between customers, agent, and system logs (usage data).</a:t>
            </a:r>
          </a:p>
          <a:p>
            <a:pPr marL="0" indent="0">
              <a:buNone/>
            </a:pPr>
            <a:r>
              <a:rPr lang="en-US" dirty="0"/>
              <a:t>Patent A discuss about Insight prediction and customer satisfaction prediction using text mining technologies</a:t>
            </a:r>
          </a:p>
          <a:p>
            <a:pPr marL="0" indent="0">
              <a:buNone/>
            </a:pPr>
            <a:r>
              <a:rPr lang="en-US" dirty="0"/>
              <a:t>whereas </a:t>
            </a:r>
            <a:r>
              <a:rPr lang="en-US" dirty="0" err="1"/>
              <a:t>CuSAR</a:t>
            </a:r>
            <a:r>
              <a:rPr lang="en-US" dirty="0"/>
              <a:t> discuss customer satisfaction prediction with multiple of technologies text mining, statistics and analytics,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8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on Invention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Technical Field</a:t>
            </a:r>
          </a:p>
          <a:p>
            <a:pPr marL="0" indent="0">
              <a:buNone/>
            </a:pPr>
            <a:r>
              <a:rPr lang="en-US" dirty="0"/>
              <a:t>This invention relates generally to the field of customer service. More specifically, this invention relates to a data and prediction methodology for predicting the customer satisfaction with a brand and its products.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5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CuSAR</a:t>
            </a:r>
            <a:r>
              <a:rPr lang="en-US" dirty="0"/>
              <a:t>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2420" y="301752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CuSAR</a:t>
            </a:r>
            <a:r>
              <a:rPr lang="en-US" dirty="0"/>
              <a:t> Prediction</a:t>
            </a:r>
          </a:p>
          <a:p>
            <a:pPr algn="ctr"/>
            <a:r>
              <a:rPr lang="en-US" dirty="0"/>
              <a:t>/model 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2420" y="145800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Perception Index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2465" y="145800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Usability Consistency Index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2420" y="5007864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Sensitivity Index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22465" y="301752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 Index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22465" y="4933707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Responsiveness Index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3"/>
            <a:endCxn id="6" idx="1"/>
          </p:cNvCxnSpPr>
          <p:nvPr/>
        </p:nvCxnSpPr>
        <p:spPr>
          <a:xfrm>
            <a:off x="3587841" y="2047788"/>
            <a:ext cx="534579" cy="155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6" idx="0"/>
          </p:cNvCxnSpPr>
          <p:nvPr/>
        </p:nvCxnSpPr>
        <p:spPr>
          <a:xfrm>
            <a:off x="5055108" y="2637576"/>
            <a:ext cx="0" cy="37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6" idx="1"/>
          </p:cNvCxnSpPr>
          <p:nvPr/>
        </p:nvCxnSpPr>
        <p:spPr>
          <a:xfrm>
            <a:off x="3587841" y="3607308"/>
            <a:ext cx="534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6" idx="1"/>
          </p:cNvCxnSpPr>
          <p:nvPr/>
        </p:nvCxnSpPr>
        <p:spPr>
          <a:xfrm flipV="1">
            <a:off x="3587841" y="3607308"/>
            <a:ext cx="534579" cy="191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6" idx="2"/>
          </p:cNvCxnSpPr>
          <p:nvPr/>
        </p:nvCxnSpPr>
        <p:spPr>
          <a:xfrm flipV="1">
            <a:off x="5055108" y="4197096"/>
            <a:ext cx="0" cy="81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>
            <a:off x="5987796" y="3607308"/>
            <a:ext cx="5933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87796" y="325408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Machine learning model – SVM/Deep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87796" y="3679426"/>
                <a:ext cx="5933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dirty="0" smtClean="0"/>
                        <m:t>CuSAR</m:t>
                      </m:r>
                      <m:r>
                        <m:rPr>
                          <m:nor/>
                        </m:rPr>
                        <a:rPr lang="en-US" sz="1000" dirty="0" smtClean="0"/>
                        <m:t> =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𝑈𝑠𝑎𝑏𝑖𝑙𝑖𝑡𝑦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𝑃𝑒𝑟𝑐𝑒𝑝𝑡𝑖𝑜𝑛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4∗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𝑅𝑒𝑠𝑝𝑜𝑛𝑠𝑖𝑣𝑒𝑛𝑒𝑠𝑠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5∗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𝐹𝑟𝑢𝑠𝑡𝑟𝑎𝑡𝑖𝑜𝑛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796" y="3679426"/>
                <a:ext cx="5933932" cy="153888"/>
              </a:xfrm>
              <a:prstGeom prst="rect">
                <a:avLst/>
              </a:prstGeom>
              <a:blipFill rotWithShape="0">
                <a:blip r:embed="rId2"/>
                <a:stretch>
                  <a:fillRect t="-4000" r="-10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67425" y="3889319"/>
            <a:ext cx="512444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Model training:</a:t>
            </a:r>
          </a:p>
          <a:p>
            <a:r>
              <a:rPr lang="en-US" sz="1000" dirty="0"/>
              <a:t>Training samples (supervised learning)</a:t>
            </a:r>
          </a:p>
          <a:p>
            <a:r>
              <a:rPr lang="en-US" sz="1000" dirty="0"/>
              <a:t>Unsupervised learning – categories of performance based on independent variables</a:t>
            </a:r>
          </a:p>
          <a:p>
            <a:endParaRPr lang="en-US" sz="1000" dirty="0"/>
          </a:p>
          <a:p>
            <a:r>
              <a:rPr lang="en-US" sz="1000" dirty="0"/>
              <a:t>W1,w2,..,w5 are weights and can be set like w1=1, w2=10,…,w5=10000</a:t>
            </a:r>
          </a:p>
          <a:p>
            <a:r>
              <a:rPr lang="en-US" sz="1000" dirty="0"/>
              <a:t>Where w5 is having highest contribution and the ranking will be primarily based on w5.</a:t>
            </a:r>
          </a:p>
          <a:p>
            <a:endParaRPr lang="en-US" sz="1000" dirty="0"/>
          </a:p>
          <a:p>
            <a:r>
              <a:rPr lang="en-US" sz="1000" dirty="0"/>
              <a:t>Similarly, w1=10000, w2=1000,…,w5=1, where ranking will be based on usability.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8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Responsiveness Index Calculation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2420" y="301752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  <a:p>
            <a:pPr algn="ctr"/>
            <a:r>
              <a:rPr lang="en-US" dirty="0"/>
              <a:t>of events and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2465" y="145800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history</a:t>
            </a:r>
          </a:p>
          <a:p>
            <a:pPr algn="ctr"/>
            <a:r>
              <a:rPr lang="en-US" dirty="0"/>
              <a:t>(text, telephone, surveys)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22465" y="4343918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 in log</a:t>
            </a:r>
          </a:p>
        </p:txBody>
      </p:sp>
      <p:cxnSp>
        <p:nvCxnSpPr>
          <p:cNvPr id="16" name="Straight Arrow Connector 15"/>
          <p:cNvCxnSpPr>
            <a:stCxn id="8" idx="3"/>
            <a:endCxn id="6" idx="1"/>
          </p:cNvCxnSpPr>
          <p:nvPr/>
        </p:nvCxnSpPr>
        <p:spPr>
          <a:xfrm>
            <a:off x="3587841" y="2047788"/>
            <a:ext cx="534579" cy="155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6" idx="1"/>
          </p:cNvCxnSpPr>
          <p:nvPr/>
        </p:nvCxnSpPr>
        <p:spPr>
          <a:xfrm flipV="1">
            <a:off x="3587841" y="3607308"/>
            <a:ext cx="534579" cy="132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>
            <a:off x="5987796" y="3607308"/>
            <a:ext cx="1155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87796" y="3254088"/>
            <a:ext cx="221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Responsiveness Index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38600" y="4218514"/>
            <a:ext cx="62276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mining for case and events association (1/0)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proximity of case to the errors (minutes)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events (#events)</a:t>
            </a:r>
          </a:p>
          <a:p>
            <a:endParaRPr lang="en-US" dirty="0"/>
          </a:p>
          <a:p>
            <a:r>
              <a:rPr lang="en-US" b="1" dirty="0"/>
              <a:t>Responsiveness Index</a:t>
            </a:r>
            <a:r>
              <a:rPr lang="en-US" dirty="0"/>
              <a:t> = (1/minutes1 + 1/minutes2 + ...)/#events</a:t>
            </a:r>
          </a:p>
        </p:txBody>
      </p:sp>
    </p:spTree>
    <p:extLst>
      <p:ext uri="{BB962C8B-B14F-4D97-AF65-F5344CB8AC3E}">
        <p14:creationId xmlns:p14="http://schemas.microsoft.com/office/powerpoint/2010/main" val="415201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Sensitivity Index Calculation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2420" y="301752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  <a:p>
            <a:pPr algn="ctr"/>
            <a:r>
              <a:rPr lang="en-US" dirty="0"/>
              <a:t>of Events and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2358" y="301752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 History</a:t>
            </a:r>
          </a:p>
        </p:txBody>
      </p:sp>
      <p:cxnSp>
        <p:nvCxnSpPr>
          <p:cNvPr id="16" name="Straight Arrow Connector 15"/>
          <p:cNvCxnSpPr>
            <a:stCxn id="11" idx="3"/>
            <a:endCxn id="6" idx="1"/>
          </p:cNvCxnSpPr>
          <p:nvPr/>
        </p:nvCxnSpPr>
        <p:spPr>
          <a:xfrm>
            <a:off x="3457734" y="1869455"/>
            <a:ext cx="664686" cy="173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>
            <a:off x="5987796" y="3607308"/>
            <a:ext cx="242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50443" y="3227267"/>
            <a:ext cx="170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Sensitivity Index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38600" y="4218514"/>
            <a:ext cx="356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Index =(cases/events)*</a:t>
            </a:r>
            <a:r>
              <a:rPr lang="en-US" dirty="0" err="1"/>
              <a:t>touch_points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2358" y="1279667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 History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2358" y="4723863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Interactions History</a:t>
            </a:r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3457734" y="3607308"/>
            <a:ext cx="664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6" idx="1"/>
          </p:cNvCxnSpPr>
          <p:nvPr/>
        </p:nvCxnSpPr>
        <p:spPr>
          <a:xfrm flipV="1">
            <a:off x="3457734" y="3607308"/>
            <a:ext cx="664686" cy="170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3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Frustration Index Calculation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32145" y="3047037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  <a:p>
            <a:pPr algn="ctr"/>
            <a:r>
              <a:rPr lang="en-US" dirty="0"/>
              <a:t>of Events and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2083" y="3047037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Interaction History</a:t>
            </a:r>
          </a:p>
        </p:txBody>
      </p:sp>
      <p:cxnSp>
        <p:nvCxnSpPr>
          <p:cNvPr id="16" name="Straight Arrow Connector 15"/>
          <p:cNvCxnSpPr>
            <a:stCxn id="11" idx="3"/>
            <a:endCxn id="6" idx="1"/>
          </p:cNvCxnSpPr>
          <p:nvPr/>
        </p:nvCxnSpPr>
        <p:spPr>
          <a:xfrm>
            <a:off x="5067459" y="1898972"/>
            <a:ext cx="664686" cy="173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>
            <a:off x="7597521" y="3636825"/>
            <a:ext cx="1935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75518" y="3267493"/>
            <a:ext cx="1779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Frustration Index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92182" y="4327807"/>
            <a:ext cx="832881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Repetition_Index</a:t>
            </a:r>
            <a:r>
              <a:rPr lang="en-US" dirty="0"/>
              <a:t> = ∑ </a:t>
            </a:r>
            <a:r>
              <a:rPr lang="en-US" dirty="0" err="1"/>
              <a:t>TotalTimeSpent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)/</a:t>
            </a:r>
            <a:r>
              <a:rPr lang="en-US" dirty="0" err="1"/>
              <a:t>normaltime_per_exam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)*</a:t>
            </a:r>
            <a:r>
              <a:rPr lang="en-US" dirty="0" err="1"/>
              <a:t>repeat_times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Desperation_Index</a:t>
            </a:r>
            <a:r>
              <a:rPr lang="en-US" dirty="0"/>
              <a:t> = ∑ 1/</a:t>
            </a:r>
            <a:r>
              <a:rPr lang="en-US" dirty="0" err="1"/>
              <a:t>contact_feq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State_Index</a:t>
            </a:r>
            <a:r>
              <a:rPr lang="en-US" dirty="0"/>
              <a:t> = ∑ (-</a:t>
            </a:r>
            <a:r>
              <a:rPr lang="en-US" dirty="0" err="1"/>
              <a:t>ve</a:t>
            </a:r>
            <a:r>
              <a:rPr lang="en-US" dirty="0"/>
              <a:t> perception sentiments)/#events</a:t>
            </a:r>
          </a:p>
          <a:p>
            <a:endParaRPr lang="en-US" dirty="0"/>
          </a:p>
          <a:p>
            <a:r>
              <a:rPr lang="en-US" dirty="0"/>
              <a:t>Frustration Index = </a:t>
            </a:r>
            <a:r>
              <a:rPr lang="en-US" dirty="0" err="1"/>
              <a:t>State_Index</a:t>
            </a:r>
            <a:r>
              <a:rPr lang="en-US" dirty="0"/>
              <a:t> * </a:t>
            </a:r>
            <a:r>
              <a:rPr lang="en-US" dirty="0" err="1"/>
              <a:t>Repetition_Index</a:t>
            </a:r>
            <a:r>
              <a:rPr lang="en-US" dirty="0"/>
              <a:t> * </a:t>
            </a:r>
            <a:r>
              <a:rPr lang="en-US" dirty="0" err="1"/>
              <a:t>Desperation_Index</a:t>
            </a:r>
            <a:r>
              <a:rPr lang="en-US" dirty="0"/>
              <a:t> * </a:t>
            </a:r>
            <a:r>
              <a:rPr lang="en-US" dirty="0" err="1"/>
              <a:t>touch_points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2083" y="1309184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Repetition Index</a:t>
            </a:r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067459" y="3636825"/>
            <a:ext cx="664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9408" y="1309184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 History</a:t>
            </a:r>
          </a:p>
          <a:p>
            <a:pPr algn="ctr"/>
            <a:r>
              <a:rPr lang="en-US" dirty="0"/>
              <a:t>(Exams, Scans, Errors)</a:t>
            </a:r>
          </a:p>
        </p:txBody>
      </p:sp>
      <p:cxnSp>
        <p:nvCxnSpPr>
          <p:cNvPr id="19" name="Straight Arrow Connector 18"/>
          <p:cNvCxnSpPr>
            <a:stCxn id="18" idx="3"/>
            <a:endCxn id="11" idx="1"/>
          </p:cNvCxnSpPr>
          <p:nvPr/>
        </p:nvCxnSpPr>
        <p:spPr>
          <a:xfrm>
            <a:off x="2714784" y="1898972"/>
            <a:ext cx="48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85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Perception Index Calculation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2420" y="301752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  <a:p>
            <a:pPr algn="ctr"/>
            <a:r>
              <a:rPr lang="en-US" dirty="0"/>
              <a:t>of Events and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2358" y="301752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 History</a:t>
            </a:r>
          </a:p>
        </p:txBody>
      </p:sp>
      <p:cxnSp>
        <p:nvCxnSpPr>
          <p:cNvPr id="16" name="Straight Arrow Connector 15"/>
          <p:cNvCxnSpPr>
            <a:stCxn id="11" idx="3"/>
            <a:endCxn id="6" idx="1"/>
          </p:cNvCxnSpPr>
          <p:nvPr/>
        </p:nvCxnSpPr>
        <p:spPr>
          <a:xfrm>
            <a:off x="3457734" y="1869455"/>
            <a:ext cx="664686" cy="173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>
            <a:off x="5987796" y="3607308"/>
            <a:ext cx="1872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87796" y="3254088"/>
            <a:ext cx="17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Perception Index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38600" y="4218514"/>
            <a:ext cx="73191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Sentiment_Index</a:t>
            </a:r>
            <a:r>
              <a:rPr lang="en-US" dirty="0"/>
              <a:t> (0 to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Contact_Points_SD</a:t>
            </a:r>
            <a:r>
              <a:rPr lang="en-US" dirty="0"/>
              <a:t> = std. dev. (past 6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Info_Gap_Index</a:t>
            </a:r>
            <a:r>
              <a:rPr lang="en-US" dirty="0"/>
              <a:t> (1 to 5)</a:t>
            </a:r>
          </a:p>
          <a:p>
            <a:endParaRPr lang="en-US" dirty="0"/>
          </a:p>
          <a:p>
            <a:r>
              <a:rPr lang="en-US" b="1" dirty="0"/>
              <a:t>Perception Index </a:t>
            </a:r>
            <a:r>
              <a:rPr lang="en-US" dirty="0"/>
              <a:t>= </a:t>
            </a:r>
            <a:r>
              <a:rPr lang="en-US" dirty="0" err="1"/>
              <a:t>Sentiment_Index</a:t>
            </a:r>
            <a:r>
              <a:rPr lang="en-US" dirty="0"/>
              <a:t> * </a:t>
            </a:r>
            <a:r>
              <a:rPr lang="en-US" dirty="0" err="1"/>
              <a:t>Contact_Points_SD</a:t>
            </a:r>
            <a:r>
              <a:rPr lang="en-US" dirty="0"/>
              <a:t> + </a:t>
            </a:r>
            <a:r>
              <a:rPr lang="en-US" dirty="0" err="1"/>
              <a:t>Info_Gap_Index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2358" y="1279667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 History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2358" y="4723863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Interactions History</a:t>
            </a:r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3457734" y="3607308"/>
            <a:ext cx="664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6" idx="1"/>
          </p:cNvCxnSpPr>
          <p:nvPr/>
        </p:nvCxnSpPr>
        <p:spPr>
          <a:xfrm flipV="1">
            <a:off x="3457734" y="3607308"/>
            <a:ext cx="664686" cy="170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9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038600" y="4218514"/>
            <a:ext cx="821231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Reliability_Index</a:t>
            </a:r>
            <a:r>
              <a:rPr lang="en-US" dirty="0"/>
              <a:t> = 100/</a:t>
            </a:r>
            <a:r>
              <a:rPr lang="en-US" dirty="0" err="1"/>
              <a:t>errors_contribution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Usability_Consistency</a:t>
            </a:r>
            <a:r>
              <a:rPr lang="en-US" dirty="0"/>
              <a:t> = std. dev. (monthly usage over last 6 months – exams done)</a:t>
            </a:r>
          </a:p>
          <a:p>
            <a:endParaRPr lang="en-US" dirty="0"/>
          </a:p>
          <a:p>
            <a:r>
              <a:rPr lang="en-US" b="1" dirty="0"/>
              <a:t>Usability Consistency Index </a:t>
            </a:r>
            <a:r>
              <a:rPr lang="en-US" dirty="0"/>
              <a:t>= 1/(</a:t>
            </a:r>
            <a:r>
              <a:rPr lang="en-US" dirty="0" err="1"/>
              <a:t>Reliability_Index</a:t>
            </a:r>
            <a:r>
              <a:rPr lang="en-US" dirty="0"/>
              <a:t> / </a:t>
            </a:r>
            <a:r>
              <a:rPr lang="en-US" dirty="0" err="1"/>
              <a:t>usability_Consistency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*less value = inconsistent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Usability Consistency Index Calculation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2420" y="301752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  <a:p>
            <a:pPr algn="ctr"/>
            <a:r>
              <a:rPr lang="en-US" dirty="0"/>
              <a:t>of Events and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2358" y="3017520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 History</a:t>
            </a:r>
          </a:p>
        </p:txBody>
      </p:sp>
      <p:cxnSp>
        <p:nvCxnSpPr>
          <p:cNvPr id="16" name="Straight Arrow Connector 15"/>
          <p:cNvCxnSpPr>
            <a:stCxn id="11" idx="3"/>
            <a:endCxn id="6" idx="1"/>
          </p:cNvCxnSpPr>
          <p:nvPr/>
        </p:nvCxnSpPr>
        <p:spPr>
          <a:xfrm>
            <a:off x="3457734" y="1869455"/>
            <a:ext cx="664686" cy="173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>
            <a:off x="5987796" y="3607308"/>
            <a:ext cx="2942195" cy="1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7238" y="3237976"/>
            <a:ext cx="2723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Usability Consistency Index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2358" y="1279667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 History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2358" y="4723863"/>
            <a:ext cx="1865376" cy="11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Interactions History</a:t>
            </a:r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3457734" y="3607308"/>
            <a:ext cx="664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6" idx="1"/>
          </p:cNvCxnSpPr>
          <p:nvPr/>
        </p:nvCxnSpPr>
        <p:spPr>
          <a:xfrm flipV="1">
            <a:off x="3457734" y="3607308"/>
            <a:ext cx="664686" cy="170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1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Prior Art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System and method for real-time prediction of customer satisfaction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https://patents.google.com/patent/US20100332287A1/en?q=customer+satisfaction&amp;q=prediction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B. Apparatus and method for predicting customer behavior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http://www.google.co.in/patents/US20090222313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Similarity</a:t>
            </a:r>
          </a:p>
          <a:p>
            <a:pPr marL="0" indent="0">
              <a:buNone/>
            </a:pPr>
            <a:r>
              <a:rPr lang="en-US" dirty="0"/>
              <a:t>Both rely on data mining and text mining technologies.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Difference</a:t>
            </a:r>
          </a:p>
          <a:p>
            <a:pPr marL="342900" indent="-342900">
              <a:buAutoNum type="arabicPeriod"/>
            </a:pPr>
            <a:r>
              <a:rPr lang="en-US" dirty="0"/>
              <a:t>Patent A deals between the customer and a customer service agent.</a:t>
            </a:r>
          </a:p>
          <a:p>
            <a:pPr marL="0" indent="0">
              <a:buNone/>
            </a:pPr>
            <a:r>
              <a:rPr lang="en-US" dirty="0" err="1"/>
              <a:t>CuSAR</a:t>
            </a:r>
            <a:r>
              <a:rPr lang="en-US" dirty="0"/>
              <a:t> deals with the interactions between customers, agent, and system logs (usage data).</a:t>
            </a:r>
          </a:p>
          <a:p>
            <a:pPr marL="0" indent="0">
              <a:buNone/>
            </a:pPr>
            <a:r>
              <a:rPr lang="en-US" dirty="0"/>
              <a:t>2. Patent B predicts and prevents customer attrition by predicting the appropriate interaction channel. </a:t>
            </a:r>
          </a:p>
          <a:p>
            <a:pPr marL="0" indent="0">
              <a:buNone/>
            </a:pPr>
            <a:r>
              <a:rPr lang="en-US" dirty="0" err="1"/>
              <a:t>CuSAR</a:t>
            </a:r>
            <a:r>
              <a:rPr lang="en-US" dirty="0"/>
              <a:t> predicts the customer satisfaction score and predicts that customer needs attention.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332C0-45F3-49F7-8962-3AD7701CBA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9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Mandhan</dc:creator>
  <cp:lastModifiedBy>Mandhan, Sunil</cp:lastModifiedBy>
  <cp:revision>88</cp:revision>
  <dcterms:created xsi:type="dcterms:W3CDTF">2016-10-28T06:11:19Z</dcterms:created>
  <dcterms:modified xsi:type="dcterms:W3CDTF">2022-07-12T14:12:01Z</dcterms:modified>
</cp:coreProperties>
</file>