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38" r:id="rId6"/>
    <p:sldId id="371" r:id="rId7"/>
    <p:sldId id="340" r:id="rId8"/>
    <p:sldId id="341" r:id="rId9"/>
    <p:sldId id="342" r:id="rId10"/>
    <p:sldId id="343" r:id="rId11"/>
    <p:sldId id="364" r:id="rId12"/>
    <p:sldId id="361" r:id="rId13"/>
    <p:sldId id="362" r:id="rId14"/>
    <p:sldId id="366" r:id="rId15"/>
    <p:sldId id="365" r:id="rId16"/>
    <p:sldId id="363" r:id="rId17"/>
    <p:sldId id="317" r:id="rId18"/>
  </p:sldIdLst>
  <p:sldSz cx="9144000" cy="6858000" type="screen4x3"/>
  <p:notesSz cx="6669088" cy="98679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923">
          <p15:clr>
            <a:srgbClr val="A4A3A4"/>
          </p15:clr>
        </p15:guide>
        <p15:guide id="6" orient="horz" pos="286">
          <p15:clr>
            <a:srgbClr val="A4A3A4"/>
          </p15:clr>
        </p15:guide>
        <p15:guide id="7" orient="horz" pos="3887">
          <p15:clr>
            <a:srgbClr val="A4A3A4"/>
          </p15:clr>
        </p15:guide>
        <p15:guide id="11" pos="340">
          <p15:clr>
            <a:srgbClr val="A4A3A4"/>
          </p15:clr>
        </p15:guide>
        <p15:guide id="13" pos="5421">
          <p15:clr>
            <a:srgbClr val="A4A3A4"/>
          </p15:clr>
        </p15:guide>
        <p15:guide id="14" pos="15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han, Sunil" initials="MS" lastIdx="3" clrIdx="0">
    <p:extLst>
      <p:ext uri="{19B8F6BF-5375-455C-9EA6-DF929625EA0E}">
        <p15:presenceInfo xmlns:p15="http://schemas.microsoft.com/office/powerpoint/2012/main" userId="Mandhan, Su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961C1-1FAC-475E-8EB5-456939089F80}" v="60" dt="2019-11-06T11:58:20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7" autoAdjust="0"/>
    <p:restoredTop sz="92472" autoAdjust="0"/>
  </p:normalViewPr>
  <p:slideViewPr>
    <p:cSldViewPr snapToGrid="0">
      <p:cViewPr varScale="1">
        <p:scale>
          <a:sx n="93" d="100"/>
          <a:sy n="93" d="100"/>
        </p:scale>
        <p:origin x="1372" y="44"/>
      </p:cViewPr>
      <p:guideLst>
        <p:guide orient="horz" pos="2160"/>
        <p:guide pos="2880"/>
        <p:guide orient="horz" pos="972"/>
        <p:guide orient="horz" pos="4320"/>
        <p:guide orient="horz" pos="923"/>
        <p:guide orient="horz" pos="286"/>
        <p:guide orient="horz" pos="3887"/>
        <p:guide pos="340"/>
        <p:guide pos="5421"/>
        <p:guide pos="15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3318" y="-108"/>
      </p:cViewPr>
      <p:guideLst>
        <p:guide orient="horz" pos="3108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CC9E1-8D4D-43BF-8EA8-9F307632990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76BBA-8A99-4236-AF77-966585BBE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79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38670-3511-4C78-809F-DED83F56DFE8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739775"/>
            <a:ext cx="49323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7253"/>
            <a:ext cx="533527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0319-8488-4EEB-9ABF-5D91E1ABE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0319-8488-4EEB-9ABF-5D91E1ABE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6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48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0319-8488-4EEB-9ABF-5D91E1ABE48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5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3.emf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</p:spTree>
    <p:extLst>
      <p:ext uri="{BB962C8B-B14F-4D97-AF65-F5344CB8AC3E}">
        <p14:creationId xmlns:p14="http://schemas.microsoft.com/office/powerpoint/2010/main" val="5042919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29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6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62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2160"/>
              </a:lnSpc>
              <a:spcBef>
                <a:spcPts val="0"/>
              </a:spcBef>
              <a:buNone/>
              <a:defRPr sz="1800" b="1"/>
            </a:lvl1pPr>
            <a:lvl2pPr marL="0" indent="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None/>
              <a:defRPr sz="1800"/>
            </a:lvl2pPr>
            <a:lvl3pPr marL="174625" indent="-174625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358775" indent="-18415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4pPr>
            <a:lvl5pPr marL="533400" indent="-174625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54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216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648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864000" indent="-216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1080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07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4608448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150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0675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8056760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2" y="1548000"/>
            <a:ext cx="269418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920"/>
              </a:lnSpc>
              <a:spcBef>
                <a:spcPts val="0"/>
              </a:spcBef>
              <a:defRPr sz="1600"/>
            </a:lvl1pPr>
            <a:lvl2pPr marL="432000" indent="-216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648000" indent="-216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864000" indent="-216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4pPr>
            <a:lvl5pPr marL="1080000" indent="-216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1548000"/>
            <a:ext cx="5673725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19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8062849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548000"/>
            <a:ext cx="2732088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920"/>
              </a:lnSpc>
              <a:spcBef>
                <a:spcPts val="0"/>
              </a:spcBef>
              <a:defRPr sz="1600"/>
            </a:lvl1pPr>
            <a:lvl2pPr marL="432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76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92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4pPr>
            <a:lvl5pPr marL="936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11550" y="1548000"/>
            <a:ext cx="5632450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676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48000"/>
            <a:ext cx="3806825" cy="4627563"/>
          </a:xfrm>
        </p:spPr>
        <p:txBody>
          <a:bodyPr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39E-E6E5-4880-8DD1-85774D966039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Oncology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367A-7FBD-4BAF-B126-FE70491F3D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99013" y="1548000"/>
            <a:ext cx="3806825" cy="4627563"/>
          </a:xfrm>
        </p:spPr>
        <p:txBody>
          <a:bodyPr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385865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ts val="1920"/>
              </a:lnSpc>
              <a:spcBef>
                <a:spcPts val="0"/>
              </a:spcBef>
              <a:defRPr sz="1600" baseline="0"/>
            </a:lvl1pPr>
            <a:lvl2pPr marL="396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4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56000" indent="-180000" algn="l" defTabSz="914400" rtl="0" eaLnBrk="1" latinLnBrk="0" hangingPunct="1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sz="1600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ts val="1920"/>
              </a:lnSpc>
              <a:spcBef>
                <a:spcPts val="0"/>
              </a:spcBef>
              <a:defRPr sz="1600" baseline="0"/>
            </a:lvl1pPr>
            <a:lvl2pPr marL="396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4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56000" indent="-180000" algn="l" defTabSz="914400" rtl="0" eaLnBrk="1" latinLnBrk="0" hangingPunct="1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sz="1600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48000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48000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38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</p:spTree>
    <p:extLst>
      <p:ext uri="{BB962C8B-B14F-4D97-AF65-F5344CB8AC3E}">
        <p14:creationId xmlns:p14="http://schemas.microsoft.com/office/powerpoint/2010/main" val="22610529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48000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093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7689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7553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icon to insert photo or video (3:4)</a:t>
            </a:r>
          </a:p>
        </p:txBody>
      </p:sp>
    </p:spTree>
    <p:extLst>
      <p:ext uri="{BB962C8B-B14F-4D97-AF65-F5344CB8AC3E}">
        <p14:creationId xmlns:p14="http://schemas.microsoft.com/office/powerpoint/2010/main" val="206823151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40222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1478227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965669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9247186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650245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513627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5955453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403142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8527668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346393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8933841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0"/>
            <a:ext cx="34925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30002" y="1625600"/>
            <a:ext cx="2838648" cy="1803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66025275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51500" y="0"/>
            <a:ext cx="34925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964002" y="1625600"/>
            <a:ext cx="2838648" cy="1803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470117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245100"/>
            <a:ext cx="9144000" cy="16129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42925" y="5600700"/>
            <a:ext cx="8058150" cy="8699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7386936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42925" y="3239400"/>
            <a:ext cx="3510000" cy="2628000"/>
          </a:xfrm>
          <a:prstGeom prst="rect">
            <a:avLst/>
          </a:prstGeom>
          <a:solidFill>
            <a:srgbClr val="004D79">
              <a:alpha val="80000"/>
            </a:srgbClr>
          </a:solidFill>
        </p:spPr>
        <p:txBody>
          <a:bodyPr lIns="180000" tIns="180000" rIns="180000" bIns="18000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0392364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6409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3932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91075" y="622300"/>
            <a:ext cx="3510000" cy="2628000"/>
          </a:xfrm>
          <a:prstGeom prst="rect">
            <a:avLst/>
          </a:prstGeom>
          <a:solidFill>
            <a:srgbClr val="004D79">
              <a:alpha val="80000"/>
            </a:srgbClr>
          </a:solidFill>
        </p:spPr>
        <p:txBody>
          <a:bodyPr lIns="180000" tIns="180000" rIns="180000" bIns="18000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9536072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27300" y="0"/>
            <a:ext cx="6616700" cy="622300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 marL="0" indent="0" algn="l"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 noProof="0" dirty="0"/>
              <a:t>Click to add text</a:t>
            </a:r>
            <a:endParaRPr lang="en-US" noProof="0" dirty="0"/>
          </a:p>
        </p:txBody>
      </p:sp>
      <p:cxnSp>
        <p:nvCxnSpPr>
          <p:cNvPr id="12" name="Straight Connector 11"/>
          <p:cNvCxnSpPr/>
          <p:nvPr userDrawn="1">
            <p:custDataLst>
              <p:tags r:id="rId1"/>
            </p:custDataLst>
          </p:nvPr>
        </p:nvCxnSpPr>
        <p:spPr>
          <a:xfrm>
            <a:off x="0" y="62957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2448000" cy="173894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Reporting entity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25297"/>
            <a:ext cx="2448000" cy="172800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1200" b="1" baseline="0"/>
            </a:lvl1pPr>
          </a:lstStyle>
          <a:p>
            <a:pPr lvl="0"/>
            <a:r>
              <a:rPr lang="en-US" dirty="0"/>
              <a:t>Content, unit measurement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49500"/>
            <a:ext cx="2448000" cy="172800"/>
          </a:xfrm>
          <a:prstGeom prst="rect">
            <a:avLst/>
          </a:prstGeom>
        </p:spPr>
        <p:txBody>
          <a:bodyPr lIns="144000" tIns="0" rIns="36000" bIns="0"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Time period, data scenario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9"/>
          </p:nvPr>
        </p:nvSpPr>
        <p:spPr>
          <a:xfrm>
            <a:off x="115200" y="853200"/>
            <a:ext cx="8956800" cy="53172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smtClean="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600" smtClean="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lang="en-US" sz="1400" smtClean="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lang="en-US" sz="1400" smtClean="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256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114300" y="852488"/>
            <a:ext cx="8955088" cy="5318125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smtClean="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600" smtClean="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lang="en-US" sz="1400" smtClean="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lang="en-US" sz="1400" smtClean="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46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orient="horz" pos="534" userDrawn="1">
          <p15:clr>
            <a:srgbClr val="FBAE40"/>
          </p15:clr>
        </p15:guide>
        <p15:guide id="3" pos="5697" userDrawn="1">
          <p15:clr>
            <a:srgbClr val="FBAE40"/>
          </p15:clr>
        </p15:guide>
        <p15:guide id="4" orient="horz" pos="393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28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pos="5696" userDrawn="1">
          <p15:clr>
            <a:srgbClr val="FBAE40"/>
          </p15:clr>
        </p15:guide>
        <p15:guide id="3" orient="horz" pos="3934" userDrawn="1">
          <p15:clr>
            <a:srgbClr val="FBAE40"/>
          </p15:clr>
        </p15:guide>
        <p15:guide id="4" orient="horz" pos="534" userDrawn="1">
          <p15:clr>
            <a:srgbClr val="FBAE40"/>
          </p15:clr>
        </p15:guide>
        <p15:guide id="5" orient="horz" pos="51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982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2" y="1548000"/>
            <a:ext cx="269418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  <a:defRPr sz="105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850"/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dirty="0"/>
              <a:t>Edit Master text styles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85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0776" y="5009571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60"/>
              </a:lnSpc>
              <a:spcBef>
                <a:spcPts val="0"/>
              </a:spcBef>
              <a:buNone/>
              <a:defRPr sz="1050" baseline="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 algn="l" defTabSz="914400" rtl="0" eaLnBrk="1" latinLnBrk="0" hangingPunct="1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8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</a:rPr>
              <a:t>Edit Master text styles</a:t>
            </a: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483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89" y="2457000"/>
            <a:ext cx="1526400" cy="1944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 bwMode="white"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9086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6C0-D721-45ED-A7C8-1392EA472B0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7F62-CB40-4324-B36C-C7707256CD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65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6409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75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45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1296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49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856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37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9750" y="454025"/>
            <a:ext cx="8058399" cy="1008000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/>
          <a:p>
            <a:pPr marL="0" lvl="0" indent="0" algn="l">
              <a:spcBef>
                <a:spcPts val="0"/>
              </a:spcBef>
              <a:buFontTx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0000" y="1548000"/>
            <a:ext cx="8058150" cy="4614863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/>
          <a:p>
            <a:pPr marL="216000" lvl="0" indent="-216000">
              <a:lnSpc>
                <a:spcPts val="216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marL="432000" lvl="1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</a:pPr>
            <a:r>
              <a:rPr lang="en-US" dirty="0"/>
              <a:t>Second level</a:t>
            </a:r>
          </a:p>
          <a:p>
            <a:pPr marL="576000" lvl="2" indent="-144000">
              <a:lnSpc>
                <a:spcPts val="2160"/>
              </a:lnSpc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marL="792000" lvl="3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</a:pPr>
            <a:r>
              <a:rPr lang="en-US" dirty="0"/>
              <a:t>Fourth level</a:t>
            </a:r>
          </a:p>
        </p:txBody>
      </p:sp>
      <p:sp>
        <p:nvSpPr>
          <p:cNvPr id="9" name="TextBox 6_" descr="CONFIDENTIAL_TAG_0xFFEE"/>
          <p:cNvSpPr txBox="1"/>
          <p:nvPr userDrawn="1"/>
        </p:nvSpPr>
        <p:spPr>
          <a:xfrm>
            <a:off x="1530025" y="6493227"/>
            <a:ext cx="887868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defPPr>
              <a:defRPr lang="de-DE"/>
            </a:defPPr>
            <a:lvl1pPr>
              <a:defRPr sz="900">
                <a:solidFill>
                  <a:srgbClr val="000000"/>
                </a:solidFill>
                <a:latin typeface="Calibri"/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  <p:sldLayoutId id="2147483727" r:id="rId12"/>
    <p:sldLayoutId id="2147483743" r:id="rId13"/>
    <p:sldLayoutId id="2147483728" r:id="rId14"/>
    <p:sldLayoutId id="2147483729" r:id="rId15"/>
    <p:sldLayoutId id="2147483734" r:id="rId16"/>
    <p:sldLayoutId id="2147483735" r:id="rId17"/>
    <p:sldLayoutId id="2147483736" r:id="rId18"/>
    <p:sldLayoutId id="2147483732" r:id="rId19"/>
    <p:sldLayoutId id="2147483704" r:id="rId20"/>
    <p:sldLayoutId id="2147483713" r:id="rId21"/>
    <p:sldLayoutId id="2147483742" r:id="rId22"/>
    <p:sldLayoutId id="2147483715" r:id="rId23"/>
    <p:sldLayoutId id="2147483714" r:id="rId24"/>
    <p:sldLayoutId id="2147483689" r:id="rId25"/>
    <p:sldLayoutId id="2147483703" r:id="rId26"/>
    <p:sldLayoutId id="2147483673" r:id="rId27"/>
    <p:sldLayoutId id="2147483670" r:id="rId28"/>
    <p:sldLayoutId id="2147483671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33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653" r:id="rId47"/>
    <p:sldLayoutId id="2147483726" r:id="rId48"/>
    <p:sldLayoutId id="2147483744" r:id="rId4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lang="en-GB" sz="3200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GB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0CB1A-F295-F3A4-5F5D-0D8D71FF71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 descr="&lt;TITLE&gt;{127.5591,589.6063,161.5748,65.24992}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Customer Complaint Classification using Word2Vec and SVM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 descr="&lt;NAME&gt;{19.84252,340.1575,362.8347,65.19685}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Sunil Mandhan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7326" y="4884350"/>
            <a:ext cx="4320000" cy="25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Nov 06,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326" y="3244334"/>
            <a:ext cx="3608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Making MRI machines more Reliable</a:t>
            </a:r>
          </a:p>
        </p:txBody>
      </p:sp>
    </p:spTree>
    <p:extLst>
      <p:ext uri="{BB962C8B-B14F-4D97-AF65-F5344CB8AC3E}">
        <p14:creationId xmlns:p14="http://schemas.microsoft.com/office/powerpoint/2010/main" val="79824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281B5-7A84-4D02-923B-1C6734CF0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13" b="4406"/>
          <a:stretch/>
        </p:blipFill>
        <p:spPr>
          <a:xfrm>
            <a:off x="3602586" y="822528"/>
            <a:ext cx="5376044" cy="5792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Accuracy with 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21568"/>
            <a:ext cx="8058150" cy="46148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Naïve Bayes</a:t>
            </a:r>
          </a:p>
          <a:p>
            <a:pPr marL="457200" lvl="1" indent="0">
              <a:buNone/>
            </a:pPr>
            <a:r>
              <a:rPr lang="en-US" sz="2000" dirty="0"/>
              <a:t>1 gram</a:t>
            </a:r>
          </a:p>
          <a:p>
            <a:pPr marL="457200" lvl="1" indent="0">
              <a:buNone/>
            </a:pPr>
            <a:r>
              <a:rPr lang="en-US" sz="2000" dirty="0"/>
              <a:t>2 gram etc.</a:t>
            </a:r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Test data accuracy</a:t>
            </a:r>
          </a:p>
          <a:p>
            <a:pPr marL="57150" indent="0">
              <a:buNone/>
            </a:pPr>
            <a:r>
              <a:rPr lang="en-US" sz="2000" dirty="0"/>
              <a:t>	63%</a:t>
            </a:r>
          </a:p>
          <a:p>
            <a:pPr marL="57150" indent="0">
              <a:buNone/>
            </a:pPr>
            <a:r>
              <a:rPr lang="en-US" sz="2000" dirty="0"/>
              <a:t>Poor accuracy on 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sw</a:t>
            </a:r>
            <a:r>
              <a:rPr lang="en-US" sz="2000" dirty="0"/>
              <a:t> cases &lt; 40%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7A7DA-07EA-4166-AB81-6F45F263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1635"/>
            <a:ext cx="3560454" cy="27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spcCol="432000" rtlCol="0" anchor="t">
            <a:noAutofit/>
          </a:bodyPr>
          <a:lstStyle/>
          <a:p>
            <a:pPr algn="l"/>
            <a:r>
              <a:rPr lang="en-US" dirty="0"/>
              <a:t>L3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1" y="1301532"/>
            <a:ext cx="8058150" cy="4614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CRF based approach</a:t>
            </a:r>
          </a:p>
          <a:p>
            <a:pPr marL="0" indent="0">
              <a:buNone/>
            </a:pPr>
            <a:r>
              <a:rPr lang="en-US" dirty="0"/>
              <a:t>Data annot. Using Doccano. Good results </a:t>
            </a:r>
          </a:p>
          <a:p>
            <a:pPr marL="0" indent="0">
              <a:buNone/>
            </a:pPr>
            <a:r>
              <a:rPr lang="en-US" dirty="0"/>
              <a:t>but annotation of samples needed </a:t>
            </a:r>
          </a:p>
          <a:p>
            <a:pPr marL="0" indent="0">
              <a:buNone/>
            </a:pPr>
            <a:r>
              <a:rPr lang="en-US" dirty="0"/>
              <a:t>is time consuming.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0AEC9-4366-4F28-8C53-5648971A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30" y="1212010"/>
            <a:ext cx="4982970" cy="268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66904-4716-4AC0-993D-952C22271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" r="2694" b="2130"/>
          <a:stretch/>
        </p:blipFill>
        <p:spPr>
          <a:xfrm>
            <a:off x="9726" y="3771479"/>
            <a:ext cx="7801582" cy="30865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A86DAF-87A8-4934-A9EC-2259E002D420}"/>
              </a:ext>
            </a:extLst>
          </p:cNvPr>
          <p:cNvSpPr/>
          <p:nvPr/>
        </p:nvSpPr>
        <p:spPr>
          <a:xfrm>
            <a:off x="-3051" y="28180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Topic Modeling</a:t>
            </a:r>
          </a:p>
          <a:p>
            <a:r>
              <a:rPr lang="en-US" dirty="0"/>
              <a:t>Good result but very generalized directions. Specifics need to be worked out again.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A360A-FFAE-4E3D-B9BE-687D786113F3}"/>
              </a:ext>
            </a:extLst>
          </p:cNvPr>
          <p:cNvSpPr/>
          <p:nvPr/>
        </p:nvSpPr>
        <p:spPr>
          <a:xfrm>
            <a:off x="5161815" y="834397"/>
            <a:ext cx="282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Doccano tool for annotation</a:t>
            </a:r>
          </a:p>
        </p:txBody>
      </p:sp>
    </p:spTree>
    <p:extLst>
      <p:ext uri="{BB962C8B-B14F-4D97-AF65-F5344CB8AC3E}">
        <p14:creationId xmlns:p14="http://schemas.microsoft.com/office/powerpoint/2010/main" val="250507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Python (core)</a:t>
            </a:r>
          </a:p>
          <a:p>
            <a:pPr lvl="1"/>
            <a:r>
              <a:rPr lang="en-US" sz="2600" dirty="0"/>
              <a:t>Scikit-learn (svm), </a:t>
            </a:r>
          </a:p>
          <a:p>
            <a:pPr lvl="1"/>
            <a:r>
              <a:rPr lang="en-US" sz="2600" dirty="0"/>
              <a:t>Gensim (Word2Vec, LDA)</a:t>
            </a:r>
          </a:p>
          <a:p>
            <a:pPr lvl="1"/>
            <a:r>
              <a:rPr lang="en-US" sz="2600" dirty="0"/>
              <a:t>Spacy (nlp pipeline)</a:t>
            </a:r>
          </a:p>
          <a:p>
            <a:r>
              <a:rPr lang="en-US" sz="2800" dirty="0"/>
              <a:t>Pentaho Data Integration (Opensource ETL)</a:t>
            </a:r>
          </a:p>
          <a:p>
            <a:r>
              <a:rPr lang="en-US" sz="2400" dirty="0"/>
              <a:t>MySQL</a:t>
            </a:r>
          </a:p>
          <a:p>
            <a:r>
              <a:rPr lang="en-US" sz="2800" dirty="0"/>
              <a:t>Apache Superset (Opensource BI tool)</a:t>
            </a:r>
          </a:p>
          <a:p>
            <a:pPr lvl="1"/>
            <a:r>
              <a:rPr lang="en-US" sz="2600" dirty="0"/>
              <a:t>On Docker with Kubernetes</a:t>
            </a:r>
          </a:p>
          <a:p>
            <a:r>
              <a:rPr lang="en-US" sz="2800" dirty="0"/>
              <a:t>Knime</a:t>
            </a:r>
          </a:p>
          <a:p>
            <a:r>
              <a:rPr lang="en-US" sz="2800" dirty="0"/>
              <a:t>Docker &amp; Kubernetes (for Superset)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61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9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EB05E-8DCA-038F-A2B4-B2B1E09F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61" y="2138675"/>
            <a:ext cx="6134100" cy="32194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A28816-36DD-45F8-B4FA-35E5EC10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48000"/>
            <a:ext cx="8058150" cy="4614863"/>
          </a:xfrm>
        </p:spPr>
        <p:txBody>
          <a:bodyPr/>
          <a:lstStyle/>
          <a:p>
            <a:r>
              <a:rPr lang="en-US" dirty="0"/>
              <a:t>We have cases logged by customers, can you tell if they belong to SW or HW</a:t>
            </a:r>
          </a:p>
          <a:p>
            <a:r>
              <a:rPr lang="en-US" dirty="0"/>
              <a:t>And then, Can you tell us different categories in HW and SW they belong to:</a:t>
            </a:r>
          </a:p>
          <a:p>
            <a:pPr lvl="1"/>
            <a:r>
              <a:rPr lang="en-US" dirty="0"/>
              <a:t>HW-PatientHandling</a:t>
            </a:r>
          </a:p>
          <a:p>
            <a:pPr lvl="1"/>
            <a:r>
              <a:rPr lang="en-US" dirty="0"/>
              <a:t>HW-RFCoils</a:t>
            </a:r>
          </a:p>
          <a:p>
            <a:pPr lvl="1"/>
            <a:r>
              <a:rPr lang="en-US" dirty="0"/>
              <a:t>SW-Recon</a:t>
            </a:r>
          </a:p>
          <a:p>
            <a:pPr lvl="1"/>
            <a:r>
              <a:rPr lang="en-US" dirty="0"/>
              <a:t>SW-UserWorkflow</a:t>
            </a:r>
          </a:p>
          <a:p>
            <a:pPr lvl="1"/>
            <a:r>
              <a:rPr lang="en-US" dirty="0"/>
              <a:t>ApplicationSupport</a:t>
            </a:r>
          </a:p>
          <a:p>
            <a:pPr lvl="1"/>
            <a:r>
              <a:rPr lang="en-US" dirty="0"/>
              <a:t>ServiceSupport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why</a:t>
            </a:r>
          </a:p>
          <a:p>
            <a:pPr lvl="1"/>
            <a:r>
              <a:rPr lang="en-US" dirty="0"/>
              <a:t>we want to improve the reliability of the systems</a:t>
            </a:r>
          </a:p>
          <a:p>
            <a:pPr lvl="1"/>
            <a:r>
              <a:rPr lang="en-US" dirty="0"/>
              <a:t>Ok, we also need to find the problem areas and the root causes of the areas</a:t>
            </a:r>
          </a:p>
          <a:p>
            <a:pPr lvl="2"/>
            <a:r>
              <a:rPr lang="en-US" dirty="0"/>
              <a:t>Yes, we have that process already, called 5 whys. </a:t>
            </a:r>
          </a:p>
          <a:p>
            <a:pPr lvl="3"/>
            <a:r>
              <a:rPr lang="en-US" dirty="0"/>
              <a:t>Ok got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Background</a:t>
            </a:r>
          </a:p>
        </p:txBody>
      </p:sp>
      <p:sp>
        <p:nvSpPr>
          <p:cNvPr id="4" name="AutoShape 4" descr="Gerelateerde afbeeld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149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Problem Statement</a:t>
            </a:r>
          </a:p>
        </p:txBody>
      </p:sp>
      <p:sp>
        <p:nvSpPr>
          <p:cNvPr id="4" name="AutoShape 4" descr="Gerelateerde afbeeld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AC80-43D8-4ADD-91D9-CD21CA5A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are doing this</a:t>
            </a:r>
          </a:p>
          <a:p>
            <a:pPr lvl="1"/>
            <a:r>
              <a:rPr lang="en-US" dirty="0"/>
              <a:t>Reliability improvement in MR machines (HW + SW + Workflow + Support)</a:t>
            </a:r>
          </a:p>
          <a:p>
            <a:endParaRPr lang="en-US" dirty="0"/>
          </a:p>
          <a:p>
            <a:r>
              <a:rPr lang="en-US" dirty="0"/>
              <a:t>Target - Reliability improvement in Design</a:t>
            </a:r>
          </a:p>
          <a:p>
            <a:pPr lvl="1"/>
            <a:r>
              <a:rPr lang="en-US" dirty="0"/>
              <a:t>During design – focus on failure modes, Fish bones</a:t>
            </a:r>
          </a:p>
          <a:p>
            <a:pPr lvl="2"/>
            <a:r>
              <a:rPr lang="en-US" dirty="0"/>
              <a:t>From field feedback – Failure modes etc.</a:t>
            </a:r>
          </a:p>
          <a:p>
            <a:endParaRPr lang="en-US" dirty="0"/>
          </a:p>
          <a:p>
            <a:r>
              <a:rPr lang="en-US" dirty="0"/>
              <a:t>Still getting</a:t>
            </a:r>
          </a:p>
          <a:p>
            <a:pPr lvl="1"/>
            <a:r>
              <a:rPr lang="en-US" dirty="0"/>
              <a:t>Customer complaints - ?	</a:t>
            </a:r>
          </a:p>
          <a:p>
            <a:pPr lvl="1"/>
            <a:r>
              <a:rPr lang="en-US" dirty="0"/>
              <a:t>Why</a:t>
            </a:r>
          </a:p>
          <a:p>
            <a:pPr lvl="2"/>
            <a:r>
              <a:rPr lang="en-US" dirty="0"/>
              <a:t>Because we didn’t capture the possible scenarios and failure modes </a:t>
            </a:r>
          </a:p>
          <a:p>
            <a:pPr lvl="2"/>
            <a:r>
              <a:rPr lang="en-US" dirty="0"/>
              <a:t>We didn’t follow the design and validation process.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we are doing</a:t>
            </a:r>
          </a:p>
          <a:p>
            <a:pPr lvl="2"/>
            <a:r>
              <a:rPr lang="en-US" dirty="0"/>
              <a:t>Subsystem classification</a:t>
            </a:r>
          </a:p>
          <a:p>
            <a:pPr lvl="2"/>
            <a:r>
              <a:rPr lang="en-US" dirty="0"/>
              <a:t>Failure or problem area identification</a:t>
            </a:r>
          </a:p>
        </p:txBody>
      </p:sp>
      <p:pic>
        <p:nvPicPr>
          <p:cNvPr id="1028" name="Picture 4" descr="Image result for reliability define">
            <a:extLst>
              <a:ext uri="{FF2B5EF4-FFF2-40B4-BE49-F238E27FC236}">
                <a16:creationId xmlns:a16="http://schemas.microsoft.com/office/drawing/2014/main" id="{9FFF903C-235C-4F7D-B485-5D99EFE3C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" b="56076"/>
          <a:stretch/>
        </p:blipFill>
        <p:spPr bwMode="auto">
          <a:xfrm>
            <a:off x="5473229" y="2449382"/>
            <a:ext cx="3523086" cy="9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Approaches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A0E6B98-58C7-4546-91DC-BBAF765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73" y="1121568"/>
            <a:ext cx="8058150" cy="4614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Sources – Cases from customer complaints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N-gram with classif. models (SVM, RF, NB, etc.)</a:t>
            </a:r>
          </a:p>
          <a:p>
            <a:r>
              <a:rPr lang="en-US" dirty="0"/>
              <a:t>1-gram</a:t>
            </a:r>
          </a:p>
          <a:p>
            <a:r>
              <a:rPr lang="en-US" dirty="0"/>
              <a:t>2-gram</a:t>
            </a:r>
          </a:p>
          <a:p>
            <a:r>
              <a:rPr lang="en-US" dirty="0"/>
              <a:t>1 + 2 gram</a:t>
            </a:r>
          </a:p>
          <a:p>
            <a:r>
              <a:rPr lang="en-US" dirty="0"/>
              <a:t>1 + 2 + 3 gram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How to capture the contextual info</a:t>
            </a:r>
          </a:p>
          <a:p>
            <a:pPr marL="57150" indent="0">
              <a:buNone/>
            </a:pPr>
            <a:r>
              <a:rPr lang="en-US" dirty="0"/>
              <a:t>Word embeddings</a:t>
            </a:r>
          </a:p>
          <a:p>
            <a:pPr marL="57150" indent="0">
              <a:buNone/>
            </a:pPr>
            <a:r>
              <a:rPr lang="en-US" dirty="0"/>
              <a:t>	Word2Vec</a:t>
            </a:r>
          </a:p>
          <a:p>
            <a:pPr marL="57150" indent="0">
              <a:buNone/>
            </a:pPr>
            <a:r>
              <a:rPr lang="en-US" dirty="0"/>
              <a:t>but how to capture max contexts</a:t>
            </a:r>
          </a:p>
          <a:p>
            <a:pPr marL="57150" indent="0">
              <a:buNone/>
            </a:pPr>
            <a:r>
              <a:rPr lang="en-US" dirty="0"/>
              <a:t>	Take whatever can give contexts like </a:t>
            </a:r>
          </a:p>
          <a:p>
            <a:pPr marL="57150" indent="0">
              <a:buNone/>
            </a:pPr>
            <a:r>
              <a:rPr lang="en-US" dirty="0"/>
              <a:t>		prod. Manuals,  </a:t>
            </a:r>
          </a:p>
          <a:p>
            <a:pPr marL="57150" indent="0">
              <a:buNone/>
            </a:pPr>
            <a:r>
              <a:rPr lang="en-US" dirty="0"/>
              <a:t>		all the relevant cases(~1M cases)</a:t>
            </a:r>
          </a:p>
          <a:p>
            <a:pPr marL="57150" indent="0">
              <a:buNone/>
            </a:pPr>
            <a:r>
              <a:rPr lang="en-US" dirty="0"/>
              <a:t>		FAQ documents</a:t>
            </a:r>
          </a:p>
          <a:p>
            <a:pPr marL="57150" indent="0">
              <a:buNone/>
            </a:pPr>
            <a:r>
              <a:rPr lang="en-US" dirty="0"/>
              <a:t>		Website scrapping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56197-C42E-4B33-99EA-1E5BF8926942}"/>
              </a:ext>
            </a:extLst>
          </p:cNvPr>
          <p:cNvSpPr/>
          <p:nvPr/>
        </p:nvSpPr>
        <p:spPr>
          <a:xfrm>
            <a:off x="4562272" y="16814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Problem </a:t>
            </a:r>
          </a:p>
          <a:p>
            <a:pPr lvl="1"/>
            <a:r>
              <a:rPr lang="en-US" dirty="0"/>
              <a:t>doesn’t capture all the context, just words</a:t>
            </a:r>
          </a:p>
          <a:p>
            <a:pPr lvl="1"/>
            <a:r>
              <a:rPr lang="en-US" dirty="0"/>
              <a:t>	Accuracy was low around ~60%</a:t>
            </a:r>
          </a:p>
          <a:p>
            <a:pPr lvl="1"/>
            <a:r>
              <a:rPr lang="en-US" dirty="0"/>
              <a:t>	Limited number of feature words (less training data ~2k samples)</a:t>
            </a:r>
          </a:p>
          <a:p>
            <a:pPr lvl="1"/>
            <a:r>
              <a:rPr lang="en-US" dirty="0"/>
              <a:t>	Poor SVM and RF performance - 		missing words in test data</a:t>
            </a:r>
          </a:p>
        </p:txBody>
      </p:sp>
    </p:spTree>
    <p:extLst>
      <p:ext uri="{BB962C8B-B14F-4D97-AF65-F5344CB8AC3E}">
        <p14:creationId xmlns:p14="http://schemas.microsoft.com/office/powerpoint/2010/main" val="20412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E63A27-5598-47A0-A76A-0EA5C1AE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72" y="2873626"/>
            <a:ext cx="3933558" cy="380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Why Word2Vec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AD28D-1955-40BC-A907-055A597D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approaches also based on deep learning like LSTM based features.</a:t>
            </a:r>
          </a:p>
          <a:p>
            <a:r>
              <a:rPr lang="en-US" dirty="0"/>
              <a:t>Wanted to try simple approach first as it capture enough context</a:t>
            </a:r>
          </a:p>
          <a:p>
            <a:r>
              <a:rPr lang="en-US" dirty="0"/>
              <a:t>Sometimes problem understanding and formulation is more important than selecting a complex approach.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18B35-6BAE-4FA1-9AF6-41273F78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9" y="2873626"/>
            <a:ext cx="3917049" cy="38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/>
              <a:t>Readymade Word2Vec models available on web doesn’t work in MRI context as </a:t>
            </a:r>
          </a:p>
          <a:p>
            <a:pPr marL="57150" indent="0">
              <a:buNone/>
            </a:pPr>
            <a:r>
              <a:rPr lang="en-US" sz="2400" dirty="0"/>
              <a:t>	they miss MRI specific words and their contexts and 	some domain words specific to Manufacturer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We needed word2vec model built for MRI domain</a:t>
            </a:r>
          </a:p>
          <a:p>
            <a:pPr marL="457200" lvl="1" indent="0">
              <a:buNone/>
            </a:pPr>
            <a:r>
              <a:rPr lang="en-US" sz="2400" dirty="0"/>
              <a:t>	let's build it</a:t>
            </a:r>
          </a:p>
          <a:p>
            <a:pPr marL="457200" lvl="1" indent="0">
              <a:buNone/>
            </a:pPr>
            <a:r>
              <a:rPr lang="en-US" sz="2400" dirty="0"/>
              <a:t>	but how</a:t>
            </a:r>
          </a:p>
          <a:p>
            <a:pPr marL="457200" lvl="1" indent="0">
              <a:buNone/>
            </a:pPr>
            <a:r>
              <a:rPr lang="en-US" sz="2400" dirty="0"/>
              <a:t>		Take all the cases (~1M)</a:t>
            </a:r>
          </a:p>
          <a:p>
            <a:pPr marL="457200" lvl="1" indent="0">
              <a:buNone/>
            </a:pPr>
            <a:r>
              <a:rPr lang="en-US" sz="2400" dirty="0"/>
              <a:t>		Take product manuals, take FAQs, Websites</a:t>
            </a:r>
          </a:p>
          <a:p>
            <a:pPr marL="457200" lvl="1" indent="0">
              <a:buNone/>
            </a:pPr>
            <a:r>
              <a:rPr lang="en-US" sz="2400" dirty="0"/>
              <a:t>		Clean the data, get phrases, give it to word2vec</a:t>
            </a:r>
          </a:p>
        </p:txBody>
      </p:sp>
    </p:spTree>
    <p:extLst>
      <p:ext uri="{BB962C8B-B14F-4D97-AF65-F5344CB8AC3E}">
        <p14:creationId xmlns:p14="http://schemas.microsoft.com/office/powerpoint/2010/main" val="43852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CE7F84-9DF4-183F-6DED-EFCDF67A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" y="1106506"/>
            <a:ext cx="5124450" cy="5048250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F9D7865-6A97-4CD2-A937-FFE761708E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5" r="20116"/>
          <a:stretch/>
        </p:blipFill>
        <p:spPr>
          <a:xfrm>
            <a:off x="5065277" y="1327866"/>
            <a:ext cx="3898056" cy="5076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Custom Word2Vec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6131F-FC4B-458F-B1B4-6ADF2A60C1EC}"/>
              </a:ext>
            </a:extLst>
          </p:cNvPr>
          <p:cNvSpPr txBox="1"/>
          <p:nvPr/>
        </p:nvSpPr>
        <p:spPr>
          <a:xfrm>
            <a:off x="8110084" y="467795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200" dirty="0"/>
              <a:t>Product manuals</a:t>
            </a:r>
          </a:p>
          <a:p>
            <a:r>
              <a:rPr lang="en-US" sz="1200" dirty="0"/>
              <a:t>FAQs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DCC22-23CC-4ED6-94BB-469DF1CF6AAD}"/>
              </a:ext>
            </a:extLst>
          </p:cNvPr>
          <p:cNvSpPr txBox="1"/>
          <p:nvPr/>
        </p:nvSpPr>
        <p:spPr>
          <a:xfrm>
            <a:off x="262647" y="640397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Challenge – People, Date, time, event, etc. removal using NER</a:t>
            </a:r>
          </a:p>
        </p:txBody>
      </p:sp>
    </p:spTree>
    <p:extLst>
      <p:ext uri="{BB962C8B-B14F-4D97-AF65-F5344CB8AC3E}">
        <p14:creationId xmlns:p14="http://schemas.microsoft.com/office/powerpoint/2010/main" val="321777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 Classification 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1341A-6519-40C9-9C17-BCA80A0BB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r="15962" b="14846"/>
          <a:stretch/>
        </p:blipFill>
        <p:spPr>
          <a:xfrm>
            <a:off x="0" y="958025"/>
            <a:ext cx="9144000" cy="5246128"/>
          </a:xfrm>
        </p:spPr>
      </p:pic>
    </p:spTree>
    <p:extLst>
      <p:ext uri="{BB962C8B-B14F-4D97-AF65-F5344CB8AC3E}">
        <p14:creationId xmlns:p14="http://schemas.microsoft.com/office/powerpoint/2010/main" val="6660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7EA215-87C2-45E1-8BD4-A0FDFB36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109"/>
          <a:stretch/>
        </p:blipFill>
        <p:spPr>
          <a:xfrm>
            <a:off x="4568949" y="1717243"/>
            <a:ext cx="4502230" cy="253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ED80A-07C3-424C-AEBD-2764F99765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4"/>
          <a:stretch/>
        </p:blipFill>
        <p:spPr>
          <a:xfrm>
            <a:off x="72821" y="958024"/>
            <a:ext cx="4453171" cy="3461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A43F7-6F04-4D7C-B3FA-448369149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1" y="4666574"/>
            <a:ext cx="7574730" cy="2022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D70F83-1B9E-4DBB-888F-7D254092B35F}"/>
              </a:ext>
            </a:extLst>
          </p:cNvPr>
          <p:cNvSpPr/>
          <p:nvPr/>
        </p:nvSpPr>
        <p:spPr>
          <a:xfrm>
            <a:off x="5261563" y="100485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/>
              <a:t>Test data accuracy 78%</a:t>
            </a:r>
          </a:p>
          <a:p>
            <a:pPr lvl="1"/>
            <a:r>
              <a:rPr lang="en-US" sz="1600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579752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heme/theme1.xml><?xml version="1.0" encoding="utf-8"?>
<a:theme xmlns:a="http://schemas.openxmlformats.org/drawingml/2006/main" name="philips_presentation_template_aug14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PhilipsTheme_fonts_2.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spcCol="432000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screen;1033;Pos1;Date1;Presentation Onscreen.potx" id="{5A57D4EF-C4A1-44AA-8CC0-C8E94ECC0148}" vid="{41AE776E-E2F9-4F03-B41F-5A65525F6021}"/>
    </a:ext>
  </a:extLst>
</a:theme>
</file>

<file path=ppt/theme/theme2.xml><?xml version="1.0" encoding="utf-8"?>
<a:theme xmlns:a="http://schemas.openxmlformats.org/drawingml/2006/main" name="Office Theme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e40374fb-a6cc-4854-989f-c1d94a7967ee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AF1AE3B123488760A0200FCD19AE" ma:contentTypeVersion="7" ma:contentTypeDescription="Create a new document." ma:contentTypeScope="" ma:versionID="44419c12259df1c0ebc84f044d991307">
  <xsd:schema xmlns:xsd="http://www.w3.org/2001/XMLSchema" xmlns:xs="http://www.w3.org/2001/XMLSchema" xmlns:p="http://schemas.microsoft.com/office/2006/metadata/properties" xmlns:ns2="1dd6ebef-b403-489d-bdc4-ecfa0f5a55b0" xmlns:ns3="71d3c8b1-5718-4150-9bd2-9d49b217ee5e" targetNamespace="http://schemas.microsoft.com/office/2006/metadata/properties" ma:root="true" ma:fieldsID="67126bd5608849825eaef9abc06ed27e" ns2:_="" ns3:_="">
    <xsd:import namespace="1dd6ebef-b403-489d-bdc4-ecfa0f5a55b0"/>
    <xsd:import namespace="71d3c8b1-5718-4150-9bd2-9d49b217ee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6ebef-b403-489d-bdc4-ecfa0f5a55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3c8b1-5718-4150-9bd2-9d49b217e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4E8F19-448D-4A6B-97A5-7724A13B79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F6AC6-4AB6-42DB-8C12-3537351C4EC1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1dd6ebef-b403-489d-bdc4-ecfa0f5a55b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B88D0B-E59C-42F3-B58E-5C5488244A9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A2E2DF3-0223-4252-B0CA-584ACAEC3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6ebef-b403-489d-bdc4-ecfa0f5a55b0"/>
    <ds:schemaRef ds:uri="71d3c8b1-5718-4150-9bd2-9d49b217e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Onscreen;1033;Pos1;Date1;Presentation Onscreen</Template>
  <TotalTime>0</TotalTime>
  <Words>613</Words>
  <Application>Microsoft Office PowerPoint</Application>
  <PresentationFormat>On-screen Show (4:3)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philips_presentation_template_aug14</vt:lpstr>
      <vt:lpstr>PowerPoint Presentation</vt:lpstr>
      <vt:lpstr>1. Background</vt:lpstr>
      <vt:lpstr>2. Problem Statement</vt:lpstr>
      <vt:lpstr>3. Approaches</vt:lpstr>
      <vt:lpstr>4. Why Word2Vec</vt:lpstr>
      <vt:lpstr>5. How it works</vt:lpstr>
      <vt:lpstr>6. Custom Word2Vec training</vt:lpstr>
      <vt:lpstr>7. Classification Model Building</vt:lpstr>
      <vt:lpstr>Accuracy</vt:lpstr>
      <vt:lpstr>Accuracy with other approaches</vt:lpstr>
      <vt:lpstr>L3 Prediction</vt:lpstr>
      <vt:lpstr>Tools Used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sunil.mandhan@philips.com</dc:creator>
  <dc:description>Version 6.4 - 1.1</dc:description>
  <cp:lastModifiedBy>Mandhan, Sunil</cp:lastModifiedBy>
  <cp:revision>50</cp:revision>
  <cp:lastPrinted>2018-08-20T06:29:05Z</cp:lastPrinted>
  <dcterms:created xsi:type="dcterms:W3CDTF">2018-04-03T09:57:14Z</dcterms:created>
  <dcterms:modified xsi:type="dcterms:W3CDTF">2022-07-12T12:52:29Z</dcterms:modified>
  <cp:category>DLP_IC: Unclassified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WizKit Template Design">
    <vt:lpwstr>Presentation</vt:lpwstr>
  </property>
  <property fmtid="{D5CDD505-2E9C-101B-9397-08002B2CF9AE}" pid="5" name="ContentTypeId">
    <vt:lpwstr>0x010100A0B9AF1AE3B123488760A0200FCD19AE</vt:lpwstr>
  </property>
</Properties>
</file>