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38" r:id="rId6"/>
    <p:sldId id="371" r:id="rId7"/>
    <p:sldId id="340" r:id="rId8"/>
    <p:sldId id="341" r:id="rId9"/>
    <p:sldId id="372" r:id="rId10"/>
    <p:sldId id="342" r:id="rId11"/>
    <p:sldId id="373" r:id="rId12"/>
    <p:sldId id="343" r:id="rId13"/>
    <p:sldId id="364" r:id="rId14"/>
    <p:sldId id="374" r:id="rId15"/>
    <p:sldId id="375" r:id="rId16"/>
    <p:sldId id="317" r:id="rId17"/>
  </p:sldIdLst>
  <p:sldSz cx="9144000" cy="6858000" type="screen4x3"/>
  <p:notesSz cx="6669088" cy="9867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923">
          <p15:clr>
            <a:srgbClr val="A4A3A4"/>
          </p15:clr>
        </p15:guide>
        <p15:guide id="6" orient="horz" pos="286">
          <p15:clr>
            <a:srgbClr val="A4A3A4"/>
          </p15:clr>
        </p15:guide>
        <p15:guide id="7" orient="horz" pos="3887">
          <p15:clr>
            <a:srgbClr val="A4A3A4"/>
          </p15:clr>
        </p15:guide>
        <p15:guide id="11" pos="340">
          <p15:clr>
            <a:srgbClr val="A4A3A4"/>
          </p15:clr>
        </p15:guide>
        <p15:guide id="13" pos="5421">
          <p15:clr>
            <a:srgbClr val="A4A3A4"/>
          </p15:clr>
        </p15:guide>
        <p15:guide id="14" pos="15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han, Sunil" initials="MS" lastIdx="3" clrIdx="0">
    <p:extLst>
      <p:ext uri="{19B8F6BF-5375-455C-9EA6-DF929625EA0E}">
        <p15:presenceInfo xmlns:p15="http://schemas.microsoft.com/office/powerpoint/2012/main" userId="Mandhan, Su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 autoAdjust="0"/>
    <p:restoredTop sz="92472" autoAdjust="0"/>
  </p:normalViewPr>
  <p:slideViewPr>
    <p:cSldViewPr snapToGrid="0">
      <p:cViewPr varScale="1">
        <p:scale>
          <a:sx n="93" d="100"/>
          <a:sy n="93" d="100"/>
        </p:scale>
        <p:origin x="804" y="68"/>
      </p:cViewPr>
      <p:guideLst>
        <p:guide orient="horz" pos="2160"/>
        <p:guide pos="2880"/>
        <p:guide orient="horz" pos="972"/>
        <p:guide orient="horz" pos="4320"/>
        <p:guide orient="horz" pos="923"/>
        <p:guide orient="horz" pos="286"/>
        <p:guide orient="horz" pos="3887"/>
        <p:guide pos="340"/>
        <p:guide pos="5421"/>
        <p:guide pos="1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3318" y="-108"/>
      </p:cViewPr>
      <p:guideLst>
        <p:guide orient="horz" pos="3108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1C33A-855F-4ABA-B6B5-F163AF6B3D8A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AAF9F-75B9-4E49-A8CC-3F54132507EC}">
      <dgm:prSet phldrT="[Text]" custT="1"/>
      <dgm:spPr/>
      <dgm:t>
        <a:bodyPr/>
        <a:lstStyle/>
        <a:p>
          <a:r>
            <a:rPr lang="en-US" sz="1000" dirty="0" err="1"/>
            <a:t>Mebef</a:t>
          </a:r>
          <a:r>
            <a:rPr lang="en-US" sz="1000" dirty="0"/>
            <a:t> formula</a:t>
          </a:r>
        </a:p>
      </dgm:t>
    </dgm:pt>
    <dgm:pt modelId="{7C6BC672-3102-4D8D-8CD4-19D163D067F3}" type="parTrans" cxnId="{DDCCA290-23AC-4380-9508-68A1DC7A46C4}">
      <dgm:prSet/>
      <dgm:spPr/>
      <dgm:t>
        <a:bodyPr/>
        <a:lstStyle/>
        <a:p>
          <a:endParaRPr lang="en-US" sz="1000"/>
        </a:p>
      </dgm:t>
    </dgm:pt>
    <dgm:pt modelId="{E7A57997-5605-44CE-9D46-FA6387ECB755}" type="sibTrans" cxnId="{DDCCA290-23AC-4380-9508-68A1DC7A46C4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17FDA769-161C-4674-AE8E-149457741CD1}">
      <dgm:prSet phldrT="[Text]" custT="1"/>
      <dgm:spPr/>
      <dgm:t>
        <a:bodyPr/>
        <a:lstStyle/>
        <a:p>
          <a:r>
            <a:rPr lang="en-US" sz="1000" dirty="0"/>
            <a:t>Scan parameter</a:t>
          </a:r>
        </a:p>
      </dgm:t>
    </dgm:pt>
    <dgm:pt modelId="{4521C79D-2D35-47DB-B6E5-196EE1512A7C}" type="parTrans" cxnId="{A4414DF5-6248-46C3-954A-60C70E6FDC97}">
      <dgm:prSet/>
      <dgm:spPr/>
      <dgm:t>
        <a:bodyPr/>
        <a:lstStyle/>
        <a:p>
          <a:endParaRPr lang="en-US" sz="1000"/>
        </a:p>
      </dgm:t>
    </dgm:pt>
    <dgm:pt modelId="{75F82FDC-6F1A-442F-92D0-3E6E548A8EB1}" type="sibTrans" cxnId="{A4414DF5-6248-46C3-954A-60C70E6FDC97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1A61C06E-787D-4CE3-91C8-0C129452A581}">
      <dgm:prSet phldrT="[Text]" custT="1"/>
      <dgm:spPr/>
      <dgm:t>
        <a:bodyPr/>
        <a:lstStyle/>
        <a:p>
          <a:r>
            <a:rPr lang="en-US" sz="1000" dirty="0"/>
            <a:t>Scan failure event</a:t>
          </a:r>
        </a:p>
      </dgm:t>
    </dgm:pt>
    <dgm:pt modelId="{ECFCC3DB-2896-42C7-9E28-BE0CBBA00753}" type="parTrans" cxnId="{529AEE16-EA9E-4E8B-A492-28199F526B5E}">
      <dgm:prSet/>
      <dgm:spPr/>
      <dgm:t>
        <a:bodyPr/>
        <a:lstStyle/>
        <a:p>
          <a:endParaRPr lang="en-US" sz="1000"/>
        </a:p>
      </dgm:t>
    </dgm:pt>
    <dgm:pt modelId="{9549E649-9351-49C3-B090-510B7DAC5174}" type="sibTrans" cxnId="{529AEE16-EA9E-4E8B-A492-28199F526B5E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64D5ADD2-BBC7-445D-BD50-9FF223CA4C6A}">
      <dgm:prSet phldrT="[Text]" custT="1"/>
      <dgm:spPr/>
      <dgm:t>
        <a:bodyPr/>
        <a:lstStyle/>
        <a:p>
          <a:r>
            <a:rPr lang="en-US" sz="1000" dirty="0"/>
            <a:t>List of etl5 tables</a:t>
          </a:r>
        </a:p>
      </dgm:t>
    </dgm:pt>
    <dgm:pt modelId="{1AAEB03C-5162-4725-BCB9-0A3929804161}" type="parTrans" cxnId="{9213A7FF-6404-4C81-8956-D756E1A3ACDE}">
      <dgm:prSet/>
      <dgm:spPr/>
      <dgm:t>
        <a:bodyPr/>
        <a:lstStyle/>
        <a:p>
          <a:endParaRPr lang="en-US" sz="1000"/>
        </a:p>
      </dgm:t>
    </dgm:pt>
    <dgm:pt modelId="{0456C2C3-5717-4742-ACE0-4589A99AE4BA}" type="sibTrans" cxnId="{9213A7FF-6404-4C81-8956-D756E1A3ACDE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55A157DA-2341-44E3-8011-ED0BE9CA72F0}">
      <dgm:prSet phldrT="[Text]" custT="1"/>
      <dgm:spPr/>
      <dgm:t>
        <a:bodyPr/>
        <a:lstStyle/>
        <a:p>
          <a:r>
            <a:rPr lang="en-US" sz="1000" dirty="0"/>
            <a:t>Acceleration factor</a:t>
          </a:r>
        </a:p>
      </dgm:t>
    </dgm:pt>
    <dgm:pt modelId="{34764809-D613-4AB3-93C7-7DC25C0657D9}" type="parTrans" cxnId="{34E0A69E-E2F4-4EE3-9A37-578EFF94826B}">
      <dgm:prSet/>
      <dgm:spPr/>
      <dgm:t>
        <a:bodyPr/>
        <a:lstStyle/>
        <a:p>
          <a:endParaRPr lang="en-US" sz="1000"/>
        </a:p>
      </dgm:t>
    </dgm:pt>
    <dgm:pt modelId="{B8609C35-6898-43D5-8390-6FA34CEB780D}" type="sibTrans" cxnId="{34E0A69E-E2F4-4EE3-9A37-578EFF94826B}">
      <dgm:prSet/>
      <dgm:spPr>
        <a:ln>
          <a:noFill/>
        </a:ln>
      </dgm:spPr>
      <dgm:t>
        <a:bodyPr/>
        <a:lstStyle/>
        <a:p>
          <a:endParaRPr lang="en-US" sz="1000"/>
        </a:p>
      </dgm:t>
    </dgm:pt>
    <dgm:pt modelId="{8CDC44D9-B8FE-45A2-BC8D-100E2ADC5EFF}" type="pres">
      <dgm:prSet presAssocID="{C2A1C33A-855F-4ABA-B6B5-F163AF6B3D8A}" presName="cycle" presStyleCnt="0">
        <dgm:presLayoutVars>
          <dgm:dir/>
          <dgm:resizeHandles val="exact"/>
        </dgm:presLayoutVars>
      </dgm:prSet>
      <dgm:spPr/>
    </dgm:pt>
    <dgm:pt modelId="{1C84FB30-2792-40BE-8C21-EE84CFF60829}" type="pres">
      <dgm:prSet presAssocID="{784AAF9F-75B9-4E49-A8CC-3F54132507EC}" presName="node" presStyleLbl="node1" presStyleIdx="0" presStyleCnt="5">
        <dgm:presLayoutVars>
          <dgm:bulletEnabled val="1"/>
        </dgm:presLayoutVars>
      </dgm:prSet>
      <dgm:spPr/>
    </dgm:pt>
    <dgm:pt modelId="{6A507F0B-51AA-40CF-AE15-85B3163A36B9}" type="pres">
      <dgm:prSet presAssocID="{784AAF9F-75B9-4E49-A8CC-3F54132507EC}" presName="spNode" presStyleCnt="0"/>
      <dgm:spPr/>
    </dgm:pt>
    <dgm:pt modelId="{707868AD-C78C-43B5-ACE4-6D951A59646C}" type="pres">
      <dgm:prSet presAssocID="{E7A57997-5605-44CE-9D46-FA6387ECB755}" presName="sibTrans" presStyleLbl="sibTrans1D1" presStyleIdx="0" presStyleCnt="5"/>
      <dgm:spPr/>
    </dgm:pt>
    <dgm:pt modelId="{13548745-5F5A-40FC-BA6F-CD252D8E1091}" type="pres">
      <dgm:prSet presAssocID="{17FDA769-161C-4674-AE8E-149457741CD1}" presName="node" presStyleLbl="node1" presStyleIdx="1" presStyleCnt="5">
        <dgm:presLayoutVars>
          <dgm:bulletEnabled val="1"/>
        </dgm:presLayoutVars>
      </dgm:prSet>
      <dgm:spPr/>
    </dgm:pt>
    <dgm:pt modelId="{1D55265C-6DA7-4E2F-972F-C7DC7591091F}" type="pres">
      <dgm:prSet presAssocID="{17FDA769-161C-4674-AE8E-149457741CD1}" presName="spNode" presStyleCnt="0"/>
      <dgm:spPr/>
    </dgm:pt>
    <dgm:pt modelId="{FD37D602-3915-4158-96DB-D8AD78AA3D64}" type="pres">
      <dgm:prSet presAssocID="{75F82FDC-6F1A-442F-92D0-3E6E548A8EB1}" presName="sibTrans" presStyleLbl="sibTrans1D1" presStyleIdx="1" presStyleCnt="5"/>
      <dgm:spPr/>
    </dgm:pt>
    <dgm:pt modelId="{6E8421E7-BBEC-4C60-ABCF-4BC135A9B09C}" type="pres">
      <dgm:prSet presAssocID="{1A61C06E-787D-4CE3-91C8-0C129452A581}" presName="node" presStyleLbl="node1" presStyleIdx="2" presStyleCnt="5">
        <dgm:presLayoutVars>
          <dgm:bulletEnabled val="1"/>
        </dgm:presLayoutVars>
      </dgm:prSet>
      <dgm:spPr/>
    </dgm:pt>
    <dgm:pt modelId="{51C93E6D-446D-48A6-82A4-87A1C820611F}" type="pres">
      <dgm:prSet presAssocID="{1A61C06E-787D-4CE3-91C8-0C129452A581}" presName="spNode" presStyleCnt="0"/>
      <dgm:spPr/>
    </dgm:pt>
    <dgm:pt modelId="{C5D551FE-31BA-4CE9-AA50-A78188AD5D4C}" type="pres">
      <dgm:prSet presAssocID="{9549E649-9351-49C3-B090-510B7DAC5174}" presName="sibTrans" presStyleLbl="sibTrans1D1" presStyleIdx="2" presStyleCnt="5"/>
      <dgm:spPr/>
    </dgm:pt>
    <dgm:pt modelId="{88A12148-49E8-40C8-AC27-9B5A1037A726}" type="pres">
      <dgm:prSet presAssocID="{64D5ADD2-BBC7-445D-BD50-9FF223CA4C6A}" presName="node" presStyleLbl="node1" presStyleIdx="3" presStyleCnt="5">
        <dgm:presLayoutVars>
          <dgm:bulletEnabled val="1"/>
        </dgm:presLayoutVars>
      </dgm:prSet>
      <dgm:spPr/>
    </dgm:pt>
    <dgm:pt modelId="{EA6376CA-CC17-44DF-84EC-732E671F72BC}" type="pres">
      <dgm:prSet presAssocID="{64D5ADD2-BBC7-445D-BD50-9FF223CA4C6A}" presName="spNode" presStyleCnt="0"/>
      <dgm:spPr/>
    </dgm:pt>
    <dgm:pt modelId="{F7EED527-CF98-4A03-823E-F1482033D6C1}" type="pres">
      <dgm:prSet presAssocID="{0456C2C3-5717-4742-ACE0-4589A99AE4BA}" presName="sibTrans" presStyleLbl="sibTrans1D1" presStyleIdx="3" presStyleCnt="5"/>
      <dgm:spPr/>
    </dgm:pt>
    <dgm:pt modelId="{58BEADD5-E3BD-4656-8CA3-E19DE2FFAF67}" type="pres">
      <dgm:prSet presAssocID="{55A157DA-2341-44E3-8011-ED0BE9CA72F0}" presName="node" presStyleLbl="node1" presStyleIdx="4" presStyleCnt="5">
        <dgm:presLayoutVars>
          <dgm:bulletEnabled val="1"/>
        </dgm:presLayoutVars>
      </dgm:prSet>
      <dgm:spPr/>
    </dgm:pt>
    <dgm:pt modelId="{9F66EFD6-7C06-40E8-8284-25EA48EEAB07}" type="pres">
      <dgm:prSet presAssocID="{55A157DA-2341-44E3-8011-ED0BE9CA72F0}" presName="spNode" presStyleCnt="0"/>
      <dgm:spPr/>
    </dgm:pt>
    <dgm:pt modelId="{C8ABBADD-D062-47C8-ACB8-B6D26E4A463B}" type="pres">
      <dgm:prSet presAssocID="{B8609C35-6898-43D5-8390-6FA34CEB780D}" presName="sibTrans" presStyleLbl="sibTrans1D1" presStyleIdx="4" presStyleCnt="5"/>
      <dgm:spPr/>
    </dgm:pt>
  </dgm:ptLst>
  <dgm:cxnLst>
    <dgm:cxn modelId="{3E926F00-0CF1-4EB9-BA61-BCE651C19A89}" type="presOf" srcId="{0456C2C3-5717-4742-ACE0-4589A99AE4BA}" destId="{F7EED527-CF98-4A03-823E-F1482033D6C1}" srcOrd="0" destOrd="0" presId="urn:microsoft.com/office/officeart/2005/8/layout/cycle6"/>
    <dgm:cxn modelId="{A0E5E705-D998-45B2-AF94-729309420FFC}" type="presOf" srcId="{55A157DA-2341-44E3-8011-ED0BE9CA72F0}" destId="{58BEADD5-E3BD-4656-8CA3-E19DE2FFAF67}" srcOrd="0" destOrd="0" presId="urn:microsoft.com/office/officeart/2005/8/layout/cycle6"/>
    <dgm:cxn modelId="{A49D020B-85E8-4BA6-A596-72B64DEA214C}" type="presOf" srcId="{9549E649-9351-49C3-B090-510B7DAC5174}" destId="{C5D551FE-31BA-4CE9-AA50-A78188AD5D4C}" srcOrd="0" destOrd="0" presId="urn:microsoft.com/office/officeart/2005/8/layout/cycle6"/>
    <dgm:cxn modelId="{64A47D15-E1BE-4FE0-B8F0-A2D0432715CF}" type="presOf" srcId="{17FDA769-161C-4674-AE8E-149457741CD1}" destId="{13548745-5F5A-40FC-BA6F-CD252D8E1091}" srcOrd="0" destOrd="0" presId="urn:microsoft.com/office/officeart/2005/8/layout/cycle6"/>
    <dgm:cxn modelId="{529AEE16-EA9E-4E8B-A492-28199F526B5E}" srcId="{C2A1C33A-855F-4ABA-B6B5-F163AF6B3D8A}" destId="{1A61C06E-787D-4CE3-91C8-0C129452A581}" srcOrd="2" destOrd="0" parTransId="{ECFCC3DB-2896-42C7-9E28-BE0CBBA00753}" sibTransId="{9549E649-9351-49C3-B090-510B7DAC5174}"/>
    <dgm:cxn modelId="{958D0336-C6EB-4254-9634-1B98CD1763A3}" type="presOf" srcId="{1A61C06E-787D-4CE3-91C8-0C129452A581}" destId="{6E8421E7-BBEC-4C60-ABCF-4BC135A9B09C}" srcOrd="0" destOrd="0" presId="urn:microsoft.com/office/officeart/2005/8/layout/cycle6"/>
    <dgm:cxn modelId="{EF58B439-B365-4C7A-ABA0-A96151E77EEE}" type="presOf" srcId="{C2A1C33A-855F-4ABA-B6B5-F163AF6B3D8A}" destId="{8CDC44D9-B8FE-45A2-BC8D-100E2ADC5EFF}" srcOrd="0" destOrd="0" presId="urn:microsoft.com/office/officeart/2005/8/layout/cycle6"/>
    <dgm:cxn modelId="{6DAC7F45-B7EB-4F0A-BCDC-1F09BAC63B3C}" type="presOf" srcId="{B8609C35-6898-43D5-8390-6FA34CEB780D}" destId="{C8ABBADD-D062-47C8-ACB8-B6D26E4A463B}" srcOrd="0" destOrd="0" presId="urn:microsoft.com/office/officeart/2005/8/layout/cycle6"/>
    <dgm:cxn modelId="{0E84387A-4985-48AB-B36C-4EB9EB3FF9D2}" type="presOf" srcId="{E7A57997-5605-44CE-9D46-FA6387ECB755}" destId="{707868AD-C78C-43B5-ACE4-6D951A59646C}" srcOrd="0" destOrd="0" presId="urn:microsoft.com/office/officeart/2005/8/layout/cycle6"/>
    <dgm:cxn modelId="{DDCCA290-23AC-4380-9508-68A1DC7A46C4}" srcId="{C2A1C33A-855F-4ABA-B6B5-F163AF6B3D8A}" destId="{784AAF9F-75B9-4E49-A8CC-3F54132507EC}" srcOrd="0" destOrd="0" parTransId="{7C6BC672-3102-4D8D-8CD4-19D163D067F3}" sibTransId="{E7A57997-5605-44CE-9D46-FA6387ECB755}"/>
    <dgm:cxn modelId="{34E0A69E-E2F4-4EE3-9A37-578EFF94826B}" srcId="{C2A1C33A-855F-4ABA-B6B5-F163AF6B3D8A}" destId="{55A157DA-2341-44E3-8011-ED0BE9CA72F0}" srcOrd="4" destOrd="0" parTransId="{34764809-D613-4AB3-93C7-7DC25C0657D9}" sibTransId="{B8609C35-6898-43D5-8390-6FA34CEB780D}"/>
    <dgm:cxn modelId="{AB051CEB-8941-4408-BAD7-CF6DA16BA8AD}" type="presOf" srcId="{75F82FDC-6F1A-442F-92D0-3E6E548A8EB1}" destId="{FD37D602-3915-4158-96DB-D8AD78AA3D64}" srcOrd="0" destOrd="0" presId="urn:microsoft.com/office/officeart/2005/8/layout/cycle6"/>
    <dgm:cxn modelId="{7DC152F4-D25F-4B7A-83CF-D85BB8B9FFE4}" type="presOf" srcId="{64D5ADD2-BBC7-445D-BD50-9FF223CA4C6A}" destId="{88A12148-49E8-40C8-AC27-9B5A1037A726}" srcOrd="0" destOrd="0" presId="urn:microsoft.com/office/officeart/2005/8/layout/cycle6"/>
    <dgm:cxn modelId="{A4414DF5-6248-46C3-954A-60C70E6FDC97}" srcId="{C2A1C33A-855F-4ABA-B6B5-F163AF6B3D8A}" destId="{17FDA769-161C-4674-AE8E-149457741CD1}" srcOrd="1" destOrd="0" parTransId="{4521C79D-2D35-47DB-B6E5-196EE1512A7C}" sibTransId="{75F82FDC-6F1A-442F-92D0-3E6E548A8EB1}"/>
    <dgm:cxn modelId="{41395FFF-F316-473A-B4FA-06E739022D83}" type="presOf" srcId="{784AAF9F-75B9-4E49-A8CC-3F54132507EC}" destId="{1C84FB30-2792-40BE-8C21-EE84CFF60829}" srcOrd="0" destOrd="0" presId="urn:microsoft.com/office/officeart/2005/8/layout/cycle6"/>
    <dgm:cxn modelId="{9213A7FF-6404-4C81-8956-D756E1A3ACDE}" srcId="{C2A1C33A-855F-4ABA-B6B5-F163AF6B3D8A}" destId="{64D5ADD2-BBC7-445D-BD50-9FF223CA4C6A}" srcOrd="3" destOrd="0" parTransId="{1AAEB03C-5162-4725-BCB9-0A3929804161}" sibTransId="{0456C2C3-5717-4742-ACE0-4589A99AE4BA}"/>
    <dgm:cxn modelId="{5EBED68B-2042-469D-A816-D11E70375892}" type="presParOf" srcId="{8CDC44D9-B8FE-45A2-BC8D-100E2ADC5EFF}" destId="{1C84FB30-2792-40BE-8C21-EE84CFF60829}" srcOrd="0" destOrd="0" presId="urn:microsoft.com/office/officeart/2005/8/layout/cycle6"/>
    <dgm:cxn modelId="{52DA81B2-6539-4089-867B-D633D496511B}" type="presParOf" srcId="{8CDC44D9-B8FE-45A2-BC8D-100E2ADC5EFF}" destId="{6A507F0B-51AA-40CF-AE15-85B3163A36B9}" srcOrd="1" destOrd="0" presId="urn:microsoft.com/office/officeart/2005/8/layout/cycle6"/>
    <dgm:cxn modelId="{69F327DC-9A6D-4A60-AC5B-495ED05E1702}" type="presParOf" srcId="{8CDC44D9-B8FE-45A2-BC8D-100E2ADC5EFF}" destId="{707868AD-C78C-43B5-ACE4-6D951A59646C}" srcOrd="2" destOrd="0" presId="urn:microsoft.com/office/officeart/2005/8/layout/cycle6"/>
    <dgm:cxn modelId="{072140F7-CEC7-4DD2-8CB9-21586332FB9A}" type="presParOf" srcId="{8CDC44D9-B8FE-45A2-BC8D-100E2ADC5EFF}" destId="{13548745-5F5A-40FC-BA6F-CD252D8E1091}" srcOrd="3" destOrd="0" presId="urn:microsoft.com/office/officeart/2005/8/layout/cycle6"/>
    <dgm:cxn modelId="{09143D71-A4B0-4CC1-A2B8-80299585222E}" type="presParOf" srcId="{8CDC44D9-B8FE-45A2-BC8D-100E2ADC5EFF}" destId="{1D55265C-6DA7-4E2F-972F-C7DC7591091F}" srcOrd="4" destOrd="0" presId="urn:microsoft.com/office/officeart/2005/8/layout/cycle6"/>
    <dgm:cxn modelId="{8436333E-139F-40E2-A292-818A6DF2E47C}" type="presParOf" srcId="{8CDC44D9-B8FE-45A2-BC8D-100E2ADC5EFF}" destId="{FD37D602-3915-4158-96DB-D8AD78AA3D64}" srcOrd="5" destOrd="0" presId="urn:microsoft.com/office/officeart/2005/8/layout/cycle6"/>
    <dgm:cxn modelId="{92BF5C55-81C3-495B-90E1-A28AD11B3578}" type="presParOf" srcId="{8CDC44D9-B8FE-45A2-BC8D-100E2ADC5EFF}" destId="{6E8421E7-BBEC-4C60-ABCF-4BC135A9B09C}" srcOrd="6" destOrd="0" presId="urn:microsoft.com/office/officeart/2005/8/layout/cycle6"/>
    <dgm:cxn modelId="{9D22BE40-ECB9-428D-8325-4435CEA60B1A}" type="presParOf" srcId="{8CDC44D9-B8FE-45A2-BC8D-100E2ADC5EFF}" destId="{51C93E6D-446D-48A6-82A4-87A1C820611F}" srcOrd="7" destOrd="0" presId="urn:microsoft.com/office/officeart/2005/8/layout/cycle6"/>
    <dgm:cxn modelId="{9D62CC2D-8BD9-4231-8AE7-3B25312B484F}" type="presParOf" srcId="{8CDC44D9-B8FE-45A2-BC8D-100E2ADC5EFF}" destId="{C5D551FE-31BA-4CE9-AA50-A78188AD5D4C}" srcOrd="8" destOrd="0" presId="urn:microsoft.com/office/officeart/2005/8/layout/cycle6"/>
    <dgm:cxn modelId="{ADB83DF4-C2AE-4076-918B-9668E4FC3647}" type="presParOf" srcId="{8CDC44D9-B8FE-45A2-BC8D-100E2ADC5EFF}" destId="{88A12148-49E8-40C8-AC27-9B5A1037A726}" srcOrd="9" destOrd="0" presId="urn:microsoft.com/office/officeart/2005/8/layout/cycle6"/>
    <dgm:cxn modelId="{F3B92811-0254-4758-91AE-979DB13ED1AF}" type="presParOf" srcId="{8CDC44D9-B8FE-45A2-BC8D-100E2ADC5EFF}" destId="{EA6376CA-CC17-44DF-84EC-732E671F72BC}" srcOrd="10" destOrd="0" presId="urn:microsoft.com/office/officeart/2005/8/layout/cycle6"/>
    <dgm:cxn modelId="{6D54EBBB-D6E3-4DD4-B8A2-02104F5498DB}" type="presParOf" srcId="{8CDC44D9-B8FE-45A2-BC8D-100E2ADC5EFF}" destId="{F7EED527-CF98-4A03-823E-F1482033D6C1}" srcOrd="11" destOrd="0" presId="urn:microsoft.com/office/officeart/2005/8/layout/cycle6"/>
    <dgm:cxn modelId="{9EE39F87-8D39-4037-BAE9-28F32553DBBC}" type="presParOf" srcId="{8CDC44D9-B8FE-45A2-BC8D-100E2ADC5EFF}" destId="{58BEADD5-E3BD-4656-8CA3-E19DE2FFAF67}" srcOrd="12" destOrd="0" presId="urn:microsoft.com/office/officeart/2005/8/layout/cycle6"/>
    <dgm:cxn modelId="{783F5075-EF68-45E2-8FB7-26D326060C2A}" type="presParOf" srcId="{8CDC44D9-B8FE-45A2-BC8D-100E2ADC5EFF}" destId="{9F66EFD6-7C06-40E8-8284-25EA48EEAB07}" srcOrd="13" destOrd="0" presId="urn:microsoft.com/office/officeart/2005/8/layout/cycle6"/>
    <dgm:cxn modelId="{E4E3A101-49F6-4A80-AC73-F5AABA63BCA7}" type="presParOf" srcId="{8CDC44D9-B8FE-45A2-BC8D-100E2ADC5EFF}" destId="{C8ABBADD-D062-47C8-ACB8-B6D26E4A46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28B22-0B75-4DBB-B7A3-7DE3A60164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1352EE6-8041-4472-9AD2-0621D58DB35F}">
      <dgm:prSet phldrT="[Text]"/>
      <dgm:spPr/>
      <dgm:t>
        <a:bodyPr/>
        <a:lstStyle/>
        <a:p>
          <a:r>
            <a:rPr lang="en-US" dirty="0"/>
            <a:t>Handling complexity</a:t>
          </a:r>
        </a:p>
      </dgm:t>
    </dgm:pt>
    <dgm:pt modelId="{73FE4D99-9F71-4E4E-9097-D59620EB4C52}" type="parTrans" cxnId="{622C9E7B-0500-4F4A-90F2-66F06DB32A52}">
      <dgm:prSet/>
      <dgm:spPr/>
      <dgm:t>
        <a:bodyPr/>
        <a:lstStyle/>
        <a:p>
          <a:endParaRPr lang="en-US"/>
        </a:p>
      </dgm:t>
    </dgm:pt>
    <dgm:pt modelId="{6E8C25DC-7A2D-4B83-A17D-4DEC448FF440}" type="sibTrans" cxnId="{622C9E7B-0500-4F4A-90F2-66F06DB32A52}">
      <dgm:prSet/>
      <dgm:spPr/>
      <dgm:t>
        <a:bodyPr/>
        <a:lstStyle/>
        <a:p>
          <a:endParaRPr lang="en-US"/>
        </a:p>
      </dgm:t>
    </dgm:pt>
    <dgm:pt modelId="{BAB089ED-B63F-4A2F-9320-7AA0D3C5E17F}">
      <dgm:prSet phldrT="[Text]"/>
      <dgm:spPr>
        <a:solidFill>
          <a:srgbClr val="55BA47"/>
        </a:solidFill>
      </dgm:spPr>
      <dgm:t>
        <a:bodyPr/>
        <a:lstStyle/>
        <a:p>
          <a:r>
            <a:rPr lang="en-US" dirty="0"/>
            <a:t>Focus on Diagnosis</a:t>
          </a:r>
        </a:p>
      </dgm:t>
    </dgm:pt>
    <dgm:pt modelId="{94D2331F-9381-4822-B619-C638C3C0F177}" type="parTrans" cxnId="{C9FB809A-E6E2-46AB-B335-DBCE0F75200B}">
      <dgm:prSet/>
      <dgm:spPr/>
      <dgm:t>
        <a:bodyPr/>
        <a:lstStyle/>
        <a:p>
          <a:endParaRPr lang="en-US"/>
        </a:p>
      </dgm:t>
    </dgm:pt>
    <dgm:pt modelId="{42B808CD-FEB9-44D2-A430-08B4379FDE96}" type="sibTrans" cxnId="{C9FB809A-E6E2-46AB-B335-DBCE0F75200B}">
      <dgm:prSet/>
      <dgm:spPr>
        <a:solidFill>
          <a:srgbClr val="DCE6F2"/>
        </a:solidFill>
        <a:ln>
          <a:solidFill>
            <a:srgbClr val="DCE6F2"/>
          </a:solidFill>
        </a:ln>
      </dgm:spPr>
      <dgm:t>
        <a:bodyPr/>
        <a:lstStyle/>
        <a:p>
          <a:endParaRPr lang="en-US"/>
        </a:p>
      </dgm:t>
    </dgm:pt>
    <dgm:pt modelId="{C44DC4D0-8E90-4582-B823-B32A33FC10D5}">
      <dgm:prSet phldrT="[Text]"/>
      <dgm:spPr>
        <a:solidFill>
          <a:srgbClr val="55BA47"/>
        </a:solidFill>
      </dgm:spPr>
      <dgm:t>
        <a:bodyPr/>
        <a:lstStyle/>
        <a:p>
          <a:r>
            <a:rPr lang="en-US" dirty="0"/>
            <a:t>Patient Experience</a:t>
          </a:r>
        </a:p>
      </dgm:t>
    </dgm:pt>
    <dgm:pt modelId="{014FABDF-9B24-4F43-85BA-60DD8D239CB2}" type="parTrans" cxnId="{7B900271-534F-400B-9BAB-2E6CC312032B}">
      <dgm:prSet/>
      <dgm:spPr/>
      <dgm:t>
        <a:bodyPr/>
        <a:lstStyle/>
        <a:p>
          <a:endParaRPr lang="en-US"/>
        </a:p>
      </dgm:t>
    </dgm:pt>
    <dgm:pt modelId="{8F255EED-EF3E-4D3A-AEF7-EBB50982C867}" type="sibTrans" cxnId="{7B900271-534F-400B-9BAB-2E6CC312032B}">
      <dgm:prSet/>
      <dgm:spPr/>
      <dgm:t>
        <a:bodyPr/>
        <a:lstStyle/>
        <a:p>
          <a:endParaRPr lang="en-US"/>
        </a:p>
      </dgm:t>
    </dgm:pt>
    <dgm:pt modelId="{B1E9D026-4EEC-485B-BB0E-08F8720FB2A0}" type="pres">
      <dgm:prSet presAssocID="{80628B22-0B75-4DBB-B7A3-7DE3A60164C8}" presName="Name0" presStyleCnt="0">
        <dgm:presLayoutVars>
          <dgm:dir/>
          <dgm:resizeHandles val="exact"/>
        </dgm:presLayoutVars>
      </dgm:prSet>
      <dgm:spPr/>
    </dgm:pt>
    <dgm:pt modelId="{E4B7FC3E-70CB-4972-81F0-24E8976A6774}" type="pres">
      <dgm:prSet presAssocID="{A1352EE6-8041-4472-9AD2-0621D58DB35F}" presName="node" presStyleLbl="node1" presStyleIdx="0" presStyleCnt="3">
        <dgm:presLayoutVars>
          <dgm:bulletEnabled val="1"/>
        </dgm:presLayoutVars>
      </dgm:prSet>
      <dgm:spPr/>
    </dgm:pt>
    <dgm:pt modelId="{29D9F72E-ADA2-468E-957A-DE98CBB827B5}" type="pres">
      <dgm:prSet presAssocID="{6E8C25DC-7A2D-4B83-A17D-4DEC448FF440}" presName="sibTrans" presStyleLbl="sibTrans2D1" presStyleIdx="0" presStyleCnt="2"/>
      <dgm:spPr/>
    </dgm:pt>
    <dgm:pt modelId="{F762EBAC-7CCF-41C7-8595-8AC81D248C63}" type="pres">
      <dgm:prSet presAssocID="{6E8C25DC-7A2D-4B83-A17D-4DEC448FF440}" presName="connectorText" presStyleLbl="sibTrans2D1" presStyleIdx="0" presStyleCnt="2"/>
      <dgm:spPr/>
    </dgm:pt>
    <dgm:pt modelId="{CA565E7B-7DE3-438C-8C7C-016077FFF740}" type="pres">
      <dgm:prSet presAssocID="{BAB089ED-B63F-4A2F-9320-7AA0D3C5E17F}" presName="node" presStyleLbl="node1" presStyleIdx="1" presStyleCnt="3">
        <dgm:presLayoutVars>
          <dgm:bulletEnabled val="1"/>
        </dgm:presLayoutVars>
      </dgm:prSet>
      <dgm:spPr/>
    </dgm:pt>
    <dgm:pt modelId="{920470C1-7433-406A-8BA4-65E677A7655E}" type="pres">
      <dgm:prSet presAssocID="{42B808CD-FEB9-44D2-A430-08B4379FDE96}" presName="sibTrans" presStyleLbl="sibTrans2D1" presStyleIdx="1" presStyleCnt="2"/>
      <dgm:spPr/>
    </dgm:pt>
    <dgm:pt modelId="{E5075AFD-367C-428A-A112-B966277C7E35}" type="pres">
      <dgm:prSet presAssocID="{42B808CD-FEB9-44D2-A430-08B4379FDE96}" presName="connectorText" presStyleLbl="sibTrans2D1" presStyleIdx="1" presStyleCnt="2"/>
      <dgm:spPr/>
    </dgm:pt>
    <dgm:pt modelId="{6F4F498C-74EB-40D8-913C-42838109BF2F}" type="pres">
      <dgm:prSet presAssocID="{C44DC4D0-8E90-4582-B823-B32A33FC10D5}" presName="node" presStyleLbl="node1" presStyleIdx="2" presStyleCnt="3">
        <dgm:presLayoutVars>
          <dgm:bulletEnabled val="1"/>
        </dgm:presLayoutVars>
      </dgm:prSet>
      <dgm:spPr/>
    </dgm:pt>
  </dgm:ptLst>
  <dgm:cxnLst>
    <dgm:cxn modelId="{DDA7A233-A695-4849-9B85-970E5ABB832E}" type="presOf" srcId="{6E8C25DC-7A2D-4B83-A17D-4DEC448FF440}" destId="{F762EBAC-7CCF-41C7-8595-8AC81D248C63}" srcOrd="1" destOrd="0" presId="urn:microsoft.com/office/officeart/2005/8/layout/process1"/>
    <dgm:cxn modelId="{4E6E2640-A4AF-4C0E-8AB1-AD1CB3C75968}" type="presOf" srcId="{C44DC4D0-8E90-4582-B823-B32A33FC10D5}" destId="{6F4F498C-74EB-40D8-913C-42838109BF2F}" srcOrd="0" destOrd="0" presId="urn:microsoft.com/office/officeart/2005/8/layout/process1"/>
    <dgm:cxn modelId="{CC7DFA67-C448-4061-8751-75EECC1915C2}" type="presOf" srcId="{42B808CD-FEB9-44D2-A430-08B4379FDE96}" destId="{E5075AFD-367C-428A-A112-B966277C7E35}" srcOrd="1" destOrd="0" presId="urn:microsoft.com/office/officeart/2005/8/layout/process1"/>
    <dgm:cxn modelId="{7B900271-534F-400B-9BAB-2E6CC312032B}" srcId="{80628B22-0B75-4DBB-B7A3-7DE3A60164C8}" destId="{C44DC4D0-8E90-4582-B823-B32A33FC10D5}" srcOrd="2" destOrd="0" parTransId="{014FABDF-9B24-4F43-85BA-60DD8D239CB2}" sibTransId="{8F255EED-EF3E-4D3A-AEF7-EBB50982C867}"/>
    <dgm:cxn modelId="{A73DEA77-5178-4D80-86B8-523AFF4EEE3E}" type="presOf" srcId="{6E8C25DC-7A2D-4B83-A17D-4DEC448FF440}" destId="{29D9F72E-ADA2-468E-957A-DE98CBB827B5}" srcOrd="0" destOrd="0" presId="urn:microsoft.com/office/officeart/2005/8/layout/process1"/>
    <dgm:cxn modelId="{622C9E7B-0500-4F4A-90F2-66F06DB32A52}" srcId="{80628B22-0B75-4DBB-B7A3-7DE3A60164C8}" destId="{A1352EE6-8041-4472-9AD2-0621D58DB35F}" srcOrd="0" destOrd="0" parTransId="{73FE4D99-9F71-4E4E-9097-D59620EB4C52}" sibTransId="{6E8C25DC-7A2D-4B83-A17D-4DEC448FF440}"/>
    <dgm:cxn modelId="{7D27F18B-AE3A-481B-82DF-377C2F7A1854}" type="presOf" srcId="{80628B22-0B75-4DBB-B7A3-7DE3A60164C8}" destId="{B1E9D026-4EEC-485B-BB0E-08F8720FB2A0}" srcOrd="0" destOrd="0" presId="urn:microsoft.com/office/officeart/2005/8/layout/process1"/>
    <dgm:cxn modelId="{D6B37692-7608-42B5-A5A9-BCAECF281360}" type="presOf" srcId="{A1352EE6-8041-4472-9AD2-0621D58DB35F}" destId="{E4B7FC3E-70CB-4972-81F0-24E8976A6774}" srcOrd="0" destOrd="0" presId="urn:microsoft.com/office/officeart/2005/8/layout/process1"/>
    <dgm:cxn modelId="{C9FB809A-E6E2-46AB-B335-DBCE0F75200B}" srcId="{80628B22-0B75-4DBB-B7A3-7DE3A60164C8}" destId="{BAB089ED-B63F-4A2F-9320-7AA0D3C5E17F}" srcOrd="1" destOrd="0" parTransId="{94D2331F-9381-4822-B619-C638C3C0F177}" sibTransId="{42B808CD-FEB9-44D2-A430-08B4379FDE96}"/>
    <dgm:cxn modelId="{D0E224B4-2E78-4546-92C7-1C8F82AA233A}" type="presOf" srcId="{BAB089ED-B63F-4A2F-9320-7AA0D3C5E17F}" destId="{CA565E7B-7DE3-438C-8C7C-016077FFF740}" srcOrd="0" destOrd="0" presId="urn:microsoft.com/office/officeart/2005/8/layout/process1"/>
    <dgm:cxn modelId="{3FDCECB8-1FFA-470D-A984-38BD4C2CBF6F}" type="presOf" srcId="{42B808CD-FEB9-44D2-A430-08B4379FDE96}" destId="{920470C1-7433-406A-8BA4-65E677A7655E}" srcOrd="0" destOrd="0" presId="urn:microsoft.com/office/officeart/2005/8/layout/process1"/>
    <dgm:cxn modelId="{AFD4BED2-3EBB-4F79-8B6B-8CEFCDC2E0F4}" type="presParOf" srcId="{B1E9D026-4EEC-485B-BB0E-08F8720FB2A0}" destId="{E4B7FC3E-70CB-4972-81F0-24E8976A6774}" srcOrd="0" destOrd="0" presId="urn:microsoft.com/office/officeart/2005/8/layout/process1"/>
    <dgm:cxn modelId="{F40B77CF-06D8-495E-A436-6B001FD4C1D0}" type="presParOf" srcId="{B1E9D026-4EEC-485B-BB0E-08F8720FB2A0}" destId="{29D9F72E-ADA2-468E-957A-DE98CBB827B5}" srcOrd="1" destOrd="0" presId="urn:microsoft.com/office/officeart/2005/8/layout/process1"/>
    <dgm:cxn modelId="{7D0E292F-672C-4765-AB1F-8AD7E9E0FD13}" type="presParOf" srcId="{29D9F72E-ADA2-468E-957A-DE98CBB827B5}" destId="{F762EBAC-7CCF-41C7-8595-8AC81D248C63}" srcOrd="0" destOrd="0" presId="urn:microsoft.com/office/officeart/2005/8/layout/process1"/>
    <dgm:cxn modelId="{1747AB43-4A22-4DCE-80F2-846566078D27}" type="presParOf" srcId="{B1E9D026-4EEC-485B-BB0E-08F8720FB2A0}" destId="{CA565E7B-7DE3-438C-8C7C-016077FFF740}" srcOrd="2" destOrd="0" presId="urn:microsoft.com/office/officeart/2005/8/layout/process1"/>
    <dgm:cxn modelId="{1B074C5C-5F88-4B9D-BAA2-87392B530111}" type="presParOf" srcId="{B1E9D026-4EEC-485B-BB0E-08F8720FB2A0}" destId="{920470C1-7433-406A-8BA4-65E677A7655E}" srcOrd="3" destOrd="0" presId="urn:microsoft.com/office/officeart/2005/8/layout/process1"/>
    <dgm:cxn modelId="{1DB42D97-EC35-4DAA-B673-D97F61D8B9C4}" type="presParOf" srcId="{920470C1-7433-406A-8BA4-65E677A7655E}" destId="{E5075AFD-367C-428A-A112-B966277C7E35}" srcOrd="0" destOrd="0" presId="urn:microsoft.com/office/officeart/2005/8/layout/process1"/>
    <dgm:cxn modelId="{484B1A8C-94B3-4513-91E8-A4328FAA0FB0}" type="presParOf" srcId="{B1E9D026-4EEC-485B-BB0E-08F8720FB2A0}" destId="{6F4F498C-74EB-40D8-913C-42838109BF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FB30-2792-40BE-8C21-EE84CFF60829}">
      <dsp:nvSpPr>
        <dsp:cNvPr id="0" name=""/>
        <dsp:cNvSpPr/>
      </dsp:nvSpPr>
      <dsp:spPr>
        <a:xfrm>
          <a:off x="1267471" y="482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Mebef</a:t>
          </a:r>
          <a:r>
            <a:rPr lang="en-US" sz="1000" kern="1200" dirty="0"/>
            <a:t> formula</a:t>
          </a:r>
        </a:p>
      </dsp:txBody>
      <dsp:txXfrm>
        <a:off x="1292768" y="25779"/>
        <a:ext cx="746660" cy="467621"/>
      </dsp:txXfrm>
    </dsp:sp>
    <dsp:sp modelId="{707868AD-C78C-43B5-ACE4-6D951A59646C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439040" y="82151"/>
              </a:moveTo>
              <a:arcTo wR="1034941" hR="1034941" stAng="17578972" swAng="1960547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8745-5F5A-40FC-BA6F-CD252D8E1091}">
      <dsp:nvSpPr>
        <dsp:cNvPr id="0" name=""/>
        <dsp:cNvSpPr/>
      </dsp:nvSpPr>
      <dsp:spPr>
        <a:xfrm>
          <a:off x="2251759" y="7156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Scan parameter</a:t>
          </a:r>
        </a:p>
      </dsp:txBody>
      <dsp:txXfrm>
        <a:off x="2277056" y="740905"/>
        <a:ext cx="746660" cy="467621"/>
      </dsp:txXfrm>
    </dsp:sp>
    <dsp:sp modelId="{FD37D602-3915-4158-96DB-D8AD78AA3D64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2068468" y="980847"/>
              </a:moveTo>
              <a:arcTo wR="1034941" hR="1034941" stAng="21420237" swAng="2195541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421E7-BBEC-4C60-ABCF-4BC135A9B09C}">
      <dsp:nvSpPr>
        <dsp:cNvPr id="0" name=""/>
        <dsp:cNvSpPr/>
      </dsp:nvSpPr>
      <dsp:spPr>
        <a:xfrm>
          <a:off x="1875794" y="18727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Scan failure event</a:t>
          </a:r>
        </a:p>
      </dsp:txBody>
      <dsp:txXfrm>
        <a:off x="1901091" y="1898005"/>
        <a:ext cx="746660" cy="467621"/>
      </dsp:txXfrm>
    </dsp:sp>
    <dsp:sp modelId="{C5D551FE-31BA-4CE9-AA50-A78188AD5D4C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240528" y="2049257"/>
              </a:moveTo>
              <a:arcTo wR="1034941" hR="1034941" stAng="4712530" swAng="1374939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12148-49E8-40C8-AC27-9B5A1037A726}">
      <dsp:nvSpPr>
        <dsp:cNvPr id="0" name=""/>
        <dsp:cNvSpPr/>
      </dsp:nvSpPr>
      <dsp:spPr>
        <a:xfrm>
          <a:off x="659148" y="18727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 of etl5 tables</a:t>
          </a:r>
        </a:p>
      </dsp:txBody>
      <dsp:txXfrm>
        <a:off x="684445" y="1898005"/>
        <a:ext cx="746660" cy="467621"/>
      </dsp:txXfrm>
    </dsp:sp>
    <dsp:sp modelId="{F7EED527-CF98-4A03-823E-F1482033D6C1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72879" y="1607613"/>
              </a:moveTo>
              <a:arcTo wR="1034941" hR="1034941" stAng="8784222" swAng="2195541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EADD5-E3BD-4656-8CA3-E19DE2FFAF67}">
      <dsp:nvSpPr>
        <dsp:cNvPr id="0" name=""/>
        <dsp:cNvSpPr/>
      </dsp:nvSpPr>
      <dsp:spPr>
        <a:xfrm>
          <a:off x="283183" y="715608"/>
          <a:ext cx="797254" cy="518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Acceleration factor</a:t>
          </a:r>
        </a:p>
      </dsp:txBody>
      <dsp:txXfrm>
        <a:off x="308480" y="740905"/>
        <a:ext cx="746660" cy="467621"/>
      </dsp:txXfrm>
    </dsp:sp>
    <dsp:sp modelId="{C8ABBADD-D062-47C8-ACB8-B6D26E4A463B}">
      <dsp:nvSpPr>
        <dsp:cNvPr id="0" name=""/>
        <dsp:cNvSpPr/>
      </dsp:nvSpPr>
      <dsp:spPr>
        <a:xfrm>
          <a:off x="631157" y="259589"/>
          <a:ext cx="2069882" cy="2069882"/>
        </a:xfrm>
        <a:custGeom>
          <a:avLst/>
          <a:gdLst/>
          <a:ahLst/>
          <a:cxnLst/>
          <a:rect l="0" t="0" r="0" b="0"/>
          <a:pathLst>
            <a:path>
              <a:moveTo>
                <a:pt x="180399" y="451108"/>
              </a:moveTo>
              <a:arcTo wR="1034941" hR="1034941" stAng="12860481" swAng="1960547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7FC3E-70CB-4972-81F0-24E8976A6774}">
      <dsp:nvSpPr>
        <dsp:cNvPr id="0" name=""/>
        <dsp:cNvSpPr/>
      </dsp:nvSpPr>
      <dsp:spPr>
        <a:xfrm>
          <a:off x="4405" y="1275891"/>
          <a:ext cx="1316849" cy="7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Handling complexity</a:t>
          </a:r>
        </a:p>
      </dsp:txBody>
      <dsp:txXfrm>
        <a:off x="27547" y="1299033"/>
        <a:ext cx="1270565" cy="743825"/>
      </dsp:txXfrm>
    </dsp:sp>
    <dsp:sp modelId="{29D9F72E-ADA2-468E-957A-DE98CBB827B5}">
      <dsp:nvSpPr>
        <dsp:cNvPr id="0" name=""/>
        <dsp:cNvSpPr/>
      </dsp:nvSpPr>
      <dsp:spPr>
        <a:xfrm>
          <a:off x="1452939" y="1507656"/>
          <a:ext cx="279171" cy="326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52939" y="1572972"/>
        <a:ext cx="195420" cy="195946"/>
      </dsp:txXfrm>
    </dsp:sp>
    <dsp:sp modelId="{CA565E7B-7DE3-438C-8C7C-016077FFF740}">
      <dsp:nvSpPr>
        <dsp:cNvPr id="0" name=""/>
        <dsp:cNvSpPr/>
      </dsp:nvSpPr>
      <dsp:spPr>
        <a:xfrm>
          <a:off x="1847994" y="1275891"/>
          <a:ext cx="1316849" cy="790109"/>
        </a:xfrm>
        <a:prstGeom prst="roundRect">
          <a:avLst>
            <a:gd name="adj" fmla="val 10000"/>
          </a:avLst>
        </a:prstGeom>
        <a:solidFill>
          <a:srgbClr val="55BA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Focus on Diagnosis</a:t>
          </a:r>
        </a:p>
      </dsp:txBody>
      <dsp:txXfrm>
        <a:off x="1871136" y="1299033"/>
        <a:ext cx="1270565" cy="743825"/>
      </dsp:txXfrm>
    </dsp:sp>
    <dsp:sp modelId="{920470C1-7433-406A-8BA4-65E677A7655E}">
      <dsp:nvSpPr>
        <dsp:cNvPr id="0" name=""/>
        <dsp:cNvSpPr/>
      </dsp:nvSpPr>
      <dsp:spPr>
        <a:xfrm>
          <a:off x="3296528" y="1507656"/>
          <a:ext cx="279171" cy="326578"/>
        </a:xfrm>
        <a:prstGeom prst="rightArrow">
          <a:avLst>
            <a:gd name="adj1" fmla="val 60000"/>
            <a:gd name="adj2" fmla="val 50000"/>
          </a:avLst>
        </a:prstGeom>
        <a:solidFill>
          <a:srgbClr val="DCE6F2"/>
        </a:solidFill>
        <a:ln>
          <a:solidFill>
            <a:srgbClr val="DCE6F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6528" y="1572972"/>
        <a:ext cx="195420" cy="195946"/>
      </dsp:txXfrm>
    </dsp:sp>
    <dsp:sp modelId="{6F4F498C-74EB-40D8-913C-42838109BF2F}">
      <dsp:nvSpPr>
        <dsp:cNvPr id="0" name=""/>
        <dsp:cNvSpPr/>
      </dsp:nvSpPr>
      <dsp:spPr>
        <a:xfrm>
          <a:off x="3691583" y="1275891"/>
          <a:ext cx="1316849" cy="790109"/>
        </a:xfrm>
        <a:prstGeom prst="roundRect">
          <a:avLst>
            <a:gd name="adj" fmla="val 10000"/>
          </a:avLst>
        </a:prstGeom>
        <a:solidFill>
          <a:srgbClr val="55BA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Patient Experience</a:t>
          </a:r>
        </a:p>
      </dsp:txBody>
      <dsp:txXfrm>
        <a:off x="3714725" y="1299033"/>
        <a:ext cx="1270565" cy="74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CC9E1-8D4D-43BF-8EA8-9F307632990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76BBA-8A99-4236-AF77-966585BBE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79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38670-3511-4C78-809F-DED83F56DFE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739775"/>
            <a:ext cx="49323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7253"/>
            <a:ext cx="533527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2792"/>
            <a:ext cx="2889938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0319-8488-4EEB-9ABF-5D91E1ABE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0319-8488-4EEB-9ABF-5D91E1ABE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7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0319-8488-4EEB-9ABF-5D91E1ABE48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5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2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EE4B-D9BA-4B1E-A7B7-F609D138FC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4.emf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919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9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6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62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2160"/>
              </a:lnSpc>
              <a:spcBef>
                <a:spcPts val="0"/>
              </a:spcBef>
              <a:buNone/>
              <a:defRPr sz="1800" b="1"/>
            </a:lvl1pPr>
            <a:lvl2pPr marL="0" indent="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None/>
              <a:defRPr sz="1800"/>
            </a:lvl2pPr>
            <a:lvl3pPr marL="174625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358775" indent="-18415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4pPr>
            <a:lvl5pPr marL="533400" indent="-174625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54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648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864000" indent="-216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1080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07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4608448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50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067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56760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648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864000" indent="-216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1080000" indent="-216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1548000"/>
            <a:ext cx="5673725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19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450000"/>
            <a:ext cx="8062849" cy="1034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1548000"/>
            <a:ext cx="2732088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920"/>
              </a:lnSpc>
              <a:spcBef>
                <a:spcPts val="0"/>
              </a:spcBef>
              <a:defRPr sz="1600"/>
            </a:lvl1pPr>
            <a:lvl2pPr marL="43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7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92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4pPr>
            <a:lvl5pPr marL="936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11550" y="1548000"/>
            <a:ext cx="5632450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676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39E-E6E5-4880-8DD1-85774D96603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Oncology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367A-7FBD-4BAF-B126-FE70491F3D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99013" y="1548000"/>
            <a:ext cx="3806825" cy="4627563"/>
          </a:xfrm>
        </p:spPr>
        <p:txBody>
          <a:bodyPr/>
          <a:lstStyle>
            <a:lvl1pPr marL="216000" indent="-216000">
              <a:lnSpc>
                <a:spcPts val="2160"/>
              </a:lnSpc>
              <a:spcBef>
                <a:spcPts val="0"/>
              </a:spcBef>
              <a:defRPr sz="1800"/>
            </a:lvl1pPr>
            <a:lvl2pPr marL="432000" indent="-180000">
              <a:lnSpc>
                <a:spcPts val="2160"/>
              </a:lnSpc>
              <a:spcBef>
                <a:spcPts val="0"/>
              </a:spcBef>
              <a:defRPr sz="160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sz="140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sz="140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385865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ts val="1920"/>
              </a:lnSpc>
              <a:spcBef>
                <a:spcPts val="0"/>
              </a:spcBef>
              <a:defRPr sz="1600" baseline="0"/>
            </a:lvl1pPr>
            <a:lvl2pPr marL="396000" indent="-180000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400"/>
            </a:lvl2pPr>
            <a:lvl3pPr marL="54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3pPr>
            <a:lvl4pPr marL="756000" indent="-180000" algn="l" defTabSz="914400" rtl="0" eaLnBrk="1" latinLnBrk="0" hangingPunct="1">
              <a:lnSpc>
                <a:spcPts val="19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44000">
              <a:lnSpc>
                <a:spcPts val="19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sz="1600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48000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38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22610529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48000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93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689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755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insert photo or video (3:4)</a:t>
            </a:r>
          </a:p>
        </p:txBody>
      </p:sp>
    </p:spTree>
    <p:extLst>
      <p:ext uri="{BB962C8B-B14F-4D97-AF65-F5344CB8AC3E}">
        <p14:creationId xmlns:p14="http://schemas.microsoft.com/office/powerpoint/2010/main" val="206823151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40222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147822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65669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247186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650245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513627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955453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03142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8527668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-1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346393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8933841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30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6025275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51500" y="0"/>
            <a:ext cx="34925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964002" y="1625600"/>
            <a:ext cx="2838648" cy="1803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4701172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245100"/>
            <a:ext cx="9144000" cy="16129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2925" y="5600700"/>
            <a:ext cx="8058150" cy="8699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7386936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42925" y="32394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0392364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3932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91075" y="622300"/>
            <a:ext cx="3510000" cy="2628000"/>
          </a:xfrm>
          <a:prstGeom prst="rect">
            <a:avLst/>
          </a:prstGeom>
          <a:solidFill>
            <a:srgbClr val="004D79">
              <a:alpha val="80000"/>
            </a:srgbClr>
          </a:solidFill>
        </p:spPr>
        <p:txBody>
          <a:bodyPr lIns="180000" tIns="180000" rIns="180000" bIns="180000"/>
          <a:lstStyle>
            <a:lvl1pPr marL="0" indent="0" algn="l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9536072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27300" y="0"/>
            <a:ext cx="6616700" cy="622300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0" indent="0" algn="l"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 noProof="0" dirty="0"/>
              <a:t>Click to add text</a:t>
            </a:r>
            <a:endParaRPr lang="en-US" noProof="0" dirty="0"/>
          </a:p>
        </p:txBody>
      </p:sp>
      <p:cxnSp>
        <p:nvCxnSpPr>
          <p:cNvPr id="12" name="Straight Connector 11"/>
          <p:cNvCxnSpPr/>
          <p:nvPr userDrawn="1">
            <p:custDataLst>
              <p:tags r:id="rId1"/>
            </p:custDataLst>
          </p:nvPr>
        </p:nvCxnSpPr>
        <p:spPr>
          <a:xfrm>
            <a:off x="0" y="6295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2448000" cy="173894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Reporting entity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25297"/>
            <a:ext cx="2448000" cy="172800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1200" b="1" baseline="0"/>
            </a:lvl1pPr>
          </a:lstStyle>
          <a:p>
            <a:pPr lvl="0"/>
            <a:r>
              <a:rPr lang="en-US" dirty="0"/>
              <a:t>Content, unit measurement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49500"/>
            <a:ext cx="2448000" cy="172800"/>
          </a:xfrm>
          <a:prstGeom prst="rect">
            <a:avLst/>
          </a:prstGeom>
        </p:spPr>
        <p:txBody>
          <a:bodyPr lIns="144000" tIns="0" rIns="36000" bIns="0"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Time period, data scenario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9"/>
          </p:nvPr>
        </p:nvSpPr>
        <p:spPr>
          <a:xfrm>
            <a:off x="115200" y="853200"/>
            <a:ext cx="8956800" cy="5317200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256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114300" y="852488"/>
            <a:ext cx="8955088" cy="5318125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smtClean="0"/>
            </a:lvl1pPr>
            <a:lvl2pPr marL="432000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600" smtClean="0"/>
            </a:lvl2pPr>
            <a:lvl3pPr marL="576000" indent="-144000">
              <a:lnSpc>
                <a:spcPts val="2160"/>
              </a:lnSpc>
              <a:spcBef>
                <a:spcPts val="0"/>
              </a:spcBef>
              <a:defRPr lang="en-US" sz="1400" smtClean="0"/>
            </a:lvl3pPr>
            <a:lvl4pPr marL="792000" indent="-180000">
              <a:lnSpc>
                <a:spcPts val="2160"/>
              </a:lnSpc>
              <a:spcBef>
                <a:spcPts val="0"/>
              </a:spcBef>
              <a:defRPr lang="en-US" sz="1400" smtClean="0"/>
            </a:lvl4pPr>
            <a:lvl5pPr marL="936000" indent="-14400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46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orient="horz" pos="534" userDrawn="1">
          <p15:clr>
            <a:srgbClr val="FBAE40"/>
          </p15:clr>
        </p15:guide>
        <p15:guide id="3" pos="5697" userDrawn="1">
          <p15:clr>
            <a:srgbClr val="FBAE40"/>
          </p15:clr>
        </p15:guide>
        <p15:guide id="4" orient="horz" pos="393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28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pos="5696" userDrawn="1">
          <p15:clr>
            <a:srgbClr val="FBAE40"/>
          </p15:clr>
        </p15:guide>
        <p15:guide id="3" orient="horz" pos="3934" userDrawn="1">
          <p15:clr>
            <a:srgbClr val="FBAE40"/>
          </p15:clr>
        </p15:guide>
        <p15:guide id="4" orient="horz" pos="534" userDrawn="1">
          <p15:clr>
            <a:srgbClr val="FBAE40"/>
          </p15:clr>
        </p15:guide>
        <p15:guide id="5" orient="horz" pos="51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982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2" y="1548000"/>
            <a:ext cx="2694185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  <a:defRPr sz="105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850"/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dirty="0"/>
              <a:t>Edit Master text styles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85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74526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" y="3616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/>
              <a:t>Reporting entity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9060" y="210564"/>
            <a:ext cx="2349942" cy="173232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1" baseline="0">
                <a:solidFill>
                  <a:schemeClr val="tx1"/>
                </a:solidFill>
              </a:defRPr>
            </a:lvl1pPr>
          </a:lstStyle>
          <a:p>
            <a:r>
              <a:rPr lang="en-US" sz="1100" dirty="0" err="1"/>
              <a:t>P&amp;L</a:t>
            </a:r>
            <a:r>
              <a:rPr lang="en-US" sz="1100" dirty="0"/>
              <a:t> detail per business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385392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Unit of measurement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559788"/>
            <a:ext cx="2349942" cy="1728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Period, data scenario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0776" y="5009571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60"/>
              </a:lnSpc>
              <a:spcBef>
                <a:spcPts val="0"/>
              </a:spcBef>
              <a:buNone/>
              <a:defRPr sz="1050" baseline="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 algn="l" defTabSz="914400" rtl="0" eaLnBrk="1" latinLnBrk="0" hangingPunct="1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8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</a:rPr>
              <a:t>Edit Master text styles</a:t>
            </a: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113166"/>
            <a:ext cx="6385628" cy="507375"/>
          </a:xfr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483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gray"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89" y="2457000"/>
            <a:ext cx="1526400" cy="19440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 bwMode="white"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9086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6C0-D721-45ED-A7C8-1392EA472B0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7F62-CB40-4324-B36C-C7707256C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65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6409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75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784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45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6237312"/>
            <a:ext cx="871296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49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07504" y="6237312"/>
            <a:ext cx="8856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gray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488435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_May 01,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37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544598" y="6493227"/>
            <a:ext cx="958606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69424" y="6493227"/>
            <a:ext cx="3215824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/>
              <a:t>Oncology Solutions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42888" y="6466430"/>
            <a:ext cx="266700" cy="200313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12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9750" y="454025"/>
            <a:ext cx="8058399" cy="1008000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0" lvl="0" indent="0" algn="l">
              <a:spcBef>
                <a:spcPts val="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0000" y="1548000"/>
            <a:ext cx="8058150" cy="4614863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/>
          <a:p>
            <a:pPr marL="216000" lvl="0" indent="-216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marL="432000" lvl="1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Second level</a:t>
            </a:r>
          </a:p>
          <a:p>
            <a:pPr marL="576000" lvl="2" indent="-144000">
              <a:lnSpc>
                <a:spcPts val="2160"/>
              </a:lnSpc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marL="792000" lvl="3" indent="-180000">
              <a:lnSpc>
                <a:spcPts val="2160"/>
              </a:lnSpc>
              <a:spcBef>
                <a:spcPts val="0"/>
              </a:spcBef>
              <a:buFont typeface="Calibri" panose="020F0502020204030204" pitchFamily="34" charset="0"/>
            </a:pPr>
            <a:r>
              <a:rPr lang="en-US" dirty="0"/>
              <a:t>Fourth level</a:t>
            </a:r>
          </a:p>
        </p:txBody>
      </p:sp>
      <p:sp>
        <p:nvSpPr>
          <p:cNvPr id="9" name="TextBox 6_" descr="CONFIDENTIAL_TAG_0xFFEE"/>
          <p:cNvSpPr txBox="1"/>
          <p:nvPr userDrawn="1"/>
        </p:nvSpPr>
        <p:spPr>
          <a:xfrm>
            <a:off x="1530025" y="6493227"/>
            <a:ext cx="887868" cy="1440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defPPr>
              <a:defRPr lang="de-DE"/>
            </a:defPPr>
            <a:lvl1pPr>
              <a:defRPr sz="900">
                <a:solidFill>
                  <a:srgbClr val="000000"/>
                </a:solidFill>
                <a:latin typeface="Calibri"/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27" r:id="rId12"/>
    <p:sldLayoutId id="2147483743" r:id="rId13"/>
    <p:sldLayoutId id="2147483728" r:id="rId14"/>
    <p:sldLayoutId id="2147483729" r:id="rId15"/>
    <p:sldLayoutId id="2147483734" r:id="rId16"/>
    <p:sldLayoutId id="2147483735" r:id="rId17"/>
    <p:sldLayoutId id="2147483736" r:id="rId18"/>
    <p:sldLayoutId id="2147483732" r:id="rId19"/>
    <p:sldLayoutId id="2147483704" r:id="rId20"/>
    <p:sldLayoutId id="2147483713" r:id="rId21"/>
    <p:sldLayoutId id="2147483742" r:id="rId22"/>
    <p:sldLayoutId id="2147483715" r:id="rId23"/>
    <p:sldLayoutId id="2147483714" r:id="rId24"/>
    <p:sldLayoutId id="2147483689" r:id="rId25"/>
    <p:sldLayoutId id="2147483703" r:id="rId26"/>
    <p:sldLayoutId id="2147483673" r:id="rId27"/>
    <p:sldLayoutId id="2147483670" r:id="rId28"/>
    <p:sldLayoutId id="2147483671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33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653" r:id="rId47"/>
    <p:sldLayoutId id="2147483726" r:id="rId48"/>
    <p:sldLayoutId id="2147483744" r:id="rId4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lang="en-GB" sz="32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GB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ber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&lt;TITLE&gt;{127.5591,589.6063,161.5748,65.24992}"/>
          <p:cNvSpPr>
            <a:spLocks noGrp="1"/>
          </p:cNvSpPr>
          <p:nvPr>
            <p:ph type="body" sz="quarter" idx="10"/>
          </p:nvPr>
        </p:nvSpPr>
        <p:spPr>
          <a:xfrm>
            <a:off x="827326" y="1013775"/>
            <a:ext cx="7488000" cy="16200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Virtual Assistant Design and implementation Using fine-tuned BERT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Sunil Mandhan, June 2020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DB0EE-BCCA-48A7-8959-305AF61D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945019"/>
            <a:ext cx="8128000" cy="591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9. Problem with Base BERT 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1FCD78-08AE-4B62-9A87-3EF4A95C48F6}"/>
              </a:ext>
            </a:extLst>
          </p:cNvPr>
          <p:cNvSpPr/>
          <p:nvPr/>
        </p:nvSpPr>
        <p:spPr>
          <a:xfrm>
            <a:off x="6516450" y="1766752"/>
            <a:ext cx="914400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824934-F872-4640-944F-0CF4C8C79978}"/>
              </a:ext>
            </a:extLst>
          </p:cNvPr>
          <p:cNvSpPr/>
          <p:nvPr/>
        </p:nvSpPr>
        <p:spPr>
          <a:xfrm>
            <a:off x="6466551" y="2630280"/>
            <a:ext cx="1348182" cy="37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</a:t>
            </a:r>
            <a:r>
              <a:rPr lang="en-US" dirty="0"/>
              <a:t>0</a:t>
            </a:r>
            <a:r>
              <a:rPr lang="en-US"/>
              <a:t>. </a:t>
            </a:r>
            <a:r>
              <a:rPr lang="en-US" dirty="0"/>
              <a:t>Closing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593928-B7A4-425B-83EC-C2758F2B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14625"/>
            <a:ext cx="8058150" cy="4614863"/>
          </a:xfrm>
        </p:spPr>
        <p:txBody>
          <a:bodyPr/>
          <a:lstStyle/>
          <a:p>
            <a:pPr marL="57150" indent="0">
              <a:buNone/>
            </a:pPr>
            <a:r>
              <a:rPr lang="en-US" sz="2000" dirty="0"/>
              <a:t>Testing </a:t>
            </a:r>
          </a:p>
          <a:p>
            <a:pPr marL="57150" indent="0">
              <a:buNone/>
            </a:pPr>
            <a:r>
              <a:rPr lang="en-US" sz="2000" dirty="0"/>
              <a:t>	We created some test cases for our query and measured the results returned by VA against prenoted answers. We fixed the target around &gt; 80%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Out of vocabulary words</a:t>
            </a:r>
          </a:p>
          <a:p>
            <a:pPr marL="57150" indent="0">
              <a:buNone/>
            </a:pPr>
            <a:r>
              <a:rPr lang="en-US" sz="2000" dirty="0"/>
              <a:t>	Breaks the word into multiple words (already in vocab)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Enrichment of vocabulary</a:t>
            </a:r>
          </a:p>
          <a:p>
            <a:pPr marL="57150" indent="0">
              <a:buNone/>
            </a:pPr>
            <a:r>
              <a:rPr lang="en-US" sz="2000" dirty="0"/>
              <a:t>	You can add your domain words in empty slots in vocab</a:t>
            </a:r>
          </a:p>
          <a:p>
            <a:pPr marL="57150" indent="0">
              <a:buNone/>
            </a:pPr>
            <a:r>
              <a:rPr lang="en-US" sz="2000" dirty="0"/>
              <a:t>	or retrain BERT </a:t>
            </a:r>
            <a:r>
              <a:rPr lang="en-US" sz="2000"/>
              <a:t>from scratch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Learn more - </a:t>
            </a:r>
            <a:r>
              <a:rPr lang="en-US" sz="2000" dirty="0">
                <a:hlinkClick r:id="rId3"/>
              </a:rPr>
              <a:t>http://jalammar.github.io/illustrated-bert/</a:t>
            </a:r>
            <a:endParaRPr lang="en-US" sz="2000" dirty="0"/>
          </a:p>
          <a:p>
            <a:pPr marL="5715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63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9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Background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E02D5-E4A8-4645-BA89-9C1A9029A99D}"/>
              </a:ext>
            </a:extLst>
          </p:cNvPr>
          <p:cNvSpPr/>
          <p:nvPr/>
        </p:nvSpPr>
        <p:spPr>
          <a:xfrm>
            <a:off x="232022" y="1262473"/>
            <a:ext cx="8795298" cy="34459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CA442-FD69-4AF5-B8C7-EFF2310327B8}"/>
              </a:ext>
            </a:extLst>
          </p:cNvPr>
          <p:cNvSpPr txBox="1"/>
          <p:nvPr/>
        </p:nvSpPr>
        <p:spPr>
          <a:xfrm>
            <a:off x="232021" y="139927"/>
            <a:ext cx="8795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r>
              <a:rPr lang="en-US" dirty="0"/>
              <a:t>MR is also a </a:t>
            </a:r>
            <a:r>
              <a:rPr lang="en-US" b="1" dirty="0"/>
              <a:t>complex modality </a:t>
            </a:r>
            <a:r>
              <a:rPr lang="en-US" dirty="0"/>
              <a:t>with numerous parameters and planning challenges. To add to this it is an </a:t>
            </a:r>
            <a:r>
              <a:rPr lang="en-US" b="1" dirty="0"/>
              <a:t>evolving modality </a:t>
            </a:r>
            <a:r>
              <a:rPr lang="en-US" dirty="0"/>
              <a:t>with new applications and techniques introduced on a regular basis. MR operators require </a:t>
            </a:r>
            <a:r>
              <a:rPr lang="en-US" b="1" dirty="0"/>
              <a:t>lots of training and hand-holding</a:t>
            </a:r>
            <a:r>
              <a:rPr lang="en-US" dirty="0"/>
              <a:t> to use the new applications efficiently.</a:t>
            </a:r>
            <a:endParaRPr lang="en-US" sz="1800" dirty="0"/>
          </a:p>
          <a:p>
            <a:endParaRPr lang="en-US" sz="1800" dirty="0"/>
          </a:p>
          <a:p>
            <a:r>
              <a:rPr lang="en-US" b="1" dirty="0"/>
              <a:t>Virtual assistant </a:t>
            </a:r>
            <a:r>
              <a:rPr lang="en-US" dirty="0"/>
              <a:t>always available for the operator to help him in all his day to day tasks</a:t>
            </a:r>
            <a:endParaRPr lang="en-US" sz="1800" dirty="0"/>
          </a:p>
          <a:p>
            <a:endParaRPr lang="en-US" sz="1800" dirty="0">
              <a:solidFill>
                <a:srgbClr val="40404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1021B-21EF-4098-9A7D-7902FFF2BA34}"/>
              </a:ext>
            </a:extLst>
          </p:cNvPr>
          <p:cNvGrpSpPr/>
          <p:nvPr/>
        </p:nvGrpSpPr>
        <p:grpSpPr>
          <a:xfrm>
            <a:off x="0" y="2561885"/>
            <a:ext cx="8787023" cy="3341892"/>
            <a:chOff x="0" y="2730848"/>
            <a:chExt cx="8787023" cy="33418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FFD780-A735-474F-A6D8-90A249F7E7BB}"/>
                </a:ext>
              </a:extLst>
            </p:cNvPr>
            <p:cNvGrpSpPr/>
            <p:nvPr/>
          </p:nvGrpSpPr>
          <p:grpSpPr>
            <a:xfrm>
              <a:off x="0" y="3405310"/>
              <a:ext cx="3332197" cy="2425625"/>
              <a:chOff x="116681" y="454025"/>
              <a:chExt cx="5037657" cy="3395087"/>
            </a:xfrm>
          </p:grpSpPr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C32A717E-55E1-4B2E-8C6A-ED7558C4AD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1127681"/>
                  </p:ext>
                </p:extLst>
              </p:nvPr>
            </p:nvGraphicFramePr>
            <p:xfrm>
              <a:off x="116681" y="454025"/>
              <a:ext cx="5037657" cy="33950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7A3F6EE-163B-4AB6-BA8C-CAD9332B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3534" y="1448206"/>
                <a:ext cx="1123950" cy="1219200"/>
              </a:xfrm>
              <a:prstGeom prst="rect">
                <a:avLst/>
              </a:prstGeom>
            </p:spPr>
          </p:pic>
        </p:grpSp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11411C43-A58B-4908-8B05-E40F3AB5BD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5990104"/>
                </p:ext>
              </p:extLst>
            </p:nvPr>
          </p:nvGraphicFramePr>
          <p:xfrm>
            <a:off x="3774185" y="2730848"/>
            <a:ext cx="5012838" cy="3341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C17845F-F3A1-486B-BE4F-E8A9CCDD20C4}"/>
              </a:ext>
            </a:extLst>
          </p:cNvPr>
          <p:cNvSpPr/>
          <p:nvPr/>
        </p:nvSpPr>
        <p:spPr>
          <a:xfrm>
            <a:off x="230981" y="5947862"/>
            <a:ext cx="7153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Instead of starting big for MR, lets start for a analytics tool used across MR. Similar analytics tools should be used by CT, IGT, etc.</a:t>
            </a:r>
          </a:p>
        </p:txBody>
      </p:sp>
    </p:spTree>
    <p:extLst>
      <p:ext uri="{BB962C8B-B14F-4D97-AF65-F5344CB8AC3E}">
        <p14:creationId xmlns:p14="http://schemas.microsoft.com/office/powerpoint/2010/main" val="31149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The proposed solution</a:t>
            </a:r>
          </a:p>
        </p:txBody>
      </p:sp>
      <p:sp>
        <p:nvSpPr>
          <p:cNvPr id="4" name="AutoShape 4" descr="Gerelateerde afbeeld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B2B4C-C0D8-4AA7-BF5E-C013AA76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118589"/>
            <a:ext cx="7861852" cy="57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4D59-9EB2-4897-A5A2-09A77FD1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18" y="0"/>
            <a:ext cx="5096214" cy="68580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14605E-65A5-4A7D-955F-03A3CA03BFC4}"/>
              </a:ext>
            </a:extLst>
          </p:cNvPr>
          <p:cNvSpPr/>
          <p:nvPr/>
        </p:nvSpPr>
        <p:spPr>
          <a:xfrm>
            <a:off x="3043068" y="6480175"/>
            <a:ext cx="266700" cy="2667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33B38-E215-4954-95F6-68596D86B22E}"/>
              </a:ext>
            </a:extLst>
          </p:cNvPr>
          <p:cNvSpPr txBox="1"/>
          <p:nvPr/>
        </p:nvSpPr>
        <p:spPr>
          <a:xfrm>
            <a:off x="3448050" y="667067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5D3D8-9E2C-4AD1-81DF-58DE17A9DB88}"/>
              </a:ext>
            </a:extLst>
          </p:cNvPr>
          <p:cNvSpPr txBox="1"/>
          <p:nvPr/>
        </p:nvSpPr>
        <p:spPr>
          <a:xfrm>
            <a:off x="3338343" y="642620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200" dirty="0"/>
              <a:t>Not in scope</a:t>
            </a:r>
          </a:p>
          <a:p>
            <a:r>
              <a:rPr lang="en-US" sz="1200" dirty="0"/>
              <a:t>First iteration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1ABD4-1B3E-4EB6-9961-ECFA03F3DEFD}"/>
              </a:ext>
            </a:extLst>
          </p:cNvPr>
          <p:cNvSpPr/>
          <p:nvPr/>
        </p:nvSpPr>
        <p:spPr>
          <a:xfrm>
            <a:off x="5324475" y="1735517"/>
            <a:ext cx="485776" cy="474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6B8FC-2F71-408D-A0C5-D33320AACD1E}"/>
              </a:ext>
            </a:extLst>
          </p:cNvPr>
          <p:cNvSpPr/>
          <p:nvPr/>
        </p:nvSpPr>
        <p:spPr>
          <a:xfrm>
            <a:off x="5072061" y="5000626"/>
            <a:ext cx="557213" cy="361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22DC8-917C-4422-B645-23FB79CA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390"/>
            <a:ext cx="8751918" cy="5729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High Level Design – fetching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1482F-3C81-4135-AC88-F532809AD1B7}"/>
              </a:ext>
            </a:extLst>
          </p:cNvPr>
          <p:cNvSpPr txBox="1"/>
          <p:nvPr/>
        </p:nvSpPr>
        <p:spPr>
          <a:xfrm>
            <a:off x="2876550" y="11283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C1546-A9E9-4401-899E-61C405200C2A}"/>
              </a:ext>
            </a:extLst>
          </p:cNvPr>
          <p:cNvSpPr txBox="1"/>
          <p:nvPr/>
        </p:nvSpPr>
        <p:spPr>
          <a:xfrm>
            <a:off x="4067175" y="3019425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528F8-847A-4640-ADAC-1043CC87AC9D}"/>
              </a:ext>
            </a:extLst>
          </p:cNvPr>
          <p:cNvSpPr txBox="1"/>
          <p:nvPr/>
        </p:nvSpPr>
        <p:spPr>
          <a:xfrm>
            <a:off x="3609975" y="1326325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43DD4-8A96-44E4-8184-AF8147059D86}"/>
              </a:ext>
            </a:extLst>
          </p:cNvPr>
          <p:cNvSpPr txBox="1"/>
          <p:nvPr/>
        </p:nvSpPr>
        <p:spPr>
          <a:xfrm>
            <a:off x="4762500" y="301942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8F200-6778-44BE-845B-DA73EDE6F4E0}"/>
              </a:ext>
            </a:extLst>
          </p:cNvPr>
          <p:cNvSpPr txBox="1"/>
          <p:nvPr/>
        </p:nvSpPr>
        <p:spPr>
          <a:xfrm>
            <a:off x="793750" y="20427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F9821-04BA-49CE-9C28-A089E2BDB301}"/>
              </a:ext>
            </a:extLst>
          </p:cNvPr>
          <p:cNvSpPr txBox="1"/>
          <p:nvPr/>
        </p:nvSpPr>
        <p:spPr>
          <a:xfrm>
            <a:off x="6508750" y="1128390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</p:spTree>
    <p:extLst>
      <p:ext uri="{BB962C8B-B14F-4D97-AF65-F5344CB8AC3E}">
        <p14:creationId xmlns:p14="http://schemas.microsoft.com/office/powerpoint/2010/main" val="6701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High Level Design – Data adaptors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CEC1C-7014-4979-8B36-E4D389F1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17"/>
            <a:ext cx="8598149" cy="5860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2D131-A8C9-4DA2-99BA-3472672E0259}"/>
              </a:ext>
            </a:extLst>
          </p:cNvPr>
          <p:cNvSpPr txBox="1"/>
          <p:nvPr/>
        </p:nvSpPr>
        <p:spPr>
          <a:xfrm>
            <a:off x="5956300" y="6205215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Use of BERT to 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EE6A1-7C65-4924-9910-C47C833C62A2}"/>
              </a:ext>
            </a:extLst>
          </p:cNvPr>
          <p:cNvSpPr txBox="1"/>
          <p:nvPr/>
        </p:nvSpPr>
        <p:spPr>
          <a:xfrm>
            <a:off x="152400" y="2170192"/>
            <a:ext cx="699135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dirty="0"/>
              <a:t>Start with the config file and then </a:t>
            </a:r>
          </a:p>
          <a:p>
            <a:r>
              <a:rPr lang="en-US" dirty="0"/>
              <a:t>automatically identify the sections later</a:t>
            </a:r>
          </a:p>
        </p:txBody>
      </p:sp>
    </p:spTree>
    <p:extLst>
      <p:ext uri="{BB962C8B-B14F-4D97-AF65-F5344CB8AC3E}">
        <p14:creationId xmlns:p14="http://schemas.microsoft.com/office/powerpoint/2010/main" val="36947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DC26A4-1743-4E0F-B081-3588C257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21" y="0"/>
            <a:ext cx="68819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206375"/>
            <a:ext cx="8058399" cy="1008000"/>
          </a:xfrm>
        </p:spPr>
        <p:txBody>
          <a:bodyPr/>
          <a:lstStyle/>
          <a:p>
            <a:pPr algn="l"/>
            <a:r>
              <a:rPr lang="en-US" dirty="0"/>
              <a:t>6. Low level</a:t>
            </a:r>
            <a:br>
              <a:rPr lang="en-US" dirty="0"/>
            </a:br>
            <a:r>
              <a:rPr lang="en-US" dirty="0"/>
              <a:t>    Design</a:t>
            </a:r>
          </a:p>
        </p:txBody>
      </p:sp>
    </p:spTree>
    <p:extLst>
      <p:ext uri="{BB962C8B-B14F-4D97-AF65-F5344CB8AC3E}">
        <p14:creationId xmlns:p14="http://schemas.microsoft.com/office/powerpoint/2010/main" val="15667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6" y="1009650"/>
            <a:ext cx="8499973" cy="4726781"/>
          </a:xfrm>
        </p:spPr>
        <p:txBody>
          <a:bodyPr/>
          <a:lstStyle/>
          <a:p>
            <a:pPr marL="57150" indent="0">
              <a:buNone/>
            </a:pPr>
            <a:r>
              <a:rPr lang="en-US" sz="2000" dirty="0"/>
              <a:t>We selected BERT based on our literature survey and ease of use</a:t>
            </a:r>
          </a:p>
          <a:p>
            <a:pPr marL="57150" indent="0">
              <a:buNone/>
            </a:pPr>
            <a:r>
              <a:rPr lang="en-US" sz="2000" dirty="0"/>
              <a:t>  Plenty of working examples and fine tuning details</a:t>
            </a:r>
          </a:p>
          <a:p>
            <a:pPr marL="57150" indent="0">
              <a:buNone/>
            </a:pPr>
            <a:r>
              <a:rPr lang="en-US" sz="2000" dirty="0"/>
              <a:t>  experience of using word2vec embeddings for customer complaints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Prebuilt BERT models give a vector from words composition</a:t>
            </a:r>
          </a:p>
          <a:p>
            <a:pPr marL="57150" indent="0">
              <a:buNone/>
            </a:pPr>
            <a:r>
              <a:rPr lang="en-US" sz="2000" dirty="0"/>
              <a:t>	not from the intent of the sentence as a whole</a:t>
            </a:r>
          </a:p>
          <a:p>
            <a:pPr marL="57150" indent="0">
              <a:buNone/>
            </a:pPr>
            <a:r>
              <a:rPr lang="en-US" sz="2000" dirty="0"/>
              <a:t>We fine tuned the BERT model on text similarity </a:t>
            </a:r>
          </a:p>
          <a:p>
            <a:pPr marL="57150" indent="0">
              <a:buNone/>
            </a:pPr>
            <a:r>
              <a:rPr lang="en-US" sz="2000" dirty="0"/>
              <a:t>	using triplets of – anchor, contradiction, entailment</a:t>
            </a:r>
          </a:p>
        </p:txBody>
      </p:sp>
      <p:pic>
        <p:nvPicPr>
          <p:cNvPr id="1026" name="Picture 2" descr="Demystifying BERT: The Groundbreaking NLP Framework">
            <a:extLst>
              <a:ext uri="{FF2B5EF4-FFF2-40B4-BE49-F238E27FC236}">
                <a16:creationId xmlns:a16="http://schemas.microsoft.com/office/drawing/2014/main" id="{96F5A1A1-8CF5-44EF-B786-998361A85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9008" r="12411" b="7868"/>
          <a:stretch/>
        </p:blipFill>
        <p:spPr bwMode="auto">
          <a:xfrm>
            <a:off x="6255020" y="4817026"/>
            <a:ext cx="2804202" cy="15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741755-C802-448C-B961-DF6949BBE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2762718"/>
            <a:ext cx="2465449" cy="2024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E6799-B9B5-4433-9D79-9EA1A5CE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75" y="2069510"/>
            <a:ext cx="2667036" cy="2592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How it works – technology behind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5B9756-F818-414B-BF8C-60B0863A3FC2}"/>
              </a:ext>
            </a:extLst>
          </p:cNvPr>
          <p:cNvGrpSpPr/>
          <p:nvPr/>
        </p:nvGrpSpPr>
        <p:grpSpPr>
          <a:xfrm>
            <a:off x="238125" y="2233484"/>
            <a:ext cx="6181725" cy="2989787"/>
            <a:chOff x="238125" y="2700209"/>
            <a:chExt cx="6181725" cy="29897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D18949-C295-4A7D-B3F3-8439DA9014BE}"/>
                </a:ext>
              </a:extLst>
            </p:cNvPr>
            <p:cNvGrpSpPr/>
            <p:nvPr/>
          </p:nvGrpSpPr>
          <p:grpSpPr>
            <a:xfrm>
              <a:off x="238125" y="2700209"/>
              <a:ext cx="6181725" cy="914400"/>
              <a:chOff x="1190625" y="2700209"/>
              <a:chExt cx="6181725" cy="9144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6E1A20-E9B1-4798-9881-398270C65FE1}"/>
                  </a:ext>
                </a:extLst>
              </p:cNvPr>
              <p:cNvSpPr/>
              <p:nvPr/>
            </p:nvSpPr>
            <p:spPr>
              <a:xfrm>
                <a:off x="1873499" y="2770552"/>
                <a:ext cx="1752600" cy="828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Prebuilt BERT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CC9A4D-DAC8-44F1-9167-9CFB562A1696}"/>
                  </a:ext>
                </a:extLst>
              </p:cNvPr>
              <p:cNvSpPr/>
              <p:nvPr/>
            </p:nvSpPr>
            <p:spPr>
              <a:xfrm>
                <a:off x="5116389" y="2718164"/>
                <a:ext cx="2255961" cy="828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Specific problems</a:t>
                </a:r>
              </a:p>
              <a:p>
                <a:pPr algn="ctr"/>
                <a:r>
                  <a:rPr lang="en-US" dirty="0"/>
                  <a:t>(like semantic search)</a:t>
                </a:r>
              </a:p>
            </p:txBody>
          </p:sp>
          <p:sp>
            <p:nvSpPr>
              <p:cNvPr id="8" name="Smiley Face 7">
                <a:extLst>
                  <a:ext uri="{FF2B5EF4-FFF2-40B4-BE49-F238E27FC236}">
                    <a16:creationId xmlns:a16="http://schemas.microsoft.com/office/drawing/2014/main" id="{6BA74CAC-3CF6-4260-AFF3-B7DEC1DC6182}"/>
                  </a:ext>
                </a:extLst>
              </p:cNvPr>
              <p:cNvSpPr/>
              <p:nvPr/>
            </p:nvSpPr>
            <p:spPr>
              <a:xfrm>
                <a:off x="1190625" y="2899140"/>
                <a:ext cx="466725" cy="466725"/>
              </a:xfrm>
              <a:prstGeom prst="smileyFac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44B6CE0-91D2-48BA-8056-2CE83A97B16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3626099" y="3132502"/>
                <a:ext cx="1490290" cy="1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Multiplication Sign 14">
                <a:extLst>
                  <a:ext uri="{FF2B5EF4-FFF2-40B4-BE49-F238E27FC236}">
                    <a16:creationId xmlns:a16="http://schemas.microsoft.com/office/drawing/2014/main" id="{33FA7A7B-0AAE-46C4-8485-FD52926EFDC5}"/>
                  </a:ext>
                </a:extLst>
              </p:cNvPr>
              <p:cNvSpPr/>
              <p:nvPr/>
            </p:nvSpPr>
            <p:spPr>
              <a:xfrm rot="20630524">
                <a:off x="3988534" y="2700209"/>
                <a:ext cx="266183" cy="9144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9E0E01A-E4AE-4309-BCCD-2D75CE7C2FBC}"/>
                </a:ext>
              </a:extLst>
            </p:cNvPr>
            <p:cNvSpPr/>
            <p:nvPr/>
          </p:nvSpPr>
          <p:spPr>
            <a:xfrm>
              <a:off x="1647825" y="3633586"/>
              <a:ext cx="142875" cy="122773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15D880-D073-41B8-8AB3-07572BE6FF05}"/>
                </a:ext>
              </a:extLst>
            </p:cNvPr>
            <p:cNvSpPr/>
            <p:nvPr/>
          </p:nvSpPr>
          <p:spPr>
            <a:xfrm>
              <a:off x="842962" y="4861321"/>
              <a:ext cx="1752600" cy="828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Finetuned BERT</a:t>
              </a: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452EA65-3002-4D5A-9B60-F8DF76975D0C}"/>
              </a:ext>
            </a:extLst>
          </p:cNvPr>
          <p:cNvSpPr/>
          <p:nvPr/>
        </p:nvSpPr>
        <p:spPr>
          <a:xfrm rot="16200000">
            <a:off x="3873800" y="3418950"/>
            <a:ext cx="148831" cy="27859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9FE7A13-B927-4E5F-A75F-C8C5BFF42709}"/>
              </a:ext>
            </a:extLst>
          </p:cNvPr>
          <p:cNvSpPr/>
          <p:nvPr/>
        </p:nvSpPr>
        <p:spPr>
          <a:xfrm rot="10800000">
            <a:off x="5217349" y="3092495"/>
            <a:ext cx="123826" cy="165244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7FB9BAA9-6278-42C1-9287-5A867A7F70FA}"/>
              </a:ext>
            </a:extLst>
          </p:cNvPr>
          <p:cNvSpPr/>
          <p:nvPr/>
        </p:nvSpPr>
        <p:spPr>
          <a:xfrm rot="17746911">
            <a:off x="5343893" y="3766307"/>
            <a:ext cx="372376" cy="131266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2F5C6F-A4EF-4D32-AD70-75E7FCC3ED53}"/>
              </a:ext>
            </a:extLst>
          </p:cNvPr>
          <p:cNvSpPr txBox="1"/>
          <p:nvPr/>
        </p:nvSpPr>
        <p:spPr>
          <a:xfrm>
            <a:off x="4114800" y="3019646"/>
            <a:ext cx="914400" cy="914400"/>
          </a:xfrm>
          <a:prstGeom prst="rect">
            <a:avLst/>
          </a:prstGeom>
        </p:spPr>
        <p:txBody>
          <a:bodyPr vert="horz" wrap="square" lIns="0" tIns="0" rIns="0" bIns="0" spcCol="432000" rtlCol="0">
            <a:noAutofit/>
          </a:bodyPr>
          <a:lstStyle/>
          <a:p>
            <a:endParaRPr lang="en-US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FBFC5-1E81-4C60-8C41-5A2F7CD16A34}"/>
              </a:ext>
            </a:extLst>
          </p:cNvPr>
          <p:cNvSpPr txBox="1"/>
          <p:nvPr/>
        </p:nvSpPr>
        <p:spPr>
          <a:xfrm>
            <a:off x="6974703" y="2158168"/>
            <a:ext cx="1968749" cy="186542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400" dirty="0"/>
              <a:t>One embedding for a 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C29A3-1EA8-4711-9B2F-F67D8372AEA6}"/>
              </a:ext>
            </a:extLst>
          </p:cNvPr>
          <p:cNvSpPr txBox="1"/>
          <p:nvPr/>
        </p:nvSpPr>
        <p:spPr>
          <a:xfrm>
            <a:off x="6707193" y="4645709"/>
            <a:ext cx="2804202" cy="287168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r>
              <a:rPr lang="en-US" sz="1400" dirty="0"/>
              <a:t>multiple embeddings for a word</a:t>
            </a:r>
          </a:p>
        </p:txBody>
      </p:sp>
    </p:spTree>
    <p:extLst>
      <p:ext uri="{BB962C8B-B14F-4D97-AF65-F5344CB8AC3E}">
        <p14:creationId xmlns:p14="http://schemas.microsoft.com/office/powerpoint/2010/main" val="4385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5BEB04-C72C-4EFD-9E4B-F4CDC361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055544"/>
            <a:ext cx="8296524" cy="5243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8. Problem with Base BERT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DC2E-B4FB-4FA4-87B4-BEE42018FAC0}"/>
              </a:ext>
            </a:extLst>
          </p:cNvPr>
          <p:cNvSpPr txBox="1"/>
          <p:nvPr/>
        </p:nvSpPr>
        <p:spPr>
          <a:xfrm>
            <a:off x="7256834" y="5233481"/>
            <a:ext cx="914400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5690-C312-4959-B060-206659BE0481}"/>
              </a:ext>
            </a:extLst>
          </p:cNvPr>
          <p:cNvSpPr txBox="1"/>
          <p:nvPr/>
        </p:nvSpPr>
        <p:spPr>
          <a:xfrm>
            <a:off x="5252936" y="6186791"/>
            <a:ext cx="2003898" cy="914400"/>
          </a:xfrm>
          <a:prstGeom prst="rect">
            <a:avLst/>
          </a:prstGeom>
        </p:spPr>
        <p:txBody>
          <a:bodyPr vert="horz" wrap="none" lIns="0" tIns="0" rIns="0" bIns="0" spcCol="432000" rtlCol="0">
            <a:noAutofit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E3CDEC-D835-494B-AFA3-71E16A485CAD}"/>
              </a:ext>
            </a:extLst>
          </p:cNvPr>
          <p:cNvSpPr/>
          <p:nvPr/>
        </p:nvSpPr>
        <p:spPr>
          <a:xfrm>
            <a:off x="6435567" y="2063544"/>
            <a:ext cx="1226765" cy="545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ACEFD-9342-4853-A8B9-DED0DB8E8460}"/>
              </a:ext>
            </a:extLst>
          </p:cNvPr>
          <p:cNvSpPr/>
          <p:nvPr/>
        </p:nvSpPr>
        <p:spPr>
          <a:xfrm>
            <a:off x="5512700" y="989045"/>
            <a:ext cx="1226765" cy="545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7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Img001RoundSingleCornerRectang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ENDESLIDE01"/>
  <p:tag name="COLORSETGROUPCLASSNAME" val="ColorSetGroupLight"/>
  <p:tag name="FONTSETGROUPCLASSNAME" val="FontSetGroup1"/>
  <p:tag name="SHAPECLASSNAME" val="PhilipsShieldWihte"/>
  <p:tag name="SHAPECLASSFILE" val="PHSHIELDWIHTE2013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heme/theme1.xml><?xml version="1.0" encoding="utf-8"?>
<a:theme xmlns:a="http://schemas.openxmlformats.org/drawingml/2006/main" name="philips_presentation_template_aug14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spcCol="43200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screen;1033;Pos1;Date1;Presentation Onscreen.potx" id="{5A57D4EF-C4A1-44AA-8CC0-C8E94ECC0148}" vid="{41AE776E-E2F9-4F03-B41F-5A65525F6021}"/>
    </a:ext>
  </a:extLst>
</a:theme>
</file>

<file path=ppt/theme/theme2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AF1AE3B123488760A0200FCD19AE" ma:contentTypeVersion="7" ma:contentTypeDescription="Create a new document." ma:contentTypeScope="" ma:versionID="44419c12259df1c0ebc84f044d991307">
  <xsd:schema xmlns:xsd="http://www.w3.org/2001/XMLSchema" xmlns:xs="http://www.w3.org/2001/XMLSchema" xmlns:p="http://schemas.microsoft.com/office/2006/metadata/properties" xmlns:ns2="1dd6ebef-b403-489d-bdc4-ecfa0f5a55b0" xmlns:ns3="71d3c8b1-5718-4150-9bd2-9d49b217ee5e" targetNamespace="http://schemas.microsoft.com/office/2006/metadata/properties" ma:root="true" ma:fieldsID="67126bd5608849825eaef9abc06ed27e" ns2:_="" ns3:_="">
    <xsd:import namespace="1dd6ebef-b403-489d-bdc4-ecfa0f5a55b0"/>
    <xsd:import namespace="71d3c8b1-5718-4150-9bd2-9d49b217ee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6ebef-b403-489d-bdc4-ecfa0f5a55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3c8b1-5718-4150-9bd2-9d49b217e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e40374fb-a6cc-4854-989f-c1d94a7967ee" ContentTypeId="0x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E8F19-448D-4A6B-97A5-7724A13B79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1F7F2-9EEC-4734-974C-F8C456859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6ebef-b403-489d-bdc4-ecfa0f5a55b0"/>
    <ds:schemaRef ds:uri="71d3c8b1-5718-4150-9bd2-9d49b217e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B88D0B-E59C-42F3-B58E-5C5488244A9E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2F6AC6-4AB6-42DB-8C12-3537351C4EC1}">
  <ds:schemaRefs>
    <ds:schemaRef ds:uri="http://schemas.openxmlformats.org/package/2006/metadata/core-properties"/>
    <ds:schemaRef ds:uri="1dd6ebef-b403-489d-bdc4-ecfa0f5a55b0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Onscreen;1033;Pos1;Date1;Presentation Onscreen</Template>
  <TotalTime>0</TotalTime>
  <Words>403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philips_presentation_template_aug14</vt:lpstr>
      <vt:lpstr>PowerPoint Presentation</vt:lpstr>
      <vt:lpstr>1. Background</vt:lpstr>
      <vt:lpstr>2. The proposed solution</vt:lpstr>
      <vt:lpstr>3. Approach</vt:lpstr>
      <vt:lpstr>4. High Level Design – fetching knowledge</vt:lpstr>
      <vt:lpstr>5. High Level Design – Data adaptors</vt:lpstr>
      <vt:lpstr>6. Low level     Design</vt:lpstr>
      <vt:lpstr>7. How it works – technology behind</vt:lpstr>
      <vt:lpstr>8. Problem with Base BERT - 1</vt:lpstr>
      <vt:lpstr>9. Problem with Base BERT - 2</vt:lpstr>
      <vt:lpstr>10. Closing remarks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sunil.mandhan@philips.com</dc:creator>
  <dc:description>Version 6.4 - 1.1</dc:description>
  <cp:lastModifiedBy>Mandhan, Sunil</cp:lastModifiedBy>
  <cp:revision>117</cp:revision>
  <cp:lastPrinted>2018-08-20T06:29:05Z</cp:lastPrinted>
  <dcterms:created xsi:type="dcterms:W3CDTF">2018-04-03T09:57:14Z</dcterms:created>
  <dcterms:modified xsi:type="dcterms:W3CDTF">2022-07-12T12:34:10Z</dcterms:modified>
  <cp:category>DLP_IC: Unclassified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WizKit Template Design">
    <vt:lpwstr>Presentation</vt:lpwstr>
  </property>
  <property fmtid="{D5CDD505-2E9C-101B-9397-08002B2CF9AE}" pid="5" name="ContentTypeId">
    <vt:lpwstr>0x010100A0B9AF1AE3B123488760A0200FCD19AE</vt:lpwstr>
  </property>
</Properties>
</file>