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61" r:id="rId2"/>
    <p:sldId id="346" r:id="rId3"/>
    <p:sldId id="264" r:id="rId4"/>
    <p:sldId id="298" r:id="rId5"/>
    <p:sldId id="276" r:id="rId6"/>
    <p:sldId id="317" r:id="rId7"/>
    <p:sldId id="315" r:id="rId8"/>
    <p:sldId id="316" r:id="rId9"/>
    <p:sldId id="318" r:id="rId10"/>
    <p:sldId id="299" r:id="rId11"/>
    <p:sldId id="300" r:id="rId12"/>
    <p:sldId id="301" r:id="rId13"/>
    <p:sldId id="303" r:id="rId14"/>
    <p:sldId id="302" r:id="rId15"/>
    <p:sldId id="306" r:id="rId16"/>
    <p:sldId id="304" r:id="rId17"/>
    <p:sldId id="305" r:id="rId18"/>
    <p:sldId id="308" r:id="rId19"/>
    <p:sldId id="309" r:id="rId20"/>
    <p:sldId id="310" r:id="rId21"/>
    <p:sldId id="311" r:id="rId22"/>
    <p:sldId id="312" r:id="rId23"/>
    <p:sldId id="313" r:id="rId24"/>
    <p:sldId id="320" r:id="rId25"/>
    <p:sldId id="321" r:id="rId26"/>
    <p:sldId id="347" r:id="rId27"/>
    <p:sldId id="322" r:id="rId28"/>
    <p:sldId id="291" r:id="rId29"/>
    <p:sldId id="292" r:id="rId30"/>
    <p:sldId id="348" r:id="rId31"/>
    <p:sldId id="293" r:id="rId32"/>
    <p:sldId id="295" r:id="rId33"/>
    <p:sldId id="281" r:id="rId34"/>
    <p:sldId id="282" r:id="rId35"/>
    <p:sldId id="335" r:id="rId36"/>
    <p:sldId id="330" r:id="rId37"/>
    <p:sldId id="331" r:id="rId38"/>
    <p:sldId id="334" r:id="rId39"/>
    <p:sldId id="337" r:id="rId40"/>
    <p:sldId id="336" r:id="rId41"/>
    <p:sldId id="339" r:id="rId42"/>
    <p:sldId id="340" r:id="rId43"/>
    <p:sldId id="333" r:id="rId44"/>
    <p:sldId id="288" r:id="rId45"/>
    <p:sldId id="341" r:id="rId46"/>
    <p:sldId id="289" r:id="rId47"/>
    <p:sldId id="342" r:id="rId48"/>
    <p:sldId id="343" r:id="rId49"/>
    <p:sldId id="297" r:id="rId50"/>
    <p:sldId id="344" r:id="rId51"/>
    <p:sldId id="352" r:id="rId52"/>
    <p:sldId id="349" r:id="rId53"/>
    <p:sldId id="350" r:id="rId54"/>
    <p:sldId id="345" r:id="rId55"/>
    <p:sldId id="35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48" autoAdjust="0"/>
  </p:normalViewPr>
  <p:slideViewPr>
    <p:cSldViewPr snapToGrid="0" snapToObjects="1">
      <p:cViewPr varScale="1">
        <p:scale>
          <a:sx n="102" d="100"/>
          <a:sy n="102" d="100"/>
        </p:scale>
        <p:origin x="-18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4E996-4193-0543-97E6-D1FF249248C4}" type="datetimeFigureOut">
              <a:rPr lang="en-US" smtClean="0"/>
              <a:t>14/3/3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6A7A-44A2-024D-84FD-9F9F817E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2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6A7A-44A2-024D-84FD-9F9F817E2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 </a:t>
            </a:r>
            <a:r>
              <a:rPr lang="en-US" altLang="zh-TW" dirty="0" err="1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loaded</a:t>
            </a:r>
            <a:r>
              <a:rPr lang="zh-TW" altLang="en-US" dirty="0" smtClean="0"/>
              <a:t> 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 觸發後，</a:t>
            </a:r>
            <a:r>
              <a:rPr lang="en-US" altLang="zh-TW" dirty="0" smtClean="0"/>
              <a:t> angular</a:t>
            </a:r>
            <a:r>
              <a:rPr lang="zh-TW" altLang="en-US" dirty="0" smtClean="0"/>
              <a:t> 會開始尋找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-app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-app</a:t>
            </a:r>
            <a:r>
              <a:rPr lang="zh-TW" altLang="en-US" dirty="0" smtClean="0"/>
              <a:t> 就是你的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root,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在找到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-app</a:t>
            </a:r>
            <a:r>
              <a:rPr lang="zh-TW" altLang="en-US" dirty="0" smtClean="0"/>
              <a:t> 後，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會把 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-app</a:t>
            </a:r>
            <a:r>
              <a:rPr lang="zh-TW" altLang="en-US" dirty="0" smtClean="0"/>
              <a:t> 指定的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load</a:t>
            </a:r>
            <a:r>
              <a:rPr lang="zh-TW" altLang="en-US" dirty="0" smtClean="0"/>
              <a:t> 進來，</a:t>
            </a:r>
            <a:endParaRPr lang="en-US" altLang="zh-TW" dirty="0" smtClean="0"/>
          </a:p>
          <a:p>
            <a:r>
              <a:rPr lang="zh-TW" altLang="en-US" dirty="0" smtClean="0"/>
              <a:t>再建立</a:t>
            </a:r>
            <a:r>
              <a:rPr lang="en-US" altLang="zh-TW" dirty="0" smtClean="0"/>
              <a:t> injector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application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($inject</a:t>
            </a:r>
            <a:r>
              <a:rPr lang="zh-TW" altLang="en-US" dirty="0" smtClean="0"/>
              <a:t> 的作用是取得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 內要用到的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物件的實體，像是</a:t>
            </a:r>
            <a:r>
              <a:rPr lang="en-US" altLang="zh-TW" dirty="0" smtClean="0"/>
              <a:t>service,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dependency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module..</a:t>
            </a:r>
          </a:p>
          <a:p>
            <a:r>
              <a:rPr lang="en-US" altLang="zh-TW" dirty="0" smtClean="0"/>
              <a:t>$compile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-app</a:t>
            </a:r>
            <a:r>
              <a:rPr lang="zh-TW" altLang="en-US" dirty="0" smtClean="0"/>
              <a:t> 指定的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，並以此</a:t>
            </a:r>
            <a:r>
              <a:rPr lang="en-US" altLang="zh-TW" dirty="0" smtClean="0"/>
              <a:t>DOM </a:t>
            </a:r>
            <a:r>
              <a:rPr lang="zh-TW" altLang="en-US" dirty="0" smtClean="0"/>
              <a:t>元素為編譯的開始點。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6A7A-44A2-024D-84FD-9F9F817E2E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AngularJS</a:t>
            </a:r>
            <a:r>
              <a:rPr lang="en-US" dirty="0" smtClean="0"/>
              <a:t> $scope variable acts as a big key/value storage hash which is internally looped on a timeout interval and dirty checked against it's former value(s) each time a digestion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6A7A-44A2-024D-84FD-9F9F817E2E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6A7A-44A2-024D-84FD-9F9F817E2E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docs.angularjs.org</a:t>
            </a:r>
            <a:r>
              <a:rPr lang="en-US" dirty="0" smtClean="0"/>
              <a:t>/guide/compiler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6A7A-44A2-024D-84FD-9F9F817E2E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TW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7931" y="6356350"/>
            <a:ext cx="1622612" cy="365125"/>
          </a:xfrm>
        </p:spPr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0143" y="6356350"/>
            <a:ext cx="53115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006A5C-795D-F447-82A7-35F078551E99}" type="datetimeFigureOut">
              <a:rPr lang="en-US" smtClean="0"/>
              <a:t>14/3/3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F17ED608-77A8-8D49-A6B9-E94DA7B2EA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0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docs.angularjs.org/api" TargetMode="External"/><Relationship Id="rId3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ngular-ui.github.io/bootstrap/%23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angularjs.org/api/ng/directiv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angularjs.org/api/ng/service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s.angularjs.org/api/ng/filter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docs.angularjs.org/api/ng/filter/orderBy" TargetMode="External"/><Relationship Id="rId3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4" Type="http://schemas.openxmlformats.org/officeDocument/2006/relationships/hyperlink" Target="http://youtu.be/i9MHigUZKEM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kozmic.github.io/angularjs-worksho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ngular-ui.github.io/" TargetMode="External"/><Relationship Id="rId3" Type="http://schemas.openxmlformats.org/officeDocument/2006/relationships/hyperlink" Target="http://ngmodules.org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Roxanne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Chang</a:t>
            </a:r>
          </a:p>
          <a:p>
            <a:r>
              <a:rPr lang="en-US" altLang="zh-TW" dirty="0" err="1" smtClean="0"/>
              <a:t>roxanne_chang@trend.com.tw</a:t>
            </a:r>
            <a:endParaRPr lang="en-US" altLang="zh-TW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701"/>
          <a:stretch/>
        </p:blipFill>
        <p:spPr>
          <a:xfrm>
            <a:off x="-945838" y="810064"/>
            <a:ext cx="11265726" cy="30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68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turn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5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22288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b="1" dirty="0" smtClean="0"/>
              <a:t>Include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AngularJS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library.</a:t>
            </a:r>
          </a:p>
          <a:p>
            <a:pPr marL="228600" lvl="1" indent="0">
              <a:buNone/>
            </a:pPr>
            <a:r>
              <a:rPr lang="en-US" altLang="zh-TW" dirty="0"/>
              <a:t>&lt;script</a:t>
            </a:r>
            <a:r>
              <a:rPr lang="zh-TW" altLang="en-US" dirty="0"/>
              <a:t> </a:t>
            </a:r>
            <a:r>
              <a:rPr lang="en-US" altLang="zh-TW" dirty="0" err="1"/>
              <a:t>src</a:t>
            </a:r>
            <a:r>
              <a:rPr lang="en-US" altLang="zh-TW" dirty="0"/>
              <a:t>=“https://</a:t>
            </a:r>
            <a:r>
              <a:rPr lang="en-US" altLang="zh-TW" dirty="0" err="1"/>
              <a:t>ajax.googleapis.com</a:t>
            </a:r>
            <a:r>
              <a:rPr lang="en-US" altLang="zh-TW" dirty="0"/>
              <a:t>/</a:t>
            </a:r>
            <a:r>
              <a:rPr lang="en-US" altLang="zh-TW" dirty="0" err="1"/>
              <a:t>ajax</a:t>
            </a:r>
            <a:r>
              <a:rPr lang="en-US" altLang="zh-TW" dirty="0"/>
              <a:t>/libs/</a:t>
            </a:r>
            <a:r>
              <a:rPr lang="en-US" altLang="zh-TW" dirty="0" err="1"/>
              <a:t>angularjs</a:t>
            </a:r>
            <a:r>
              <a:rPr lang="en-US" altLang="zh-TW" dirty="0"/>
              <a:t>/1.2.13/</a:t>
            </a:r>
            <a:r>
              <a:rPr lang="en-US" altLang="zh-TW" dirty="0" err="1"/>
              <a:t>angular.min.js</a:t>
            </a:r>
            <a:r>
              <a:rPr lang="en-US" altLang="zh-TW" dirty="0"/>
              <a:t>”&gt;&lt;/script</a:t>
            </a:r>
            <a:r>
              <a:rPr lang="en-US" altLang="zh-TW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4617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7241" b="-17241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5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/>
              <a:t>Create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an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AngularJS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module.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altLang="zh-TW" dirty="0" smtClean="0"/>
              <a:t>html: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-app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=‘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helloApp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’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altLang="zh-TW" dirty="0" err="1" smtClean="0"/>
              <a:t>javascript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angular.module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helloApp</a:t>
            </a:r>
            <a:r>
              <a:rPr lang="en-US" altLang="zh-TW" dirty="0" smtClean="0"/>
              <a:t>’,</a:t>
            </a:r>
            <a:r>
              <a:rPr lang="zh-TW" altLang="en-US" dirty="0" smtClean="0"/>
              <a:t> </a:t>
            </a:r>
            <a:r>
              <a:rPr lang="en-US" altLang="zh-TW" dirty="0" smtClean="0"/>
              <a:t>[]);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2330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857"/>
            <a:ext cx="9144000" cy="120442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ng</a:t>
            </a:r>
            <a:r>
              <a:rPr lang="en-US" altLang="zh-TW" b="1" dirty="0" smtClean="0"/>
              <a:t>-app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Placeholder 7"/>
          <p:cNvPicPr>
            <a:picLocks noChangeAspect="1"/>
          </p:cNvPicPr>
          <p:nvPr/>
        </p:nvPicPr>
        <p:blipFill rotWithShape="1">
          <a:blip r:embed="rId2"/>
          <a:srcRect l="-124" t="228" r="7319" b="-1"/>
          <a:stretch/>
        </p:blipFill>
        <p:spPr>
          <a:xfrm>
            <a:off x="-62256" y="1544063"/>
            <a:ext cx="4793787" cy="5090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81" r="3672"/>
          <a:stretch/>
        </p:blipFill>
        <p:spPr>
          <a:xfrm>
            <a:off x="4731531" y="1544063"/>
            <a:ext cx="4371173" cy="5090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0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 err="1"/>
              <a:t>AngularJS</a:t>
            </a:r>
            <a:r>
              <a:rPr lang="zh-TW" altLang="en-US" dirty="0"/>
              <a:t> </a:t>
            </a:r>
            <a:r>
              <a:rPr lang="en-US" altLang="zh-TW" dirty="0" smtClean="0"/>
              <a:t>module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6947" b="-16947"/>
          <a:stretch>
            <a:fillRect/>
          </a:stretch>
        </p:blipFill>
        <p:spPr>
          <a:xfrm>
            <a:off x="295331" y="2314177"/>
            <a:ext cx="8544540" cy="2218389"/>
          </a:xfrm>
        </p:spPr>
      </p:pic>
      <p:sp>
        <p:nvSpPr>
          <p:cNvPr id="10" name="TextBox 9"/>
          <p:cNvSpPr txBox="1"/>
          <p:nvPr/>
        </p:nvSpPr>
        <p:spPr>
          <a:xfrm>
            <a:off x="295331" y="2157016"/>
            <a:ext cx="1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331" y="4550794"/>
            <a:ext cx="1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hello.js</a:t>
            </a:r>
            <a:endParaRPr lang="en-US" sz="2400" dirty="0"/>
          </a:p>
        </p:txBody>
      </p:sp>
      <p:pic>
        <p:nvPicPr>
          <p:cNvPr id="15" name="Content Placeholder 2"/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t="-30574" r="18616" b="75500"/>
          <a:stretch/>
        </p:blipFill>
        <p:spPr>
          <a:xfrm>
            <a:off x="295331" y="4684332"/>
            <a:ext cx="8544540" cy="9315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35696" y="2780928"/>
            <a:ext cx="2360427" cy="325594"/>
          </a:xfrm>
          <a:prstGeom prst="rect">
            <a:avLst/>
          </a:prstGeom>
          <a:noFill/>
          <a:ln w="38100" cmpd="sng">
            <a:solidFill>
              <a:srgbClr val="E94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39457" y="3493673"/>
            <a:ext cx="4125543" cy="325594"/>
          </a:xfrm>
          <a:prstGeom prst="rect">
            <a:avLst/>
          </a:prstGeom>
          <a:noFill/>
          <a:ln w="38100" cmpd="sng">
            <a:solidFill>
              <a:srgbClr val="E94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/>
              <a:t>Design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your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template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and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420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2231" r="-2231"/>
          <a:stretch>
            <a:fillRect/>
          </a:stretch>
        </p:blipFill>
        <p:spPr>
          <a:xfrm>
            <a:off x="195719" y="2618681"/>
            <a:ext cx="8570735" cy="2225190"/>
          </a:xfrm>
        </p:spPr>
      </p:pic>
      <p:sp>
        <p:nvSpPr>
          <p:cNvPr id="9" name="TextBox 8"/>
          <p:cNvSpPr txBox="1"/>
          <p:nvPr/>
        </p:nvSpPr>
        <p:spPr>
          <a:xfrm>
            <a:off x="295331" y="2157016"/>
            <a:ext cx="1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606232" y="3000960"/>
            <a:ext cx="2577440" cy="734674"/>
          </a:xfrm>
          <a:prstGeom prst="rect">
            <a:avLst/>
          </a:prstGeom>
          <a:noFill/>
          <a:ln w="38100" cmpd="sng">
            <a:solidFill>
              <a:srgbClr val="E94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/>
              <a:t>Create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9234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Purpose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Share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structure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components.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1" name="Group 20"/>
          <p:cNvGrpSpPr/>
          <p:nvPr/>
        </p:nvGrpSpPr>
        <p:grpSpPr>
          <a:xfrm>
            <a:off x="2178423" y="3380869"/>
            <a:ext cx="6261805" cy="3151982"/>
            <a:chOff x="2178423" y="3380869"/>
            <a:chExt cx="6261805" cy="3151982"/>
          </a:xfrm>
        </p:grpSpPr>
        <p:grpSp>
          <p:nvGrpSpPr>
            <p:cNvPr id="20" name="Group 19"/>
            <p:cNvGrpSpPr/>
            <p:nvPr/>
          </p:nvGrpSpPr>
          <p:grpSpPr>
            <a:xfrm>
              <a:off x="2677052" y="3822797"/>
              <a:ext cx="4806242" cy="2291189"/>
              <a:chOff x="2677052" y="3822797"/>
              <a:chExt cx="4806242" cy="229118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677052" y="3822797"/>
                <a:ext cx="4806242" cy="2291189"/>
                <a:chOff x="2677052" y="3698277"/>
                <a:chExt cx="4806242" cy="2291189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677052" y="5977013"/>
                  <a:ext cx="48062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680036" y="3698277"/>
                  <a:ext cx="0" cy="22911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680036" y="4333334"/>
                <a:ext cx="3632826" cy="1755747"/>
                <a:chOff x="2680036" y="4221266"/>
                <a:chExt cx="3632826" cy="1755747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2680036" y="4420499"/>
                  <a:ext cx="1080288" cy="155651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3760324" y="4221266"/>
                  <a:ext cx="2552538" cy="19923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TextBox 17"/>
            <p:cNvSpPr txBox="1"/>
            <p:nvPr/>
          </p:nvSpPr>
          <p:spPr>
            <a:xfrm>
              <a:off x="6701839" y="6163519"/>
              <a:ext cx="1738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Learning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Time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8423" y="338086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Ability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3670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331" y="2157016"/>
            <a:ext cx="1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hello.js</a:t>
            </a:r>
            <a:endParaRPr 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30574" r="15924" b="-30574"/>
          <a:stretch/>
        </p:blipFill>
        <p:spPr>
          <a:xfrm>
            <a:off x="295331" y="2264371"/>
            <a:ext cx="7822985" cy="2415747"/>
          </a:xfrm>
        </p:spPr>
      </p:pic>
      <p:sp>
        <p:nvSpPr>
          <p:cNvPr id="7" name="Rectangle 6"/>
          <p:cNvSpPr/>
          <p:nvPr/>
        </p:nvSpPr>
        <p:spPr>
          <a:xfrm>
            <a:off x="655482" y="3204300"/>
            <a:ext cx="6753104" cy="830184"/>
          </a:xfrm>
          <a:prstGeom prst="rect">
            <a:avLst/>
          </a:prstGeom>
          <a:noFill/>
          <a:ln w="38100" cmpd="sng">
            <a:solidFill>
              <a:srgbClr val="E94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6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library.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/>
              <a:t>Link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template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and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controller.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283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endParaRPr lang="en-US" dirty="0"/>
          </a:p>
        </p:txBody>
      </p:sp>
      <p:pic>
        <p:nvPicPr>
          <p:cNvPr id="7" name="Content Placeholder 6" descr="螢幕快照 2014-02-28 下午6.09.35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4" r="-3054"/>
          <a:stretch>
            <a:fillRect/>
          </a:stretch>
        </p:blipFill>
        <p:spPr>
          <a:xfrm>
            <a:off x="108560" y="2672196"/>
            <a:ext cx="8556457" cy="2221483"/>
          </a:xfrm>
        </p:spPr>
      </p:pic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331" y="2157016"/>
            <a:ext cx="1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586668" y="3106522"/>
            <a:ext cx="3555762" cy="218192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7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69654" y="3429000"/>
            <a:ext cx="5806593" cy="1398494"/>
          </a:xfrm>
        </p:spPr>
        <p:txBody>
          <a:bodyPr/>
          <a:lstStyle/>
          <a:p>
            <a:r>
              <a:rPr lang="en-US" altLang="zh-TW" dirty="0" smtClean="0"/>
              <a:t>Easy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en-US" altLang="zh-TW" dirty="0" smtClean="0"/>
              <a:t>Let’s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something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more…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788579"/>
            <a:ext cx="7391401" cy="1143000"/>
          </a:xfrm>
        </p:spPr>
        <p:txBody>
          <a:bodyPr/>
          <a:lstStyle/>
          <a:p>
            <a:r>
              <a:rPr lang="en-US" altLang="zh-TW" b="1" dirty="0" err="1" smtClean="0"/>
              <a:t>ng</a:t>
            </a:r>
            <a:r>
              <a:rPr lang="en-US" altLang="zh-TW" b="1" dirty="0" smtClean="0"/>
              <a:t>-repeat: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some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introduction…</a:t>
            </a:r>
            <a:endParaRPr lang="en-US" dirty="0"/>
          </a:p>
        </p:txBody>
      </p:sp>
      <p:pic>
        <p:nvPicPr>
          <p:cNvPr id="5" name="Content Placeholder 4" descr="螢幕快照 2014-02-28 下午6.35.07.png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76" b="-14076"/>
          <a:stretch>
            <a:fillRect/>
          </a:stretch>
        </p:blipFill>
        <p:spPr>
          <a:xfrm>
            <a:off x="1747837" y="5084169"/>
            <a:ext cx="7396163" cy="1920240"/>
          </a:xfrm>
        </p:spPr>
      </p:pic>
      <p:sp>
        <p:nvSpPr>
          <p:cNvPr id="8" name="TextBox 7"/>
          <p:cNvSpPr txBox="1"/>
          <p:nvPr/>
        </p:nvSpPr>
        <p:spPr>
          <a:xfrm>
            <a:off x="121011" y="1926183"/>
            <a:ext cx="1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endParaRPr lang="en-US" sz="2400" dirty="0"/>
          </a:p>
        </p:txBody>
      </p:sp>
      <p:pic>
        <p:nvPicPr>
          <p:cNvPr id="9" name="Picture 8" descr="螢幕快照 2014-02-28 下午6.3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37" y="2338040"/>
            <a:ext cx="7745463" cy="26838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199" y="5275317"/>
            <a:ext cx="1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hello.js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015909" y="3478246"/>
            <a:ext cx="5700074" cy="325594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82780" y="6180355"/>
            <a:ext cx="4377555" cy="325594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ng</a:t>
            </a:r>
            <a:r>
              <a:rPr lang="en-US" altLang="zh-TW" b="1" dirty="0" smtClean="0"/>
              <a:t>-model: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interactive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  <a:endParaRPr lang="en-US" dirty="0"/>
          </a:p>
        </p:txBody>
      </p:sp>
      <p:pic>
        <p:nvPicPr>
          <p:cNvPr id="5" name="Content Placeholder 4" descr="螢幕快照 2014-02-28 下午6.43.0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97" b="-35197"/>
          <a:stretch>
            <a:fillRect/>
          </a:stretch>
        </p:blipFill>
        <p:spPr>
          <a:xfrm>
            <a:off x="183268" y="2214562"/>
            <a:ext cx="8112885" cy="21063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altLang="zh-TW" dirty="0" smtClean="0"/>
              <a:t>no</a:t>
            </a:r>
            <a:r>
              <a:rPr lang="zh-TW" altLang="en-US" dirty="0" smtClean="0"/>
              <a:t> </a:t>
            </a:r>
            <a:r>
              <a:rPr lang="en-US" altLang="zh-TW" dirty="0" smtClean="0"/>
              <a:t>need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do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anything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268" y="2157015"/>
            <a:ext cx="190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711182" y="3241656"/>
            <a:ext cx="6142180" cy="325594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en-US" dirty="0"/>
          </a:p>
        </p:txBody>
      </p:sp>
      <p:pic>
        <p:nvPicPr>
          <p:cNvPr id="5" name="Content Placeholder 4" descr="螢幕快照 2014-03-03 上午10.33.29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0" r="481"/>
          <a:stretch/>
        </p:blipFill>
        <p:spPr>
          <a:xfrm>
            <a:off x="1992225" y="2214562"/>
            <a:ext cx="4283283" cy="1920240"/>
          </a:xfrm>
        </p:spPr>
      </p:pic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Turn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Implement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picture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-repeat,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-model</a:t>
            </a:r>
          </a:p>
          <a:p>
            <a:r>
              <a:rPr lang="en-US" altLang="zh-TW" dirty="0" smtClean="0"/>
              <a:t>Hint:</a:t>
            </a:r>
          </a:p>
          <a:p>
            <a:pPr marL="228600" lvl="1" indent="0">
              <a:buNone/>
            </a:pPr>
            <a:r>
              <a:rPr lang="en-US" altLang="zh-TW" dirty="0" smtClean="0"/>
              <a:t>$</a:t>
            </a:r>
            <a:r>
              <a:rPr lang="en-US" altLang="zh-TW" dirty="0" err="1" smtClean="0"/>
              <a:t>scope.menu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</a:p>
          <a:p>
            <a:pPr marL="22860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{…},…</a:t>
            </a:r>
            <a:r>
              <a:rPr lang="zh-TW" altLang="en-US" dirty="0" smtClean="0"/>
              <a:t>   </a:t>
            </a:r>
            <a:endParaRPr lang="en-US" altLang="zh-TW" dirty="0" smtClean="0"/>
          </a:p>
          <a:p>
            <a:pPr marL="228600" lvl="1" indent="0">
              <a:buNone/>
            </a:pPr>
            <a:r>
              <a:rPr lang="en-US" altLang="zh-TW" dirty="0" smtClean="0"/>
              <a:t>];</a:t>
            </a:r>
          </a:p>
          <a:p>
            <a:pPr marL="228600" lvl="1" indent="0">
              <a:buNone/>
            </a:pPr>
            <a:r>
              <a:rPr lang="en-US" altLang="zh-TW" dirty="0" smtClean="0"/>
              <a:t>$</a:t>
            </a:r>
            <a:r>
              <a:rPr lang="en-US" altLang="zh-TW" dirty="0" err="1" smtClean="0"/>
              <a:t>scope.newItem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{…};</a:t>
            </a:r>
          </a:p>
          <a:p>
            <a:r>
              <a:rPr lang="en-US" altLang="zh-TW" dirty="0" smtClean="0">
                <a:hlinkClick r:id="rId2"/>
              </a:rPr>
              <a:t>http://docs.angularjs.org/api</a:t>
            </a:r>
            <a:endParaRPr lang="en-US" altLang="zh-TW" dirty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12" name="Content Placeholder 11" descr="螢幕快照 2014-03-02 上午10.44.09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5676"/>
          <a:stretch/>
        </p:blipFill>
        <p:spPr>
          <a:xfrm>
            <a:off x="457200" y="2214563"/>
            <a:ext cx="3565525" cy="391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53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does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</a:t>
            </a:r>
            <a:r>
              <a:rPr lang="en-US" altLang="zh-TW" dirty="0" smtClean="0"/>
              <a:t>happen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347" y="94066"/>
            <a:ext cx="9524694" cy="870111"/>
          </a:xfrm>
        </p:spPr>
        <p:txBody>
          <a:bodyPr/>
          <a:lstStyle/>
          <a:p>
            <a:pPr algn="ctr"/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Placeholder 4"/>
          <p:cNvPicPr>
            <a:picLocks noChangeAspect="1"/>
          </p:cNvPicPr>
          <p:nvPr/>
        </p:nvPicPr>
        <p:blipFill rotWithShape="1">
          <a:blip r:embed="rId3"/>
          <a:srcRect l="727" r="30"/>
          <a:stretch/>
        </p:blipFill>
        <p:spPr>
          <a:xfrm>
            <a:off x="1340512" y="968981"/>
            <a:ext cx="6749598" cy="57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6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enhanced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Lets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extend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vocabulary.</a:t>
            </a:r>
          </a:p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environment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expressive,</a:t>
            </a:r>
            <a:r>
              <a:rPr lang="zh-TW" altLang="en-US" dirty="0" smtClean="0"/>
              <a:t> </a:t>
            </a:r>
            <a:r>
              <a:rPr lang="en-US" altLang="zh-TW" dirty="0" smtClean="0"/>
              <a:t>readable,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quick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develop.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3"/>
          <a:srcRect l="-124" t="1735" r="-402"/>
          <a:stretch/>
        </p:blipFill>
        <p:spPr>
          <a:xfrm>
            <a:off x="141108" y="3534393"/>
            <a:ext cx="5162149" cy="4545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Placeholder 12"/>
          <p:cNvPicPr>
            <a:picLocks noChangeAspect="1"/>
          </p:cNvPicPr>
          <p:nvPr/>
        </p:nvPicPr>
        <p:blipFill rotWithShape="1">
          <a:blip r:embed="rId4"/>
          <a:srcRect l="-67" r="4556"/>
          <a:stretch/>
        </p:blipFill>
        <p:spPr>
          <a:xfrm>
            <a:off x="5350291" y="3949509"/>
            <a:ext cx="3562910" cy="28365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04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347" y="175679"/>
            <a:ext cx="9524694" cy="8701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Become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what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saw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 err="1" smtClean="0"/>
              <a:t>comparision</a:t>
            </a:r>
            <a:r>
              <a:rPr lang="en-US" altLang="zh-TW" sz="2700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522" y="1051341"/>
            <a:ext cx="6628957" cy="57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3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347" y="94066"/>
            <a:ext cx="9524694" cy="870111"/>
          </a:xfrm>
        </p:spPr>
        <p:txBody>
          <a:bodyPr/>
          <a:lstStyle/>
          <a:p>
            <a:pPr algn="ctr"/>
            <a:r>
              <a:rPr lang="en-US" altLang="zh-TW" dirty="0" smtClean="0"/>
              <a:t>Something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$scope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8"/>
          <p:cNvPicPr>
            <a:picLocks noChangeAspect="1"/>
          </p:cNvPicPr>
          <p:nvPr/>
        </p:nvPicPr>
        <p:blipFill rotWithShape="1">
          <a:blip r:embed="rId3"/>
          <a:srcRect l="1793" r="164"/>
          <a:stretch/>
        </p:blipFill>
        <p:spPr>
          <a:xfrm>
            <a:off x="74671" y="809387"/>
            <a:ext cx="9221506" cy="60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3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347" y="94066"/>
            <a:ext cx="9524694" cy="870111"/>
          </a:xfrm>
        </p:spPr>
        <p:txBody>
          <a:bodyPr/>
          <a:lstStyle/>
          <a:p>
            <a:pPr algn="ctr"/>
            <a:r>
              <a:rPr lang="en-US" altLang="zh-TW" dirty="0" smtClean="0"/>
              <a:t>Become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what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</a:t>
            </a:r>
            <a:r>
              <a:rPr lang="en-US" altLang="zh-TW" dirty="0" smtClean="0"/>
              <a:t>saw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71" y="1316240"/>
            <a:ext cx="7620259" cy="55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not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Extend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(HTML)</a:t>
            </a:r>
            <a:r>
              <a:rPr lang="zh-TW" altLang="en-US" dirty="0" smtClean="0"/>
              <a:t> </a:t>
            </a:r>
            <a:r>
              <a:rPr lang="en-US" altLang="zh-TW" dirty="0" smtClean="0"/>
              <a:t>ability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Directive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Provide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between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Service,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Factory,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Provider.</a:t>
            </a:r>
          </a:p>
          <a:p>
            <a:r>
              <a:rPr lang="en-US" altLang="zh-TW" dirty="0" smtClean="0"/>
              <a:t>Format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Filter.</a:t>
            </a:r>
          </a:p>
          <a:p>
            <a:r>
              <a:rPr lang="en-US" altLang="zh-TW" dirty="0"/>
              <a:t>Actually</a:t>
            </a:r>
            <a:r>
              <a:rPr lang="zh-TW" altLang="en-US" dirty="0"/>
              <a:t> </a:t>
            </a:r>
            <a:r>
              <a:rPr lang="en-US" altLang="zh-TW" dirty="0" err="1"/>
              <a:t>AngularJS’s</a:t>
            </a:r>
            <a:r>
              <a:rPr lang="zh-TW" altLang="en-US" dirty="0"/>
              <a:t> </a:t>
            </a:r>
            <a:r>
              <a:rPr lang="en-US" altLang="zh-TW" dirty="0"/>
              <a:t>unit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b="1" dirty="0"/>
              <a:t>Module</a:t>
            </a:r>
            <a:r>
              <a:rPr lang="en-US" altLang="zh-TW" b="1" dirty="0" smtClean="0"/>
              <a:t>.</a:t>
            </a:r>
          </a:p>
          <a:p>
            <a:r>
              <a:rPr lang="en-US" altLang="zh-TW" b="1" dirty="0" smtClean="0"/>
              <a:t>Dependency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Injection:</a:t>
            </a:r>
            <a:r>
              <a:rPr lang="zh-TW" altLang="en-US" b="1" dirty="0" smtClean="0"/>
              <a:t> </a:t>
            </a:r>
            <a:endParaRPr lang="en-US" altLang="zh-TW" b="1" dirty="0" smtClean="0"/>
          </a:p>
          <a:p>
            <a:pPr lvl="1"/>
            <a:r>
              <a:rPr lang="en-US" altLang="zh-TW" dirty="0" smtClean="0"/>
              <a:t>Module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/>
              <a:t>include</a:t>
            </a:r>
            <a:r>
              <a:rPr lang="zh-TW" altLang="en-US" dirty="0"/>
              <a:t> </a:t>
            </a:r>
            <a:r>
              <a:rPr lang="en-US" altLang="zh-TW" dirty="0" smtClean="0"/>
              <a:t>3rd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party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modules.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smtClean="0"/>
              <a:t>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services.</a:t>
            </a:r>
            <a:endParaRPr lang="en-US" altLang="zh-TW" b="1" dirty="0"/>
          </a:p>
          <a:p>
            <a:endParaRPr lang="en-US" altLang="zh-TW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65782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74943" y="1095786"/>
            <a:ext cx="7794114" cy="5306193"/>
            <a:chOff x="971600" y="908720"/>
            <a:chExt cx="7191536" cy="4895961"/>
          </a:xfrm>
        </p:grpSpPr>
        <p:grpSp>
          <p:nvGrpSpPr>
            <p:cNvPr id="4" name="Group 3"/>
            <p:cNvGrpSpPr/>
            <p:nvPr/>
          </p:nvGrpSpPr>
          <p:grpSpPr>
            <a:xfrm>
              <a:off x="974067" y="2848067"/>
              <a:ext cx="7164619" cy="1305166"/>
              <a:chOff x="982975" y="3162969"/>
              <a:chExt cx="7164619" cy="130516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82975" y="3351101"/>
                <a:ext cx="1865639" cy="928902"/>
              </a:xfrm>
              <a:prstGeom prst="rect">
                <a:avLst/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View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07278" y="3351101"/>
                <a:ext cx="1740316" cy="928902"/>
              </a:xfrm>
              <a:prstGeom prst="rect">
                <a:avLst/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Controller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674120" y="3162969"/>
                <a:ext cx="1907652" cy="1305166"/>
              </a:xfrm>
              <a:prstGeom prst="ellipse">
                <a:avLst/>
              </a:prstGeom>
              <a:ln w="38100" cmpd="sng"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$scope</a:t>
                </a:r>
              </a:p>
              <a:p>
                <a:pPr algn="ctr"/>
                <a:r>
                  <a:rPr lang="en-US" altLang="zh-TW" dirty="0" smtClean="0"/>
                  <a:t>(Model)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6"/>
                <a:endCxn id="6" idx="1"/>
              </p:cNvCxnSpPr>
              <p:nvPr/>
            </p:nvCxnSpPr>
            <p:spPr>
              <a:xfrm>
                <a:off x="5581772" y="3815552"/>
                <a:ext cx="825506" cy="0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7" idx="2"/>
                <a:endCxn id="5" idx="3"/>
              </p:cNvCxnSpPr>
              <p:nvPr/>
            </p:nvCxnSpPr>
            <p:spPr>
              <a:xfrm flipH="1">
                <a:off x="2848614" y="3815552"/>
                <a:ext cx="825506" cy="0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974067" y="3946877"/>
              <a:ext cx="1865639" cy="928902"/>
            </a:xfrm>
            <a:prstGeom prst="rect">
              <a:avLst/>
            </a:prstGeom>
            <a:ln w="38100" cmpd="sng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Directives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7278" y="3965101"/>
              <a:ext cx="1740316" cy="928902"/>
            </a:xfrm>
            <a:prstGeom prst="rect">
              <a:avLst/>
            </a:prstGeom>
            <a:ln w="38100" cmpd="sng"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Services</a:t>
              </a:r>
              <a:r>
                <a:rPr lang="zh-TW" altLang="en-US" dirty="0" smtClean="0"/>
                <a:t>*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4067" y="4875779"/>
              <a:ext cx="1865639" cy="928902"/>
            </a:xfrm>
            <a:prstGeom prst="rect">
              <a:avLst/>
            </a:prstGeom>
            <a:ln w="38100" cmpd="sng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Filters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1600" y="908720"/>
              <a:ext cx="7191536" cy="941728"/>
            </a:xfrm>
            <a:prstGeom prst="rect">
              <a:avLst/>
            </a:prstGeom>
            <a:solidFill>
              <a:srgbClr val="000090"/>
            </a:solidFill>
            <a:ln w="38100" cmpd="sng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Module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82975" y="1881809"/>
              <a:ext cx="7164619" cy="928902"/>
            </a:xfrm>
            <a:prstGeom prst="rect">
              <a:avLst/>
            </a:prstGeom>
            <a:ln w="38100" cmpd="sng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r>
                <a:rPr lang="en-US" altLang="zh-TW" baseline="30000" dirty="0" smtClean="0"/>
                <a:t>rd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party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Module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82975" y="1881809"/>
              <a:ext cx="7155711" cy="3922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213669"/>
            <a:ext cx="9144000" cy="639763"/>
          </a:xfrm>
        </p:spPr>
        <p:txBody>
          <a:bodyPr/>
          <a:lstStyle/>
          <a:p>
            <a:pPr algn="ctr"/>
            <a:r>
              <a:rPr lang="en-US" altLang="zh-TW" sz="3600" dirty="0" err="1" smtClean="0"/>
              <a:t>AngularJS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App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3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3585590" y="5950677"/>
            <a:ext cx="4966446" cy="1320800"/>
          </a:xfrm>
        </p:spPr>
        <p:txBody>
          <a:bodyPr/>
          <a:lstStyle/>
          <a:p>
            <a:r>
              <a:rPr lang="en-US" altLang="zh-TW" dirty="0" smtClean="0"/>
              <a:t>Dan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Wahlin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23" y="965585"/>
            <a:ext cx="5503554" cy="536329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01600"/>
            <a:ext cx="9144000" cy="639763"/>
          </a:xfrm>
        </p:spPr>
        <p:txBody>
          <a:bodyPr/>
          <a:lstStyle/>
          <a:p>
            <a:pPr algn="ctr"/>
            <a:r>
              <a:rPr lang="en-US" altLang="zh-TW" sz="3600" dirty="0" err="1" smtClean="0"/>
              <a:t>AngularJS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App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02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97" y="0"/>
            <a:ext cx="7090606" cy="1022968"/>
          </a:xfrm>
        </p:spPr>
        <p:txBody>
          <a:bodyPr/>
          <a:lstStyle/>
          <a:p>
            <a:pPr algn="ctr"/>
            <a:r>
              <a:rPr lang="en-US" altLang="zh-TW" dirty="0" smtClean="0"/>
              <a:t>Module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494"/>
            <a:ext cx="9144000" cy="4707495"/>
          </a:xfrm>
          <a:prstGeom prst="rect">
            <a:avLst/>
          </a:prstGeom>
        </p:spPr>
      </p:pic>
      <p:sp>
        <p:nvSpPr>
          <p:cNvPr id="5" name="Text Placeholder 15"/>
          <p:cNvSpPr txBox="1">
            <a:spLocks/>
          </p:cNvSpPr>
          <p:nvPr/>
        </p:nvSpPr>
        <p:spPr>
          <a:xfrm>
            <a:off x="3585590" y="5950677"/>
            <a:ext cx="4966446" cy="132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Dan</a:t>
            </a:r>
            <a:r>
              <a:rPr lang="zh-TW" altLang="en-US" smtClean="0"/>
              <a:t> </a:t>
            </a:r>
            <a:r>
              <a:rPr lang="en-US" altLang="zh-TW" smtClean="0"/>
              <a:t>Wahlin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Injection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417813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Module:</a:t>
            </a:r>
          </a:p>
          <a:p>
            <a:pPr lvl="1"/>
            <a:r>
              <a:rPr lang="en-US" altLang="zh-TW" dirty="0" err="1" smtClean="0"/>
              <a:t>angular.module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myApp</a:t>
            </a:r>
            <a:r>
              <a:rPr lang="en-US" altLang="zh-TW" dirty="0" smtClean="0"/>
              <a:t>’,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[‘module1’,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‘module2’,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…]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Controller:</a:t>
            </a:r>
          </a:p>
          <a:p>
            <a:pPr lvl="1"/>
            <a:r>
              <a:rPr lang="en-US" altLang="zh-TW" dirty="0" err="1" smtClean="0"/>
              <a:t>myApp.controller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myCtrl</a:t>
            </a:r>
            <a:r>
              <a:rPr lang="en-US" altLang="zh-TW" dirty="0" smtClean="0"/>
              <a:t>’,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[‘DI1’,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‘DI2’,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function(DI1,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DI2){</a:t>
            </a:r>
          </a:p>
          <a:p>
            <a:pPr marL="457200" lvl="2" indent="0">
              <a:buNone/>
            </a:pPr>
            <a:r>
              <a:rPr lang="en-US" altLang="zh-TW" dirty="0" smtClean="0"/>
              <a:t>//Controller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</a:t>
            </a:r>
          </a:p>
          <a:p>
            <a:pPr marL="228600" lvl="1" indent="0">
              <a:buNone/>
            </a:pPr>
            <a:r>
              <a:rPr lang="zh-TW" altLang="en-US" b="1" dirty="0" smtClean="0"/>
              <a:t>    </a:t>
            </a:r>
            <a:r>
              <a:rPr lang="en-US" altLang="zh-TW" b="1" dirty="0" smtClean="0"/>
              <a:t>}]</a:t>
            </a:r>
            <a:r>
              <a:rPr lang="en-US" altLang="zh-TW" dirty="0" smtClean="0"/>
              <a:t>);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00166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party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module:</a:t>
            </a:r>
            <a:br>
              <a:rPr lang="en-US" altLang="zh-TW" dirty="0" smtClean="0"/>
            </a:br>
            <a:r>
              <a:rPr lang="en-US" altLang="zh-TW" b="1" dirty="0" err="1" smtClean="0"/>
              <a:t>ui</a:t>
            </a:r>
            <a:r>
              <a:rPr lang="en-US" altLang="zh-TW" b="1" dirty="0"/>
              <a:t>-</a:t>
            </a:r>
            <a:r>
              <a:rPr lang="en-US" altLang="zh-TW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Native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directives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Twitter’s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Bootstrap.</a:t>
            </a:r>
          </a:p>
          <a:p>
            <a:pPr lvl="1"/>
            <a:r>
              <a:rPr lang="en-US" altLang="zh-TW" dirty="0" smtClean="0">
                <a:hlinkClick r:id="rId2"/>
              </a:rPr>
              <a:t>http://angular-</a:t>
            </a:r>
            <a:r>
              <a:rPr lang="en-US" altLang="zh-TW" dirty="0" err="1" smtClean="0">
                <a:hlinkClick r:id="rId2"/>
              </a:rPr>
              <a:t>ui.github.io</a:t>
            </a:r>
            <a:r>
              <a:rPr lang="en-US" altLang="zh-TW" dirty="0" smtClean="0">
                <a:hlinkClick r:id="rId2"/>
              </a:rPr>
              <a:t>/bootstrap/#/</a:t>
            </a:r>
            <a:endParaRPr lang="en-US" dirty="0" smtClean="0"/>
          </a:p>
          <a:p>
            <a:r>
              <a:rPr lang="en-US" altLang="zh-TW" dirty="0" smtClean="0"/>
              <a:t>Dependencies:</a:t>
            </a:r>
          </a:p>
          <a:p>
            <a:pPr lvl="1"/>
            <a:r>
              <a:rPr lang="en-US" altLang="zh-TW" dirty="0" smtClean="0"/>
              <a:t>Bootstrap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228600" lvl="1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link </a:t>
            </a:r>
            <a:r>
              <a:rPr lang="en-US" altLang="zh-TW" dirty="0" err="1"/>
              <a:t>href</a:t>
            </a:r>
            <a:r>
              <a:rPr lang="en-US" altLang="zh-TW" dirty="0"/>
              <a:t>="http://</a:t>
            </a:r>
            <a:r>
              <a:rPr lang="en-US" altLang="zh-TW" dirty="0" err="1"/>
              <a:t>netdna.bootstrapcdn.com</a:t>
            </a:r>
            <a:r>
              <a:rPr lang="en-US" altLang="zh-TW" dirty="0"/>
              <a:t>/bootstrap/3.1.1/</a:t>
            </a:r>
            <a:r>
              <a:rPr lang="en-US" altLang="zh-TW" dirty="0" err="1"/>
              <a:t>css</a:t>
            </a:r>
            <a:r>
              <a:rPr lang="en-US" altLang="zh-TW" dirty="0"/>
              <a:t>/</a:t>
            </a:r>
            <a:r>
              <a:rPr lang="en-US" altLang="zh-TW" dirty="0" err="1"/>
              <a:t>bootstrap.min.css</a:t>
            </a:r>
            <a:r>
              <a:rPr lang="en-US" altLang="zh-TW" dirty="0"/>
              <a:t>" </a:t>
            </a:r>
            <a:r>
              <a:rPr lang="en-US" altLang="zh-TW" dirty="0" err="1"/>
              <a:t>rel</a:t>
            </a:r>
            <a:r>
              <a:rPr lang="en-US" altLang="zh-TW" dirty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”&gt;</a:t>
            </a:r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67297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Sturcture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Model: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Plain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smtClean="0"/>
              <a:t>View: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(including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custom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components)</a:t>
            </a:r>
            <a:r>
              <a:rPr lang="zh-TW" altLang="en-US" dirty="0" smtClean="0"/>
              <a:t> </a:t>
            </a:r>
            <a:r>
              <a:rPr lang="en-US" altLang="zh-TW" dirty="0" smtClean="0"/>
              <a:t>bound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model.</a:t>
            </a:r>
            <a:endParaRPr lang="en-US" altLang="zh-TW" dirty="0"/>
          </a:p>
          <a:p>
            <a:r>
              <a:rPr lang="en-US" altLang="zh-TW" b="1" dirty="0" smtClean="0"/>
              <a:t>Controller: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Exposes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$scope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watched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changed.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04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Add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module:</a:t>
            </a:r>
            <a:br>
              <a:rPr lang="en-US" altLang="zh-TW" b="1" dirty="0" smtClean="0"/>
            </a:br>
            <a:r>
              <a:rPr lang="en-US" altLang="zh-TW" b="1" dirty="0" err="1" smtClean="0"/>
              <a:t>ui.bootstrap</a:t>
            </a:r>
            <a:endParaRPr lang="en-US" b="1" dirty="0"/>
          </a:p>
        </p:txBody>
      </p:sp>
      <p:pic>
        <p:nvPicPr>
          <p:cNvPr id="15" name="Content Placeholder 14" descr="螢幕快照 2014-03-02 下午9.13.55.png"/>
          <p:cNvPicPr>
            <a:picLocks noGrp="1" noChangeAspect="1"/>
          </p:cNvPicPr>
          <p:nvPr>
            <p:ph sz="half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8" b="-23496"/>
          <a:stretch/>
        </p:blipFill>
        <p:spPr>
          <a:xfrm>
            <a:off x="161720" y="4794063"/>
            <a:ext cx="8960748" cy="1818008"/>
          </a:xfrm>
        </p:spPr>
      </p:pic>
      <p:pic>
        <p:nvPicPr>
          <p:cNvPr id="13" name="Content Placeholder 12" descr="螢幕快照 2014-03-02 下午9.11.54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" b="-4845"/>
          <a:stretch/>
        </p:blipFill>
        <p:spPr>
          <a:xfrm>
            <a:off x="161720" y="2705845"/>
            <a:ext cx="8982280" cy="1241473"/>
          </a:xfrm>
        </p:spPr>
      </p:pic>
      <p:sp>
        <p:nvSpPr>
          <p:cNvPr id="14" name="TextBox 13"/>
          <p:cNvSpPr txBox="1"/>
          <p:nvPr/>
        </p:nvSpPr>
        <p:spPr>
          <a:xfrm>
            <a:off x="295330" y="2157016"/>
            <a:ext cx="656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(add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ui.bootstrap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dependency)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95330" y="4332398"/>
            <a:ext cx="656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(add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ui.bootstrap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lib)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25188" y="5502897"/>
            <a:ext cx="7340989" cy="461664"/>
          </a:xfrm>
          <a:prstGeom prst="rect">
            <a:avLst/>
          </a:prstGeom>
          <a:noFill/>
          <a:ln w="38100" cmpd="sng">
            <a:solidFill>
              <a:srgbClr val="E94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Add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module:</a:t>
            </a:r>
            <a:br>
              <a:rPr lang="en-US" altLang="zh-TW" b="1" dirty="0" smtClean="0"/>
            </a:br>
            <a:r>
              <a:rPr lang="en-US" altLang="zh-TW" b="1" dirty="0" err="1" smtClean="0"/>
              <a:t>ui.bootstrap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5330" y="2157016"/>
            <a:ext cx="656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(using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3</a:t>
            </a:r>
            <a:r>
              <a:rPr lang="en-US" altLang="zh-TW" sz="2400" baseline="30000" dirty="0" smtClean="0"/>
              <a:t>rd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party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module.)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螢幕快照 2014-03-02 下午9.19.06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5" t="29832" r="-1075"/>
          <a:stretch/>
        </p:blipFill>
        <p:spPr>
          <a:xfrm>
            <a:off x="186771" y="2714560"/>
            <a:ext cx="8754172" cy="3561304"/>
          </a:xfrm>
        </p:spPr>
      </p:pic>
      <p:sp>
        <p:nvSpPr>
          <p:cNvPr id="6" name="Rectangle 5"/>
          <p:cNvSpPr/>
          <p:nvPr/>
        </p:nvSpPr>
        <p:spPr>
          <a:xfrm>
            <a:off x="1325188" y="3200192"/>
            <a:ext cx="7340989" cy="2821095"/>
          </a:xfrm>
          <a:prstGeom prst="rect">
            <a:avLst/>
          </a:prstGeom>
          <a:noFill/>
          <a:ln w="38100" cmpd="sng">
            <a:solidFill>
              <a:srgbClr val="E94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Add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module:</a:t>
            </a:r>
            <a:br>
              <a:rPr lang="en-US" altLang="zh-TW" b="1" dirty="0" smtClean="0"/>
            </a:br>
            <a:r>
              <a:rPr lang="en-US" altLang="zh-TW" b="1" dirty="0" err="1" smtClean="0"/>
              <a:t>ui.bootstrap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5330" y="2157016"/>
            <a:ext cx="656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hello.js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(add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ui.bootstrap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module)</a:t>
            </a: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 descr="螢幕快照 2014-03-02 下午9.39.10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" r="3602"/>
          <a:stretch>
            <a:fillRect/>
          </a:stretch>
        </p:blipFill>
        <p:spPr>
          <a:xfrm>
            <a:off x="295330" y="2793010"/>
            <a:ext cx="8474809" cy="22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5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417813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extend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custom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attributes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elements.</a:t>
            </a:r>
          </a:p>
          <a:p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provides:</a:t>
            </a:r>
          </a:p>
          <a:p>
            <a:pPr lvl="1"/>
            <a:r>
              <a:rPr lang="en-US" altLang="zh-TW" dirty="0" err="1" smtClean="0"/>
              <a:t>ngApp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ngRepeat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ngModel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ngClick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http://docs.angularjs.org/api/ng/directive</a:t>
            </a:r>
            <a:endParaRPr lang="en-US" altLang="zh-TW" dirty="0" smtClean="0"/>
          </a:p>
          <a:p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develop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directive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yourself.</a:t>
            </a:r>
          </a:p>
          <a:p>
            <a:r>
              <a:rPr lang="en-US" altLang="zh-TW" dirty="0" err="1" smtClean="0"/>
              <a:t>ngRepeat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ng</a:t>
            </a:r>
            <a:r>
              <a:rPr lang="en-US" altLang="zh-TW" dirty="0" smtClean="0"/>
              <a:t>-repeat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5544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Service,</a:t>
            </a:r>
            <a:r>
              <a:rPr lang="zh-TW" altLang="en-US" dirty="0" smtClean="0"/>
              <a:t> </a:t>
            </a:r>
            <a:r>
              <a:rPr lang="en-US" altLang="zh-TW" dirty="0" smtClean="0"/>
              <a:t>Factory,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reusable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business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logic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independent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views.</a:t>
            </a:r>
          </a:p>
          <a:p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provides:</a:t>
            </a:r>
          </a:p>
          <a:p>
            <a:pPr lvl="1"/>
            <a:r>
              <a:rPr lang="en-US" altLang="zh-TW" dirty="0" smtClean="0"/>
              <a:t>$log</a:t>
            </a:r>
          </a:p>
          <a:p>
            <a:pPr lvl="1"/>
            <a:r>
              <a:rPr lang="en-US" altLang="zh-TW" dirty="0" smtClean="0"/>
              <a:t>$http</a:t>
            </a:r>
          </a:p>
          <a:p>
            <a:pPr lvl="1"/>
            <a:r>
              <a:rPr lang="en-US" altLang="zh-TW" dirty="0" smtClean="0"/>
              <a:t>$location</a:t>
            </a:r>
          </a:p>
          <a:p>
            <a:pPr lvl="1"/>
            <a:r>
              <a:rPr lang="en-US" altLang="zh-TW" dirty="0" smtClean="0"/>
              <a:t>…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http://docs.angularjs.org/api/ng/service</a:t>
            </a:r>
            <a:endParaRPr lang="en-US" altLang="zh-TW" dirty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develop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/>
              <a:t>yourself.</a:t>
            </a:r>
          </a:p>
          <a:p>
            <a:endParaRPr lang="en-US" altLang="zh-TW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2874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Service:</a:t>
            </a:r>
            <a:br>
              <a:rPr lang="en-US" altLang="zh-TW" dirty="0" smtClean="0"/>
            </a:br>
            <a:r>
              <a:rPr lang="en-US" altLang="zh-TW" b="1" dirty="0" smtClean="0"/>
              <a:t>$log</a:t>
            </a:r>
            <a:endParaRPr lang="en-US" b="1" dirty="0"/>
          </a:p>
        </p:txBody>
      </p:sp>
      <p:pic>
        <p:nvPicPr>
          <p:cNvPr id="7" name="Content Placeholder 6" descr="螢幕快照 2014-03-02 下午9.42.29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" r="227"/>
          <a:stretch/>
        </p:blipFill>
        <p:spPr>
          <a:xfrm>
            <a:off x="295330" y="2718298"/>
            <a:ext cx="8707174" cy="2486684"/>
          </a:xfrm>
        </p:spPr>
      </p:pic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5330" y="2157016"/>
            <a:ext cx="656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hello.js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(add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$log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service)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27521" y="3124542"/>
            <a:ext cx="7340989" cy="698255"/>
          </a:xfrm>
          <a:prstGeom prst="rect">
            <a:avLst/>
          </a:prstGeom>
          <a:noFill/>
          <a:ln w="38100" cmpd="sng">
            <a:solidFill>
              <a:srgbClr val="E94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7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formats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expression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display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user.</a:t>
            </a:r>
          </a:p>
          <a:p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provides:</a:t>
            </a:r>
          </a:p>
          <a:p>
            <a:pPr lvl="1"/>
            <a:r>
              <a:rPr lang="en-US" altLang="zh-TW" dirty="0" smtClean="0"/>
              <a:t>currency</a:t>
            </a:r>
          </a:p>
          <a:p>
            <a:pPr lvl="1"/>
            <a:r>
              <a:rPr lang="en-US" altLang="zh-TW" dirty="0" smtClean="0"/>
              <a:t>number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smtClean="0"/>
              <a:t>…</a:t>
            </a:r>
            <a:r>
              <a:rPr lang="zh-TW" altLang="en-US" dirty="0" smtClean="0"/>
              <a:t> </a:t>
            </a:r>
            <a:r>
              <a:rPr lang="en-US" altLang="zh-TW" dirty="0" smtClean="0"/>
              <a:t>check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http://docs.angularjs.org/api/ng/filter</a:t>
            </a:r>
            <a:endParaRPr lang="en-US" altLang="zh-TW" dirty="0" smtClean="0"/>
          </a:p>
          <a:p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develop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/>
              <a:t>yourself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3233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filter:</a:t>
            </a:r>
            <a:br>
              <a:rPr lang="en-US" altLang="zh-TW" dirty="0" smtClean="0"/>
            </a:br>
            <a:r>
              <a:rPr lang="en-US" altLang="zh-TW" dirty="0" err="1" smtClean="0"/>
              <a:t>orderBy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457199" y="4557473"/>
            <a:ext cx="7396163" cy="158774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docs.angularjs.org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ng</a:t>
            </a:r>
            <a:r>
              <a:rPr lang="en-US" dirty="0">
                <a:hlinkClick r:id="rId2"/>
              </a:rPr>
              <a:t>/filter/</a:t>
            </a:r>
            <a:r>
              <a:rPr lang="en-US" dirty="0" err="1">
                <a:hlinkClick r:id="rId2"/>
              </a:rPr>
              <a:t>orderBy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330" y="2157016"/>
            <a:ext cx="656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index.html</a:t>
            </a:r>
            <a:endParaRPr lang="en-US" sz="2400" dirty="0"/>
          </a:p>
        </p:txBody>
      </p:sp>
      <p:pic>
        <p:nvPicPr>
          <p:cNvPr id="4" name="Content Placeholder 3" descr="螢幕快照 2014-03-02 下午9.57.53.png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" b="303"/>
          <a:stretch/>
        </p:blipFill>
        <p:spPr>
          <a:xfrm>
            <a:off x="295330" y="2739463"/>
            <a:ext cx="8931219" cy="1593871"/>
          </a:xfrm>
        </p:spPr>
      </p:pic>
    </p:spTree>
    <p:extLst>
      <p:ext uri="{BB962C8B-B14F-4D97-AF65-F5344CB8AC3E}">
        <p14:creationId xmlns:p14="http://schemas.microsoft.com/office/powerpoint/2010/main" val="26468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Turn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Redesign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separate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food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drink.</a:t>
            </a:r>
          </a:p>
          <a:p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ui.bootstrap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accordion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menu.</a:t>
            </a:r>
          </a:p>
          <a:p>
            <a:r>
              <a:rPr lang="en-US" altLang="zh-TW" dirty="0" smtClean="0"/>
              <a:t>order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item.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currency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price.</a:t>
            </a:r>
            <a:endParaRPr lang="en-US" altLang="zh-TW" dirty="0"/>
          </a:p>
          <a:p>
            <a:r>
              <a:rPr lang="en-US" altLang="zh-TW" dirty="0" smtClean="0"/>
              <a:t>Plus:</a:t>
            </a:r>
            <a:r>
              <a:rPr lang="zh-TW" altLang="en-US" dirty="0" smtClean="0"/>
              <a:t> 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</a:p>
        </p:txBody>
      </p:sp>
      <p:pic>
        <p:nvPicPr>
          <p:cNvPr id="9" name="Content Placeholder 8" descr="螢幕快照 2014-03-02 下午10.53.54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" t="2595" r="-562"/>
          <a:stretch/>
        </p:blipFill>
        <p:spPr>
          <a:xfrm>
            <a:off x="560314" y="2214562"/>
            <a:ext cx="3112850" cy="4019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90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kozmic.github.io</a:t>
            </a:r>
            <a:r>
              <a:rPr lang="en-US" dirty="0">
                <a:hlinkClick r:id="rId2"/>
              </a:rPr>
              <a:t>/angularjs-</a:t>
            </a:r>
            <a:r>
              <a:rPr lang="en-US" dirty="0" smtClean="0">
                <a:hlinkClick r:id="rId2"/>
              </a:rPr>
              <a:t>workshop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http://angularjs.org/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http://youtu.be/i9MHigUZKEM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2681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777" y="101415"/>
            <a:ext cx="4966446" cy="639355"/>
          </a:xfrm>
        </p:spPr>
        <p:txBody>
          <a:bodyPr/>
          <a:lstStyle/>
          <a:p>
            <a:pPr algn="ctr"/>
            <a:r>
              <a:rPr lang="en-US" altLang="zh-TW" sz="3600" dirty="0"/>
              <a:t>MVC</a:t>
            </a:r>
            <a:r>
              <a:rPr lang="zh-TW" altLang="en-US" sz="3600" dirty="0"/>
              <a:t> </a:t>
            </a:r>
            <a:r>
              <a:rPr lang="en-US" altLang="zh-TW" sz="3600" dirty="0"/>
              <a:t>Structure</a:t>
            </a:r>
            <a:endParaRPr lang="en-US" sz="3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982975" y="811318"/>
            <a:ext cx="7164619" cy="1305166"/>
            <a:chOff x="982975" y="3162969"/>
            <a:chExt cx="7164619" cy="1305166"/>
          </a:xfrm>
        </p:grpSpPr>
        <p:sp>
          <p:nvSpPr>
            <p:cNvPr id="5" name="Rectangle 4"/>
            <p:cNvSpPr/>
            <p:nvPr/>
          </p:nvSpPr>
          <p:spPr>
            <a:xfrm>
              <a:off x="982975" y="3351101"/>
              <a:ext cx="1865639" cy="928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View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7278" y="3351101"/>
              <a:ext cx="1740316" cy="92890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Controller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674120" y="3162969"/>
              <a:ext cx="1907652" cy="130516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$scope</a:t>
              </a:r>
            </a:p>
            <a:p>
              <a:pPr algn="ctr"/>
              <a:r>
                <a:rPr lang="en-US" altLang="zh-TW" dirty="0" smtClean="0"/>
                <a:t>(Model)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6"/>
              <a:endCxn id="6" idx="1"/>
            </p:cNvCxnSpPr>
            <p:nvPr/>
          </p:nvCxnSpPr>
          <p:spPr>
            <a:xfrm>
              <a:off x="5581772" y="3815552"/>
              <a:ext cx="8255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5" idx="3"/>
            </p:cNvCxnSpPr>
            <p:nvPr/>
          </p:nvCxnSpPr>
          <p:spPr>
            <a:xfrm flipH="1">
              <a:off x="2848614" y="3815552"/>
              <a:ext cx="8255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Placeholder 7"/>
          <p:cNvPicPr>
            <a:picLocks noChangeAspect="1"/>
          </p:cNvPicPr>
          <p:nvPr/>
        </p:nvPicPr>
        <p:blipFill rotWithShape="1">
          <a:blip r:embed="rId2"/>
          <a:srcRect l="-124" t="228" r="7319" b="-1"/>
          <a:stretch/>
        </p:blipFill>
        <p:spPr>
          <a:xfrm>
            <a:off x="1" y="2360295"/>
            <a:ext cx="4765676" cy="4615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r="21093"/>
          <a:stretch/>
        </p:blipFill>
        <p:spPr>
          <a:xfrm>
            <a:off x="4765676" y="2357531"/>
            <a:ext cx="4378324" cy="4523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267744" y="4797152"/>
            <a:ext cx="658963" cy="1881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H="1">
            <a:off x="2602343" y="1925347"/>
            <a:ext cx="1351146" cy="2899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02404" y="2595341"/>
            <a:ext cx="861042" cy="1881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>
            <a:stCxn id="7" idx="5"/>
          </p:cNvCxnSpPr>
          <p:nvPr/>
        </p:nvCxnSpPr>
        <p:spPr>
          <a:xfrm>
            <a:off x="5302403" y="1925347"/>
            <a:ext cx="163763" cy="6699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2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Useful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Angular-UI:</a:t>
            </a:r>
            <a:r>
              <a:rPr lang="zh-TW" altLang="en-US" dirty="0" smtClean="0"/>
              <a:t> </a:t>
            </a:r>
            <a:r>
              <a:rPr lang="en-US" dirty="0" smtClean="0">
                <a:hlinkClick r:id="rId2"/>
              </a:rPr>
              <a:t>http://angular-ui.github.io/</a:t>
            </a:r>
            <a:endParaRPr lang="en-US" dirty="0" smtClean="0"/>
          </a:p>
          <a:p>
            <a:r>
              <a:rPr lang="en-US" altLang="zh-TW" dirty="0" smtClean="0"/>
              <a:t>Angular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Modules: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http://ngmodules.org/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23128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Purpose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Share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Share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AngularJS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structure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components.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1" name="Group 20"/>
          <p:cNvGrpSpPr/>
          <p:nvPr/>
        </p:nvGrpSpPr>
        <p:grpSpPr>
          <a:xfrm>
            <a:off x="2178423" y="3380869"/>
            <a:ext cx="6261805" cy="3151982"/>
            <a:chOff x="2178423" y="3380869"/>
            <a:chExt cx="6261805" cy="3151982"/>
          </a:xfrm>
        </p:grpSpPr>
        <p:grpSp>
          <p:nvGrpSpPr>
            <p:cNvPr id="20" name="Group 19"/>
            <p:cNvGrpSpPr/>
            <p:nvPr/>
          </p:nvGrpSpPr>
          <p:grpSpPr>
            <a:xfrm>
              <a:off x="2677052" y="3822797"/>
              <a:ext cx="4806242" cy="2291189"/>
              <a:chOff x="2677052" y="3822797"/>
              <a:chExt cx="4806242" cy="229118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677052" y="3822797"/>
                <a:ext cx="4806242" cy="2291189"/>
                <a:chOff x="2677052" y="3698277"/>
                <a:chExt cx="4806242" cy="2291189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677052" y="5977013"/>
                  <a:ext cx="480624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680036" y="3698277"/>
                  <a:ext cx="0" cy="22911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2680036" y="4333334"/>
                <a:ext cx="3632826" cy="1755747"/>
                <a:chOff x="2680036" y="4221266"/>
                <a:chExt cx="3632826" cy="1755747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2680036" y="4420499"/>
                  <a:ext cx="1080288" cy="155651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3760324" y="4221266"/>
                  <a:ext cx="2552538" cy="19923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TextBox 17"/>
            <p:cNvSpPr txBox="1"/>
            <p:nvPr/>
          </p:nvSpPr>
          <p:spPr>
            <a:xfrm>
              <a:off x="6701839" y="6163519"/>
              <a:ext cx="1738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Learning</a:t>
              </a:r>
              <a:r>
                <a:rPr lang="zh-TW" altLang="en-US" dirty="0" smtClean="0"/>
                <a:t> </a:t>
              </a:r>
              <a:r>
                <a:rPr lang="en-US" altLang="zh-TW" dirty="0" smtClean="0"/>
                <a:t>Time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78423" y="338086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Ability</a:t>
              </a:r>
              <a:endParaRPr lang="en-US" dirty="0"/>
            </a:p>
          </p:txBody>
        </p:sp>
      </p:grpSp>
      <p:sp>
        <p:nvSpPr>
          <p:cNvPr id="2" name="Oval Callout 1"/>
          <p:cNvSpPr/>
          <p:nvPr/>
        </p:nvSpPr>
        <p:spPr>
          <a:xfrm>
            <a:off x="3760324" y="4719350"/>
            <a:ext cx="2726858" cy="996168"/>
          </a:xfrm>
          <a:prstGeom prst="wedgeEllipseCallout">
            <a:avLst>
              <a:gd name="adj1" fmla="val -50057"/>
              <a:gd name="adj2" fmla="val -675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now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3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4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tell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6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857"/>
            <a:ext cx="9144000" cy="120442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ng</a:t>
            </a:r>
            <a:r>
              <a:rPr lang="en-US" altLang="zh-TW" b="1" dirty="0" smtClean="0"/>
              <a:t>-app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include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Placeholder 7"/>
          <p:cNvPicPr>
            <a:picLocks noChangeAspect="1"/>
          </p:cNvPicPr>
          <p:nvPr/>
        </p:nvPicPr>
        <p:blipFill rotWithShape="1">
          <a:blip r:embed="rId2"/>
          <a:srcRect l="-124" t="228" r="7319" b="-1"/>
          <a:stretch/>
        </p:blipFill>
        <p:spPr>
          <a:xfrm>
            <a:off x="-62256" y="1544063"/>
            <a:ext cx="4793787" cy="5090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81" r="3672"/>
          <a:stretch/>
        </p:blipFill>
        <p:spPr>
          <a:xfrm>
            <a:off x="4731531" y="1544063"/>
            <a:ext cx="4371173" cy="50904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11318" y="1808645"/>
            <a:ext cx="658963" cy="1881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4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802" y="152858"/>
            <a:ext cx="8513431" cy="1398494"/>
          </a:xfrm>
        </p:spPr>
        <p:txBody>
          <a:bodyPr/>
          <a:lstStyle/>
          <a:p>
            <a:pPr algn="ctr"/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ng</a:t>
            </a:r>
            <a:r>
              <a:rPr lang="en-US" altLang="zh-TW" b="1" dirty="0" smtClean="0"/>
              <a:t>-controller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Placeholder 7"/>
          <p:cNvPicPr>
            <a:picLocks noChangeAspect="1"/>
          </p:cNvPicPr>
          <p:nvPr/>
        </p:nvPicPr>
        <p:blipFill rotWithShape="1">
          <a:blip r:embed="rId2"/>
          <a:srcRect l="-124" t="29587" r="7319"/>
          <a:stretch/>
        </p:blipFill>
        <p:spPr>
          <a:xfrm>
            <a:off x="-570002" y="1796075"/>
            <a:ext cx="6649344" cy="4544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1093"/>
          <a:stretch/>
        </p:blipFill>
        <p:spPr>
          <a:xfrm>
            <a:off x="4809749" y="3838125"/>
            <a:ext cx="5592818" cy="5778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3" name="Group 42"/>
          <p:cNvGrpSpPr/>
          <p:nvPr/>
        </p:nvGrpSpPr>
        <p:grpSpPr>
          <a:xfrm rot="10800000">
            <a:off x="2539452" y="2068994"/>
            <a:ext cx="3736056" cy="1878323"/>
            <a:chOff x="3692289" y="2785092"/>
            <a:chExt cx="3483958" cy="1001065"/>
          </a:xfrm>
        </p:grpSpPr>
        <p:cxnSp>
          <p:nvCxnSpPr>
            <p:cNvPr id="44" name="Straight Arrow Connector 43"/>
            <p:cNvCxnSpPr/>
            <p:nvPr/>
          </p:nvCxnSpPr>
          <p:spPr>
            <a:xfrm rot="10800000">
              <a:off x="3692289" y="2785092"/>
              <a:ext cx="0" cy="100106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692289" y="3786157"/>
              <a:ext cx="34839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0800000">
              <a:off x="7176247" y="3647827"/>
              <a:ext cx="0" cy="138330"/>
            </a:xfrm>
            <a:prstGeom prst="line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715836" y="3314912"/>
            <a:ext cx="658963" cy="1881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561506" y="1551351"/>
            <a:ext cx="1691803" cy="1871493"/>
            <a:chOff x="8568154" y="809388"/>
            <a:chExt cx="2606400" cy="1871493"/>
          </a:xfrm>
        </p:grpSpPr>
        <p:sp>
          <p:nvSpPr>
            <p:cNvPr id="52" name="Rectangle 51"/>
            <p:cNvSpPr/>
            <p:nvPr/>
          </p:nvSpPr>
          <p:spPr>
            <a:xfrm>
              <a:off x="8568154" y="809388"/>
              <a:ext cx="2606400" cy="7419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$scope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568154" y="1551352"/>
              <a:ext cx="2606400" cy="11295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err="1" smtClean="0">
                  <a:solidFill>
                    <a:srgbClr val="000000"/>
                  </a:solidFill>
                </a:rPr>
                <a:t>todo</a:t>
              </a:r>
              <a:endParaRPr lang="en-US" altLang="zh-TW" dirty="0" smtClean="0">
                <a:solidFill>
                  <a:srgbClr val="000000"/>
                </a:solidFill>
              </a:endParaRPr>
            </a:p>
            <a:p>
              <a:r>
                <a:rPr lang="en-US" altLang="zh-TW" dirty="0" err="1" smtClean="0">
                  <a:solidFill>
                    <a:srgbClr val="000000"/>
                  </a:solidFill>
                </a:rPr>
                <a:t>addTodo</a:t>
              </a:r>
              <a:endParaRPr lang="en-US" altLang="zh-TW" dirty="0" smtClean="0">
                <a:solidFill>
                  <a:srgbClr val="000000"/>
                </a:solidFill>
              </a:endParaRPr>
            </a:p>
            <a:p>
              <a:r>
                <a:rPr lang="en-US" altLang="zh-TW" dirty="0" smtClean="0">
                  <a:solidFill>
                    <a:srgbClr val="000000"/>
                  </a:solidFill>
                </a:rPr>
                <a:t>remaining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 rot="5400000" flipV="1">
            <a:off x="6981932" y="2294468"/>
            <a:ext cx="2116862" cy="1313361"/>
            <a:chOff x="3692289" y="2579104"/>
            <a:chExt cx="3483959" cy="1207053"/>
          </a:xfrm>
        </p:grpSpPr>
        <p:cxnSp>
          <p:nvCxnSpPr>
            <p:cNvPr id="73" name="Straight Arrow Connector 72"/>
            <p:cNvCxnSpPr/>
            <p:nvPr/>
          </p:nvCxnSpPr>
          <p:spPr>
            <a:xfrm rot="10800000">
              <a:off x="3692289" y="2785092"/>
              <a:ext cx="0" cy="100106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692289" y="3786157"/>
              <a:ext cx="34839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572721" y="3182631"/>
              <a:ext cx="1207053" cy="0"/>
            </a:xfrm>
            <a:prstGeom prst="line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 flipH="1">
            <a:off x="3249817" y="2565135"/>
            <a:ext cx="3411684" cy="749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6561508" y="2636912"/>
            <a:ext cx="242740" cy="1571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540876" y="4149080"/>
            <a:ext cx="1120626" cy="24786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8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347" y="94066"/>
            <a:ext cx="9524694" cy="1363959"/>
          </a:xfrm>
        </p:spPr>
        <p:txBody>
          <a:bodyPr/>
          <a:lstStyle/>
          <a:p>
            <a:pPr algn="ctr"/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ng</a:t>
            </a:r>
            <a:r>
              <a:rPr lang="en-US" altLang="zh-TW" b="1" dirty="0" smtClean="0"/>
              <a:t>-repeat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loop</a:t>
            </a:r>
            <a:br>
              <a:rPr lang="en-US" altLang="zh-TW" dirty="0" smtClean="0"/>
            </a:br>
            <a:r>
              <a:rPr lang="en-US" altLang="zh-TW" dirty="0" smtClean="0"/>
              <a:t>Use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{{expression}}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Placeholder 7"/>
          <p:cNvPicPr>
            <a:picLocks noChangeAspect="1"/>
          </p:cNvPicPr>
          <p:nvPr/>
        </p:nvPicPr>
        <p:blipFill rotWithShape="1">
          <a:blip r:embed="rId2"/>
          <a:srcRect l="-124" t="29587" r="7319"/>
          <a:stretch/>
        </p:blipFill>
        <p:spPr>
          <a:xfrm>
            <a:off x="-570002" y="1796075"/>
            <a:ext cx="6649344" cy="4544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1093"/>
          <a:stretch/>
        </p:blipFill>
        <p:spPr>
          <a:xfrm>
            <a:off x="5581736" y="3024516"/>
            <a:ext cx="5592818" cy="57788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1" name="Group 40"/>
          <p:cNvGrpSpPr/>
          <p:nvPr/>
        </p:nvGrpSpPr>
        <p:grpSpPr>
          <a:xfrm rot="10800000" flipV="1">
            <a:off x="4252979" y="3761146"/>
            <a:ext cx="2508378" cy="542373"/>
            <a:chOff x="3692289" y="3222387"/>
            <a:chExt cx="3483958" cy="563770"/>
          </a:xfrm>
        </p:grpSpPr>
        <p:cxnSp>
          <p:nvCxnSpPr>
            <p:cNvPr id="33" name="Straight Arrow Connector 32"/>
            <p:cNvCxnSpPr/>
            <p:nvPr/>
          </p:nvCxnSpPr>
          <p:spPr>
            <a:xfrm rot="10800000">
              <a:off x="3692289" y="3222387"/>
              <a:ext cx="0" cy="5637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92289" y="3786157"/>
              <a:ext cx="34839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7176247" y="3515717"/>
              <a:ext cx="0" cy="2704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6490900" y="3573016"/>
            <a:ext cx="587944" cy="1881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7312" y="3290446"/>
            <a:ext cx="845107" cy="282569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9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0"/>
            <a:ext cx="4966446" cy="1398494"/>
          </a:xfrm>
        </p:spPr>
        <p:txBody>
          <a:bodyPr/>
          <a:lstStyle/>
          <a:p>
            <a:pPr algn="ctr"/>
            <a:r>
              <a:rPr lang="en-US" altLang="zh-TW" dirty="0" smtClean="0"/>
              <a:t>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12"/>
          <p:cNvPicPr>
            <a:picLocks noChangeAspect="1"/>
          </p:cNvPicPr>
          <p:nvPr/>
        </p:nvPicPr>
        <p:blipFill rotWithShape="1">
          <a:blip r:embed="rId2"/>
          <a:srcRect l="-67" r="4556"/>
          <a:stretch/>
        </p:blipFill>
        <p:spPr>
          <a:xfrm>
            <a:off x="2209801" y="1708127"/>
            <a:ext cx="5187237" cy="4129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55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5775</TotalTime>
  <Words>1108</Words>
  <Application>Microsoft Macintosh PowerPoint</Application>
  <PresentationFormat>On-screen Show (4:3)</PresentationFormat>
  <Paragraphs>209</Paragraphs>
  <Slides>55</Slides>
  <Notes>5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Plaza</vt:lpstr>
      <vt:lpstr>Introduction</vt:lpstr>
      <vt:lpstr>Purpose of this sharing</vt:lpstr>
      <vt:lpstr>HTML enhanced for web apps!</vt:lpstr>
      <vt:lpstr>MVC Sturcture</vt:lpstr>
      <vt:lpstr>MVC Structure</vt:lpstr>
      <vt:lpstr>Use ng-app to  include a Module and Start it</vt:lpstr>
      <vt:lpstr>Use ng-controller to link  View and Controller</vt:lpstr>
      <vt:lpstr>Use ng-repeat as a loop Use {{expression}} to show value</vt:lpstr>
      <vt:lpstr>Result</vt:lpstr>
      <vt:lpstr>It’s our turn</vt:lpstr>
      <vt:lpstr>Start to use AngularJS</vt:lpstr>
      <vt:lpstr>Start to use AngularJS</vt:lpstr>
      <vt:lpstr>1. Include AngularJS library</vt:lpstr>
      <vt:lpstr>Start to use AngularJS</vt:lpstr>
      <vt:lpstr>Use ng-app to  include a Module and Start it</vt:lpstr>
      <vt:lpstr>2. Create an AngularJS module</vt:lpstr>
      <vt:lpstr>Start to use AngularJS</vt:lpstr>
      <vt:lpstr>3. Design template and model</vt:lpstr>
      <vt:lpstr>Start to use AngularJS</vt:lpstr>
      <vt:lpstr>4. Create a controller</vt:lpstr>
      <vt:lpstr>Start to use AngularJS</vt:lpstr>
      <vt:lpstr>5. Link template and controller</vt:lpstr>
      <vt:lpstr>Easy ? Let’s add something more…</vt:lpstr>
      <vt:lpstr>ng-repeat:  add some introduction…</vt:lpstr>
      <vt:lpstr>ng-model: interactive with the DOM</vt:lpstr>
      <vt:lpstr>Result</vt:lpstr>
      <vt:lpstr>Your Turn</vt:lpstr>
      <vt:lpstr>How does it happen ?</vt:lpstr>
      <vt:lpstr>AngularJS bootstrap</vt:lpstr>
      <vt:lpstr>Become what we saw  (comparision)</vt:lpstr>
      <vt:lpstr>Something about $scope </vt:lpstr>
      <vt:lpstr>Become what we saw</vt:lpstr>
      <vt:lpstr>It is not the end</vt:lpstr>
      <vt:lpstr>Except MVC…</vt:lpstr>
      <vt:lpstr>AngularJS App Structure</vt:lpstr>
      <vt:lpstr>AngularJS App Structure</vt:lpstr>
      <vt:lpstr>Module Components</vt:lpstr>
      <vt:lpstr>Dependency Injection</vt:lpstr>
      <vt:lpstr>3rd party module: ui-bootstrap</vt:lpstr>
      <vt:lpstr>Add module: ui.bootstrap</vt:lpstr>
      <vt:lpstr>Add module: ui.bootstrap</vt:lpstr>
      <vt:lpstr>Add module: ui.bootstrap</vt:lpstr>
      <vt:lpstr>Directive</vt:lpstr>
      <vt:lpstr>Service: Service, Factory, Provider</vt:lpstr>
      <vt:lpstr>add Service: $log</vt:lpstr>
      <vt:lpstr>Filter</vt:lpstr>
      <vt:lpstr>using filter: orderBy</vt:lpstr>
      <vt:lpstr>Your Turn</vt:lpstr>
      <vt:lpstr>Reference</vt:lpstr>
      <vt:lpstr>Useful Resources</vt:lpstr>
      <vt:lpstr>Purpose of this sharing</vt:lpstr>
      <vt:lpstr>Other Topics</vt:lpstr>
      <vt:lpstr>Will tell you !</vt:lpstr>
      <vt:lpstr>Question?</vt:lpstr>
      <vt:lpstr>Thank you!</vt:lpstr>
    </vt:vector>
  </TitlesOfParts>
  <Company>Trend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Roxanne_Chang</dc:creator>
  <cp:lastModifiedBy>Roxanne_Chang</cp:lastModifiedBy>
  <cp:revision>232</cp:revision>
  <dcterms:created xsi:type="dcterms:W3CDTF">2014-02-27T03:09:08Z</dcterms:created>
  <dcterms:modified xsi:type="dcterms:W3CDTF">2014-03-03T03:57:36Z</dcterms:modified>
</cp:coreProperties>
</file>