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62" r:id="rId1"/>
  </p:sldMasterIdLst>
  <p:sldIdLst>
    <p:sldId id="256" r:id="rId2"/>
    <p:sldId id="274" r:id="rId3"/>
    <p:sldId id="266" r:id="rId4"/>
    <p:sldId id="257" r:id="rId5"/>
    <p:sldId id="268" r:id="rId6"/>
    <p:sldId id="259" r:id="rId7"/>
    <p:sldId id="258" r:id="rId8"/>
    <p:sldId id="267" r:id="rId9"/>
    <p:sldId id="260" r:id="rId10"/>
    <p:sldId id="269" r:id="rId11"/>
    <p:sldId id="270" r:id="rId12"/>
    <p:sldId id="261" r:id="rId13"/>
    <p:sldId id="262" r:id="rId14"/>
    <p:sldId id="263" r:id="rId15"/>
    <p:sldId id="272" r:id="rId16"/>
    <p:sldId id="283" r:id="rId17"/>
    <p:sldId id="264" r:id="rId18"/>
    <p:sldId id="265" r:id="rId19"/>
    <p:sldId id="271" r:id="rId20"/>
    <p:sldId id="277" r:id="rId21"/>
    <p:sldId id="275" r:id="rId22"/>
    <p:sldId id="281" r:id="rId23"/>
    <p:sldId id="279" r:id="rId24"/>
    <p:sldId id="282" r:id="rId25"/>
    <p:sldId id="280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206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2014/4/14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2014/4/14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2014/4/14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2014/4/14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2014/4/14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2014/4/14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2014/4/14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2014/4/14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2014/4/14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2014/4/14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2014/4/14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7C3A134-F1C3-464B-BF47-54DC2DE08F52}" type="datetimeFigureOut">
              <a:rPr lang="en-US" smtClean="0"/>
              <a:t>2014/4/14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161" y="2187908"/>
            <a:ext cx="8818182" cy="167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CH6 Controllers – </a:t>
            </a:r>
            <a:br>
              <a:rPr lang="en-US" dirty="0" smtClean="0"/>
            </a:br>
            <a:r>
              <a:rPr lang="en-US" dirty="0" smtClean="0"/>
              <a:t>Better with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Lucy 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0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20898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01579" y="2599758"/>
            <a:ext cx="2788013" cy="851646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2F2F2"/>
                </a:solidFill>
              </a:rPr>
              <a:t>FormController</a:t>
            </a:r>
            <a:endParaRPr lang="en-US" sz="2400" dirty="0">
              <a:solidFill>
                <a:srgbClr val="F2F2F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0664" y="4542108"/>
            <a:ext cx="2749931" cy="8815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ngModel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Directive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05496" y="4542108"/>
            <a:ext cx="2722292" cy="881530"/>
          </a:xfrm>
          <a:prstGeom prst="roundRect">
            <a:avLst/>
          </a:prstGeom>
          <a:solidFill>
            <a:srgbClr val="008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ngModelController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9620355">
            <a:off x="5931650" y="2943405"/>
            <a:ext cx="776941" cy="1344707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rot="11433250">
            <a:off x="1927414" y="3003169"/>
            <a:ext cx="762000" cy="1376447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765" y="3272111"/>
            <a:ext cx="164576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2400" b="1" dirty="0" smtClean="0"/>
              <a:t>Register/</a:t>
            </a:r>
            <a:r>
              <a:rPr lang="en-US" sz="2400" b="1" dirty="0" err="1" smtClean="0"/>
              <a:t>UnRegister</a:t>
            </a:r>
            <a:endParaRPr lang="en-US" sz="2400" b="1" dirty="0" smtClean="0"/>
          </a:p>
          <a:p>
            <a:r>
              <a:rPr lang="en-US" sz="2400" b="1" dirty="0" smtClean="0"/>
              <a:t>element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93862" y="3307834"/>
            <a:ext cx="1712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2400" b="1" dirty="0" smtClean="0"/>
              <a:t>Update Form</a:t>
            </a:r>
            <a:r>
              <a:rPr lang="en-US" sz="2400" b="1" dirty="0"/>
              <a:t> </a:t>
            </a:r>
            <a:r>
              <a:rPr lang="en-US" sz="2400" b="1" dirty="0" smtClean="0"/>
              <a:t>state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20355" y="5199547"/>
            <a:ext cx="175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2400" b="1" dirty="0" smtClean="0"/>
              <a:t>instantiate</a:t>
            </a:r>
            <a:endParaRPr lang="en-US" sz="2400" b="1" dirty="0"/>
          </a:p>
        </p:txBody>
      </p:sp>
      <p:sp>
        <p:nvSpPr>
          <p:cNvPr id="15" name="Right Arrow 14"/>
          <p:cNvSpPr/>
          <p:nvPr/>
        </p:nvSpPr>
        <p:spPr>
          <a:xfrm>
            <a:off x="3824942" y="4696019"/>
            <a:ext cx="1217704" cy="54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58467" y="1692396"/>
            <a:ext cx="552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marL="914400" lvl="1" indent="-342900">
              <a:buFont typeface="Arial"/>
              <a:buChar char="•"/>
            </a:pPr>
            <a:r>
              <a:rPr lang="en-US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Contains a collection of </a:t>
            </a: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elements</a:t>
            </a:r>
          </a:p>
          <a:p>
            <a:pPr marL="914400" lvl="1" indent="-342900">
              <a:buFont typeface="Arial"/>
              <a:buChar char="•"/>
            </a:pP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Form state: $dirty, $valid…</a:t>
            </a:r>
            <a:endParaRPr lang="en-US" sz="24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93893" y="4277666"/>
            <a:ext cx="508086" cy="418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451444" y="2898582"/>
            <a:ext cx="508086" cy="418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6708586" y="2896732"/>
            <a:ext cx="508086" cy="418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258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01579" y="2599758"/>
            <a:ext cx="2788013" cy="851646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2F2F2"/>
                </a:solidFill>
              </a:rPr>
              <a:t>FormController</a:t>
            </a:r>
            <a:endParaRPr lang="en-US" sz="2400" dirty="0">
              <a:solidFill>
                <a:srgbClr val="F2F2F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0664" y="4542108"/>
            <a:ext cx="2749931" cy="8815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ngModel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Directive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05496" y="4542108"/>
            <a:ext cx="2722292" cy="881530"/>
          </a:xfrm>
          <a:prstGeom prst="roundRect">
            <a:avLst/>
          </a:prstGeom>
          <a:solidFill>
            <a:srgbClr val="008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ngModelController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 rot="9620355">
            <a:off x="5931650" y="2943405"/>
            <a:ext cx="776941" cy="1344707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1433250">
            <a:off x="1927414" y="3003169"/>
            <a:ext cx="762000" cy="1376447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911" y="3585872"/>
            <a:ext cx="2678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1800" b="1" dirty="0" err="1" smtClean="0"/>
              <a:t>FormController</a:t>
            </a:r>
            <a:endParaRPr lang="en-US" sz="1800" b="1" dirty="0" smtClean="0"/>
          </a:p>
          <a:p>
            <a:pPr marL="342900" indent="-342900">
              <a:buFont typeface="Arial"/>
              <a:buChar char="•"/>
            </a:pPr>
            <a:r>
              <a:rPr lang="en-US" sz="1800" b="1" dirty="0" smtClean="0"/>
              <a:t>$</a:t>
            </a:r>
            <a:r>
              <a:rPr lang="en-US" sz="1800" b="1" dirty="0" err="1" smtClean="0"/>
              <a:t>addControl</a:t>
            </a:r>
            <a:endParaRPr lang="en-US" sz="1800" b="1" dirty="0" smtClean="0"/>
          </a:p>
          <a:p>
            <a:pPr marL="342900" indent="-342900">
              <a:buFont typeface="Arial"/>
              <a:buChar char="•"/>
            </a:pPr>
            <a:r>
              <a:rPr lang="en-US" sz="1800" b="1" dirty="0"/>
              <a:t>$</a:t>
            </a:r>
            <a:r>
              <a:rPr lang="en-US" sz="1800" b="1" dirty="0" err="1"/>
              <a:t>removeControl</a:t>
            </a:r>
            <a:r>
              <a:rPr lang="en-US" sz="1800" b="1" dirty="0"/>
              <a:t>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824942" y="4696019"/>
            <a:ext cx="1217704" cy="54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12464" y="2021098"/>
            <a:ext cx="469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marL="571500" lvl="1"/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Form state: $dirty, $valid</a:t>
            </a:r>
            <a:endParaRPr lang="en-US" sz="24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7622" y="3406580"/>
            <a:ext cx="1912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1800" b="1" dirty="0" err="1" smtClean="0"/>
              <a:t>FormController</a:t>
            </a:r>
            <a:endParaRPr lang="en-US" sz="1800" b="1" dirty="0" smtClean="0"/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$</a:t>
            </a:r>
            <a:r>
              <a:rPr lang="en-US" sz="1800" b="1" dirty="0" err="1" smtClean="0">
                <a:solidFill>
                  <a:srgbClr val="2F2B20"/>
                </a:solidFill>
              </a:rPr>
              <a:t>setValidity</a:t>
            </a:r>
            <a:endParaRPr lang="en-US" sz="1800" b="1" dirty="0" smtClean="0">
              <a:solidFill>
                <a:srgbClr val="2F2B2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$</a:t>
            </a:r>
            <a:r>
              <a:rPr lang="en-US" sz="1800" b="1" dirty="0" err="1">
                <a:solidFill>
                  <a:srgbClr val="2F2B20"/>
                </a:solidFill>
              </a:rPr>
              <a:t>setDirty</a:t>
            </a:r>
            <a:endParaRPr lang="en-US" sz="1800" b="1" dirty="0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3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3356"/>
            <a:ext cx="7620000" cy="1143000"/>
          </a:xfrm>
        </p:spPr>
        <p:txBody>
          <a:bodyPr/>
          <a:lstStyle/>
          <a:p>
            <a:r>
              <a:rPr lang="en-US" dirty="0" err="1" smtClean="0"/>
              <a:t>FormController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939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4587" y="909644"/>
            <a:ext cx="8919884" cy="58587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function 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FormController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(element,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attrs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$scope, $animate) 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{</a:t>
            </a:r>
          </a:p>
          <a:p>
            <a:pPr marL="571500" lvl="1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var</a:t>
            </a:r>
            <a:r>
              <a:rPr lang="en-US" sz="2000" dirty="0">
                <a:solidFill>
                  <a:srgbClr val="FF0000"/>
                </a:solidFill>
              </a:rPr>
              <a:t> form = this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</a:t>
            </a:r>
          </a:p>
          <a:p>
            <a:pPr marL="571500" lvl="1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parentForm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element.parent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().controller('form') ||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nullFormCtrl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</a:t>
            </a:r>
          </a:p>
          <a:p>
            <a:pPr marL="571500" lvl="1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invalidCount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0, // used to easily determine if we are valid</a:t>
            </a:r>
          </a:p>
          <a:p>
            <a:pPr marL="571500" lvl="1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errors =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form.$error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{},</a:t>
            </a:r>
          </a:p>
          <a:p>
            <a:pPr marL="571500" lvl="1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controls = [];</a:t>
            </a:r>
          </a:p>
          <a:p>
            <a:pPr marL="571500" lvl="1"/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571500" lvl="1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//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init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state</a:t>
            </a:r>
          </a:p>
          <a:p>
            <a:pPr marL="571500" lvl="1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form.$name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attrs.name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||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attrs.ngForm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;</a:t>
            </a:r>
          </a:p>
          <a:p>
            <a:pPr marL="571500" lvl="1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form.$dirty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false;</a:t>
            </a:r>
          </a:p>
          <a:p>
            <a:pPr marL="571500" lvl="1"/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form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.$valid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true;</a:t>
            </a:r>
          </a:p>
          <a:p>
            <a:pPr marL="571500" lvl="1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form.$invalid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false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;</a:t>
            </a:r>
          </a:p>
          <a:p>
            <a:pPr marL="571500" lvl="1"/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…</a:t>
            </a:r>
          </a:p>
          <a:p>
            <a:pPr marL="571500" lvl="1"/>
            <a:r>
              <a:rPr lang="en-US" sz="2000" dirty="0">
                <a:solidFill>
                  <a:srgbClr val="FF0000"/>
                </a:solidFill>
              </a:rPr>
              <a:t>form.$</a:t>
            </a:r>
            <a:r>
              <a:rPr lang="en-US" sz="2000" dirty="0" err="1">
                <a:solidFill>
                  <a:srgbClr val="FF0000"/>
                </a:solidFill>
              </a:rPr>
              <a:t>addControl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= function(control) {…}   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//register an input element</a:t>
            </a:r>
          </a:p>
          <a:p>
            <a:pPr marL="571500" lvl="1"/>
            <a:r>
              <a:rPr lang="en-US" sz="2000" dirty="0">
                <a:solidFill>
                  <a:srgbClr val="FF0000"/>
                </a:solidFill>
              </a:rPr>
              <a:t>form.$</a:t>
            </a:r>
            <a:r>
              <a:rPr lang="en-US" sz="2000" dirty="0" err="1">
                <a:solidFill>
                  <a:srgbClr val="FF0000"/>
                </a:solidFill>
              </a:rPr>
              <a:t>removeControl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= function(control) {…}</a:t>
            </a:r>
          </a:p>
          <a:p>
            <a:pPr marL="571500" lvl="1"/>
            <a:r>
              <a:rPr lang="en-US" sz="2000" dirty="0">
                <a:solidFill>
                  <a:srgbClr val="FF0000"/>
                </a:solidFill>
              </a:rPr>
              <a:t>form.$</a:t>
            </a:r>
            <a:r>
              <a:rPr lang="en-US" sz="2000" dirty="0" err="1">
                <a:solidFill>
                  <a:srgbClr val="FF0000"/>
                </a:solidFill>
              </a:rPr>
              <a:t>setValidity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= function(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validationToken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isValid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control) {…}</a:t>
            </a:r>
          </a:p>
          <a:p>
            <a:pPr marL="571500" lvl="1"/>
            <a:r>
              <a:rPr lang="en-US" sz="2000" dirty="0">
                <a:solidFill>
                  <a:srgbClr val="FF0000"/>
                </a:solidFill>
              </a:rPr>
              <a:t>form.$</a:t>
            </a:r>
            <a:r>
              <a:rPr lang="en-US" sz="2000" dirty="0" err="1">
                <a:solidFill>
                  <a:srgbClr val="FF0000"/>
                </a:solidFill>
              </a:rPr>
              <a:t>setDirty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= function() {…}   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//mark the form as having been modified</a:t>
            </a:r>
          </a:p>
        </p:txBody>
      </p:sp>
    </p:spTree>
    <p:extLst>
      <p:ext uri="{BB962C8B-B14F-4D97-AF65-F5344CB8AC3E}">
        <p14:creationId xmlns:p14="http://schemas.microsoft.com/office/powerpoint/2010/main" val="278165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3828"/>
            <a:ext cx="7620000" cy="1143000"/>
          </a:xfrm>
        </p:spPr>
        <p:txBody>
          <a:bodyPr/>
          <a:lstStyle/>
          <a:p>
            <a:r>
              <a:rPr lang="en-US" dirty="0" err="1" smtClean="0"/>
              <a:t>ngModel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35516" y="909644"/>
            <a:ext cx="5752354" cy="58587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14300"/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var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ngModelDirective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function() {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return {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require: ['</a:t>
            </a:r>
            <a:r>
              <a:rPr lang="en-US" sz="2000" dirty="0" err="1">
                <a:solidFill>
                  <a:srgbClr val="FF0000"/>
                </a:solidFill>
              </a:rPr>
              <a:t>ngModel</a:t>
            </a:r>
            <a:r>
              <a:rPr lang="en-US" sz="2000" dirty="0">
                <a:solidFill>
                  <a:srgbClr val="FF0000"/>
                </a:solidFill>
              </a:rPr>
              <a:t>', '^?form']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controller: </a:t>
            </a:r>
            <a:r>
              <a:rPr lang="en-US" sz="2000" dirty="0" err="1">
                <a:solidFill>
                  <a:srgbClr val="FF0000"/>
                </a:solidFill>
              </a:rPr>
              <a:t>NgModelController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link: function(scope, element,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attr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ctrls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) {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// notify others, especially parent forms</a:t>
            </a:r>
          </a:p>
          <a:p>
            <a:pPr marL="114300"/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modelCtrl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ctrls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[0],</a:t>
            </a:r>
          </a:p>
          <a:p>
            <a:pPr marL="114300"/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formCtrl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ctrls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[1] || 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nullFormCtrl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;</a:t>
            </a:r>
          </a:p>
          <a:p>
            <a:pPr marL="114300"/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formCtrl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  <a:r>
              <a:rPr lang="en-US" sz="2000" dirty="0">
                <a:solidFill>
                  <a:srgbClr val="FF0000"/>
                </a:solidFill>
              </a:rPr>
              <a:t>$</a:t>
            </a:r>
            <a:r>
              <a:rPr lang="en-US" sz="2000" dirty="0" err="1">
                <a:solidFill>
                  <a:srgbClr val="FF0000"/>
                </a:solidFill>
              </a:rPr>
              <a:t>addControl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modelCtrl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);</a:t>
            </a:r>
          </a:p>
          <a:p>
            <a:pPr marL="114300"/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scope.$on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('$destroy', function() {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formCtrl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  <a:r>
              <a:rPr lang="en-US" sz="2000" dirty="0">
                <a:solidFill>
                  <a:srgbClr val="FF0000"/>
                </a:solidFill>
              </a:rPr>
              <a:t>$</a:t>
            </a:r>
            <a:r>
              <a:rPr lang="en-US" sz="2000" dirty="0" err="1">
                <a:solidFill>
                  <a:srgbClr val="FF0000"/>
                </a:solidFill>
              </a:rPr>
              <a:t>removeControl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modelCtrl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);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});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}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};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};</a:t>
            </a:r>
            <a:endParaRPr lang="en-US" sz="20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41"/>
            <a:ext cx="7620000" cy="1143000"/>
          </a:xfrm>
        </p:spPr>
        <p:txBody>
          <a:bodyPr/>
          <a:lstStyle/>
          <a:p>
            <a:r>
              <a:rPr lang="en-US" dirty="0" err="1" smtClean="0"/>
              <a:t>NgModelController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82699" y="1030941"/>
            <a:ext cx="7709660" cy="57374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14300"/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var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NgModelController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['$scope', '$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exceptionHandler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', '$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attrs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', '$element', '$parse', '$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animate’, function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($scope, $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exceptionHandler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$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attr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$element, $parse, $animate) {</a:t>
            </a:r>
          </a:p>
          <a:p>
            <a:pPr marL="114300"/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this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.$dirty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false;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this.$valid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true;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this.$invalid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false;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this.$name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$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attr.name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;</a:t>
            </a:r>
          </a:p>
          <a:p>
            <a:pPr marL="114300"/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…</a:t>
            </a:r>
          </a:p>
          <a:p>
            <a:pPr marL="114300"/>
            <a:r>
              <a:rPr lang="nl-NL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</a:t>
            </a:r>
            <a:r>
              <a:rPr lang="nl-NL" sz="20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this</a:t>
            </a:r>
            <a:r>
              <a:rPr lang="nl-NL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.$</a:t>
            </a:r>
            <a:r>
              <a:rPr lang="nl-NL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render</a:t>
            </a:r>
            <a:r>
              <a:rPr lang="nl-NL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nl-NL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= noop</a:t>
            </a:r>
            <a:r>
              <a:rPr lang="nl-NL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;</a:t>
            </a:r>
          </a:p>
          <a:p>
            <a:pPr marL="114300"/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…</a:t>
            </a:r>
          </a:p>
          <a:p>
            <a:pPr marL="114300"/>
            <a:r>
              <a:rPr lang="pl-PL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l-PL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var</a:t>
            </a:r>
            <a:r>
              <a:rPr lang="pl-PL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l-PL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parentForm</a:t>
            </a:r>
            <a:r>
              <a:rPr lang="pl-PL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$</a:t>
            </a:r>
            <a:r>
              <a:rPr lang="pl-PL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element.inheritedData</a:t>
            </a:r>
            <a:r>
              <a:rPr lang="pl-PL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('$</a:t>
            </a:r>
            <a:r>
              <a:rPr lang="pl-PL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formController</a:t>
            </a:r>
            <a:r>
              <a:rPr lang="pl-PL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') </a:t>
            </a:r>
            <a:r>
              <a:rPr lang="pl-PL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|| </a:t>
            </a:r>
            <a:r>
              <a:rPr lang="pl-PL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</a:t>
            </a:r>
            <a:r>
              <a:rPr lang="pl-PL" sz="20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nullFormCtrl</a:t>
            </a:r>
            <a:r>
              <a:rPr lang="pl-PL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…</a:t>
            </a:r>
            <a:endParaRPr lang="pl-PL" sz="20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4300"/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this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.$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setValidity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= function(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validationErrorKey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isValid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) 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{</a:t>
            </a:r>
          </a:p>
          <a:p>
            <a:pPr marL="114300"/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…</a:t>
            </a:r>
          </a:p>
          <a:p>
            <a:pPr marL="114300"/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</a:t>
            </a:r>
            <a:r>
              <a:rPr lang="en-US" sz="2000" dirty="0" err="1" smtClean="0">
                <a:solidFill>
                  <a:srgbClr val="FF0000"/>
                </a:solidFill>
              </a:rPr>
              <a:t>parentForm</a:t>
            </a:r>
            <a:r>
              <a:rPr lang="en-US" sz="2000" dirty="0">
                <a:solidFill>
                  <a:srgbClr val="FF0000"/>
                </a:solidFill>
              </a:rPr>
              <a:t>.$</a:t>
            </a:r>
            <a:r>
              <a:rPr lang="en-US" sz="2000" dirty="0" err="1">
                <a:solidFill>
                  <a:srgbClr val="FF0000"/>
                </a:solidFill>
              </a:rPr>
              <a:t>setValidity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validationErrorKey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isValid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this);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}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;</a:t>
            </a:r>
          </a:p>
          <a:p>
            <a:pPr marL="114300"/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this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.$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setViewValue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= function(value) 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{…}</a:t>
            </a:r>
          </a:p>
          <a:p>
            <a:pPr marL="114300"/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145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6" y="274638"/>
            <a:ext cx="7022351" cy="1143000"/>
          </a:xfrm>
        </p:spPr>
        <p:txBody>
          <a:bodyPr/>
          <a:lstStyle/>
          <a:p>
            <a:r>
              <a:rPr lang="en-US" dirty="0" smtClean="0"/>
              <a:t>Controller </a:t>
            </a:r>
            <a:r>
              <a:rPr lang="en-US" dirty="0"/>
              <a:t>&amp;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Controller: expose API to other directives</a:t>
            </a:r>
          </a:p>
          <a:p>
            <a:r>
              <a:rPr lang="en-US" sz="2800" dirty="0" smtClean="0"/>
              <a:t>Link: interact with controllers using require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01516" y="6234660"/>
            <a:ext cx="5295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source</a:t>
            </a:r>
            <a:r>
              <a:rPr lang="hu-HU" sz="2000" dirty="0" smtClean="0"/>
              <a:t>- http</a:t>
            </a:r>
            <a:r>
              <a:rPr lang="hu-HU" sz="2000" dirty="0"/>
              <a:t>://docs.angularjs.org/guide/directive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8179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$broadcast / $emit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$broadcast</a:t>
            </a:r>
            <a:r>
              <a:rPr lang="en-US" sz="2800" dirty="0" smtClean="0"/>
              <a:t>: </a:t>
            </a:r>
            <a:r>
              <a:rPr lang="en-US" sz="2800" dirty="0"/>
              <a:t>d</a:t>
            </a:r>
            <a:r>
              <a:rPr lang="en-US" sz="2800" dirty="0" smtClean="0"/>
              <a:t>ispatch an event name downloads to all child scopes(and their children) notifying the registered $</a:t>
            </a:r>
            <a:r>
              <a:rPr lang="en-US" sz="2800" dirty="0" err="1" smtClean="0"/>
              <a:t>rootScope.Scope</a:t>
            </a:r>
            <a:r>
              <a:rPr lang="en-US" sz="2800" dirty="0" smtClean="0"/>
              <a:t> listeners</a:t>
            </a:r>
          </a:p>
          <a:p>
            <a:r>
              <a:rPr lang="en-US" sz="2800" b="1" dirty="0" smtClean="0"/>
              <a:t>$emit</a:t>
            </a:r>
            <a:r>
              <a:rPr lang="en-US" sz="2800" dirty="0" smtClean="0"/>
              <a:t>: </a:t>
            </a:r>
            <a:r>
              <a:rPr lang="en-US" sz="2800" dirty="0"/>
              <a:t>dispatch an event name </a:t>
            </a:r>
            <a:r>
              <a:rPr lang="en-US" sz="2800" dirty="0" smtClean="0"/>
              <a:t>upwards through the scope hierarchy notifying the registered </a:t>
            </a:r>
            <a:r>
              <a:rPr lang="en-US" sz="2800" dirty="0"/>
              <a:t> $</a:t>
            </a:r>
            <a:r>
              <a:rPr lang="en-US" sz="2800" dirty="0" err="1"/>
              <a:t>rootScope.Scope</a:t>
            </a:r>
            <a:r>
              <a:rPr lang="en-US" sz="2800" dirty="0"/>
              <a:t> </a:t>
            </a:r>
            <a:r>
              <a:rPr lang="en-US" sz="2800" dirty="0" smtClean="0"/>
              <a:t>listeners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60210" y="6387958"/>
            <a:ext cx="444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r>
              <a:rPr lang="hu-HU" dirty="0" smtClean="0"/>
              <a:t>orce- http</a:t>
            </a:r>
            <a:r>
              <a:rPr lang="hu-HU" dirty="0"/>
              <a:t>://docs.angularjs.org/guide/scope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2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62" y="274638"/>
            <a:ext cx="8328212" cy="1143000"/>
          </a:xfrm>
        </p:spPr>
        <p:txBody>
          <a:bodyPr/>
          <a:lstStyle/>
          <a:p>
            <a:r>
              <a:rPr lang="en-US" dirty="0" smtClean="0"/>
              <a:t>Why don’t use $broadcast/$emit?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800" dirty="0" smtClean="0"/>
              <a:t>Controllers are more modular which separate out APIs that need to be shared across directives.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 smtClean="0"/>
              <a:t>Controllers allow for a much more targeted communication style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437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Creating our own </a:t>
            </a:r>
            <a:r>
              <a:rPr lang="en-US" sz="4400" dirty="0" smtClean="0"/>
              <a:t>controller </a:t>
            </a:r>
            <a:r>
              <a:rPr lang="en-US" sz="4400" dirty="0"/>
              <a:t>communication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</a:t>
            </a:r>
            <a:r>
              <a:rPr lang="en-US" dirty="0" err="1"/>
              <a:t>Q</a:t>
            </a:r>
            <a:r>
              <a:rPr lang="en-US" dirty="0" err="1" smtClean="0"/>
              <a:t>uery</a:t>
            </a:r>
            <a:r>
              <a:rPr lang="en-US" dirty="0" smtClean="0"/>
              <a:t> UI: </a:t>
            </a:r>
            <a:r>
              <a:rPr lang="en-US" dirty="0" err="1" smtClean="0"/>
              <a:t>Timepicker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40119" y="2017076"/>
            <a:ext cx="6320118" cy="5827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/>
            <a:r>
              <a:rPr lang="nl-NL" dirty="0">
                <a:solidFill>
                  <a:schemeClr val="bg1"/>
                </a:solidFill>
              </a:rPr>
              <a:t>&lt;input type=“</a:t>
            </a:r>
            <a:r>
              <a:rPr lang="nl-NL" dirty="0" err="1">
                <a:solidFill>
                  <a:schemeClr val="bg1"/>
                </a:solidFill>
              </a:rPr>
              <a:t>text</a:t>
            </a:r>
            <a:r>
              <a:rPr lang="nl-NL" dirty="0">
                <a:solidFill>
                  <a:schemeClr val="bg1"/>
                </a:solidFill>
              </a:rPr>
              <a:t>” </a:t>
            </a:r>
            <a:r>
              <a:rPr lang="nl-NL" dirty="0" err="1">
                <a:solidFill>
                  <a:srgbClr val="FFFF00"/>
                </a:solidFill>
              </a:rPr>
              <a:t>ng</a:t>
            </a:r>
            <a:r>
              <a:rPr lang="nl-NL" dirty="0">
                <a:solidFill>
                  <a:srgbClr val="FFFF00"/>
                </a:solidFill>
              </a:rPr>
              <a:t>-model=“</a:t>
            </a:r>
            <a:r>
              <a:rPr lang="nl-NL" dirty="0" err="1">
                <a:solidFill>
                  <a:srgbClr val="FFFF00"/>
                </a:solidFill>
              </a:rPr>
              <a:t>timeOfDay</a:t>
            </a:r>
            <a:r>
              <a:rPr lang="nl-NL" dirty="0">
                <a:solidFill>
                  <a:srgbClr val="FFFF00"/>
                </a:solidFill>
              </a:rPr>
              <a:t>” </a:t>
            </a:r>
            <a:r>
              <a:rPr lang="nl-NL" dirty="0">
                <a:solidFill>
                  <a:schemeClr val="bg1"/>
                </a:solidFill>
              </a:rPr>
              <a:t>time-</a:t>
            </a:r>
            <a:r>
              <a:rPr lang="nl-NL" dirty="0" err="1">
                <a:solidFill>
                  <a:schemeClr val="bg1"/>
                </a:solidFill>
              </a:rPr>
              <a:t>picker</a:t>
            </a:r>
            <a:r>
              <a:rPr lang="nl-NL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43106" y="3499233"/>
            <a:ext cx="6320118" cy="3239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000" dirty="0" smtClean="0">
                <a:solidFill>
                  <a:srgbClr val="2F2B20"/>
                </a:solidFill>
              </a:rPr>
              <a:t>.</a:t>
            </a:r>
            <a:r>
              <a:rPr lang="nl-NL" sz="2000" dirty="0" err="1" smtClean="0">
                <a:solidFill>
                  <a:srgbClr val="2F2B20"/>
                </a:solidFill>
              </a:rPr>
              <a:t>directive</a:t>
            </a:r>
            <a:r>
              <a:rPr lang="nl-NL" sz="2000" dirty="0" smtClean="0">
                <a:solidFill>
                  <a:srgbClr val="2F2B20"/>
                </a:solidFill>
              </a:rPr>
              <a:t>(‘</a:t>
            </a:r>
            <a:r>
              <a:rPr lang="nl-NL" sz="2000" dirty="0" err="1" smtClean="0">
                <a:solidFill>
                  <a:srgbClr val="2F2B20"/>
                </a:solidFill>
              </a:rPr>
              <a:t>timepicker</a:t>
            </a:r>
            <a:r>
              <a:rPr lang="nl-NL" sz="2000" dirty="0" smtClean="0">
                <a:solidFill>
                  <a:srgbClr val="2F2B20"/>
                </a:solidFill>
              </a:rPr>
              <a:t>’, </a:t>
            </a:r>
            <a:r>
              <a:rPr lang="nl-NL" sz="2000" dirty="0" err="1" smtClean="0">
                <a:solidFill>
                  <a:srgbClr val="2F2B20"/>
                </a:solidFill>
              </a:rPr>
              <a:t>function</a:t>
            </a:r>
            <a:r>
              <a:rPr lang="nl-NL" sz="2000" dirty="0" smtClean="0">
                <a:solidFill>
                  <a:srgbClr val="2F2B20"/>
                </a:solidFill>
              </a:rPr>
              <a:t>(){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var </a:t>
            </a:r>
            <a:r>
              <a:rPr lang="nl-NL" sz="2000" dirty="0" err="1" smtClean="0">
                <a:solidFill>
                  <a:srgbClr val="2F2B20"/>
                </a:solidFill>
              </a:rPr>
              <a:t>today</a:t>
            </a:r>
            <a:r>
              <a:rPr lang="nl-NL" sz="2000" dirty="0" smtClean="0">
                <a:solidFill>
                  <a:srgbClr val="2F2B20"/>
                </a:solidFill>
              </a:rPr>
              <a:t> = new Date(new Date().</a:t>
            </a:r>
            <a:r>
              <a:rPr lang="nl-NL" sz="2000" dirty="0" err="1" smtClean="0">
                <a:solidFill>
                  <a:srgbClr val="2F2B20"/>
                </a:solidFill>
              </a:rPr>
              <a:t>toDateString</a:t>
            </a:r>
            <a:r>
              <a:rPr lang="nl-NL" sz="2000" dirty="0" smtClean="0">
                <a:solidFill>
                  <a:srgbClr val="2F2B20"/>
                </a:solidFill>
              </a:rPr>
              <a:t>());</a:t>
            </a:r>
          </a:p>
          <a:p>
            <a:r>
              <a:rPr lang="nl-NL" sz="2000" dirty="0">
                <a:solidFill>
                  <a:srgbClr val="2F2B20"/>
                </a:solidFill>
              </a:rPr>
              <a:t> </a:t>
            </a:r>
            <a:r>
              <a:rPr lang="nl-NL" sz="2000" dirty="0" smtClean="0">
                <a:solidFill>
                  <a:srgbClr val="2F2B20"/>
                </a:solidFill>
              </a:rPr>
              <a:t>   return {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</a:t>
            </a:r>
            <a:r>
              <a:rPr lang="nl-NL" sz="2000" dirty="0" err="1" smtClean="0">
                <a:solidFill>
                  <a:srgbClr val="FF0000"/>
                </a:solidFill>
              </a:rPr>
              <a:t>require</a:t>
            </a:r>
            <a:r>
              <a:rPr lang="nl-NL" sz="2000" dirty="0" smtClean="0">
                <a:solidFill>
                  <a:srgbClr val="FF0000"/>
                </a:solidFill>
              </a:rPr>
              <a:t>: ‘?</a:t>
            </a:r>
            <a:r>
              <a:rPr lang="nl-NL" sz="2000" dirty="0" err="1" smtClean="0">
                <a:solidFill>
                  <a:srgbClr val="FF0000"/>
                </a:solidFill>
              </a:rPr>
              <a:t>ngModel</a:t>
            </a:r>
            <a:r>
              <a:rPr lang="nl-NL" sz="2000" dirty="0" smtClean="0">
                <a:solidFill>
                  <a:srgbClr val="FF0000"/>
                </a:solidFill>
              </a:rPr>
              <a:t>’</a:t>
            </a:r>
            <a:r>
              <a:rPr lang="nl-NL" sz="2000" dirty="0" smtClean="0">
                <a:solidFill>
                  <a:srgbClr val="2F2B20"/>
                </a:solidFill>
              </a:rPr>
              <a:t>,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</a:t>
            </a:r>
            <a:r>
              <a:rPr lang="nl-NL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priority: 1</a:t>
            </a:r>
            <a:r>
              <a:rPr lang="en-US" sz="2000" dirty="0">
                <a:solidFill>
                  <a:srgbClr val="2F2B20"/>
                </a:solidFill>
              </a:rPr>
              <a:t>,</a:t>
            </a:r>
            <a:endParaRPr lang="nl-NL" sz="2000" dirty="0" smtClean="0">
              <a:solidFill>
                <a:srgbClr val="2F2B20"/>
              </a:solidFill>
            </a:endParaRPr>
          </a:p>
          <a:p>
            <a:r>
              <a:rPr lang="nl-NL" sz="2000" dirty="0">
                <a:solidFill>
                  <a:srgbClr val="2F2B20"/>
                </a:solidFill>
              </a:rPr>
              <a:t> </a:t>
            </a:r>
            <a:r>
              <a:rPr lang="nl-NL" sz="2000" dirty="0" smtClean="0">
                <a:solidFill>
                  <a:srgbClr val="2F2B20"/>
                </a:solidFill>
              </a:rPr>
              <a:t>       link: </a:t>
            </a:r>
            <a:r>
              <a:rPr lang="nl-NL" sz="2000" dirty="0" err="1" smtClean="0">
                <a:solidFill>
                  <a:srgbClr val="2F2B20"/>
                </a:solidFill>
              </a:rPr>
              <a:t>function</a:t>
            </a:r>
            <a:r>
              <a:rPr lang="nl-NL" sz="2000" dirty="0" smtClean="0">
                <a:solidFill>
                  <a:srgbClr val="2F2B20"/>
                </a:solidFill>
              </a:rPr>
              <a:t>($scope, $element, $</a:t>
            </a:r>
            <a:r>
              <a:rPr lang="nl-NL" sz="2000" dirty="0" err="1" smtClean="0">
                <a:solidFill>
                  <a:srgbClr val="2F2B20"/>
                </a:solidFill>
              </a:rPr>
              <a:t>attrs</a:t>
            </a:r>
            <a:r>
              <a:rPr lang="nl-NL" sz="2000" dirty="0" smtClean="0">
                <a:solidFill>
                  <a:srgbClr val="2F2B20"/>
                </a:solidFill>
              </a:rPr>
              <a:t>, </a:t>
            </a:r>
            <a:r>
              <a:rPr lang="nl-NL" sz="2000" dirty="0" err="1" smtClean="0">
                <a:solidFill>
                  <a:srgbClr val="FF0000"/>
                </a:solidFill>
              </a:rPr>
              <a:t>ngModel</a:t>
            </a:r>
            <a:r>
              <a:rPr lang="nl-NL" sz="2000" dirty="0" smtClean="0">
                <a:solidFill>
                  <a:srgbClr val="2F2B20"/>
                </a:solidFill>
              </a:rPr>
              <a:t>){</a:t>
            </a:r>
          </a:p>
          <a:p>
            <a:r>
              <a:rPr lang="nl-NL" sz="2000" dirty="0">
                <a:solidFill>
                  <a:srgbClr val="2F2B20"/>
                </a:solidFill>
              </a:rPr>
              <a:t> </a:t>
            </a:r>
            <a:r>
              <a:rPr lang="nl-NL" sz="2000" dirty="0" smtClean="0">
                <a:solidFill>
                  <a:srgbClr val="2F2B20"/>
                </a:solidFill>
              </a:rPr>
              <a:t>           </a:t>
            </a:r>
            <a:r>
              <a:rPr lang="en-US" sz="2000" dirty="0" smtClean="0">
                <a:solidFill>
                  <a:srgbClr val="2F2B20"/>
                </a:solidFill>
              </a:rPr>
              <a:t>…</a:t>
            </a:r>
            <a:endParaRPr lang="nl-NL" sz="2000" dirty="0" smtClean="0">
              <a:solidFill>
                <a:srgbClr val="2F2B20"/>
              </a:solidFill>
            </a:endParaRPr>
          </a:p>
          <a:p>
            <a:r>
              <a:rPr lang="nl-NL" sz="2000" dirty="0" smtClean="0">
                <a:solidFill>
                  <a:srgbClr val="2F2B20"/>
                </a:solidFill>
              </a:rPr>
              <a:t>        }</a:t>
            </a:r>
            <a:endParaRPr lang="nl-NL" sz="2000" dirty="0">
              <a:solidFill>
                <a:srgbClr val="2F2B20"/>
              </a:solidFill>
            </a:endParaRPr>
          </a:p>
          <a:p>
            <a:r>
              <a:rPr lang="nl-NL" sz="2000" dirty="0" smtClean="0">
                <a:solidFill>
                  <a:srgbClr val="2F2B20"/>
                </a:solidFill>
              </a:rPr>
              <a:t>    }</a:t>
            </a:r>
          </a:p>
          <a:p>
            <a:r>
              <a:rPr lang="nl-NL" sz="2000" dirty="0">
                <a:solidFill>
                  <a:srgbClr val="2F2B20"/>
                </a:solidFill>
              </a:rPr>
              <a:t>}</a:t>
            </a:r>
            <a:r>
              <a:rPr lang="nl-NL" sz="2000" dirty="0" smtClean="0">
                <a:solidFill>
                  <a:srgbClr val="2F2B20"/>
                </a:solidFill>
              </a:rPr>
              <a:t>);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34091"/>
            <a:ext cx="2106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2400" b="1" dirty="0" smtClean="0"/>
              <a:t>HTML(Input)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1804" y="2896433"/>
            <a:ext cx="335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Timepicker</a:t>
            </a:r>
            <a:r>
              <a:rPr lang="en-US" sz="2400" b="1" dirty="0" smtClean="0"/>
              <a:t> Directive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389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05" y="4244786"/>
            <a:ext cx="7620000" cy="2484717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b="1" dirty="0" smtClean="0"/>
              <a:t>Require</a:t>
            </a:r>
            <a:r>
              <a:rPr lang="en-US" dirty="0" smtClean="0"/>
              <a:t>: (can have multiple directives)</a:t>
            </a:r>
          </a:p>
          <a:p>
            <a:r>
              <a:rPr lang="en-US" b="1" dirty="0" err="1" smtClean="0"/>
              <a:t>directiveName</a:t>
            </a:r>
            <a:r>
              <a:rPr lang="en-US" dirty="0" smtClean="0"/>
              <a:t>: specify which directive the controller showed in link forth parameter should come from</a:t>
            </a:r>
          </a:p>
          <a:p>
            <a:r>
              <a:rPr lang="en-US" b="1" dirty="0" smtClean="0"/>
              <a:t>^</a:t>
            </a:r>
            <a:r>
              <a:rPr lang="en-US" dirty="0" smtClean="0"/>
              <a:t>: walk up the DOM tree to find directive(By default, Angular gets controller from the named directive on the same element.</a:t>
            </a:r>
          </a:p>
          <a:p>
            <a:r>
              <a:rPr lang="en-US" b="1" dirty="0" smtClean="0"/>
              <a:t>?</a:t>
            </a:r>
            <a:r>
              <a:rPr lang="en-US" dirty="0" smtClean="0"/>
              <a:t>: controller is optional(By default, if the required controller is not found, Angular will throw an exception)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05633" y="567490"/>
            <a:ext cx="6305190" cy="3557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14300"/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.directive(‘</a:t>
            </a:r>
            <a:r>
              <a:rPr lang="en-US" sz="20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myDirective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’, function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() {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return 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{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…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/>
                </a:solidFill>
              </a:rPr>
              <a:t>require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smtClean="0">
                <a:solidFill>
                  <a:schemeClr val="tx1"/>
                </a:solidFill>
              </a:rPr>
              <a:t>‘^?</a:t>
            </a:r>
            <a:r>
              <a:rPr lang="en-US" sz="2000" dirty="0" err="1" smtClean="0">
                <a:solidFill>
                  <a:schemeClr val="tx1"/>
                </a:solidFill>
              </a:rPr>
              <a:t>directiveName</a:t>
            </a:r>
            <a:r>
              <a:rPr lang="en-US" sz="2000" dirty="0" smtClean="0">
                <a:solidFill>
                  <a:schemeClr val="tx1"/>
                </a:solidFill>
              </a:rPr>
              <a:t>’ ,</a:t>
            </a:r>
            <a:endParaRPr lang="en-US" sz="2000" dirty="0">
              <a:solidFill>
                <a:schemeClr val="tx1"/>
              </a:solidFill>
            </a:endParaRPr>
          </a:p>
          <a:p>
            <a:pPr marL="114300"/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chemeClr val="tx1"/>
                </a:solidFill>
              </a:rPr>
              <a:t>controller</a:t>
            </a:r>
            <a:r>
              <a:rPr lang="en-US" sz="2000" dirty="0" smtClean="0">
                <a:solidFill>
                  <a:schemeClr val="tx1"/>
                </a:solidFill>
              </a:rPr>
              <a:t>: function </a:t>
            </a:r>
            <a:r>
              <a:rPr lang="en-US" sz="2000" dirty="0" err="1" smtClean="0">
                <a:solidFill>
                  <a:schemeClr val="tx1"/>
                </a:solidFill>
              </a:rPr>
              <a:t>controllerConstrutor</a:t>
            </a:r>
            <a:r>
              <a:rPr lang="en-US" sz="2000" dirty="0" smtClean="0">
                <a:solidFill>
                  <a:schemeClr val="tx1"/>
                </a:solidFill>
              </a:rPr>
              <a:t>(…){…},</a:t>
            </a:r>
            <a:endParaRPr lang="en-US" sz="2000" dirty="0">
              <a:solidFill>
                <a:schemeClr val="tx1"/>
              </a:solidFill>
            </a:endParaRP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link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: function(scope, element,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attr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ctrls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) 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{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…    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}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};</a:t>
            </a:r>
          </a:p>
          <a:p>
            <a:pPr marL="114300"/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68164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Timepicker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4353" y="1763058"/>
            <a:ext cx="8845176" cy="4975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000" dirty="0" smtClean="0">
                <a:solidFill>
                  <a:srgbClr val="2F2B20"/>
                </a:solidFill>
              </a:rPr>
              <a:t>.</a:t>
            </a:r>
            <a:r>
              <a:rPr lang="nl-NL" sz="2000" dirty="0" err="1" smtClean="0">
                <a:solidFill>
                  <a:srgbClr val="2F2B20"/>
                </a:solidFill>
              </a:rPr>
              <a:t>directive</a:t>
            </a:r>
            <a:r>
              <a:rPr lang="nl-NL" sz="2000" dirty="0" smtClean="0">
                <a:solidFill>
                  <a:srgbClr val="2F2B20"/>
                </a:solidFill>
              </a:rPr>
              <a:t>(‘</a:t>
            </a:r>
            <a:r>
              <a:rPr lang="nl-NL" sz="2000" dirty="0" err="1" smtClean="0">
                <a:solidFill>
                  <a:srgbClr val="2F2B20"/>
                </a:solidFill>
              </a:rPr>
              <a:t>timepicker</a:t>
            </a:r>
            <a:r>
              <a:rPr lang="nl-NL" sz="2000" dirty="0" smtClean="0">
                <a:solidFill>
                  <a:srgbClr val="2F2B20"/>
                </a:solidFill>
              </a:rPr>
              <a:t>’, </a:t>
            </a:r>
            <a:r>
              <a:rPr lang="nl-NL" sz="2000" dirty="0" err="1" smtClean="0">
                <a:solidFill>
                  <a:srgbClr val="2F2B20"/>
                </a:solidFill>
              </a:rPr>
              <a:t>function</a:t>
            </a:r>
            <a:r>
              <a:rPr lang="nl-NL" sz="2000" dirty="0" smtClean="0">
                <a:solidFill>
                  <a:srgbClr val="2F2B20"/>
                </a:solidFill>
              </a:rPr>
              <a:t>(){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</a:t>
            </a:r>
            <a:r>
              <a:rPr lang="en-US" sz="2000" dirty="0" smtClean="0">
                <a:solidFill>
                  <a:srgbClr val="2F2B20"/>
                </a:solidFill>
              </a:rPr>
              <a:t>…</a:t>
            </a:r>
            <a:endParaRPr lang="nl-NL" sz="2000" dirty="0" smtClean="0">
              <a:solidFill>
                <a:srgbClr val="2F2B20"/>
              </a:solidFill>
            </a:endParaRPr>
          </a:p>
          <a:p>
            <a:r>
              <a:rPr lang="nl-NL" sz="2000" dirty="0">
                <a:solidFill>
                  <a:srgbClr val="2F2B20"/>
                </a:solidFill>
              </a:rPr>
              <a:t> </a:t>
            </a:r>
            <a:r>
              <a:rPr lang="nl-NL" sz="2000" dirty="0" smtClean="0">
                <a:solidFill>
                  <a:srgbClr val="2F2B20"/>
                </a:solidFill>
              </a:rPr>
              <a:t>       link: </a:t>
            </a:r>
            <a:r>
              <a:rPr lang="nl-NL" sz="2000" dirty="0" err="1" smtClean="0">
                <a:solidFill>
                  <a:srgbClr val="2F2B20"/>
                </a:solidFill>
              </a:rPr>
              <a:t>function</a:t>
            </a:r>
            <a:r>
              <a:rPr lang="nl-NL" sz="2000" dirty="0" smtClean="0">
                <a:solidFill>
                  <a:srgbClr val="2F2B20"/>
                </a:solidFill>
              </a:rPr>
              <a:t>($scope, $element, $</a:t>
            </a:r>
            <a:r>
              <a:rPr lang="nl-NL" sz="2000" dirty="0" err="1" smtClean="0">
                <a:solidFill>
                  <a:srgbClr val="2F2B20"/>
                </a:solidFill>
              </a:rPr>
              <a:t>attrs</a:t>
            </a:r>
            <a:r>
              <a:rPr lang="nl-NL" sz="2000" dirty="0" smtClean="0">
                <a:solidFill>
                  <a:srgbClr val="2F2B20"/>
                </a:solidFill>
              </a:rPr>
              <a:t>, </a:t>
            </a:r>
            <a:r>
              <a:rPr lang="nl-NL" sz="2000" dirty="0" err="1" smtClean="0">
                <a:solidFill>
                  <a:srgbClr val="2F2B20"/>
                </a:solidFill>
              </a:rPr>
              <a:t>ngModel</a:t>
            </a:r>
            <a:r>
              <a:rPr lang="nl-NL" sz="2000" dirty="0" smtClean="0">
                <a:solidFill>
                  <a:srgbClr val="2F2B20"/>
                </a:solidFill>
              </a:rPr>
              <a:t>){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 </a:t>
            </a:r>
            <a:r>
              <a:rPr lang="nl-NL" sz="2000" dirty="0" err="1" smtClean="0">
                <a:solidFill>
                  <a:srgbClr val="FF0000"/>
                </a:solidFill>
              </a:rPr>
              <a:t>ngModel</a:t>
            </a:r>
            <a:r>
              <a:rPr lang="nl-NL" sz="2000" dirty="0" smtClean="0">
                <a:solidFill>
                  <a:srgbClr val="FF0000"/>
                </a:solidFill>
              </a:rPr>
              <a:t> = </a:t>
            </a:r>
            <a:r>
              <a:rPr lang="nl-NL" sz="2000" dirty="0" err="1" smtClean="0">
                <a:solidFill>
                  <a:srgbClr val="FF0000"/>
                </a:solidFill>
              </a:rPr>
              <a:t>ngModel</a:t>
            </a:r>
            <a:r>
              <a:rPr lang="nl-NL" sz="2000" dirty="0" smtClean="0">
                <a:solidFill>
                  <a:srgbClr val="FF0000"/>
                </a:solidFill>
              </a:rPr>
              <a:t> || {“$</a:t>
            </a:r>
            <a:r>
              <a:rPr lang="nl-NL" sz="2000" dirty="0" err="1" smtClean="0">
                <a:solidFill>
                  <a:srgbClr val="FF0000"/>
                </a:solidFill>
              </a:rPr>
              <a:t>setViewValue</a:t>
            </a:r>
            <a:r>
              <a:rPr lang="nl-NL" sz="2000" dirty="0" smtClean="0">
                <a:solidFill>
                  <a:srgbClr val="FF0000"/>
                </a:solidFill>
              </a:rPr>
              <a:t>” : </a:t>
            </a:r>
            <a:r>
              <a:rPr lang="nl-NL" sz="2000" dirty="0" err="1" smtClean="0">
                <a:solidFill>
                  <a:srgbClr val="FF0000"/>
                </a:solidFill>
              </a:rPr>
              <a:t>angular.noop</a:t>
            </a:r>
            <a:r>
              <a:rPr lang="nl-NL" sz="2000" dirty="0" smtClean="0">
                <a:solidFill>
                  <a:srgbClr val="FF0000"/>
                </a:solidFill>
              </a:rPr>
              <a:t>};</a:t>
            </a:r>
          </a:p>
          <a:p>
            <a:r>
              <a:rPr lang="nl-NL" sz="2000" dirty="0">
                <a:solidFill>
                  <a:srgbClr val="2F2B20"/>
                </a:solidFill>
              </a:rPr>
              <a:t> </a:t>
            </a:r>
            <a:r>
              <a:rPr lang="nl-NL" sz="2000" dirty="0" smtClean="0">
                <a:solidFill>
                  <a:srgbClr val="2F2B20"/>
                </a:solidFill>
              </a:rPr>
              <a:t>           var </a:t>
            </a:r>
            <a:r>
              <a:rPr lang="nl-NL" sz="2000" dirty="0" err="1" smtClean="0">
                <a:solidFill>
                  <a:srgbClr val="2F2B20"/>
                </a:solidFill>
              </a:rPr>
              <a:t>initialized</a:t>
            </a:r>
            <a:r>
              <a:rPr lang="nl-NL" sz="2000" dirty="0" smtClean="0">
                <a:solidFill>
                  <a:srgbClr val="2F2B20"/>
                </a:solidFill>
              </a:rPr>
              <a:t> = </a:t>
            </a:r>
            <a:r>
              <a:rPr lang="nl-NL" sz="2000" dirty="0" err="1" smtClean="0">
                <a:solidFill>
                  <a:srgbClr val="2F2B20"/>
                </a:solidFill>
              </a:rPr>
              <a:t>false</a:t>
            </a:r>
            <a:r>
              <a:rPr lang="nl-NL" sz="2000" dirty="0" smtClean="0">
                <a:solidFill>
                  <a:srgbClr val="2F2B20"/>
                </a:solidFill>
              </a:rPr>
              <a:t>;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 </a:t>
            </a:r>
            <a:r>
              <a:rPr lang="nl-NL" sz="2000" dirty="0" err="1" smtClean="0">
                <a:solidFill>
                  <a:srgbClr val="2F2B20"/>
                </a:solidFill>
              </a:rPr>
              <a:t>setTimeout</a:t>
            </a:r>
            <a:r>
              <a:rPr lang="nl-NL" sz="2000" dirty="0" smtClean="0">
                <a:solidFill>
                  <a:srgbClr val="2F2B20"/>
                </a:solidFill>
              </a:rPr>
              <a:t>(</a:t>
            </a:r>
            <a:r>
              <a:rPr lang="nl-NL" sz="2000" dirty="0" err="1" smtClean="0">
                <a:solidFill>
                  <a:srgbClr val="2F2B20"/>
                </a:solidFill>
              </a:rPr>
              <a:t>function</a:t>
            </a:r>
            <a:r>
              <a:rPr lang="nl-NL" sz="2000" dirty="0" smtClean="0">
                <a:solidFill>
                  <a:srgbClr val="2F2B20"/>
                </a:solidFill>
              </a:rPr>
              <a:t>(){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     </a:t>
            </a:r>
            <a:r>
              <a:rPr lang="nl-NL" sz="2000" dirty="0" err="1" smtClean="0">
                <a:solidFill>
                  <a:srgbClr val="2F2B20"/>
                </a:solidFill>
              </a:rPr>
              <a:t>initialized</a:t>
            </a:r>
            <a:r>
              <a:rPr lang="nl-NL" sz="2000" dirty="0" smtClean="0">
                <a:solidFill>
                  <a:srgbClr val="2F2B20"/>
                </a:solidFill>
              </a:rPr>
              <a:t> = $</a:t>
            </a:r>
            <a:r>
              <a:rPr lang="nl-NL" sz="2000" dirty="0" err="1" smtClean="0">
                <a:solidFill>
                  <a:srgbClr val="2F2B20"/>
                </a:solidFill>
              </a:rPr>
              <a:t>element.timepicker</a:t>
            </a:r>
            <a:r>
              <a:rPr lang="nl-NL" sz="2000" dirty="0" smtClean="0">
                <a:solidFill>
                  <a:srgbClr val="2F2B20"/>
                </a:solidFill>
              </a:rPr>
              <a:t>().on(‘</a:t>
            </a:r>
            <a:r>
              <a:rPr lang="nl-NL" sz="2000" dirty="0" err="1" smtClean="0">
                <a:solidFill>
                  <a:srgbClr val="2F2B20"/>
                </a:solidFill>
              </a:rPr>
              <a:t>changeTime</a:t>
            </a:r>
            <a:r>
              <a:rPr lang="nl-NL" sz="2000" dirty="0" smtClean="0">
                <a:solidFill>
                  <a:srgbClr val="2F2B20"/>
                </a:solidFill>
              </a:rPr>
              <a:t>’, </a:t>
            </a:r>
            <a:r>
              <a:rPr lang="nl-NL" sz="2000" dirty="0" err="1" smtClean="0">
                <a:solidFill>
                  <a:srgbClr val="2F2B20"/>
                </a:solidFill>
              </a:rPr>
              <a:t>function</a:t>
            </a:r>
            <a:r>
              <a:rPr lang="nl-NL" sz="2000" dirty="0" smtClean="0">
                <a:solidFill>
                  <a:srgbClr val="2F2B20"/>
                </a:solidFill>
              </a:rPr>
              <a:t>(</a:t>
            </a:r>
            <a:r>
              <a:rPr lang="nl-NL" sz="2000" dirty="0" err="1" smtClean="0">
                <a:solidFill>
                  <a:srgbClr val="2F2B20"/>
                </a:solidFill>
              </a:rPr>
              <a:t>ev</a:t>
            </a:r>
            <a:r>
              <a:rPr lang="nl-NL" sz="2000" dirty="0" smtClean="0">
                <a:solidFill>
                  <a:srgbClr val="2F2B20"/>
                </a:solidFill>
              </a:rPr>
              <a:t>, ui){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         var sec = $</a:t>
            </a:r>
            <a:r>
              <a:rPr lang="nl-NL" sz="2000" dirty="0" err="1" smtClean="0">
                <a:solidFill>
                  <a:srgbClr val="2F2B20"/>
                </a:solidFill>
              </a:rPr>
              <a:t>element.timepicker</a:t>
            </a:r>
            <a:r>
              <a:rPr lang="nl-NL" sz="2000" dirty="0" smtClean="0">
                <a:solidFill>
                  <a:srgbClr val="2F2B20"/>
                </a:solidFill>
              </a:rPr>
              <a:t>(‘</a:t>
            </a:r>
            <a:r>
              <a:rPr lang="nl-NL" sz="2000" dirty="0" err="1" smtClean="0">
                <a:solidFill>
                  <a:srgbClr val="2F2B20"/>
                </a:solidFill>
              </a:rPr>
              <a:t>getSecondsFromMidnight</a:t>
            </a:r>
            <a:r>
              <a:rPr lang="nl-NL" sz="2000" dirty="0" smtClean="0">
                <a:solidFill>
                  <a:srgbClr val="2F2B20"/>
                </a:solidFill>
              </a:rPr>
              <a:t>’);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         </a:t>
            </a:r>
            <a:r>
              <a:rPr lang="nl-NL" sz="2000" dirty="0" err="1" smtClean="0">
                <a:solidFill>
                  <a:srgbClr val="2F2B20"/>
                </a:solidFill>
              </a:rPr>
              <a:t>ngModel</a:t>
            </a:r>
            <a:r>
              <a:rPr lang="nl-NL" sz="2000" dirty="0" smtClean="0">
                <a:solidFill>
                  <a:srgbClr val="2F2B20"/>
                </a:solidFill>
              </a:rPr>
              <a:t>.$</a:t>
            </a:r>
            <a:r>
              <a:rPr lang="nl-NL" sz="2000" dirty="0" err="1" smtClean="0">
                <a:solidFill>
                  <a:srgbClr val="2F2B20"/>
                </a:solidFill>
              </a:rPr>
              <a:t>setViewValue</a:t>
            </a:r>
            <a:r>
              <a:rPr lang="nl-NL" sz="2000" dirty="0" smtClean="0">
                <a:solidFill>
                  <a:srgbClr val="2F2B20"/>
                </a:solidFill>
              </a:rPr>
              <a:t>(sec * 1000);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     });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});</a:t>
            </a:r>
          </a:p>
          <a:p>
            <a:r>
              <a:rPr lang="en-US" sz="2000" dirty="0" smtClean="0">
                <a:solidFill>
                  <a:srgbClr val="2F2B20"/>
                </a:solidFill>
              </a:rPr>
              <a:t>        …</a:t>
            </a:r>
            <a:endParaRPr lang="nl-NL" sz="2000" dirty="0" smtClean="0">
              <a:solidFill>
                <a:srgbClr val="2F2B20"/>
              </a:solidFill>
            </a:endParaRPr>
          </a:p>
          <a:p>
            <a:r>
              <a:rPr lang="nl-NL" sz="2000" dirty="0" smtClean="0">
                <a:solidFill>
                  <a:srgbClr val="2F2B20"/>
                </a:solidFill>
              </a:rPr>
              <a:t>        }</a:t>
            </a:r>
            <a:endParaRPr lang="nl-NL" sz="2000" dirty="0">
              <a:solidFill>
                <a:srgbClr val="2F2B20"/>
              </a:solidFill>
            </a:endParaRPr>
          </a:p>
          <a:p>
            <a:r>
              <a:rPr lang="nl-NL" sz="2000" dirty="0" smtClean="0">
                <a:solidFill>
                  <a:srgbClr val="2F2B20"/>
                </a:solidFill>
              </a:rPr>
              <a:t>    }</a:t>
            </a:r>
          </a:p>
          <a:p>
            <a:r>
              <a:rPr lang="nl-NL" sz="2000" dirty="0">
                <a:solidFill>
                  <a:srgbClr val="2F2B20"/>
                </a:solidFill>
              </a:rPr>
              <a:t>}</a:t>
            </a:r>
            <a:r>
              <a:rPr lang="nl-NL" sz="2000" dirty="0" smtClean="0">
                <a:solidFill>
                  <a:srgbClr val="2F2B20"/>
                </a:solidFill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969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ngular.noop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50635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</a:t>
            </a:r>
            <a:r>
              <a:rPr lang="en-US" sz="2800" dirty="0"/>
              <a:t> </a:t>
            </a:r>
            <a:r>
              <a:rPr lang="en-US" sz="2800" dirty="0" smtClean="0"/>
              <a:t>function that performs no operations.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useful when writing code in the functional style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commonly used in </a:t>
            </a:r>
            <a:r>
              <a:rPr lang="en-US" sz="2800" dirty="0" err="1" smtClean="0"/>
              <a:t>AngularJS</a:t>
            </a:r>
            <a:r>
              <a:rPr lang="en-US" sz="2800" dirty="0" smtClean="0"/>
              <a:t> source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1225176" y="3585885"/>
            <a:ext cx="5169645" cy="18377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14300"/>
            <a:r>
              <a:rPr lang="en-US" sz="2400" dirty="0" smtClean="0">
                <a:solidFill>
                  <a:srgbClr val="2F2B20"/>
                </a:solidFill>
              </a:rPr>
              <a:t>function foo(callback){</a:t>
            </a:r>
          </a:p>
          <a:p>
            <a:pPr marL="114300"/>
            <a:r>
              <a:rPr lang="en-US" sz="2400" dirty="0" smtClean="0">
                <a:solidFill>
                  <a:srgbClr val="2F2B20"/>
                </a:solidFill>
              </a:rPr>
              <a:t>    </a:t>
            </a:r>
            <a:r>
              <a:rPr lang="en-US" sz="2400" dirty="0" err="1" smtClean="0">
                <a:solidFill>
                  <a:srgbClr val="2F2B20"/>
                </a:solidFill>
              </a:rPr>
              <a:t>var</a:t>
            </a:r>
            <a:r>
              <a:rPr lang="en-US" sz="2400" dirty="0" smtClean="0">
                <a:solidFill>
                  <a:srgbClr val="2F2B20"/>
                </a:solidFill>
              </a:rPr>
              <a:t> result = </a:t>
            </a:r>
            <a:r>
              <a:rPr lang="en-US" sz="2400" dirty="0" err="1" smtClean="0">
                <a:solidFill>
                  <a:srgbClr val="2F2B20"/>
                </a:solidFill>
              </a:rPr>
              <a:t>calculateResult</a:t>
            </a:r>
            <a:r>
              <a:rPr lang="en-US" sz="2400" dirty="0" smtClean="0">
                <a:solidFill>
                  <a:srgbClr val="2F2B20"/>
                </a:solidFill>
              </a:rPr>
              <a:t>();</a:t>
            </a:r>
          </a:p>
          <a:p>
            <a:pPr marL="114300"/>
            <a:r>
              <a:rPr lang="en-US" sz="2400" dirty="0" smtClean="0">
                <a:solidFill>
                  <a:srgbClr val="2F2B20"/>
                </a:solidFill>
              </a:rPr>
              <a:t>    (callback || </a:t>
            </a:r>
            <a:r>
              <a:rPr lang="en-US" sz="2400" dirty="0" err="1" smtClean="0">
                <a:solidFill>
                  <a:srgbClr val="FF0000"/>
                </a:solidFill>
              </a:rPr>
              <a:t>angular.noop</a:t>
            </a:r>
            <a:r>
              <a:rPr lang="en-US" sz="2400" dirty="0" smtClean="0">
                <a:solidFill>
                  <a:srgbClr val="2F2B20"/>
                </a:solidFill>
              </a:rPr>
              <a:t>)(result);</a:t>
            </a:r>
            <a:endParaRPr lang="en-US" sz="2400" dirty="0">
              <a:solidFill>
                <a:srgbClr val="2F2B20"/>
              </a:solidFill>
            </a:endParaRPr>
          </a:p>
          <a:p>
            <a:pPr marL="114300"/>
            <a:r>
              <a:rPr lang="en-US" sz="2400" dirty="0" smtClean="0">
                <a:solidFill>
                  <a:srgbClr val="2F2B20"/>
                </a:solidFill>
              </a:rPr>
              <a:t>}</a:t>
            </a:r>
            <a:endParaRPr lang="en-US" sz="2400" dirty="0">
              <a:solidFill>
                <a:srgbClr val="2F2B2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55059" y="2196359"/>
            <a:ext cx="2286000" cy="582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000" dirty="0" err="1">
                <a:solidFill>
                  <a:srgbClr val="2F2B20"/>
                </a:solidFill>
              </a:rPr>
              <a:t>function</a:t>
            </a:r>
            <a:r>
              <a:rPr lang="nl-NL" sz="2000" dirty="0">
                <a:solidFill>
                  <a:srgbClr val="2F2B20"/>
                </a:solidFill>
              </a:rPr>
              <a:t> noop() {</a:t>
            </a:r>
            <a:r>
              <a:rPr lang="nl-NL" sz="2000" dirty="0" smtClean="0">
                <a:solidFill>
                  <a:srgbClr val="2F2B20"/>
                </a:solidFill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293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Data Model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27412" y="2085041"/>
            <a:ext cx="4497294" cy="9696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User selects a value, </a:t>
            </a:r>
            <a:r>
              <a:rPr lang="en-US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timepicker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fires ‘</a:t>
            </a:r>
            <a:r>
              <a:rPr lang="en-US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changeTime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’ event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27412" y="3736507"/>
            <a:ext cx="4497294" cy="955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Our listener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gets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time and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passes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to</a:t>
            </a:r>
            <a:r>
              <a:rPr lang="en-US" sz="2400" dirty="0">
                <a:solidFill>
                  <a:srgbClr val="FF0000"/>
                </a:solidFill>
              </a:rPr>
              <a:t> $</a:t>
            </a:r>
            <a:r>
              <a:rPr lang="en-US" sz="2400" dirty="0" err="1">
                <a:solidFill>
                  <a:srgbClr val="FF0000"/>
                </a:solidFill>
              </a:rPr>
              <a:t>setViewValue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57294" y="5383024"/>
            <a:ext cx="4497294" cy="9221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ngModel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controller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updates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new </a:t>
            </a:r>
            <a:r>
              <a:rPr lang="en-US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valueto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 model</a:t>
            </a:r>
          </a:p>
        </p:txBody>
      </p:sp>
      <p:sp>
        <p:nvSpPr>
          <p:cNvPr id="7" name="Down Arrow 6"/>
          <p:cNvSpPr/>
          <p:nvPr/>
        </p:nvSpPr>
        <p:spPr>
          <a:xfrm>
            <a:off x="3839882" y="3054723"/>
            <a:ext cx="657412" cy="68178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857813" y="4701240"/>
            <a:ext cx="657412" cy="68178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98" y="274638"/>
            <a:ext cx="8567272" cy="1143000"/>
          </a:xfrm>
        </p:spPr>
        <p:txBody>
          <a:bodyPr/>
          <a:lstStyle/>
          <a:p>
            <a:r>
              <a:rPr lang="en-US" dirty="0" err="1" smtClean="0"/>
              <a:t>ngModelController</a:t>
            </a:r>
            <a:r>
              <a:rPr lang="en-US" dirty="0" smtClean="0"/>
              <a:t>.$</a:t>
            </a:r>
            <a:r>
              <a:rPr lang="en-US" dirty="0" err="1" smtClean="0"/>
              <a:t>setViewValue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93764"/>
            <a:ext cx="8148918" cy="134470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err="1" smtClean="0"/>
              <a:t>setTimeout</a:t>
            </a:r>
            <a:r>
              <a:rPr lang="en-US" dirty="0" smtClean="0"/>
              <a:t>: </a:t>
            </a:r>
          </a:p>
          <a:p>
            <a:r>
              <a:rPr lang="en-US" dirty="0" smtClean="0"/>
              <a:t>avoid 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 smtClean="0"/>
              <a:t>Timepicker</a:t>
            </a:r>
            <a:r>
              <a:rPr lang="en-US" dirty="0" smtClean="0"/>
              <a:t> and </a:t>
            </a:r>
            <a:r>
              <a:rPr lang="en-US" dirty="0" err="1" smtClean="0"/>
              <a:t>AngularJS</a:t>
            </a:r>
            <a:r>
              <a:rPr lang="en-US" dirty="0" smtClean="0"/>
              <a:t> run into a race condition</a:t>
            </a:r>
          </a:p>
          <a:p>
            <a:r>
              <a:rPr lang="en-US" dirty="0"/>
              <a:t>d</a:t>
            </a:r>
            <a:r>
              <a:rPr lang="en-US" dirty="0" smtClean="0"/>
              <a:t>elay </a:t>
            </a:r>
            <a:r>
              <a:rPr lang="en-US" dirty="0" err="1" smtClean="0"/>
              <a:t>AngularJS</a:t>
            </a:r>
            <a:r>
              <a:rPr lang="en-US" dirty="0" smtClean="0"/>
              <a:t> execution for better performance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2519" y="1417638"/>
            <a:ext cx="8901953" cy="3737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000" dirty="0" smtClean="0">
                <a:solidFill>
                  <a:srgbClr val="2F2B20"/>
                </a:solidFill>
              </a:rPr>
              <a:t>.</a:t>
            </a:r>
            <a:r>
              <a:rPr lang="nl-NL" sz="2000" dirty="0" err="1" smtClean="0">
                <a:solidFill>
                  <a:srgbClr val="2F2B20"/>
                </a:solidFill>
              </a:rPr>
              <a:t>directive</a:t>
            </a:r>
            <a:r>
              <a:rPr lang="nl-NL" sz="2000" dirty="0" smtClean="0">
                <a:solidFill>
                  <a:srgbClr val="2F2B20"/>
                </a:solidFill>
              </a:rPr>
              <a:t>(‘</a:t>
            </a:r>
            <a:r>
              <a:rPr lang="nl-NL" sz="2000" dirty="0" err="1" smtClean="0">
                <a:solidFill>
                  <a:srgbClr val="2F2B20"/>
                </a:solidFill>
              </a:rPr>
              <a:t>timepicker</a:t>
            </a:r>
            <a:r>
              <a:rPr lang="nl-NL" sz="2000" dirty="0" smtClean="0">
                <a:solidFill>
                  <a:srgbClr val="2F2B20"/>
                </a:solidFill>
              </a:rPr>
              <a:t>’, </a:t>
            </a:r>
            <a:r>
              <a:rPr lang="nl-NL" sz="2000" dirty="0" err="1" smtClean="0">
                <a:solidFill>
                  <a:srgbClr val="2F2B20"/>
                </a:solidFill>
              </a:rPr>
              <a:t>function</a:t>
            </a:r>
            <a:r>
              <a:rPr lang="nl-NL" sz="2000" dirty="0" smtClean="0">
                <a:solidFill>
                  <a:srgbClr val="2F2B20"/>
                </a:solidFill>
              </a:rPr>
              <a:t>(){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</a:t>
            </a:r>
            <a:r>
              <a:rPr lang="en-US" sz="2000" dirty="0" smtClean="0">
                <a:solidFill>
                  <a:srgbClr val="2F2B20"/>
                </a:solidFill>
              </a:rPr>
              <a:t>…</a:t>
            </a:r>
            <a:endParaRPr lang="nl-NL" sz="2000" dirty="0" smtClean="0">
              <a:solidFill>
                <a:srgbClr val="2F2B20"/>
              </a:solidFill>
            </a:endParaRPr>
          </a:p>
          <a:p>
            <a:r>
              <a:rPr lang="nl-NL" sz="2000" dirty="0">
                <a:solidFill>
                  <a:srgbClr val="2F2B20"/>
                </a:solidFill>
              </a:rPr>
              <a:t> </a:t>
            </a:r>
            <a:r>
              <a:rPr lang="nl-NL" sz="2000" dirty="0" smtClean="0">
                <a:solidFill>
                  <a:srgbClr val="2F2B20"/>
                </a:solidFill>
              </a:rPr>
              <a:t>       link: </a:t>
            </a:r>
            <a:r>
              <a:rPr lang="nl-NL" sz="2000" dirty="0" err="1" smtClean="0">
                <a:solidFill>
                  <a:srgbClr val="2F2B20"/>
                </a:solidFill>
              </a:rPr>
              <a:t>function</a:t>
            </a:r>
            <a:r>
              <a:rPr lang="nl-NL" sz="2000" dirty="0" smtClean="0">
                <a:solidFill>
                  <a:srgbClr val="2F2B20"/>
                </a:solidFill>
              </a:rPr>
              <a:t>($scope, $element, $</a:t>
            </a:r>
            <a:r>
              <a:rPr lang="nl-NL" sz="2000" dirty="0" err="1" smtClean="0">
                <a:solidFill>
                  <a:srgbClr val="2F2B20"/>
                </a:solidFill>
              </a:rPr>
              <a:t>attrs</a:t>
            </a:r>
            <a:r>
              <a:rPr lang="nl-NL" sz="2000" dirty="0" smtClean="0">
                <a:solidFill>
                  <a:srgbClr val="2F2B20"/>
                </a:solidFill>
              </a:rPr>
              <a:t>, </a:t>
            </a:r>
            <a:r>
              <a:rPr lang="nl-NL" sz="2000" dirty="0" err="1" smtClean="0">
                <a:solidFill>
                  <a:srgbClr val="2F2B20"/>
                </a:solidFill>
              </a:rPr>
              <a:t>ngModel</a:t>
            </a:r>
            <a:r>
              <a:rPr lang="nl-NL" sz="2000" dirty="0" smtClean="0">
                <a:solidFill>
                  <a:srgbClr val="2F2B20"/>
                </a:solidFill>
              </a:rPr>
              <a:t>){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 </a:t>
            </a:r>
            <a:r>
              <a:rPr lang="nl-NL" sz="2000" dirty="0" err="1" smtClean="0">
                <a:solidFill>
                  <a:schemeClr val="tx1"/>
                </a:solidFill>
              </a:rPr>
              <a:t>ngModel</a:t>
            </a:r>
            <a:r>
              <a:rPr lang="nl-NL" sz="2000" dirty="0" smtClean="0">
                <a:solidFill>
                  <a:schemeClr val="tx1"/>
                </a:solidFill>
              </a:rPr>
              <a:t> = </a:t>
            </a:r>
            <a:r>
              <a:rPr lang="nl-NL" sz="2000" dirty="0" err="1" smtClean="0">
                <a:solidFill>
                  <a:schemeClr val="tx1"/>
                </a:solidFill>
              </a:rPr>
              <a:t>ngModel</a:t>
            </a:r>
            <a:r>
              <a:rPr lang="nl-NL" sz="2000" dirty="0" smtClean="0">
                <a:solidFill>
                  <a:schemeClr val="tx1"/>
                </a:solidFill>
              </a:rPr>
              <a:t> || {“$</a:t>
            </a:r>
            <a:r>
              <a:rPr lang="nl-NL" sz="2000" dirty="0" err="1" smtClean="0">
                <a:solidFill>
                  <a:schemeClr val="tx1"/>
                </a:solidFill>
              </a:rPr>
              <a:t>setViewValue</a:t>
            </a:r>
            <a:r>
              <a:rPr lang="nl-NL" sz="2000" dirty="0" smtClean="0">
                <a:solidFill>
                  <a:schemeClr val="tx1"/>
                </a:solidFill>
              </a:rPr>
              <a:t>” : </a:t>
            </a:r>
            <a:r>
              <a:rPr lang="nl-NL" sz="2000" dirty="0" err="1" smtClean="0">
                <a:solidFill>
                  <a:schemeClr val="tx1"/>
                </a:solidFill>
              </a:rPr>
              <a:t>angular.noop</a:t>
            </a:r>
            <a:r>
              <a:rPr lang="nl-NL" sz="2000" dirty="0" smtClean="0">
                <a:solidFill>
                  <a:schemeClr val="tx1"/>
                </a:solidFill>
              </a:rPr>
              <a:t>};</a:t>
            </a:r>
          </a:p>
          <a:p>
            <a:r>
              <a:rPr lang="nl-NL" sz="2000" dirty="0">
                <a:solidFill>
                  <a:srgbClr val="2F2B20"/>
                </a:solidFill>
              </a:rPr>
              <a:t> </a:t>
            </a:r>
            <a:r>
              <a:rPr lang="nl-NL" sz="2000" dirty="0" smtClean="0">
                <a:solidFill>
                  <a:srgbClr val="2F2B20"/>
                </a:solidFill>
              </a:rPr>
              <a:t>           var </a:t>
            </a:r>
            <a:r>
              <a:rPr lang="nl-NL" sz="2000" dirty="0" err="1">
                <a:solidFill>
                  <a:srgbClr val="2F2B20"/>
                </a:solidFill>
              </a:rPr>
              <a:t>initialized</a:t>
            </a:r>
            <a:r>
              <a:rPr lang="nl-NL" sz="2000" dirty="0">
                <a:solidFill>
                  <a:srgbClr val="2F2B20"/>
                </a:solidFill>
              </a:rPr>
              <a:t> = </a:t>
            </a:r>
            <a:r>
              <a:rPr lang="nl-NL" sz="2000" dirty="0" err="1">
                <a:solidFill>
                  <a:srgbClr val="2F2B20"/>
                </a:solidFill>
              </a:rPr>
              <a:t>false</a:t>
            </a:r>
            <a:r>
              <a:rPr lang="nl-NL" sz="2000" dirty="0">
                <a:solidFill>
                  <a:srgbClr val="2F2B20"/>
                </a:solidFill>
              </a:rPr>
              <a:t>;</a:t>
            </a:r>
            <a:endParaRPr lang="nl-NL" sz="2000" dirty="0" smtClean="0">
              <a:solidFill>
                <a:srgbClr val="2F2B20"/>
              </a:solidFill>
            </a:endParaRPr>
          </a:p>
          <a:p>
            <a:r>
              <a:rPr lang="nl-NL" sz="2000" b="1" dirty="0" smtClean="0">
                <a:solidFill>
                  <a:srgbClr val="2F2B20"/>
                </a:solidFill>
              </a:rPr>
              <a:t>            </a:t>
            </a:r>
            <a:r>
              <a:rPr lang="nl-NL" sz="2000" b="1" dirty="0" err="1" smtClean="0">
                <a:solidFill>
                  <a:srgbClr val="2F2B20"/>
                </a:solidFill>
              </a:rPr>
              <a:t>setTimeout</a:t>
            </a:r>
            <a:r>
              <a:rPr lang="nl-NL" sz="2000" b="1" dirty="0" smtClean="0">
                <a:solidFill>
                  <a:srgbClr val="2F2B20"/>
                </a:solidFill>
              </a:rPr>
              <a:t>(</a:t>
            </a:r>
            <a:r>
              <a:rPr lang="nl-NL" sz="2000" b="1" dirty="0" err="1" smtClean="0">
                <a:solidFill>
                  <a:srgbClr val="2F2B20"/>
                </a:solidFill>
              </a:rPr>
              <a:t>function</a:t>
            </a:r>
            <a:r>
              <a:rPr lang="nl-NL" sz="2000" b="1" dirty="0" smtClean="0">
                <a:solidFill>
                  <a:srgbClr val="2F2B20"/>
                </a:solidFill>
              </a:rPr>
              <a:t>(){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     </a:t>
            </a:r>
            <a:r>
              <a:rPr lang="nl-NL" sz="2000" dirty="0" err="1">
                <a:solidFill>
                  <a:srgbClr val="2F2B20"/>
                </a:solidFill>
              </a:rPr>
              <a:t>initialized</a:t>
            </a:r>
            <a:r>
              <a:rPr lang="nl-NL" sz="2000" dirty="0">
                <a:solidFill>
                  <a:srgbClr val="2F2B20"/>
                </a:solidFill>
              </a:rPr>
              <a:t> </a:t>
            </a:r>
            <a:r>
              <a:rPr lang="nl-NL" sz="2000" dirty="0" smtClean="0">
                <a:solidFill>
                  <a:srgbClr val="2F2B20"/>
                </a:solidFill>
              </a:rPr>
              <a:t>= $</a:t>
            </a:r>
            <a:r>
              <a:rPr lang="nl-NL" sz="2000" dirty="0" err="1" smtClean="0">
                <a:solidFill>
                  <a:srgbClr val="2F2B20"/>
                </a:solidFill>
              </a:rPr>
              <a:t>element.timepicker</a:t>
            </a:r>
            <a:r>
              <a:rPr lang="nl-NL" sz="2000" dirty="0" smtClean="0">
                <a:solidFill>
                  <a:srgbClr val="2F2B20"/>
                </a:solidFill>
              </a:rPr>
              <a:t>().on(‘</a:t>
            </a:r>
            <a:r>
              <a:rPr lang="nl-NL" sz="2000" b="1" dirty="0" err="1" smtClean="0">
                <a:solidFill>
                  <a:srgbClr val="2F2B20"/>
                </a:solidFill>
              </a:rPr>
              <a:t>changeTime</a:t>
            </a:r>
            <a:r>
              <a:rPr lang="nl-NL" sz="2000" dirty="0" smtClean="0">
                <a:solidFill>
                  <a:srgbClr val="2F2B20"/>
                </a:solidFill>
              </a:rPr>
              <a:t>’, </a:t>
            </a:r>
            <a:r>
              <a:rPr lang="nl-NL" sz="2000" dirty="0" err="1" smtClean="0">
                <a:solidFill>
                  <a:srgbClr val="2F2B20"/>
                </a:solidFill>
              </a:rPr>
              <a:t>function</a:t>
            </a:r>
            <a:r>
              <a:rPr lang="nl-NL" sz="2000" dirty="0" smtClean="0">
                <a:solidFill>
                  <a:srgbClr val="2F2B20"/>
                </a:solidFill>
              </a:rPr>
              <a:t>(</a:t>
            </a:r>
            <a:r>
              <a:rPr lang="nl-NL" sz="2000" dirty="0" err="1" smtClean="0">
                <a:solidFill>
                  <a:srgbClr val="2F2B20"/>
                </a:solidFill>
              </a:rPr>
              <a:t>ev</a:t>
            </a:r>
            <a:r>
              <a:rPr lang="nl-NL" sz="2000" dirty="0" smtClean="0">
                <a:solidFill>
                  <a:srgbClr val="2F2B20"/>
                </a:solidFill>
              </a:rPr>
              <a:t>, ui){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         var sec = $</a:t>
            </a:r>
            <a:r>
              <a:rPr lang="nl-NL" sz="2000" dirty="0" err="1" smtClean="0">
                <a:solidFill>
                  <a:srgbClr val="2F2B20"/>
                </a:solidFill>
              </a:rPr>
              <a:t>element.timepicker</a:t>
            </a:r>
            <a:r>
              <a:rPr lang="nl-NL" sz="2000" dirty="0" smtClean="0">
                <a:solidFill>
                  <a:srgbClr val="2F2B20"/>
                </a:solidFill>
              </a:rPr>
              <a:t>(‘</a:t>
            </a:r>
            <a:r>
              <a:rPr lang="nl-NL" sz="2000" dirty="0" err="1" smtClean="0">
                <a:solidFill>
                  <a:srgbClr val="2F2B20"/>
                </a:solidFill>
              </a:rPr>
              <a:t>getSecondsFromMidnight</a:t>
            </a:r>
            <a:r>
              <a:rPr lang="nl-NL" sz="2000" dirty="0" smtClean="0">
                <a:solidFill>
                  <a:srgbClr val="2F2B20"/>
                </a:solidFill>
              </a:rPr>
              <a:t>’);</a:t>
            </a:r>
          </a:p>
          <a:p>
            <a:r>
              <a:rPr lang="nl-NL" sz="2000" dirty="0">
                <a:solidFill>
                  <a:srgbClr val="2F2B20"/>
                </a:solidFill>
              </a:rPr>
              <a:t> </a:t>
            </a:r>
            <a:r>
              <a:rPr lang="nl-NL" sz="2000" dirty="0" smtClean="0">
                <a:solidFill>
                  <a:srgbClr val="2F2B20"/>
                </a:solidFill>
              </a:rPr>
              <a:t>                   </a:t>
            </a:r>
            <a:r>
              <a:rPr lang="nl-NL" sz="2000" dirty="0" err="1" smtClean="0">
                <a:solidFill>
                  <a:srgbClr val="FF0000"/>
                </a:solidFill>
              </a:rPr>
              <a:t>ngModel</a:t>
            </a:r>
            <a:r>
              <a:rPr lang="nl-NL" sz="2000" dirty="0" smtClean="0">
                <a:solidFill>
                  <a:srgbClr val="FF0000"/>
                </a:solidFill>
              </a:rPr>
              <a:t>.$</a:t>
            </a:r>
            <a:r>
              <a:rPr lang="nl-NL" sz="2000" dirty="0" err="1" smtClean="0">
                <a:solidFill>
                  <a:srgbClr val="FF0000"/>
                </a:solidFill>
              </a:rPr>
              <a:t>setViewValue</a:t>
            </a:r>
            <a:r>
              <a:rPr lang="nl-NL" sz="2000" dirty="0" smtClean="0">
                <a:solidFill>
                  <a:srgbClr val="FF0000"/>
                </a:solidFill>
              </a:rPr>
              <a:t>(sec * 1000);</a:t>
            </a:r>
            <a:endParaRPr lang="nl-NL" sz="2000" dirty="0">
              <a:solidFill>
                <a:srgbClr val="FF0000"/>
              </a:solidFill>
            </a:endParaRP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     });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});</a:t>
            </a:r>
          </a:p>
          <a:p>
            <a:r>
              <a:rPr lang="en-US" sz="2000" dirty="0" smtClean="0">
                <a:solidFill>
                  <a:srgbClr val="2F2B20"/>
                </a:solidFill>
              </a:rPr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094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UI 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763060" y="2085041"/>
            <a:ext cx="4840941" cy="9696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ngModel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Directive observes change and call</a:t>
            </a:r>
            <a:r>
              <a:rPr lang="en-US" sz="2400" dirty="0" smtClean="0">
                <a:solidFill>
                  <a:srgbClr val="FF0000"/>
                </a:solidFill>
              </a:rPr>
              <a:t> $render</a:t>
            </a:r>
            <a:r>
              <a:rPr lang="en-US" sz="2400" b="1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with new value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63061" y="3736507"/>
            <a:ext cx="4840940" cy="955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$render function passes new value to ‘</a:t>
            </a:r>
            <a:r>
              <a:rPr lang="en-US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setTime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’ 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63059" y="5383024"/>
            <a:ext cx="4840941" cy="9221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Timepicker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updates element and display new time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839882" y="3054723"/>
            <a:ext cx="657412" cy="68178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857813" y="4701240"/>
            <a:ext cx="657412" cy="68178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ngModelController</a:t>
            </a:r>
            <a:r>
              <a:rPr lang="en-US" dirty="0" smtClean="0"/>
              <a:t>.$render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2519" y="1731399"/>
            <a:ext cx="8393951" cy="48471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2000" dirty="0" smtClean="0">
                <a:solidFill>
                  <a:srgbClr val="2F2B20"/>
                </a:solidFill>
              </a:rPr>
              <a:t>.</a:t>
            </a:r>
            <a:r>
              <a:rPr lang="nl-NL" sz="2000" dirty="0" err="1" smtClean="0">
                <a:solidFill>
                  <a:srgbClr val="2F2B20"/>
                </a:solidFill>
              </a:rPr>
              <a:t>directive</a:t>
            </a:r>
            <a:r>
              <a:rPr lang="nl-NL" sz="2000" dirty="0" smtClean="0">
                <a:solidFill>
                  <a:srgbClr val="2F2B20"/>
                </a:solidFill>
              </a:rPr>
              <a:t>(‘</a:t>
            </a:r>
            <a:r>
              <a:rPr lang="nl-NL" sz="2000" dirty="0" err="1" smtClean="0">
                <a:solidFill>
                  <a:srgbClr val="2F2B20"/>
                </a:solidFill>
              </a:rPr>
              <a:t>timepicker</a:t>
            </a:r>
            <a:r>
              <a:rPr lang="nl-NL" sz="2000" dirty="0" smtClean="0">
                <a:solidFill>
                  <a:srgbClr val="2F2B20"/>
                </a:solidFill>
              </a:rPr>
              <a:t>’, </a:t>
            </a:r>
            <a:r>
              <a:rPr lang="nl-NL" sz="2000" dirty="0" err="1" smtClean="0">
                <a:solidFill>
                  <a:srgbClr val="2F2B20"/>
                </a:solidFill>
              </a:rPr>
              <a:t>function</a:t>
            </a:r>
            <a:r>
              <a:rPr lang="nl-NL" sz="2000" dirty="0" smtClean="0">
                <a:solidFill>
                  <a:srgbClr val="2F2B20"/>
                </a:solidFill>
              </a:rPr>
              <a:t>(){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</a:t>
            </a:r>
            <a:r>
              <a:rPr lang="en-US" sz="2000" dirty="0" smtClean="0">
                <a:solidFill>
                  <a:srgbClr val="2F2B20"/>
                </a:solidFill>
              </a:rPr>
              <a:t>…</a:t>
            </a:r>
            <a:endParaRPr lang="nl-NL" sz="2000" dirty="0" smtClean="0">
              <a:solidFill>
                <a:srgbClr val="2F2B20"/>
              </a:solidFill>
            </a:endParaRPr>
          </a:p>
          <a:p>
            <a:r>
              <a:rPr lang="nl-NL" sz="2000" dirty="0">
                <a:solidFill>
                  <a:srgbClr val="2F2B20"/>
                </a:solidFill>
              </a:rPr>
              <a:t> </a:t>
            </a:r>
            <a:r>
              <a:rPr lang="nl-NL" sz="2000" dirty="0" smtClean="0">
                <a:solidFill>
                  <a:srgbClr val="2F2B20"/>
                </a:solidFill>
              </a:rPr>
              <a:t>       link: </a:t>
            </a:r>
            <a:r>
              <a:rPr lang="nl-NL" sz="2000" dirty="0" err="1" smtClean="0">
                <a:solidFill>
                  <a:srgbClr val="2F2B20"/>
                </a:solidFill>
              </a:rPr>
              <a:t>function</a:t>
            </a:r>
            <a:r>
              <a:rPr lang="nl-NL" sz="2000" dirty="0" smtClean="0">
                <a:solidFill>
                  <a:srgbClr val="2F2B20"/>
                </a:solidFill>
              </a:rPr>
              <a:t>($scope, $element, $</a:t>
            </a:r>
            <a:r>
              <a:rPr lang="nl-NL" sz="2000" dirty="0" err="1" smtClean="0">
                <a:solidFill>
                  <a:srgbClr val="2F2B20"/>
                </a:solidFill>
              </a:rPr>
              <a:t>attrs</a:t>
            </a:r>
            <a:r>
              <a:rPr lang="nl-NL" sz="2000" dirty="0" smtClean="0">
                <a:solidFill>
                  <a:srgbClr val="2F2B20"/>
                </a:solidFill>
              </a:rPr>
              <a:t>, </a:t>
            </a:r>
            <a:r>
              <a:rPr lang="nl-NL" sz="2000" dirty="0" err="1" smtClean="0">
                <a:solidFill>
                  <a:srgbClr val="2F2B20"/>
                </a:solidFill>
              </a:rPr>
              <a:t>ngModel</a:t>
            </a:r>
            <a:r>
              <a:rPr lang="nl-NL" sz="2000" dirty="0" smtClean="0">
                <a:solidFill>
                  <a:srgbClr val="2F2B20"/>
                </a:solidFill>
              </a:rPr>
              <a:t>){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 </a:t>
            </a:r>
            <a:r>
              <a:rPr lang="nl-NL" sz="2000" dirty="0" err="1" smtClean="0">
                <a:solidFill>
                  <a:schemeClr val="tx1"/>
                </a:solidFill>
              </a:rPr>
              <a:t>ngModel</a:t>
            </a:r>
            <a:r>
              <a:rPr lang="nl-NL" sz="2000" dirty="0" smtClean="0">
                <a:solidFill>
                  <a:schemeClr val="tx1"/>
                </a:solidFill>
              </a:rPr>
              <a:t> = </a:t>
            </a:r>
            <a:r>
              <a:rPr lang="nl-NL" sz="2000" dirty="0" err="1" smtClean="0">
                <a:solidFill>
                  <a:schemeClr val="tx1"/>
                </a:solidFill>
              </a:rPr>
              <a:t>ngModel</a:t>
            </a:r>
            <a:r>
              <a:rPr lang="nl-NL" sz="2000" dirty="0" smtClean="0">
                <a:solidFill>
                  <a:schemeClr val="tx1"/>
                </a:solidFill>
              </a:rPr>
              <a:t> || {“$</a:t>
            </a:r>
            <a:r>
              <a:rPr lang="nl-NL" sz="2000" dirty="0" err="1" smtClean="0">
                <a:solidFill>
                  <a:schemeClr val="tx1"/>
                </a:solidFill>
              </a:rPr>
              <a:t>setViewValue</a:t>
            </a:r>
            <a:r>
              <a:rPr lang="nl-NL" sz="2000" dirty="0" smtClean="0">
                <a:solidFill>
                  <a:schemeClr val="tx1"/>
                </a:solidFill>
              </a:rPr>
              <a:t>” : </a:t>
            </a:r>
            <a:r>
              <a:rPr lang="nl-NL" sz="2000" dirty="0" err="1" smtClean="0">
                <a:solidFill>
                  <a:schemeClr val="tx1"/>
                </a:solidFill>
              </a:rPr>
              <a:t>angular.noop</a:t>
            </a:r>
            <a:r>
              <a:rPr lang="nl-NL" sz="2000" dirty="0" smtClean="0">
                <a:solidFill>
                  <a:schemeClr val="tx1"/>
                </a:solidFill>
              </a:rPr>
              <a:t>};</a:t>
            </a:r>
          </a:p>
          <a:p>
            <a:r>
              <a:rPr lang="nl-NL" sz="2000" dirty="0">
                <a:solidFill>
                  <a:srgbClr val="2F2B20"/>
                </a:solidFill>
              </a:rPr>
              <a:t> </a:t>
            </a:r>
            <a:r>
              <a:rPr lang="nl-NL" sz="2000" dirty="0" smtClean="0">
                <a:solidFill>
                  <a:srgbClr val="2F2B20"/>
                </a:solidFill>
              </a:rPr>
              <a:t>           var </a:t>
            </a:r>
            <a:r>
              <a:rPr lang="nl-NL" sz="2000" dirty="0" err="1">
                <a:solidFill>
                  <a:srgbClr val="2F2B20"/>
                </a:solidFill>
              </a:rPr>
              <a:t>initialized</a:t>
            </a:r>
            <a:r>
              <a:rPr lang="nl-NL" sz="2000" dirty="0">
                <a:solidFill>
                  <a:srgbClr val="2F2B20"/>
                </a:solidFill>
              </a:rPr>
              <a:t> = </a:t>
            </a:r>
            <a:r>
              <a:rPr lang="nl-NL" sz="2000" dirty="0" err="1">
                <a:solidFill>
                  <a:srgbClr val="2F2B20"/>
                </a:solidFill>
              </a:rPr>
              <a:t>false</a:t>
            </a:r>
            <a:r>
              <a:rPr lang="nl-NL" sz="2000" dirty="0">
                <a:solidFill>
                  <a:srgbClr val="2F2B20"/>
                </a:solidFill>
              </a:rPr>
              <a:t>;</a:t>
            </a:r>
            <a:endParaRPr lang="nl-NL" sz="2000" dirty="0" smtClean="0">
              <a:solidFill>
                <a:srgbClr val="2F2B20"/>
              </a:solidFill>
            </a:endParaRPr>
          </a:p>
          <a:p>
            <a:r>
              <a:rPr lang="nl-NL" sz="2000" b="1" dirty="0" smtClean="0">
                <a:solidFill>
                  <a:srgbClr val="2F2B20"/>
                </a:solidFill>
              </a:rPr>
              <a:t>          </a:t>
            </a:r>
            <a:r>
              <a:rPr lang="nl-NL" sz="2000" dirty="0" smtClean="0">
                <a:solidFill>
                  <a:srgbClr val="2F2B20"/>
                </a:solidFill>
              </a:rPr>
              <a:t>  </a:t>
            </a:r>
            <a:r>
              <a:rPr lang="nl-NL" sz="2000" dirty="0" err="1" smtClean="0">
                <a:solidFill>
                  <a:srgbClr val="2F2B20"/>
                </a:solidFill>
              </a:rPr>
              <a:t>setTimeout</a:t>
            </a:r>
            <a:r>
              <a:rPr lang="nl-NL" sz="2000" dirty="0" smtClean="0">
                <a:solidFill>
                  <a:srgbClr val="2F2B20"/>
                </a:solidFill>
              </a:rPr>
              <a:t>(</a:t>
            </a:r>
            <a:r>
              <a:rPr lang="nl-NL" sz="2000" dirty="0" err="1" smtClean="0">
                <a:solidFill>
                  <a:srgbClr val="2F2B20"/>
                </a:solidFill>
              </a:rPr>
              <a:t>function</a:t>
            </a:r>
            <a:r>
              <a:rPr lang="nl-NL" sz="2000" dirty="0" smtClean="0">
                <a:solidFill>
                  <a:srgbClr val="2F2B20"/>
                </a:solidFill>
              </a:rPr>
              <a:t>(){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     </a:t>
            </a:r>
            <a:r>
              <a:rPr lang="en-US" sz="2000" dirty="0" smtClean="0">
                <a:solidFill>
                  <a:srgbClr val="2F2B20"/>
                </a:solidFill>
              </a:rPr>
              <a:t>…</a:t>
            </a:r>
            <a:endParaRPr lang="nl-NL" sz="2000" dirty="0" smtClean="0">
              <a:solidFill>
                <a:srgbClr val="2F2B20"/>
              </a:solidFill>
            </a:endParaRP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});</a:t>
            </a:r>
          </a:p>
          <a:p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smtClean="0">
                <a:solidFill>
                  <a:schemeClr val="tx1"/>
                </a:solidFill>
              </a:rPr>
              <a:t>          </a:t>
            </a:r>
            <a:r>
              <a:rPr lang="nl-NL" sz="2000" dirty="0" err="1" smtClean="0">
                <a:solidFill>
                  <a:srgbClr val="FF0000"/>
                </a:solidFill>
              </a:rPr>
              <a:t>ngModel</a:t>
            </a:r>
            <a:r>
              <a:rPr lang="nl-NL" sz="2000" dirty="0">
                <a:solidFill>
                  <a:srgbClr val="FF0000"/>
                </a:solidFill>
              </a:rPr>
              <a:t>.$</a:t>
            </a:r>
            <a:r>
              <a:rPr lang="nl-NL" sz="2000" dirty="0" err="1">
                <a:solidFill>
                  <a:srgbClr val="FF0000"/>
                </a:solidFill>
              </a:rPr>
              <a:t>render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sz="2000" dirty="0">
                <a:solidFill>
                  <a:srgbClr val="2F2B20"/>
                </a:solidFill>
              </a:rPr>
              <a:t>= </a:t>
            </a:r>
            <a:r>
              <a:rPr lang="nl-NL" sz="2000" dirty="0" err="1">
                <a:solidFill>
                  <a:srgbClr val="2F2B20"/>
                </a:solidFill>
              </a:rPr>
              <a:t>function</a:t>
            </a:r>
            <a:r>
              <a:rPr lang="nl-NL" sz="2000" dirty="0">
                <a:solidFill>
                  <a:srgbClr val="2F2B20"/>
                </a:solidFill>
              </a:rPr>
              <a:t>(val){</a:t>
            </a:r>
          </a:p>
          <a:p>
            <a:r>
              <a:rPr lang="nl-NL" sz="2000" dirty="0">
                <a:solidFill>
                  <a:srgbClr val="2F2B20"/>
                </a:solidFill>
              </a:rPr>
              <a:t>               </a:t>
            </a:r>
            <a:r>
              <a:rPr lang="nl-NL" sz="2000" dirty="0" smtClean="0">
                <a:solidFill>
                  <a:srgbClr val="2F2B20"/>
                </a:solidFill>
              </a:rPr>
              <a:t> </a:t>
            </a:r>
            <a:r>
              <a:rPr lang="nl-NL" sz="2000" dirty="0" err="1" smtClean="0">
                <a:solidFill>
                  <a:srgbClr val="2F2B20"/>
                </a:solidFill>
              </a:rPr>
              <a:t>if</a:t>
            </a:r>
            <a:r>
              <a:rPr lang="nl-NL" sz="2000" dirty="0" smtClean="0">
                <a:solidFill>
                  <a:srgbClr val="2F2B20"/>
                </a:solidFill>
              </a:rPr>
              <a:t>(!</a:t>
            </a:r>
            <a:r>
              <a:rPr lang="nl-NL" sz="2000" dirty="0" err="1" smtClean="0">
                <a:solidFill>
                  <a:srgbClr val="2F2B20"/>
                </a:solidFill>
              </a:rPr>
              <a:t>initialized</a:t>
            </a:r>
            <a:r>
              <a:rPr lang="nl-NL" sz="2000" dirty="0" smtClean="0">
                <a:solidFill>
                  <a:srgbClr val="2F2B20"/>
                </a:solidFill>
              </a:rPr>
              <a:t>){</a:t>
            </a: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          return;</a:t>
            </a:r>
            <a:endParaRPr lang="nl-NL" sz="2000" dirty="0">
              <a:solidFill>
                <a:srgbClr val="2F2B20"/>
              </a:solidFill>
            </a:endParaRPr>
          </a:p>
          <a:p>
            <a:r>
              <a:rPr lang="nl-NL" sz="2000" dirty="0" smtClean="0">
                <a:solidFill>
                  <a:srgbClr val="2F2B20"/>
                </a:solidFill>
              </a:rPr>
              <a:t>                }</a:t>
            </a:r>
          </a:p>
          <a:p>
            <a:r>
              <a:rPr lang="nl-NL" sz="2000" dirty="0">
                <a:solidFill>
                  <a:srgbClr val="2F2B20"/>
                </a:solidFill>
              </a:rPr>
              <a:t> </a:t>
            </a:r>
            <a:r>
              <a:rPr lang="nl-NL" sz="2000" dirty="0" smtClean="0">
                <a:solidFill>
                  <a:srgbClr val="2F2B20"/>
                </a:solidFill>
              </a:rPr>
              <a:t>               $</a:t>
            </a:r>
            <a:r>
              <a:rPr lang="nl-NL" sz="2000" dirty="0" err="1" smtClean="0">
                <a:solidFill>
                  <a:srgbClr val="2F2B20"/>
                </a:solidFill>
              </a:rPr>
              <a:t>element.timepicker</a:t>
            </a:r>
            <a:r>
              <a:rPr lang="nl-NL" sz="2000" dirty="0" smtClean="0">
                <a:solidFill>
                  <a:srgbClr val="2F2B20"/>
                </a:solidFill>
              </a:rPr>
              <a:t>(‘</a:t>
            </a:r>
            <a:r>
              <a:rPr lang="nl-NL" sz="2000" dirty="0" err="1" smtClean="0">
                <a:solidFill>
                  <a:srgbClr val="2F2B20"/>
                </a:solidFill>
              </a:rPr>
              <a:t>setTime</a:t>
            </a:r>
            <a:r>
              <a:rPr lang="nl-NL" sz="2000" dirty="0" smtClean="0">
                <a:solidFill>
                  <a:srgbClr val="2F2B20"/>
                </a:solidFill>
              </a:rPr>
              <a:t>’, new Date(</a:t>
            </a:r>
            <a:r>
              <a:rPr lang="nl-NL" sz="2000" dirty="0" err="1" smtClean="0">
                <a:solidFill>
                  <a:srgbClr val="2F2B20"/>
                </a:solidFill>
              </a:rPr>
              <a:t>today.getTime</a:t>
            </a:r>
            <a:r>
              <a:rPr lang="nl-NL" sz="2000" dirty="0" smtClean="0">
                <a:solidFill>
                  <a:srgbClr val="2F2B20"/>
                </a:solidFill>
              </a:rPr>
              <a:t>() + val));</a:t>
            </a:r>
            <a:endParaRPr lang="nl-NL" sz="2000" dirty="0">
              <a:solidFill>
                <a:srgbClr val="2F2B20"/>
              </a:solidFill>
            </a:endParaRPr>
          </a:p>
          <a:p>
            <a:r>
              <a:rPr lang="nl-NL" sz="2000" dirty="0">
                <a:solidFill>
                  <a:srgbClr val="2F2B20"/>
                </a:solidFill>
              </a:rPr>
              <a:t>            };</a:t>
            </a:r>
          </a:p>
          <a:p>
            <a:r>
              <a:rPr lang="en-US" sz="2000" dirty="0" smtClean="0">
                <a:solidFill>
                  <a:srgbClr val="2F2B20"/>
                </a:solidFill>
              </a:rPr>
              <a:t>         …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flipV="1">
            <a:off x="457200" y="1417638"/>
            <a:ext cx="7620000" cy="182562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1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6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</a:t>
            </a:r>
            <a:r>
              <a:rPr lang="en-US" sz="4400" dirty="0" smtClean="0"/>
              <a:t>ontroller communication among built-in directives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9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800" dirty="0" smtClean="0"/>
              <a:t>Bind with UI elements : form, input, select…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 smtClean="0"/>
              <a:t>Bind with UI events: </a:t>
            </a:r>
            <a:r>
              <a:rPr lang="en-US" sz="2800" dirty="0" err="1" smtClean="0"/>
              <a:t>ngClick</a:t>
            </a:r>
            <a:r>
              <a:rPr lang="en-US" sz="2800" dirty="0" smtClean="0"/>
              <a:t>, </a:t>
            </a:r>
            <a:r>
              <a:rPr lang="en-US" sz="2800" dirty="0" err="1" smtClean="0"/>
              <a:t>ngKeydown</a:t>
            </a:r>
            <a:r>
              <a:rPr lang="en-US" sz="2800" dirty="0" smtClean="0"/>
              <a:t>, </a:t>
            </a:r>
            <a:r>
              <a:rPr lang="en-US" sz="2800" dirty="0" err="1" smtClean="0"/>
              <a:t>ngMousedown</a:t>
            </a:r>
            <a:r>
              <a:rPr lang="en-US" sz="2800" dirty="0" smtClean="0"/>
              <a:t>…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 smtClean="0"/>
              <a:t>Others: </a:t>
            </a:r>
            <a:r>
              <a:rPr lang="en-US" sz="2800" dirty="0" err="1" smtClean="0"/>
              <a:t>ngApp</a:t>
            </a:r>
            <a:r>
              <a:rPr lang="en-US" sz="2800" dirty="0" smtClean="0"/>
              <a:t>, </a:t>
            </a:r>
            <a:r>
              <a:rPr lang="en-US" sz="2800" dirty="0" err="1" smtClean="0"/>
              <a:t>ngModel</a:t>
            </a:r>
            <a:r>
              <a:rPr lang="en-US" sz="2800" dirty="0" smtClean="0"/>
              <a:t>, </a:t>
            </a:r>
            <a:r>
              <a:rPr lang="en-US" sz="2800" dirty="0" err="1" smtClean="0"/>
              <a:t>ngBind</a:t>
            </a:r>
            <a:r>
              <a:rPr lang="en-US" sz="2800" dirty="0" smtClean="0"/>
              <a:t>…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239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Input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086" y="4019175"/>
            <a:ext cx="6535271" cy="2501153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600" dirty="0" smtClean="0"/>
              <a:t>What happened in </a:t>
            </a:r>
            <a:r>
              <a:rPr lang="en-US" sz="3600" dirty="0" err="1" smtClean="0"/>
              <a:t>AngularJS</a:t>
            </a:r>
            <a:r>
              <a:rPr lang="en-US" sz="3600" dirty="0" smtClean="0"/>
              <a:t> compile process?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1150472" y="1882591"/>
            <a:ext cx="6364942" cy="16734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&lt;form name=“</a:t>
            </a:r>
            <a:r>
              <a:rPr lang="en-US" sz="2400" dirty="0" err="1" smtClean="0">
                <a:solidFill>
                  <a:schemeClr val="bg1"/>
                </a:solidFill>
              </a:rPr>
              <a:t>exampleForm</a:t>
            </a:r>
            <a:r>
              <a:rPr lang="en-US" sz="2400" dirty="0" smtClean="0">
                <a:solidFill>
                  <a:schemeClr val="bg1"/>
                </a:solidFill>
              </a:rPr>
              <a:t>”&gt;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&lt;</a:t>
            </a:r>
            <a:r>
              <a:rPr lang="en-US" sz="2400" dirty="0">
                <a:solidFill>
                  <a:schemeClr val="bg1"/>
                </a:solidFill>
              </a:rPr>
              <a:t>input type=“text” </a:t>
            </a:r>
            <a:r>
              <a:rPr lang="en-US" sz="2400" dirty="0" err="1">
                <a:solidFill>
                  <a:schemeClr val="bg1"/>
                </a:solidFill>
              </a:rPr>
              <a:t>ng</a:t>
            </a:r>
            <a:r>
              <a:rPr lang="en-US" sz="2400" dirty="0">
                <a:solidFill>
                  <a:schemeClr val="bg1"/>
                </a:solidFill>
              </a:rPr>
              <a:t>-model=“</a:t>
            </a:r>
            <a:r>
              <a:rPr lang="en-US" sz="2400" dirty="0" err="1">
                <a:solidFill>
                  <a:schemeClr val="bg1"/>
                </a:solidFill>
              </a:rPr>
              <a:t>myName</a:t>
            </a:r>
            <a:r>
              <a:rPr lang="en-US" sz="2400" dirty="0">
                <a:solidFill>
                  <a:schemeClr val="bg1"/>
                </a:solidFill>
              </a:rPr>
              <a:t>”&gt;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&lt;/form&gt;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1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2352"/>
            <a:ext cx="7620000" cy="4458447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63906" y="1435596"/>
            <a:ext cx="3278090" cy="9861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smtClean="0">
                <a:solidFill>
                  <a:srgbClr val="FFFF00"/>
                </a:solidFill>
              </a:rPr>
              <a:t>form</a:t>
            </a:r>
            <a:r>
              <a:rPr lang="en-US" dirty="0" smtClean="0">
                <a:solidFill>
                  <a:schemeClr val="bg1"/>
                </a:solidFill>
              </a:rPr>
              <a:t> name=“</a:t>
            </a:r>
            <a:r>
              <a:rPr lang="en-US" dirty="0" err="1" smtClean="0">
                <a:solidFill>
                  <a:schemeClr val="bg1"/>
                </a:solidFill>
              </a:rPr>
              <a:t>exampleForm</a:t>
            </a:r>
            <a:r>
              <a:rPr lang="en-US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&lt;/form&gt;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478914"/>
            <a:ext cx="2106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2400" b="1" dirty="0" smtClean="0"/>
              <a:t>HTML(Form)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392099"/>
            <a:ext cx="26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Form Directive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62005" y="2879107"/>
            <a:ext cx="6761357" cy="28344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14300"/>
            <a:r>
              <a:rPr lang="fr-FR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var </a:t>
            </a:r>
            <a:r>
              <a:rPr lang="fr-FR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formDirective</a:t>
            </a:r>
            <a:r>
              <a:rPr lang="fr-FR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{</a:t>
            </a:r>
          </a:p>
          <a:p>
            <a:pPr marL="114300"/>
            <a:r>
              <a:rPr lang="fr-FR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</a:t>
            </a:r>
            <a:r>
              <a:rPr lang="fr-FR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name</a:t>
            </a:r>
            <a:r>
              <a:rPr lang="fr-FR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: '</a:t>
            </a:r>
            <a:r>
              <a:rPr lang="fr-FR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form</a:t>
            </a:r>
            <a:r>
              <a:rPr lang="fr-FR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',</a:t>
            </a:r>
          </a:p>
          <a:p>
            <a:pPr marL="114300"/>
            <a:r>
              <a:rPr lang="fr-FR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</a:t>
            </a:r>
            <a:r>
              <a:rPr lang="fr-FR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restrict</a:t>
            </a:r>
            <a:r>
              <a:rPr lang="fr-FR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: </a:t>
            </a:r>
            <a:r>
              <a:rPr lang="fr-FR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isNgForm</a:t>
            </a:r>
            <a:r>
              <a:rPr lang="fr-FR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? 'EAC' : 'E',</a:t>
            </a:r>
          </a:p>
          <a:p>
            <a:pPr marL="114300"/>
            <a:r>
              <a:rPr lang="fr-FR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</a:t>
            </a:r>
            <a:r>
              <a:rPr lang="fr-FR" sz="2000" dirty="0" err="1">
                <a:solidFill>
                  <a:srgbClr val="FF0000"/>
                </a:solidFill>
              </a:rPr>
              <a:t>controller</a:t>
            </a:r>
            <a:r>
              <a:rPr lang="fr-FR" sz="2000" dirty="0">
                <a:solidFill>
                  <a:srgbClr val="FF0000"/>
                </a:solidFill>
              </a:rPr>
              <a:t>: </a:t>
            </a:r>
            <a:r>
              <a:rPr lang="fr-FR" sz="2000" dirty="0" err="1">
                <a:solidFill>
                  <a:srgbClr val="FF0000"/>
                </a:solidFill>
              </a:rPr>
              <a:t>FormController</a:t>
            </a:r>
            <a:r>
              <a:rPr lang="fr-FR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</a:t>
            </a:r>
          </a:p>
          <a:p>
            <a:pPr marL="114300"/>
            <a:r>
              <a:rPr lang="fr-FR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compile: </a:t>
            </a:r>
            <a:r>
              <a:rPr lang="fr-FR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function</a:t>
            </a:r>
            <a:r>
              <a:rPr lang="fr-FR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() {</a:t>
            </a:r>
          </a:p>
          <a:p>
            <a:pPr lvl="1"/>
            <a:r>
              <a:rPr lang="fr-FR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return {</a:t>
            </a:r>
          </a:p>
          <a:p>
            <a:pPr lvl="1"/>
            <a:r>
              <a:rPr lang="fr-FR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</a:t>
            </a:r>
            <a:r>
              <a:rPr lang="fr-FR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pre</a:t>
            </a:r>
            <a:r>
              <a:rPr lang="fr-FR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function(scope,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formElement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attr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controller) {…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}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45033" y="1832562"/>
            <a:ext cx="175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2400" dirty="0" smtClean="0"/>
              <a:t>Compile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1999" y="5653749"/>
            <a:ext cx="175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2400" dirty="0" smtClean="0"/>
              <a:t>instantiate</a:t>
            </a:r>
            <a:endParaRPr lang="en-US" sz="2400" b="1" dirty="0"/>
          </a:p>
        </p:txBody>
      </p:sp>
      <p:sp>
        <p:nvSpPr>
          <p:cNvPr id="8" name="Curved Left Arrow 7"/>
          <p:cNvSpPr/>
          <p:nvPr/>
        </p:nvSpPr>
        <p:spPr>
          <a:xfrm rot="20088351">
            <a:off x="6103889" y="1676926"/>
            <a:ext cx="731520" cy="1277567"/>
          </a:xfrm>
          <a:prstGeom prst="curvedLeftArrow">
            <a:avLst>
              <a:gd name="adj1" fmla="val 25000"/>
              <a:gd name="adj2" fmla="val 6886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10754" y="6205060"/>
            <a:ext cx="2235204" cy="548351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2F2F2"/>
                </a:solidFill>
              </a:rPr>
              <a:t>FormController</a:t>
            </a:r>
            <a:endParaRPr lang="en-US" sz="2400" dirty="0">
              <a:solidFill>
                <a:srgbClr val="F2F2F2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810000" y="5528234"/>
            <a:ext cx="717176" cy="7171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5693"/>
            <a:ext cx="7620000" cy="1629067"/>
          </a:xfrm>
        </p:spPr>
        <p:txBody>
          <a:bodyPr>
            <a:noAutofit/>
          </a:bodyPr>
          <a:lstStyle/>
          <a:p>
            <a:r>
              <a:rPr lang="en-US" sz="2800" dirty="0" smtClean="0"/>
              <a:t>directive that instantiates </a:t>
            </a:r>
            <a:r>
              <a:rPr lang="en-US" sz="2800" dirty="0" err="1" smtClean="0"/>
              <a:t>FormController</a:t>
            </a:r>
            <a:endParaRPr lang="en-US" sz="2800" dirty="0" smtClean="0"/>
          </a:p>
          <a:p>
            <a:r>
              <a:rPr lang="en-US" sz="2800" dirty="0" smtClean="0"/>
              <a:t>The form controller is published onto the current scope under the form name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943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83882" y="2644594"/>
            <a:ext cx="8098118" cy="28836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14300"/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var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inputDirective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= ['$browser', '$sniffer', function($browser, $sniffer) {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return {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restrict: 'E',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require: '?</a:t>
            </a:r>
            <a:r>
              <a:rPr lang="en-US" sz="2000" dirty="0" err="1">
                <a:solidFill>
                  <a:srgbClr val="FF0000"/>
                </a:solidFill>
              </a:rPr>
              <a:t>ngModel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link: function(scope, element,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attr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ctrl) {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if (ctrl) {</a:t>
            </a:r>
          </a:p>
          <a:p>
            <a:pPr marL="114300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(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inputType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[lowercase(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attr.type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)] ||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inputType.text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)(scope, element,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attr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ctrl, $sniffer, $browser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);}</a:t>
            </a:r>
          </a:p>
          <a:p>
            <a:pPr marL="114300"/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…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2685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434091"/>
            <a:ext cx="2106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2400" b="1" dirty="0" smtClean="0"/>
              <a:t>HTML(Input)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1804" y="2089609"/>
            <a:ext cx="26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Input Directive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04446" y="5774013"/>
            <a:ext cx="175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2400" dirty="0" smtClean="0"/>
              <a:t>instantiate</a:t>
            </a:r>
            <a:endParaRPr lang="en-US" sz="2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563906" y="1434091"/>
            <a:ext cx="4517514" cy="56440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&lt;input type=“text” </a:t>
            </a:r>
            <a:r>
              <a:rPr lang="en-US" dirty="0" err="1" smtClean="0">
                <a:solidFill>
                  <a:srgbClr val="FFFF00"/>
                </a:solidFill>
              </a:rPr>
              <a:t>ng</a:t>
            </a:r>
            <a:r>
              <a:rPr lang="en-US" dirty="0" smtClean="0">
                <a:solidFill>
                  <a:srgbClr val="FFFF00"/>
                </a:solidFill>
              </a:rPr>
              <a:t>-model</a:t>
            </a:r>
            <a:r>
              <a:rPr lang="en-US" dirty="0" smtClean="0">
                <a:solidFill>
                  <a:schemeClr val="bg1"/>
                </a:solidFill>
              </a:rPr>
              <a:t>=“</a:t>
            </a:r>
            <a:r>
              <a:rPr lang="en-US" dirty="0" err="1" smtClean="0">
                <a:solidFill>
                  <a:schemeClr val="bg1"/>
                </a:solidFill>
              </a:rPr>
              <a:t>myName</a:t>
            </a:r>
            <a:r>
              <a:rPr lang="en-US" dirty="0" smtClean="0">
                <a:solidFill>
                  <a:schemeClr val="bg1"/>
                </a:solidFill>
              </a:rPr>
              <a:t>”&gt;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310530" y="1941468"/>
            <a:ext cx="582706" cy="70551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08177" y="2048453"/>
            <a:ext cx="175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2400" dirty="0" smtClean="0"/>
              <a:t>Compile</a:t>
            </a:r>
            <a:endParaRPr lang="en-US" sz="2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1168391" y="6205060"/>
            <a:ext cx="2611727" cy="54835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ngModel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Directive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942347" y="5453532"/>
            <a:ext cx="717176" cy="7171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9711" y="5562596"/>
            <a:ext cx="117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2400" dirty="0" smtClean="0"/>
              <a:t>trigger</a:t>
            </a:r>
            <a:endParaRPr lang="en-US" sz="2400" b="1" dirty="0"/>
          </a:p>
        </p:txBody>
      </p:sp>
      <p:sp>
        <p:nvSpPr>
          <p:cNvPr id="21" name="Right Arrow 20"/>
          <p:cNvSpPr/>
          <p:nvPr/>
        </p:nvSpPr>
        <p:spPr>
          <a:xfrm>
            <a:off x="3884706" y="6205060"/>
            <a:ext cx="1217704" cy="54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236879" y="6205060"/>
            <a:ext cx="2611727" cy="548351"/>
          </a:xfrm>
          <a:prstGeom prst="roundRect">
            <a:avLst/>
          </a:prstGeom>
          <a:solidFill>
            <a:srgbClr val="008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ngModelController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4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12"/>
            <a:ext cx="7620000" cy="2525052"/>
          </a:xfrm>
        </p:spPr>
        <p:txBody>
          <a:bodyPr>
            <a:noAutofit/>
          </a:bodyPr>
          <a:lstStyle/>
          <a:p>
            <a:r>
              <a:rPr lang="en-US" sz="2800" dirty="0" smtClean="0"/>
              <a:t>HTML </a:t>
            </a:r>
            <a:r>
              <a:rPr lang="en-US" sz="2800" dirty="0"/>
              <a:t>input element controls with angular data-</a:t>
            </a:r>
            <a:r>
              <a:rPr lang="en-US" sz="2800" dirty="0" smtClean="0"/>
              <a:t>binding</a:t>
            </a:r>
          </a:p>
          <a:p>
            <a:r>
              <a:rPr lang="en-US" sz="2800" dirty="0" smtClean="0"/>
              <a:t>Data-binding works only when </a:t>
            </a:r>
            <a:r>
              <a:rPr lang="en-US" sz="2800" dirty="0" err="1" smtClean="0"/>
              <a:t>ng</a:t>
            </a:r>
            <a:r>
              <a:rPr lang="en-US" sz="2800" dirty="0" smtClean="0"/>
              <a:t>-model attribute is used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126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1246</TotalTime>
  <Words>1669</Words>
  <Application>Microsoft Macintosh PowerPoint</Application>
  <PresentationFormat>On-screen Show (4:3)</PresentationFormat>
  <Paragraphs>235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CH6 Controllers –  Better with Sharing</vt:lpstr>
      <vt:lpstr>PowerPoint Presentation</vt:lpstr>
      <vt:lpstr>Controller communication among built-in directives</vt:lpstr>
      <vt:lpstr>Built-in Directives</vt:lpstr>
      <vt:lpstr>Form and Input Directives</vt:lpstr>
      <vt:lpstr>Form Directive</vt:lpstr>
      <vt:lpstr>Form Directive</vt:lpstr>
      <vt:lpstr>Input Directive</vt:lpstr>
      <vt:lpstr>Input Directive</vt:lpstr>
      <vt:lpstr>Controller Communication</vt:lpstr>
      <vt:lpstr>Controller Implementation</vt:lpstr>
      <vt:lpstr>FormController</vt:lpstr>
      <vt:lpstr>ngModel Directive</vt:lpstr>
      <vt:lpstr>NgModelController</vt:lpstr>
      <vt:lpstr>Controller &amp; Link</vt:lpstr>
      <vt:lpstr>$broadcast / $emit</vt:lpstr>
      <vt:lpstr>Why don’t use $broadcast/$emit?</vt:lpstr>
      <vt:lpstr>Creating our own controller communication</vt:lpstr>
      <vt:lpstr>jQuery UI: Timepicker</vt:lpstr>
      <vt:lpstr>Timepicker Directive</vt:lpstr>
      <vt:lpstr>angular.noop</vt:lpstr>
      <vt:lpstr>Update Data Model Process</vt:lpstr>
      <vt:lpstr>ngModelController.$setViewValue</vt:lpstr>
      <vt:lpstr>Update UI View Process</vt:lpstr>
      <vt:lpstr>ngModelController.$render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Controllers –  Better with Sharing</dc:title>
  <dc:creator>Mac</dc:creator>
  <cp:lastModifiedBy>Mac</cp:lastModifiedBy>
  <cp:revision>97</cp:revision>
  <dcterms:created xsi:type="dcterms:W3CDTF">2014-04-11T13:18:12Z</dcterms:created>
  <dcterms:modified xsi:type="dcterms:W3CDTF">2014-04-14T06:20:14Z</dcterms:modified>
</cp:coreProperties>
</file>