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4"/>
  </p:sldMasterIdLst>
  <p:notesMasterIdLst>
    <p:notesMasterId r:id="rId39"/>
  </p:notesMasterIdLst>
  <p:sldIdLst>
    <p:sldId id="285" r:id="rId5"/>
    <p:sldId id="289" r:id="rId6"/>
    <p:sldId id="372" r:id="rId7"/>
    <p:sldId id="325" r:id="rId8"/>
    <p:sldId id="326" r:id="rId9"/>
    <p:sldId id="327" r:id="rId10"/>
    <p:sldId id="332" r:id="rId11"/>
    <p:sldId id="329" r:id="rId12"/>
    <p:sldId id="330" r:id="rId13"/>
    <p:sldId id="331" r:id="rId14"/>
    <p:sldId id="333" r:id="rId15"/>
    <p:sldId id="334" r:id="rId16"/>
    <p:sldId id="336" r:id="rId17"/>
    <p:sldId id="337" r:id="rId18"/>
    <p:sldId id="338" r:id="rId19"/>
    <p:sldId id="339" r:id="rId20"/>
    <p:sldId id="340" r:id="rId21"/>
    <p:sldId id="341" r:id="rId22"/>
    <p:sldId id="375" r:id="rId23"/>
    <p:sldId id="373" r:id="rId24"/>
    <p:sldId id="342" r:id="rId25"/>
    <p:sldId id="343" r:id="rId26"/>
    <p:sldId id="344" r:id="rId27"/>
    <p:sldId id="345" r:id="rId28"/>
    <p:sldId id="360" r:id="rId29"/>
    <p:sldId id="361" r:id="rId30"/>
    <p:sldId id="362" r:id="rId31"/>
    <p:sldId id="363" r:id="rId32"/>
    <p:sldId id="364" r:id="rId33"/>
    <p:sldId id="365" r:id="rId34"/>
    <p:sldId id="366" r:id="rId35"/>
    <p:sldId id="367" r:id="rId36"/>
    <p:sldId id="369" r:id="rId37"/>
    <p:sldId id="319" r:id="rId38"/>
  </p:sldIdLst>
  <p:sldSz cx="9144000" cy="5143500" type="screen16x9"/>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Wallach, Allison" initials="WA" lastIdx="9" clrIdx="2">
    <p:extLst/>
  </p:cmAuthor>
  <p:cmAuthor id="3" name="Dixon, Mike" initials="DM" lastIdx="6" clrIdx="3">
    <p:extLst/>
  </p:cmAuthor>
  <p:cmAuthor id="4" name="Louis Vecchioni" initial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95A5D"/>
    <a:srgbClr val="FFB7B7"/>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60" autoAdjust="0"/>
    <p:restoredTop sz="92294" autoAdjust="0"/>
  </p:normalViewPr>
  <p:slideViewPr>
    <p:cSldViewPr snapToGrid="0" showGuides="1">
      <p:cViewPr>
        <p:scale>
          <a:sx n="100" d="100"/>
          <a:sy n="100" d="100"/>
        </p:scale>
        <p:origin x="-546" y="78"/>
      </p:cViewPr>
      <p:guideLst>
        <p:guide orient="horz" pos="644"/>
        <p:guide orient="horz" pos="2898"/>
        <p:guide orient="horz" pos="2412"/>
        <p:guide orient="horz" pos="3196"/>
        <p:guide orient="horz" pos="1350"/>
        <p:guide orient="horz" pos="1378"/>
        <p:guide orient="horz" pos="2078"/>
        <p:guide orient="horz" pos="125"/>
        <p:guide pos="960"/>
        <p:guide pos="1755"/>
        <p:guide pos="2883"/>
        <p:guide pos="2519"/>
        <p:guide pos="4790"/>
        <p:guide pos="2487"/>
        <p:guide pos="1722"/>
        <p:guide pos="987"/>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110" d="100"/>
          <a:sy n="110" d="100"/>
        </p:scale>
        <p:origin x="-2680" y="-120"/>
      </p:cViewPr>
      <p:guideLst>
        <p:guide orient="horz" pos="2928"/>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12-13T22:52:08.449" idx="9">
    <p:pos x="10" y="10"/>
    <p:text>Recommend removing - our preference is to not use stock photos. Also, unclear what they are getting excited about here based on slide order.</p:text>
    <p:extLst>
      <p:ext uri="{C676402C-5697-4E1C-873F-D02D1690AC5C}">
        <p15:threadingInfo xmlns:p15="http://schemas.microsoft.com/office/powerpoint/2012/main" xmlns=""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0D70E-CA2C-4891-BECE-CED5128D43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6D8AB5A-7538-42E4-B161-C44FC58A5FBD}">
      <dgm:prSet phldrT="[Text]"/>
      <dgm:spPr/>
      <dgm:t>
        <a:bodyPr/>
        <a:lstStyle/>
        <a:p>
          <a:r>
            <a:rPr lang="en-US" b="1" dirty="0" smtClean="0">
              <a:solidFill>
                <a:schemeClr val="bg1"/>
              </a:solidFill>
            </a:rPr>
            <a:t>3</a:t>
          </a:r>
          <a:r>
            <a:rPr lang="en-US" b="1" baseline="30000" dirty="0" smtClean="0">
              <a:solidFill>
                <a:schemeClr val="bg1"/>
              </a:solidFill>
            </a:rPr>
            <a:t>rd</a:t>
          </a:r>
          <a:r>
            <a:rPr lang="en-US" b="1" dirty="0" smtClean="0">
              <a:solidFill>
                <a:schemeClr val="bg1"/>
              </a:solidFill>
            </a:rPr>
            <a:t> Party Costs</a:t>
          </a:r>
          <a:endParaRPr lang="en-US" b="1" dirty="0">
            <a:solidFill>
              <a:schemeClr val="bg1"/>
            </a:solidFill>
          </a:endParaRPr>
        </a:p>
      </dgm:t>
    </dgm:pt>
    <dgm:pt modelId="{E3A6702B-F23A-4B6D-BB07-04CD4D81F3CA}" type="parTrans" cxnId="{8EA3B6F3-9AA4-4646-A159-1B43FD02BA8B}">
      <dgm:prSet/>
      <dgm:spPr/>
      <dgm:t>
        <a:bodyPr/>
        <a:lstStyle/>
        <a:p>
          <a:endParaRPr lang="en-US"/>
        </a:p>
      </dgm:t>
    </dgm:pt>
    <dgm:pt modelId="{C8DC1417-396C-4723-8A0A-2BF2C9734456}" type="sibTrans" cxnId="{8EA3B6F3-9AA4-4646-A159-1B43FD02BA8B}">
      <dgm:prSet/>
      <dgm:spPr/>
      <dgm:t>
        <a:bodyPr/>
        <a:lstStyle/>
        <a:p>
          <a:endParaRPr lang="en-US"/>
        </a:p>
      </dgm:t>
    </dgm:pt>
    <dgm:pt modelId="{3ABBF215-3461-43A0-A448-E0225B660262}">
      <dgm:prSet phldrT="[Text]"/>
      <dgm:spPr/>
      <dgm:t>
        <a:bodyPr/>
        <a:lstStyle/>
        <a:p>
          <a:pPr marL="114300" indent="-114300">
            <a:lnSpc>
              <a:spcPct val="100000"/>
            </a:lnSpc>
          </a:pPr>
          <a:r>
            <a:rPr lang="en-US" b="0" dirty="0" smtClean="0"/>
            <a:t>3</a:t>
          </a:r>
          <a:r>
            <a:rPr lang="en-US" b="0" baseline="30000" dirty="0" smtClean="0"/>
            <a:t>rd</a:t>
          </a:r>
          <a:r>
            <a:rPr lang="en-US" b="0" dirty="0" smtClean="0"/>
            <a:t> Party Migration Tools</a:t>
          </a:r>
          <a:endParaRPr lang="en-US" b="0" dirty="0"/>
        </a:p>
      </dgm:t>
    </dgm:pt>
    <dgm:pt modelId="{94C66F1D-82BF-4733-9430-7EF4A28695D0}" type="parTrans" cxnId="{83D72EA3-A7AC-4333-8CB6-D087B76B8D93}">
      <dgm:prSet/>
      <dgm:spPr/>
      <dgm:t>
        <a:bodyPr/>
        <a:lstStyle/>
        <a:p>
          <a:endParaRPr lang="en-US"/>
        </a:p>
      </dgm:t>
    </dgm:pt>
    <dgm:pt modelId="{71B14435-2A70-4394-A4B6-45211A3EA8F0}" type="sibTrans" cxnId="{83D72EA3-A7AC-4333-8CB6-D087B76B8D93}">
      <dgm:prSet/>
      <dgm:spPr/>
      <dgm:t>
        <a:bodyPr/>
        <a:lstStyle/>
        <a:p>
          <a:endParaRPr lang="en-US"/>
        </a:p>
      </dgm:t>
    </dgm:pt>
    <dgm:pt modelId="{361555E7-72BC-4427-B8DC-7FFDB5008280}">
      <dgm:prSet phldrT="[Text]"/>
      <dgm:spPr/>
      <dgm:t>
        <a:bodyPr/>
        <a:lstStyle/>
        <a:p>
          <a:pPr marL="114300" indent="-114300">
            <a:lnSpc>
              <a:spcPct val="200000"/>
            </a:lnSpc>
          </a:pPr>
          <a:r>
            <a:rPr lang="en-US" b="0" dirty="0" smtClean="0"/>
            <a:t>Storage Vendors</a:t>
          </a:r>
          <a:endParaRPr lang="en-US" b="0" dirty="0"/>
        </a:p>
      </dgm:t>
    </dgm:pt>
    <dgm:pt modelId="{E8AB3491-6FD9-4A09-9CDF-3B04560DBC23}" type="parTrans" cxnId="{EE67D8D2-25AD-42ED-8B97-537AD6769DB3}">
      <dgm:prSet/>
      <dgm:spPr/>
      <dgm:t>
        <a:bodyPr/>
        <a:lstStyle/>
        <a:p>
          <a:endParaRPr lang="en-US"/>
        </a:p>
      </dgm:t>
    </dgm:pt>
    <dgm:pt modelId="{D44600A5-BB3E-4064-B199-EF2D284C8E44}" type="sibTrans" cxnId="{EE67D8D2-25AD-42ED-8B97-537AD6769DB3}">
      <dgm:prSet/>
      <dgm:spPr/>
      <dgm:t>
        <a:bodyPr/>
        <a:lstStyle/>
        <a:p>
          <a:endParaRPr lang="en-US"/>
        </a:p>
      </dgm:t>
    </dgm:pt>
    <dgm:pt modelId="{7E0CD01A-260B-4FA8-9C29-0C02CBA21643}">
      <dgm:prSet phldrT="[Text]"/>
      <dgm:spPr/>
      <dgm:t>
        <a:bodyPr/>
        <a:lstStyle/>
        <a:p>
          <a:pPr marL="114300" indent="-114300">
            <a:lnSpc>
              <a:spcPct val="100000"/>
            </a:lnSpc>
          </a:pPr>
          <a:r>
            <a:rPr lang="en-US" b="0" dirty="0" smtClean="0"/>
            <a:t>3</a:t>
          </a:r>
          <a:r>
            <a:rPr lang="en-US" b="0" baseline="30000" dirty="0" smtClean="0"/>
            <a:t>rd</a:t>
          </a:r>
          <a:r>
            <a:rPr lang="en-US" b="0" dirty="0" smtClean="0"/>
            <a:t> Party Application Licensing</a:t>
          </a:r>
          <a:endParaRPr lang="en-US" b="0" dirty="0"/>
        </a:p>
      </dgm:t>
    </dgm:pt>
    <dgm:pt modelId="{1427F05D-82ED-4CB7-8432-D0F3F449B333}" type="parTrans" cxnId="{0F267E4D-A7C3-4F65-845B-76BE3F0F379F}">
      <dgm:prSet/>
      <dgm:spPr/>
      <dgm:t>
        <a:bodyPr/>
        <a:lstStyle/>
        <a:p>
          <a:endParaRPr lang="en-US"/>
        </a:p>
      </dgm:t>
    </dgm:pt>
    <dgm:pt modelId="{6381BBA5-B456-450D-969E-E835962429AA}" type="sibTrans" cxnId="{0F267E4D-A7C3-4F65-845B-76BE3F0F379F}">
      <dgm:prSet/>
      <dgm:spPr/>
      <dgm:t>
        <a:bodyPr/>
        <a:lstStyle/>
        <a:p>
          <a:endParaRPr lang="en-US"/>
        </a:p>
      </dgm:t>
    </dgm:pt>
    <dgm:pt modelId="{52344CBF-43F3-4EB6-A95C-1D3E4CAFB772}">
      <dgm:prSet phldrT="[Text]"/>
      <dgm:spPr/>
      <dgm:t>
        <a:bodyPr/>
        <a:lstStyle/>
        <a:p>
          <a:r>
            <a:rPr lang="en-US" b="1" dirty="0" smtClean="0">
              <a:solidFill>
                <a:schemeClr val="bg1"/>
              </a:solidFill>
            </a:rPr>
            <a:t>AWS Costs</a:t>
          </a:r>
        </a:p>
      </dgm:t>
    </dgm:pt>
    <dgm:pt modelId="{6FBE7321-4B89-4C5C-AD00-BDC7FBE689A5}" type="parTrans" cxnId="{69604FB0-B5AE-4EB9-B7B1-8F3B84375698}">
      <dgm:prSet/>
      <dgm:spPr/>
      <dgm:t>
        <a:bodyPr/>
        <a:lstStyle/>
        <a:p>
          <a:endParaRPr lang="en-US"/>
        </a:p>
      </dgm:t>
    </dgm:pt>
    <dgm:pt modelId="{838E76FC-FBBE-4D70-8E0A-85A61AD301BE}" type="sibTrans" cxnId="{69604FB0-B5AE-4EB9-B7B1-8F3B84375698}">
      <dgm:prSet/>
      <dgm:spPr/>
      <dgm:t>
        <a:bodyPr/>
        <a:lstStyle/>
        <a:p>
          <a:endParaRPr lang="en-US"/>
        </a:p>
      </dgm:t>
    </dgm:pt>
    <dgm:pt modelId="{70D00399-9B8B-48C9-AB6D-6F5B79924854}">
      <dgm:prSet phldrT="[Text]"/>
      <dgm:spPr/>
      <dgm:t>
        <a:bodyPr/>
        <a:lstStyle/>
        <a:p>
          <a:pPr marL="114300" indent="-114300"/>
          <a:r>
            <a:rPr lang="en-US" b="0" dirty="0" smtClean="0"/>
            <a:t>Amazon EC2 (right-sized based on utilization metrics)</a:t>
          </a:r>
        </a:p>
      </dgm:t>
    </dgm:pt>
    <dgm:pt modelId="{14D90FFA-AC92-4C7A-82E6-89F5C704DCF3}" type="parTrans" cxnId="{501D9DE2-39B9-4AE8-8AFE-C009F9CC33BF}">
      <dgm:prSet/>
      <dgm:spPr/>
      <dgm:t>
        <a:bodyPr/>
        <a:lstStyle/>
        <a:p>
          <a:endParaRPr lang="en-US"/>
        </a:p>
      </dgm:t>
    </dgm:pt>
    <dgm:pt modelId="{A06CFFA2-77F0-48E3-9FEC-75F4BFD7B113}" type="sibTrans" cxnId="{501D9DE2-39B9-4AE8-8AFE-C009F9CC33BF}">
      <dgm:prSet/>
      <dgm:spPr/>
      <dgm:t>
        <a:bodyPr/>
        <a:lstStyle/>
        <a:p>
          <a:endParaRPr lang="en-US"/>
        </a:p>
      </dgm:t>
    </dgm:pt>
    <dgm:pt modelId="{45A603AD-9C9A-4E98-9DD5-3D844CC9AA8F}">
      <dgm:prSet phldrT="[Text]"/>
      <dgm:spPr/>
      <dgm:t>
        <a:bodyPr/>
        <a:lstStyle/>
        <a:p>
          <a:pPr marL="114300" indent="-114300">
            <a:lnSpc>
              <a:spcPct val="200000"/>
            </a:lnSpc>
          </a:pPr>
          <a:r>
            <a:rPr lang="en-US" b="0" dirty="0" smtClean="0"/>
            <a:t>OS Licensing</a:t>
          </a:r>
          <a:endParaRPr lang="en-US" b="0" dirty="0"/>
        </a:p>
      </dgm:t>
    </dgm:pt>
    <dgm:pt modelId="{A892F7A4-9D51-4022-BFB2-1440D643C79B}" type="parTrans" cxnId="{94EA40CA-1137-4A7E-AB53-4C00D74F0DB8}">
      <dgm:prSet/>
      <dgm:spPr/>
      <dgm:t>
        <a:bodyPr/>
        <a:lstStyle/>
        <a:p>
          <a:endParaRPr lang="en-US"/>
        </a:p>
      </dgm:t>
    </dgm:pt>
    <dgm:pt modelId="{671A9789-76AF-497C-8FD4-AC56AB6CE4F6}" type="sibTrans" cxnId="{94EA40CA-1137-4A7E-AB53-4C00D74F0DB8}">
      <dgm:prSet/>
      <dgm:spPr/>
      <dgm:t>
        <a:bodyPr/>
        <a:lstStyle/>
        <a:p>
          <a:endParaRPr lang="en-US"/>
        </a:p>
      </dgm:t>
    </dgm:pt>
    <dgm:pt modelId="{AD7084EE-0D33-474F-B1AA-D8E83B107DD4}">
      <dgm:prSet phldrT="[Text]"/>
      <dgm:spPr/>
      <dgm:t>
        <a:bodyPr/>
        <a:lstStyle/>
        <a:p>
          <a:pPr marL="114300" indent="-114300"/>
          <a:r>
            <a:rPr lang="en-US" b="0" dirty="0" smtClean="0"/>
            <a:t>Amazon EBS (anticipated usable volume size)</a:t>
          </a:r>
        </a:p>
      </dgm:t>
    </dgm:pt>
    <dgm:pt modelId="{3AF5E77B-939E-4037-ADF5-2EF1F85F7F02}" type="parTrans" cxnId="{A0550F05-35FB-4CCB-BBA0-2416B1B1116C}">
      <dgm:prSet/>
      <dgm:spPr/>
      <dgm:t>
        <a:bodyPr/>
        <a:lstStyle/>
        <a:p>
          <a:endParaRPr lang="en-US"/>
        </a:p>
      </dgm:t>
    </dgm:pt>
    <dgm:pt modelId="{56F7B85D-180D-4EB1-B693-056E6B36CE6C}" type="sibTrans" cxnId="{A0550F05-35FB-4CCB-BBA0-2416B1B1116C}">
      <dgm:prSet/>
      <dgm:spPr/>
      <dgm:t>
        <a:bodyPr/>
        <a:lstStyle/>
        <a:p>
          <a:endParaRPr lang="en-US"/>
        </a:p>
      </dgm:t>
    </dgm:pt>
    <dgm:pt modelId="{81BB9281-0B49-4CD1-A647-B15ED8D5B70B}">
      <dgm:prSet phldrT="[Text]"/>
      <dgm:spPr/>
      <dgm:t>
        <a:bodyPr/>
        <a:lstStyle/>
        <a:p>
          <a:pPr marL="114300" indent="-114300"/>
          <a:r>
            <a:rPr lang="en-US" b="0" dirty="0" smtClean="0"/>
            <a:t>Amazon S3 (usable storage)</a:t>
          </a:r>
        </a:p>
      </dgm:t>
    </dgm:pt>
    <dgm:pt modelId="{B0044DEF-6716-4E3B-8C81-EF463244D96B}" type="parTrans" cxnId="{97DFDB5E-04FC-4FD7-8A4A-EF5874C97C01}">
      <dgm:prSet/>
      <dgm:spPr/>
      <dgm:t>
        <a:bodyPr/>
        <a:lstStyle/>
        <a:p>
          <a:endParaRPr lang="en-US"/>
        </a:p>
      </dgm:t>
    </dgm:pt>
    <dgm:pt modelId="{3BCDC196-22B7-4772-BF68-AE01E8040E2B}" type="sibTrans" cxnId="{97DFDB5E-04FC-4FD7-8A4A-EF5874C97C01}">
      <dgm:prSet/>
      <dgm:spPr/>
      <dgm:t>
        <a:bodyPr/>
        <a:lstStyle/>
        <a:p>
          <a:endParaRPr lang="en-US"/>
        </a:p>
      </dgm:t>
    </dgm:pt>
    <dgm:pt modelId="{763761BC-0A45-482B-B35B-36074E7C2FBF}">
      <dgm:prSet phldrT="[Text]"/>
      <dgm:spPr/>
      <dgm:t>
        <a:bodyPr/>
        <a:lstStyle/>
        <a:p>
          <a:pPr marL="114300" indent="-114300"/>
          <a:r>
            <a:rPr lang="en-US" b="0" dirty="0" smtClean="0"/>
            <a:t>Amazon Elastic Load Balancing</a:t>
          </a:r>
        </a:p>
      </dgm:t>
    </dgm:pt>
    <dgm:pt modelId="{63250E93-1974-4834-A805-F8A34E667CAA}" type="parTrans" cxnId="{116628CA-4D6D-4747-9CAE-4D3F7129779D}">
      <dgm:prSet/>
      <dgm:spPr/>
      <dgm:t>
        <a:bodyPr/>
        <a:lstStyle/>
        <a:p>
          <a:endParaRPr lang="en-US"/>
        </a:p>
      </dgm:t>
    </dgm:pt>
    <dgm:pt modelId="{2075AFE9-7F01-4EE5-B635-F39D221D1EE5}" type="sibTrans" cxnId="{116628CA-4D6D-4747-9CAE-4D3F7129779D}">
      <dgm:prSet/>
      <dgm:spPr/>
      <dgm:t>
        <a:bodyPr/>
        <a:lstStyle/>
        <a:p>
          <a:endParaRPr lang="en-US"/>
        </a:p>
      </dgm:t>
    </dgm:pt>
    <dgm:pt modelId="{4E0BF6EF-0A29-4779-8778-376FD6BF9F27}">
      <dgm:prSet phldrT="[Text]"/>
      <dgm:spPr/>
      <dgm:t>
        <a:bodyPr/>
        <a:lstStyle/>
        <a:p>
          <a:pPr marL="114300" indent="-114300"/>
          <a:r>
            <a:rPr lang="en-US" b="0" dirty="0" smtClean="0"/>
            <a:t>Amazon </a:t>
          </a:r>
          <a:r>
            <a:rPr lang="en-US" b="0" dirty="0" err="1" smtClean="0"/>
            <a:t>CloudFront</a:t>
          </a:r>
          <a:endParaRPr lang="en-US" b="0" dirty="0" smtClean="0"/>
        </a:p>
      </dgm:t>
    </dgm:pt>
    <dgm:pt modelId="{BA715FB9-A94F-4FD6-91F1-EC4A5EDCD445}" type="parTrans" cxnId="{E26C8D64-065F-4370-9013-11C2F0ECCBA6}">
      <dgm:prSet/>
      <dgm:spPr/>
      <dgm:t>
        <a:bodyPr/>
        <a:lstStyle/>
        <a:p>
          <a:endParaRPr lang="en-US"/>
        </a:p>
      </dgm:t>
    </dgm:pt>
    <dgm:pt modelId="{37F2B03F-44F2-4C73-A189-CE758DBE30A2}" type="sibTrans" cxnId="{E26C8D64-065F-4370-9013-11C2F0ECCBA6}">
      <dgm:prSet/>
      <dgm:spPr/>
      <dgm:t>
        <a:bodyPr/>
        <a:lstStyle/>
        <a:p>
          <a:endParaRPr lang="en-US"/>
        </a:p>
      </dgm:t>
    </dgm:pt>
    <dgm:pt modelId="{FE3B74CB-4CCC-43D4-A434-842795CFE302}">
      <dgm:prSet phldrT="[Text]"/>
      <dgm:spPr/>
      <dgm:t>
        <a:bodyPr/>
        <a:lstStyle/>
        <a:p>
          <a:pPr marL="114300" indent="-114300"/>
          <a:r>
            <a:rPr lang="en-US" b="0" dirty="0" smtClean="0"/>
            <a:t>Other Applicable Costs (Amazon RDS, Amazon Redshift, Amazon EMR, etc.)</a:t>
          </a:r>
        </a:p>
      </dgm:t>
    </dgm:pt>
    <dgm:pt modelId="{5C755F1C-FA6B-4C80-BB19-778E8893D2D6}" type="parTrans" cxnId="{3D4BE958-4789-4E20-94EA-BACBEFC89135}">
      <dgm:prSet/>
      <dgm:spPr/>
      <dgm:t>
        <a:bodyPr/>
        <a:lstStyle/>
        <a:p>
          <a:endParaRPr lang="en-US"/>
        </a:p>
      </dgm:t>
    </dgm:pt>
    <dgm:pt modelId="{BA496B8F-37D0-4BE0-9403-D444D826F9D3}" type="sibTrans" cxnId="{3D4BE958-4789-4E20-94EA-BACBEFC89135}">
      <dgm:prSet/>
      <dgm:spPr/>
      <dgm:t>
        <a:bodyPr/>
        <a:lstStyle/>
        <a:p>
          <a:endParaRPr lang="en-US"/>
        </a:p>
      </dgm:t>
    </dgm:pt>
    <dgm:pt modelId="{0164B27A-2A59-475A-B514-EC493746E37B}">
      <dgm:prSet phldrT="[Text]"/>
      <dgm:spPr/>
      <dgm:t>
        <a:bodyPr/>
        <a:lstStyle/>
        <a:p>
          <a:pPr marL="114300" indent="-114300"/>
          <a:r>
            <a:rPr lang="en-US" b="0" dirty="0" smtClean="0"/>
            <a:t>AWS Direct Connect</a:t>
          </a:r>
        </a:p>
      </dgm:t>
    </dgm:pt>
    <dgm:pt modelId="{05015872-48E4-4D80-A3F6-98D708D2762C}" type="parTrans" cxnId="{A53CADAD-511B-4C18-BD62-457E59FB3AF5}">
      <dgm:prSet/>
      <dgm:spPr/>
      <dgm:t>
        <a:bodyPr/>
        <a:lstStyle/>
        <a:p>
          <a:endParaRPr lang="en-US"/>
        </a:p>
      </dgm:t>
    </dgm:pt>
    <dgm:pt modelId="{62F50FE4-A6C2-4E5B-85A6-884DA1351938}" type="sibTrans" cxnId="{A53CADAD-511B-4C18-BD62-457E59FB3AF5}">
      <dgm:prSet/>
      <dgm:spPr/>
      <dgm:t>
        <a:bodyPr/>
        <a:lstStyle/>
        <a:p>
          <a:endParaRPr lang="en-US"/>
        </a:p>
      </dgm:t>
    </dgm:pt>
    <dgm:pt modelId="{AEB18AF2-780E-4F9F-9921-07B5BA27731A}">
      <dgm:prSet phldrT="[Text]"/>
      <dgm:spPr/>
      <dgm:t>
        <a:bodyPr/>
        <a:lstStyle/>
        <a:p>
          <a:pPr marL="114300" indent="-114300"/>
          <a:r>
            <a:rPr lang="en-US" b="0" dirty="0" smtClean="0"/>
            <a:t>Amazon EBS snapshots</a:t>
          </a:r>
        </a:p>
      </dgm:t>
    </dgm:pt>
    <dgm:pt modelId="{E573046A-D4C1-4156-8613-CABD154212E2}" type="parTrans" cxnId="{AAF859AA-B36A-4426-BDB4-227E3D0ED3FB}">
      <dgm:prSet/>
      <dgm:spPr/>
      <dgm:t>
        <a:bodyPr/>
        <a:lstStyle/>
        <a:p>
          <a:endParaRPr lang="en-US"/>
        </a:p>
      </dgm:t>
    </dgm:pt>
    <dgm:pt modelId="{E0925967-D257-4734-97D6-890435215B21}" type="sibTrans" cxnId="{AAF859AA-B36A-4426-BDB4-227E3D0ED3FB}">
      <dgm:prSet/>
      <dgm:spPr/>
      <dgm:t>
        <a:bodyPr/>
        <a:lstStyle/>
        <a:p>
          <a:endParaRPr lang="en-US"/>
        </a:p>
      </dgm:t>
    </dgm:pt>
    <dgm:pt modelId="{BDC621C3-CAF9-4332-8302-73B98EA15BCF}">
      <dgm:prSet phldrT="[Text]"/>
      <dgm:spPr/>
      <dgm:t>
        <a:bodyPr/>
        <a:lstStyle/>
        <a:p>
          <a:r>
            <a:rPr lang="en-US" b="1" dirty="0" smtClean="0">
              <a:solidFill>
                <a:schemeClr val="bg1"/>
              </a:solidFill>
            </a:rPr>
            <a:t>Labor</a:t>
          </a:r>
        </a:p>
      </dgm:t>
    </dgm:pt>
    <dgm:pt modelId="{93BD629E-366D-436C-916F-BCCD56556056}" type="parTrans" cxnId="{1C80F222-EFA2-43FE-AA2C-29B419044423}">
      <dgm:prSet/>
      <dgm:spPr/>
      <dgm:t>
        <a:bodyPr/>
        <a:lstStyle/>
        <a:p>
          <a:endParaRPr lang="en-US"/>
        </a:p>
      </dgm:t>
    </dgm:pt>
    <dgm:pt modelId="{F22B6BB1-192E-42CC-90C0-044FBDBB1603}" type="sibTrans" cxnId="{1C80F222-EFA2-43FE-AA2C-29B419044423}">
      <dgm:prSet/>
      <dgm:spPr/>
      <dgm:t>
        <a:bodyPr/>
        <a:lstStyle/>
        <a:p>
          <a:endParaRPr lang="en-US"/>
        </a:p>
      </dgm:t>
    </dgm:pt>
    <dgm:pt modelId="{902D0CB3-7661-4F6A-9B44-EE131CD6E2E3}">
      <dgm:prSet phldrT="[Text]"/>
      <dgm:spPr/>
      <dgm:t>
        <a:bodyPr/>
        <a:lstStyle/>
        <a:p>
          <a:pPr marL="114300" indent="-114300">
            <a:lnSpc>
              <a:spcPct val="150000"/>
            </a:lnSpc>
          </a:pPr>
          <a:r>
            <a:rPr lang="en-US" b="0" dirty="0" smtClean="0"/>
            <a:t>Employees (FTE)</a:t>
          </a:r>
        </a:p>
      </dgm:t>
    </dgm:pt>
    <dgm:pt modelId="{971DC106-8944-4C57-B15E-F057128F5A82}" type="parTrans" cxnId="{1C045E4A-B3FC-48A0-AF63-F86D5B2A506E}">
      <dgm:prSet/>
      <dgm:spPr/>
      <dgm:t>
        <a:bodyPr/>
        <a:lstStyle/>
        <a:p>
          <a:endParaRPr lang="en-US"/>
        </a:p>
      </dgm:t>
    </dgm:pt>
    <dgm:pt modelId="{191B6720-7702-4A38-8BD9-8FB50D091C60}" type="sibTrans" cxnId="{1C045E4A-B3FC-48A0-AF63-F86D5B2A506E}">
      <dgm:prSet/>
      <dgm:spPr/>
      <dgm:t>
        <a:bodyPr/>
        <a:lstStyle/>
        <a:p>
          <a:endParaRPr lang="en-US"/>
        </a:p>
      </dgm:t>
    </dgm:pt>
    <dgm:pt modelId="{4F8C63C8-9AF2-4A9A-9607-DE479E6E6070}">
      <dgm:prSet phldrT="[Text]"/>
      <dgm:spPr/>
      <dgm:t>
        <a:bodyPr/>
        <a:lstStyle/>
        <a:p>
          <a:pPr marL="114300" indent="-114300">
            <a:lnSpc>
              <a:spcPct val="150000"/>
            </a:lnSpc>
          </a:pPr>
          <a:r>
            <a:rPr lang="en-US" b="0" dirty="0" smtClean="0"/>
            <a:t>Onshore Consultants</a:t>
          </a:r>
        </a:p>
      </dgm:t>
    </dgm:pt>
    <dgm:pt modelId="{9EF0F815-949D-4706-BE74-A95D0C7623F3}" type="parTrans" cxnId="{C19C2CEB-D798-45AD-A83F-762336A5A277}">
      <dgm:prSet/>
      <dgm:spPr/>
      <dgm:t>
        <a:bodyPr/>
        <a:lstStyle/>
        <a:p>
          <a:endParaRPr lang="en-US"/>
        </a:p>
      </dgm:t>
    </dgm:pt>
    <dgm:pt modelId="{CCA7E8BA-1D55-4EFF-9ACA-98662F914E83}" type="sibTrans" cxnId="{C19C2CEB-D798-45AD-A83F-762336A5A277}">
      <dgm:prSet/>
      <dgm:spPr/>
      <dgm:t>
        <a:bodyPr/>
        <a:lstStyle/>
        <a:p>
          <a:endParaRPr lang="en-US"/>
        </a:p>
      </dgm:t>
    </dgm:pt>
    <dgm:pt modelId="{5418760E-1912-46E9-A34C-20D4633C529C}">
      <dgm:prSet phldrT="[Text]"/>
      <dgm:spPr/>
      <dgm:t>
        <a:bodyPr/>
        <a:lstStyle/>
        <a:p>
          <a:pPr marL="114300" indent="-114300">
            <a:lnSpc>
              <a:spcPct val="150000"/>
            </a:lnSpc>
          </a:pPr>
          <a:r>
            <a:rPr lang="en-US" b="0" dirty="0" smtClean="0"/>
            <a:t>Offshore Consultants</a:t>
          </a:r>
        </a:p>
      </dgm:t>
    </dgm:pt>
    <dgm:pt modelId="{71FDADB0-6ACB-4E61-A0BB-340A948BCACA}" type="parTrans" cxnId="{C7A4EC59-072D-40F5-84C9-F3350B9F34A3}">
      <dgm:prSet/>
      <dgm:spPr/>
      <dgm:t>
        <a:bodyPr/>
        <a:lstStyle/>
        <a:p>
          <a:endParaRPr lang="en-US"/>
        </a:p>
      </dgm:t>
    </dgm:pt>
    <dgm:pt modelId="{32DA18AD-3A46-4B62-AA29-28D6CE970BEB}" type="sibTrans" cxnId="{C7A4EC59-072D-40F5-84C9-F3350B9F34A3}">
      <dgm:prSet/>
      <dgm:spPr/>
      <dgm:t>
        <a:bodyPr/>
        <a:lstStyle/>
        <a:p>
          <a:endParaRPr lang="en-US"/>
        </a:p>
      </dgm:t>
    </dgm:pt>
    <dgm:pt modelId="{6EF4C546-14D1-4C28-BFB0-13B265740913}">
      <dgm:prSet phldrT="[Text]"/>
      <dgm:spPr/>
      <dgm:t>
        <a:bodyPr/>
        <a:lstStyle/>
        <a:p>
          <a:pPr marL="114300" indent="-114300">
            <a:lnSpc>
              <a:spcPct val="150000"/>
            </a:lnSpc>
          </a:pPr>
          <a:r>
            <a:rPr lang="en-US" b="0" dirty="0" smtClean="0"/>
            <a:t>Refactoring Effort</a:t>
          </a:r>
        </a:p>
      </dgm:t>
    </dgm:pt>
    <dgm:pt modelId="{361A5612-35A8-42BA-864D-100F969B112B}" type="parTrans" cxnId="{CA3DA59E-2422-4D53-8CDA-00B2B7113569}">
      <dgm:prSet/>
      <dgm:spPr/>
      <dgm:t>
        <a:bodyPr/>
        <a:lstStyle/>
        <a:p>
          <a:endParaRPr lang="en-US"/>
        </a:p>
      </dgm:t>
    </dgm:pt>
    <dgm:pt modelId="{3971F765-4D87-4D27-B19E-5600B12CFC36}" type="sibTrans" cxnId="{CA3DA59E-2422-4D53-8CDA-00B2B7113569}">
      <dgm:prSet/>
      <dgm:spPr/>
      <dgm:t>
        <a:bodyPr/>
        <a:lstStyle/>
        <a:p>
          <a:endParaRPr lang="en-US"/>
        </a:p>
      </dgm:t>
    </dgm:pt>
    <dgm:pt modelId="{9E539CA0-C472-4D0F-A1F2-6294A0FEC30E}">
      <dgm:prSet phldrT="[Text]"/>
      <dgm:spPr/>
      <dgm:t>
        <a:bodyPr/>
        <a:lstStyle/>
        <a:p>
          <a:pPr marL="228600" indent="-114300">
            <a:lnSpc>
              <a:spcPct val="150000"/>
            </a:lnSpc>
          </a:pPr>
          <a:r>
            <a:rPr lang="en-US" b="0" dirty="0" smtClean="0"/>
            <a:t>Unsupported OS</a:t>
          </a:r>
        </a:p>
      </dgm:t>
    </dgm:pt>
    <dgm:pt modelId="{B4B7A9FB-22C0-49E7-9E09-8BDE100BA2C7}" type="parTrans" cxnId="{1F8DAE66-2446-42CE-850A-D1F0B6684C24}">
      <dgm:prSet/>
      <dgm:spPr/>
      <dgm:t>
        <a:bodyPr/>
        <a:lstStyle/>
        <a:p>
          <a:endParaRPr lang="en-US"/>
        </a:p>
      </dgm:t>
    </dgm:pt>
    <dgm:pt modelId="{FD0F416A-594F-40AD-911A-95FE5E619427}" type="sibTrans" cxnId="{1F8DAE66-2446-42CE-850A-D1F0B6684C24}">
      <dgm:prSet/>
      <dgm:spPr/>
      <dgm:t>
        <a:bodyPr/>
        <a:lstStyle/>
        <a:p>
          <a:endParaRPr lang="en-US"/>
        </a:p>
      </dgm:t>
    </dgm:pt>
    <dgm:pt modelId="{020779C7-E514-46E3-A658-2263AFB387B3}">
      <dgm:prSet phldrT="[Text]"/>
      <dgm:spPr/>
      <dgm:t>
        <a:bodyPr/>
        <a:lstStyle/>
        <a:p>
          <a:pPr marL="228600" indent="-114300">
            <a:lnSpc>
              <a:spcPct val="150000"/>
            </a:lnSpc>
          </a:pPr>
          <a:r>
            <a:rPr lang="en-US" b="0" dirty="0" smtClean="0"/>
            <a:t>OS Upgrade</a:t>
          </a:r>
        </a:p>
      </dgm:t>
    </dgm:pt>
    <dgm:pt modelId="{1EE76063-C11E-4F06-999D-3EB4327693CC}" type="parTrans" cxnId="{B29B7832-91ED-4F54-8DF2-97569315493B}">
      <dgm:prSet/>
      <dgm:spPr/>
      <dgm:t>
        <a:bodyPr/>
        <a:lstStyle/>
        <a:p>
          <a:endParaRPr lang="en-US"/>
        </a:p>
      </dgm:t>
    </dgm:pt>
    <dgm:pt modelId="{CCA779CC-F1AB-4187-9183-173A13603DC0}" type="sibTrans" cxnId="{B29B7832-91ED-4F54-8DF2-97569315493B}">
      <dgm:prSet/>
      <dgm:spPr/>
      <dgm:t>
        <a:bodyPr/>
        <a:lstStyle/>
        <a:p>
          <a:endParaRPr lang="en-US"/>
        </a:p>
      </dgm:t>
    </dgm:pt>
    <dgm:pt modelId="{D48CB63C-1FC5-46AB-B0F7-E62BB5ADF8CA}">
      <dgm:prSet phldrT="[Text]"/>
      <dgm:spPr/>
      <dgm:t>
        <a:bodyPr/>
        <a:lstStyle/>
        <a:p>
          <a:pPr marL="228600" indent="-114300">
            <a:lnSpc>
              <a:spcPct val="150000"/>
            </a:lnSpc>
          </a:pPr>
          <a:r>
            <a:rPr lang="en-US" b="0" dirty="0" smtClean="0"/>
            <a:t>Database to RDS</a:t>
          </a:r>
        </a:p>
      </dgm:t>
    </dgm:pt>
    <dgm:pt modelId="{AE8F05B9-0CE2-4644-826F-088EC6A01960}" type="parTrans" cxnId="{2D3653D5-213A-441B-9EAF-E60256F29BB7}">
      <dgm:prSet/>
      <dgm:spPr/>
      <dgm:t>
        <a:bodyPr/>
        <a:lstStyle/>
        <a:p>
          <a:endParaRPr lang="en-US"/>
        </a:p>
      </dgm:t>
    </dgm:pt>
    <dgm:pt modelId="{90CA9656-D7E7-4F8A-B57F-7DBB6854AA9C}" type="sibTrans" cxnId="{2D3653D5-213A-441B-9EAF-E60256F29BB7}">
      <dgm:prSet/>
      <dgm:spPr/>
      <dgm:t>
        <a:bodyPr/>
        <a:lstStyle/>
        <a:p>
          <a:endParaRPr lang="en-US"/>
        </a:p>
      </dgm:t>
    </dgm:pt>
    <dgm:pt modelId="{4A7C11C0-47AD-4881-9BBC-CDA803968591}">
      <dgm:prSet phldrT="[Text]"/>
      <dgm:spPr/>
      <dgm:t>
        <a:bodyPr/>
        <a:lstStyle/>
        <a:p>
          <a:pPr marL="228600" indent="-114300">
            <a:lnSpc>
              <a:spcPct val="150000"/>
            </a:lnSpc>
          </a:pPr>
          <a:r>
            <a:rPr lang="en-US" b="0" dirty="0" smtClean="0"/>
            <a:t>Tools</a:t>
          </a:r>
        </a:p>
      </dgm:t>
    </dgm:pt>
    <dgm:pt modelId="{FCD647B6-890B-494A-8E31-E77AD591F455}" type="parTrans" cxnId="{07B201F0-E510-4E57-8757-57C8DC0C0949}">
      <dgm:prSet/>
      <dgm:spPr/>
      <dgm:t>
        <a:bodyPr/>
        <a:lstStyle/>
        <a:p>
          <a:endParaRPr lang="en-US"/>
        </a:p>
      </dgm:t>
    </dgm:pt>
    <dgm:pt modelId="{96A0DA22-1D39-4E7B-A2D4-C2B8A94CA71F}" type="sibTrans" cxnId="{07B201F0-E510-4E57-8757-57C8DC0C0949}">
      <dgm:prSet/>
      <dgm:spPr/>
      <dgm:t>
        <a:bodyPr/>
        <a:lstStyle/>
        <a:p>
          <a:endParaRPr lang="en-US"/>
        </a:p>
      </dgm:t>
    </dgm:pt>
    <dgm:pt modelId="{059724E3-4221-43D5-9F52-453977F3C332}">
      <dgm:prSet phldrT="[Text]"/>
      <dgm:spPr/>
      <dgm:t>
        <a:bodyPr/>
        <a:lstStyle/>
        <a:p>
          <a:r>
            <a:rPr lang="en-US" b="1" dirty="0" smtClean="0">
              <a:solidFill>
                <a:schemeClr val="bg1"/>
              </a:solidFill>
            </a:rPr>
            <a:t>Change Management</a:t>
          </a:r>
        </a:p>
      </dgm:t>
    </dgm:pt>
    <dgm:pt modelId="{F20D6C14-7533-456F-B713-E8DFC85A2B74}" type="parTrans" cxnId="{6CEB7D1C-D92A-48E9-A55C-9997A24A140A}">
      <dgm:prSet/>
      <dgm:spPr/>
      <dgm:t>
        <a:bodyPr/>
        <a:lstStyle/>
        <a:p>
          <a:endParaRPr lang="en-US"/>
        </a:p>
      </dgm:t>
    </dgm:pt>
    <dgm:pt modelId="{D1694ED0-0FAF-4551-BEE6-35380EEFFBB9}" type="sibTrans" cxnId="{6CEB7D1C-D92A-48E9-A55C-9997A24A140A}">
      <dgm:prSet/>
      <dgm:spPr/>
      <dgm:t>
        <a:bodyPr/>
        <a:lstStyle/>
        <a:p>
          <a:endParaRPr lang="en-US"/>
        </a:p>
      </dgm:t>
    </dgm:pt>
    <dgm:pt modelId="{F0AFA886-9DB5-4130-9A9B-90F75E319622}">
      <dgm:prSet phldrT="[Text]"/>
      <dgm:spPr/>
      <dgm:t>
        <a:bodyPr/>
        <a:lstStyle/>
        <a:p>
          <a:pPr marL="114300" indent="-114300">
            <a:lnSpc>
              <a:spcPct val="150000"/>
            </a:lnSpc>
          </a:pPr>
          <a:r>
            <a:rPr lang="en-US" b="0" dirty="0" smtClean="0"/>
            <a:t>Training</a:t>
          </a:r>
        </a:p>
      </dgm:t>
    </dgm:pt>
    <dgm:pt modelId="{2B8B572F-8BF6-46F9-918C-A8F08F0D29C0}" type="parTrans" cxnId="{3DDFCCA4-5A28-45AD-AADE-F237DB59BACB}">
      <dgm:prSet/>
      <dgm:spPr/>
      <dgm:t>
        <a:bodyPr/>
        <a:lstStyle/>
        <a:p>
          <a:endParaRPr lang="en-US"/>
        </a:p>
      </dgm:t>
    </dgm:pt>
    <dgm:pt modelId="{7142D423-9A2D-4488-856C-DEF6EA6E810F}" type="sibTrans" cxnId="{3DDFCCA4-5A28-45AD-AADE-F237DB59BACB}">
      <dgm:prSet/>
      <dgm:spPr/>
      <dgm:t>
        <a:bodyPr/>
        <a:lstStyle/>
        <a:p>
          <a:endParaRPr lang="en-US"/>
        </a:p>
      </dgm:t>
    </dgm:pt>
    <dgm:pt modelId="{55FD8A88-FBFD-4B5A-AF7D-71E21F4ED337}">
      <dgm:prSet phldrT="[Text]"/>
      <dgm:spPr/>
      <dgm:t>
        <a:bodyPr/>
        <a:lstStyle/>
        <a:p>
          <a:pPr marL="114300" indent="-114300">
            <a:lnSpc>
              <a:spcPct val="100000"/>
            </a:lnSpc>
          </a:pPr>
          <a:r>
            <a:rPr lang="en-US" b="0" dirty="0" smtClean="0"/>
            <a:t>Continuous Delivery / Continuous Integration</a:t>
          </a:r>
        </a:p>
      </dgm:t>
    </dgm:pt>
    <dgm:pt modelId="{2289946F-534D-471E-88A3-C8BC8A11077E}" type="parTrans" cxnId="{70D57799-F781-4507-BA29-757CF4439815}">
      <dgm:prSet/>
      <dgm:spPr/>
      <dgm:t>
        <a:bodyPr/>
        <a:lstStyle/>
        <a:p>
          <a:endParaRPr lang="en-US"/>
        </a:p>
      </dgm:t>
    </dgm:pt>
    <dgm:pt modelId="{E9BE94B3-0D23-4D35-9B79-45A53803DB5C}" type="sibTrans" cxnId="{70D57799-F781-4507-BA29-757CF4439815}">
      <dgm:prSet/>
      <dgm:spPr/>
      <dgm:t>
        <a:bodyPr/>
        <a:lstStyle/>
        <a:p>
          <a:endParaRPr lang="en-US"/>
        </a:p>
      </dgm:t>
    </dgm:pt>
    <dgm:pt modelId="{2BE2ABE8-29D4-478A-805D-0450F06236D6}">
      <dgm:prSet phldrT="[Text]"/>
      <dgm:spPr/>
      <dgm:t>
        <a:bodyPr/>
        <a:lstStyle/>
        <a:p>
          <a:pPr marL="114300" indent="-114300">
            <a:lnSpc>
              <a:spcPct val="100000"/>
            </a:lnSpc>
          </a:pPr>
          <a:r>
            <a:rPr lang="en-US" b="0" dirty="0" smtClean="0"/>
            <a:t>Financial Management and Measurements</a:t>
          </a:r>
        </a:p>
      </dgm:t>
    </dgm:pt>
    <dgm:pt modelId="{2E6E8DFA-CBE8-4B80-AC0B-88EA9F01A875}" type="parTrans" cxnId="{7F38D86B-29AF-417C-B7BC-45EE7005200E}">
      <dgm:prSet/>
      <dgm:spPr/>
      <dgm:t>
        <a:bodyPr/>
        <a:lstStyle/>
        <a:p>
          <a:endParaRPr lang="en-US"/>
        </a:p>
      </dgm:t>
    </dgm:pt>
    <dgm:pt modelId="{3AEE6FBA-9301-451A-81B1-49AF1E8B3947}" type="sibTrans" cxnId="{7F38D86B-29AF-417C-B7BC-45EE7005200E}">
      <dgm:prSet/>
      <dgm:spPr/>
      <dgm:t>
        <a:bodyPr/>
        <a:lstStyle/>
        <a:p>
          <a:endParaRPr lang="en-US"/>
        </a:p>
      </dgm:t>
    </dgm:pt>
    <dgm:pt modelId="{46418F60-3F43-4B7D-8D52-9014A888CD34}">
      <dgm:prSet phldrT="[Text]"/>
      <dgm:spPr/>
      <dgm:t>
        <a:bodyPr/>
        <a:lstStyle/>
        <a:p>
          <a:pPr marL="114300" indent="-114300">
            <a:lnSpc>
              <a:spcPct val="100000"/>
            </a:lnSpc>
          </a:pPr>
          <a:r>
            <a:rPr lang="en-US" b="0" dirty="0" smtClean="0"/>
            <a:t>Configuration Management</a:t>
          </a:r>
        </a:p>
      </dgm:t>
    </dgm:pt>
    <dgm:pt modelId="{0B48532D-6EDA-4527-B1DB-C996827F5EB7}" type="parTrans" cxnId="{FA085390-D2B3-4D4F-89C6-C8793CBEBCA8}">
      <dgm:prSet/>
      <dgm:spPr/>
      <dgm:t>
        <a:bodyPr/>
        <a:lstStyle/>
        <a:p>
          <a:endParaRPr lang="en-US"/>
        </a:p>
      </dgm:t>
    </dgm:pt>
    <dgm:pt modelId="{79651305-7491-4F92-B765-53E17E6B1E2B}" type="sibTrans" cxnId="{FA085390-D2B3-4D4F-89C6-C8793CBEBCA8}">
      <dgm:prSet/>
      <dgm:spPr/>
      <dgm:t>
        <a:bodyPr/>
        <a:lstStyle/>
        <a:p>
          <a:endParaRPr lang="en-US"/>
        </a:p>
      </dgm:t>
    </dgm:pt>
    <dgm:pt modelId="{E03C51F1-55DB-4606-BE0F-45D68D7FBF72}">
      <dgm:prSet phldrT="[Text]"/>
      <dgm:spPr/>
      <dgm:t>
        <a:bodyPr/>
        <a:lstStyle/>
        <a:p>
          <a:pPr marL="114300" indent="-114300">
            <a:lnSpc>
              <a:spcPct val="150000"/>
            </a:lnSpc>
          </a:pPr>
          <a:r>
            <a:rPr lang="en-US" b="0" dirty="0" smtClean="0"/>
            <a:t>Governance</a:t>
          </a:r>
        </a:p>
      </dgm:t>
    </dgm:pt>
    <dgm:pt modelId="{463A7513-A509-40C9-A2B3-0822EB608509}" type="parTrans" cxnId="{03D92E21-8958-4C5D-B183-E90A9B5D033B}">
      <dgm:prSet/>
      <dgm:spPr/>
      <dgm:t>
        <a:bodyPr/>
        <a:lstStyle/>
        <a:p>
          <a:endParaRPr lang="en-US"/>
        </a:p>
      </dgm:t>
    </dgm:pt>
    <dgm:pt modelId="{46DCAB1F-5ED4-4113-A23A-9E9AAA082A84}" type="sibTrans" cxnId="{03D92E21-8958-4C5D-B183-E90A9B5D033B}">
      <dgm:prSet/>
      <dgm:spPr/>
      <dgm:t>
        <a:bodyPr/>
        <a:lstStyle/>
        <a:p>
          <a:endParaRPr lang="en-US"/>
        </a:p>
      </dgm:t>
    </dgm:pt>
    <dgm:pt modelId="{C1BA43AE-B9F8-4E35-965B-768AE755C2FF}">
      <dgm:prSet phldrT="[Text]"/>
      <dgm:spPr/>
      <dgm:t>
        <a:bodyPr/>
        <a:lstStyle/>
        <a:p>
          <a:pPr marL="114300" indent="-114300">
            <a:lnSpc>
              <a:spcPct val="150000"/>
            </a:lnSpc>
          </a:pPr>
          <a:r>
            <a:rPr lang="en-US" b="0" dirty="0" smtClean="0"/>
            <a:t>Operating Model</a:t>
          </a:r>
        </a:p>
      </dgm:t>
    </dgm:pt>
    <dgm:pt modelId="{DE1F8BC3-20F2-4B33-B48C-AA68BB98F62C}" type="parTrans" cxnId="{7CE197D5-EB11-4296-945D-C947159863B5}">
      <dgm:prSet/>
      <dgm:spPr/>
      <dgm:t>
        <a:bodyPr/>
        <a:lstStyle/>
        <a:p>
          <a:endParaRPr lang="en-US"/>
        </a:p>
      </dgm:t>
    </dgm:pt>
    <dgm:pt modelId="{35EED73B-D90F-47D8-8C95-2FA96BD048DB}" type="sibTrans" cxnId="{7CE197D5-EB11-4296-945D-C947159863B5}">
      <dgm:prSet/>
      <dgm:spPr/>
      <dgm:t>
        <a:bodyPr/>
        <a:lstStyle/>
        <a:p>
          <a:endParaRPr lang="en-US"/>
        </a:p>
      </dgm:t>
    </dgm:pt>
    <dgm:pt modelId="{DD823EAE-30BA-4297-B718-4713674AF535}">
      <dgm:prSet phldrT="[Text]"/>
      <dgm:spPr/>
      <dgm:t>
        <a:bodyPr/>
        <a:lstStyle/>
        <a:p>
          <a:pPr marL="114300" indent="-114300">
            <a:lnSpc>
              <a:spcPct val="150000"/>
            </a:lnSpc>
          </a:pPr>
          <a:r>
            <a:rPr lang="en-US" b="0" dirty="0" smtClean="0"/>
            <a:t>Service Management</a:t>
          </a:r>
        </a:p>
      </dgm:t>
    </dgm:pt>
    <dgm:pt modelId="{1798C668-74B7-45CC-8081-66253B8F8ED4}" type="parTrans" cxnId="{A524187A-2EE9-4C79-8E68-07E76D07443D}">
      <dgm:prSet/>
      <dgm:spPr/>
      <dgm:t>
        <a:bodyPr/>
        <a:lstStyle/>
        <a:p>
          <a:endParaRPr lang="en-US"/>
        </a:p>
      </dgm:t>
    </dgm:pt>
    <dgm:pt modelId="{6408AF7C-AB53-41FD-B258-BEABB7909475}" type="sibTrans" cxnId="{A524187A-2EE9-4C79-8E68-07E76D07443D}">
      <dgm:prSet/>
      <dgm:spPr/>
      <dgm:t>
        <a:bodyPr/>
        <a:lstStyle/>
        <a:p>
          <a:endParaRPr lang="en-US"/>
        </a:p>
      </dgm:t>
    </dgm:pt>
    <dgm:pt modelId="{5ED020FD-3A4B-42E2-A546-9685895C2829}">
      <dgm:prSet phldrT="[Text]"/>
      <dgm:spPr/>
      <dgm:t>
        <a:bodyPr/>
        <a:lstStyle/>
        <a:p>
          <a:pPr marL="114300" indent="-114300"/>
          <a:r>
            <a:rPr lang="en-US" b="0" dirty="0" smtClean="0"/>
            <a:t>2</a:t>
          </a:r>
          <a:r>
            <a:rPr lang="en-US" b="0" baseline="30000" dirty="0" smtClean="0"/>
            <a:t>nd</a:t>
          </a:r>
          <a:r>
            <a:rPr lang="en-US" b="0" dirty="0" smtClean="0"/>
            <a:t> (or 3</a:t>
          </a:r>
          <a:r>
            <a:rPr lang="en-US" b="0" baseline="30000" dirty="0" smtClean="0"/>
            <a:t>rd</a:t>
          </a:r>
          <a:r>
            <a:rPr lang="en-US" b="0" dirty="0" smtClean="0"/>
            <a:t>) Availability Zone</a:t>
          </a:r>
        </a:p>
      </dgm:t>
    </dgm:pt>
    <dgm:pt modelId="{5EB98435-E494-4FE9-BC48-706695177BD7}" type="parTrans" cxnId="{2DFBF195-7890-443A-9512-FE1C938EB03E}">
      <dgm:prSet/>
      <dgm:spPr/>
      <dgm:t>
        <a:bodyPr/>
        <a:lstStyle/>
        <a:p>
          <a:endParaRPr lang="en-US"/>
        </a:p>
      </dgm:t>
    </dgm:pt>
    <dgm:pt modelId="{2B6C3989-2C8D-4C18-95BE-CF70BC55A38B}" type="sibTrans" cxnId="{2DFBF195-7890-443A-9512-FE1C938EB03E}">
      <dgm:prSet/>
      <dgm:spPr/>
      <dgm:t>
        <a:bodyPr/>
        <a:lstStyle/>
        <a:p>
          <a:endParaRPr lang="en-US"/>
        </a:p>
      </dgm:t>
    </dgm:pt>
    <dgm:pt modelId="{86105078-B94A-4443-BB67-F0D5AE6F85FA}" type="pres">
      <dgm:prSet presAssocID="{8650D70E-CA2C-4891-BECE-CED5128D4345}" presName="Name0" presStyleCnt="0">
        <dgm:presLayoutVars>
          <dgm:dir/>
          <dgm:animLvl val="lvl"/>
          <dgm:resizeHandles val="exact"/>
        </dgm:presLayoutVars>
      </dgm:prSet>
      <dgm:spPr/>
      <dgm:t>
        <a:bodyPr/>
        <a:lstStyle/>
        <a:p>
          <a:endParaRPr lang="en-US"/>
        </a:p>
      </dgm:t>
    </dgm:pt>
    <dgm:pt modelId="{BADF5030-1A95-4DEF-87CB-D270BC1E53A8}" type="pres">
      <dgm:prSet presAssocID="{B6D8AB5A-7538-42E4-B161-C44FC58A5FBD}" presName="composite" presStyleCnt="0"/>
      <dgm:spPr/>
    </dgm:pt>
    <dgm:pt modelId="{51220B3E-D1CF-4693-BFF2-8B479F880010}" type="pres">
      <dgm:prSet presAssocID="{B6D8AB5A-7538-42E4-B161-C44FC58A5FBD}" presName="parTx" presStyleLbl="alignNode1" presStyleIdx="0" presStyleCnt="4">
        <dgm:presLayoutVars>
          <dgm:chMax val="0"/>
          <dgm:chPref val="0"/>
          <dgm:bulletEnabled val="1"/>
        </dgm:presLayoutVars>
      </dgm:prSet>
      <dgm:spPr/>
      <dgm:t>
        <a:bodyPr/>
        <a:lstStyle/>
        <a:p>
          <a:endParaRPr lang="en-US"/>
        </a:p>
      </dgm:t>
    </dgm:pt>
    <dgm:pt modelId="{0732449A-35E3-4EE5-A687-7D2891A53272}" type="pres">
      <dgm:prSet presAssocID="{B6D8AB5A-7538-42E4-B161-C44FC58A5FBD}" presName="desTx" presStyleLbl="alignAccFollowNode1" presStyleIdx="0" presStyleCnt="4">
        <dgm:presLayoutVars>
          <dgm:bulletEnabled val="1"/>
        </dgm:presLayoutVars>
      </dgm:prSet>
      <dgm:spPr/>
      <dgm:t>
        <a:bodyPr/>
        <a:lstStyle/>
        <a:p>
          <a:endParaRPr lang="en-US"/>
        </a:p>
      </dgm:t>
    </dgm:pt>
    <dgm:pt modelId="{9765D87C-1736-4CF3-810F-C092491591E8}" type="pres">
      <dgm:prSet presAssocID="{C8DC1417-396C-4723-8A0A-2BF2C9734456}" presName="space" presStyleCnt="0"/>
      <dgm:spPr/>
    </dgm:pt>
    <dgm:pt modelId="{6FFD7D6D-12D7-47FA-8FA6-9AC5B50CE5ED}" type="pres">
      <dgm:prSet presAssocID="{52344CBF-43F3-4EB6-A95C-1D3E4CAFB772}" presName="composite" presStyleCnt="0"/>
      <dgm:spPr/>
    </dgm:pt>
    <dgm:pt modelId="{431BDF01-9197-450E-9FCD-FBFCA44DFEC6}" type="pres">
      <dgm:prSet presAssocID="{52344CBF-43F3-4EB6-A95C-1D3E4CAFB772}" presName="parTx" presStyleLbl="alignNode1" presStyleIdx="1" presStyleCnt="4">
        <dgm:presLayoutVars>
          <dgm:chMax val="0"/>
          <dgm:chPref val="0"/>
          <dgm:bulletEnabled val="1"/>
        </dgm:presLayoutVars>
      </dgm:prSet>
      <dgm:spPr/>
      <dgm:t>
        <a:bodyPr/>
        <a:lstStyle/>
        <a:p>
          <a:endParaRPr lang="en-US"/>
        </a:p>
      </dgm:t>
    </dgm:pt>
    <dgm:pt modelId="{F7FC2981-6C0B-471C-B7A9-271DA4C9F572}" type="pres">
      <dgm:prSet presAssocID="{52344CBF-43F3-4EB6-A95C-1D3E4CAFB772}" presName="desTx" presStyleLbl="alignAccFollowNode1" presStyleIdx="1" presStyleCnt="4">
        <dgm:presLayoutVars>
          <dgm:bulletEnabled val="1"/>
        </dgm:presLayoutVars>
      </dgm:prSet>
      <dgm:spPr/>
      <dgm:t>
        <a:bodyPr/>
        <a:lstStyle/>
        <a:p>
          <a:endParaRPr lang="en-US"/>
        </a:p>
      </dgm:t>
    </dgm:pt>
    <dgm:pt modelId="{D383042D-6214-42B7-96C6-C358E2AD857A}" type="pres">
      <dgm:prSet presAssocID="{838E76FC-FBBE-4D70-8E0A-85A61AD301BE}" presName="space" presStyleCnt="0"/>
      <dgm:spPr/>
    </dgm:pt>
    <dgm:pt modelId="{3E541E75-8D1F-4AD3-9031-FF7DE76B12DF}" type="pres">
      <dgm:prSet presAssocID="{BDC621C3-CAF9-4332-8302-73B98EA15BCF}" presName="composite" presStyleCnt="0"/>
      <dgm:spPr/>
    </dgm:pt>
    <dgm:pt modelId="{6010F4EE-DDFC-4075-8B70-4CB4F38BD551}" type="pres">
      <dgm:prSet presAssocID="{BDC621C3-CAF9-4332-8302-73B98EA15BCF}" presName="parTx" presStyleLbl="alignNode1" presStyleIdx="2" presStyleCnt="4">
        <dgm:presLayoutVars>
          <dgm:chMax val="0"/>
          <dgm:chPref val="0"/>
          <dgm:bulletEnabled val="1"/>
        </dgm:presLayoutVars>
      </dgm:prSet>
      <dgm:spPr/>
      <dgm:t>
        <a:bodyPr/>
        <a:lstStyle/>
        <a:p>
          <a:endParaRPr lang="en-US"/>
        </a:p>
      </dgm:t>
    </dgm:pt>
    <dgm:pt modelId="{9B334E8B-C565-45C5-A933-6AFA03523764}" type="pres">
      <dgm:prSet presAssocID="{BDC621C3-CAF9-4332-8302-73B98EA15BCF}" presName="desTx" presStyleLbl="alignAccFollowNode1" presStyleIdx="2" presStyleCnt="4">
        <dgm:presLayoutVars>
          <dgm:bulletEnabled val="1"/>
        </dgm:presLayoutVars>
      </dgm:prSet>
      <dgm:spPr/>
      <dgm:t>
        <a:bodyPr/>
        <a:lstStyle/>
        <a:p>
          <a:endParaRPr lang="en-US"/>
        </a:p>
      </dgm:t>
    </dgm:pt>
    <dgm:pt modelId="{0D1DC72D-2BFB-4494-90B2-3364C4E7B24B}" type="pres">
      <dgm:prSet presAssocID="{F22B6BB1-192E-42CC-90C0-044FBDBB1603}" presName="space" presStyleCnt="0"/>
      <dgm:spPr/>
    </dgm:pt>
    <dgm:pt modelId="{4A8298F1-26A8-4738-A24B-B46F10A004B1}" type="pres">
      <dgm:prSet presAssocID="{059724E3-4221-43D5-9F52-453977F3C332}" presName="composite" presStyleCnt="0"/>
      <dgm:spPr/>
    </dgm:pt>
    <dgm:pt modelId="{7F356525-A507-4632-AF17-A42BF210B4F4}" type="pres">
      <dgm:prSet presAssocID="{059724E3-4221-43D5-9F52-453977F3C332}" presName="parTx" presStyleLbl="alignNode1" presStyleIdx="3" presStyleCnt="4">
        <dgm:presLayoutVars>
          <dgm:chMax val="0"/>
          <dgm:chPref val="0"/>
          <dgm:bulletEnabled val="1"/>
        </dgm:presLayoutVars>
      </dgm:prSet>
      <dgm:spPr/>
      <dgm:t>
        <a:bodyPr/>
        <a:lstStyle/>
        <a:p>
          <a:endParaRPr lang="en-US"/>
        </a:p>
      </dgm:t>
    </dgm:pt>
    <dgm:pt modelId="{453BD7A7-F8FA-4294-BFC9-EC19A80666EB}" type="pres">
      <dgm:prSet presAssocID="{059724E3-4221-43D5-9F52-453977F3C332}" presName="desTx" presStyleLbl="alignAccFollowNode1" presStyleIdx="3" presStyleCnt="4">
        <dgm:presLayoutVars>
          <dgm:bulletEnabled val="1"/>
        </dgm:presLayoutVars>
      </dgm:prSet>
      <dgm:spPr/>
      <dgm:t>
        <a:bodyPr/>
        <a:lstStyle/>
        <a:p>
          <a:endParaRPr lang="en-US"/>
        </a:p>
      </dgm:t>
    </dgm:pt>
  </dgm:ptLst>
  <dgm:cxnLst>
    <dgm:cxn modelId="{126EBF5A-E4D6-45FF-9437-561BDAAF4F6A}" type="presOf" srcId="{059724E3-4221-43D5-9F52-453977F3C332}" destId="{7F356525-A507-4632-AF17-A42BF210B4F4}" srcOrd="0" destOrd="0" presId="urn:microsoft.com/office/officeart/2005/8/layout/hList1"/>
    <dgm:cxn modelId="{63CD6960-CDFE-4EA5-9CEA-FA91147080D8}" type="presOf" srcId="{4A7C11C0-47AD-4881-9BBC-CDA803968591}" destId="{9B334E8B-C565-45C5-A933-6AFA03523764}" srcOrd="0" destOrd="7" presId="urn:microsoft.com/office/officeart/2005/8/layout/hList1"/>
    <dgm:cxn modelId="{C46B9A1D-DA4C-4A4D-8F46-ED3B76023977}" type="presOf" srcId="{55FD8A88-FBFD-4B5A-AF7D-71E21F4ED337}" destId="{453BD7A7-F8FA-4294-BFC9-EC19A80666EB}" srcOrd="0" destOrd="6" presId="urn:microsoft.com/office/officeart/2005/8/layout/hList1"/>
    <dgm:cxn modelId="{3B9EC097-3A1F-4942-81DB-8537222032B2}" type="presOf" srcId="{FE3B74CB-4CCC-43D4-A434-842795CFE302}" destId="{F7FC2981-6C0B-471C-B7A9-271DA4C9F572}" srcOrd="0" destOrd="7" presId="urn:microsoft.com/office/officeart/2005/8/layout/hList1"/>
    <dgm:cxn modelId="{C29763AE-0AE6-40B7-89D5-27DBE70E6C32}" type="presOf" srcId="{F0AFA886-9DB5-4130-9A9B-90F75E319622}" destId="{453BD7A7-F8FA-4294-BFC9-EC19A80666EB}" srcOrd="0" destOrd="2" presId="urn:microsoft.com/office/officeart/2005/8/layout/hList1"/>
    <dgm:cxn modelId="{C15DD4C6-2AD4-48CD-866D-6849A5766CA4}" type="presOf" srcId="{6EF4C546-14D1-4C28-BFB0-13B265740913}" destId="{9B334E8B-C565-45C5-A933-6AFA03523764}" srcOrd="0" destOrd="3" presId="urn:microsoft.com/office/officeart/2005/8/layout/hList1"/>
    <dgm:cxn modelId="{0F267E4D-A7C3-4F65-845B-76BE3F0F379F}" srcId="{B6D8AB5A-7538-42E4-B161-C44FC58A5FBD}" destId="{7E0CD01A-260B-4FA8-9C29-0C02CBA21643}" srcOrd="2" destOrd="0" parTransId="{1427F05D-82ED-4CB7-8432-D0F3F449B333}" sibTransId="{6381BBA5-B456-450D-969E-E835962429AA}"/>
    <dgm:cxn modelId="{1C045E4A-B3FC-48A0-AF63-F86D5B2A506E}" srcId="{BDC621C3-CAF9-4332-8302-73B98EA15BCF}" destId="{902D0CB3-7661-4F6A-9B44-EE131CD6E2E3}" srcOrd="0" destOrd="0" parTransId="{971DC106-8944-4C57-B15E-F057128F5A82}" sibTransId="{191B6720-7702-4A38-8BD9-8FB50D091C60}"/>
    <dgm:cxn modelId="{7F38D86B-29AF-417C-B7BC-45EE7005200E}" srcId="{059724E3-4221-43D5-9F52-453977F3C332}" destId="{2BE2ABE8-29D4-478A-805D-0450F06236D6}" srcOrd="3" destOrd="0" parTransId="{2E6E8DFA-CBE8-4B80-AC0B-88EA9F01A875}" sibTransId="{3AEE6FBA-9301-451A-81B1-49AF1E8B3947}"/>
    <dgm:cxn modelId="{501D9DE2-39B9-4AE8-8AFE-C009F9CC33BF}" srcId="{52344CBF-43F3-4EB6-A95C-1D3E4CAFB772}" destId="{70D00399-9B8B-48C9-AB6D-6F5B79924854}" srcOrd="1" destOrd="0" parTransId="{14D90FFA-AC92-4C7A-82E6-89F5C704DCF3}" sibTransId="{A06CFFA2-77F0-48E3-9FEC-75F4BFD7B113}"/>
    <dgm:cxn modelId="{03D92E21-8958-4C5D-B183-E90A9B5D033B}" srcId="{059724E3-4221-43D5-9F52-453977F3C332}" destId="{E03C51F1-55DB-4606-BE0F-45D68D7FBF72}" srcOrd="0" destOrd="0" parTransId="{463A7513-A509-40C9-A2B3-0822EB608509}" sibTransId="{46DCAB1F-5ED4-4113-A23A-9E9AAA082A84}"/>
    <dgm:cxn modelId="{EB5E1F43-2504-4847-989F-E853DD12B51C}" type="presOf" srcId="{70D00399-9B8B-48C9-AB6D-6F5B79924854}" destId="{F7FC2981-6C0B-471C-B7A9-271DA4C9F572}" srcOrd="0" destOrd="1" presId="urn:microsoft.com/office/officeart/2005/8/layout/hList1"/>
    <dgm:cxn modelId="{9434C388-8853-46D1-A82D-5DDA2596C579}" type="presOf" srcId="{361555E7-72BC-4427-B8DC-7FFDB5008280}" destId="{0732449A-35E3-4EE5-A687-7D2891A53272}" srcOrd="0" destOrd="1" presId="urn:microsoft.com/office/officeart/2005/8/layout/hList1"/>
    <dgm:cxn modelId="{459D6F18-F012-448B-85D5-74203E25418D}" type="presOf" srcId="{B6D8AB5A-7538-42E4-B161-C44FC58A5FBD}" destId="{51220B3E-D1CF-4693-BFF2-8B479F880010}" srcOrd="0" destOrd="0" presId="urn:microsoft.com/office/officeart/2005/8/layout/hList1"/>
    <dgm:cxn modelId="{1C80F222-EFA2-43FE-AA2C-29B419044423}" srcId="{8650D70E-CA2C-4891-BECE-CED5128D4345}" destId="{BDC621C3-CAF9-4332-8302-73B98EA15BCF}" srcOrd="2" destOrd="0" parTransId="{93BD629E-366D-436C-916F-BCCD56556056}" sibTransId="{F22B6BB1-192E-42CC-90C0-044FBDBB1603}"/>
    <dgm:cxn modelId="{5733A170-F8F7-49D7-8D32-6A47B611E6E9}" type="presOf" srcId="{4F8C63C8-9AF2-4A9A-9607-DE479E6E6070}" destId="{9B334E8B-C565-45C5-A933-6AFA03523764}" srcOrd="0" destOrd="1" presId="urn:microsoft.com/office/officeart/2005/8/layout/hList1"/>
    <dgm:cxn modelId="{80164C74-37D4-430F-BA0F-6083336C63FC}" type="presOf" srcId="{46418F60-3F43-4B7D-8D52-9014A888CD34}" destId="{453BD7A7-F8FA-4294-BFC9-EC19A80666EB}" srcOrd="0" destOrd="4" presId="urn:microsoft.com/office/officeart/2005/8/layout/hList1"/>
    <dgm:cxn modelId="{9843ABF0-BA90-4F22-BDD1-AFC2A9810690}" type="presOf" srcId="{3ABBF215-3461-43A0-A448-E0225B660262}" destId="{0732449A-35E3-4EE5-A687-7D2891A53272}" srcOrd="0" destOrd="0" presId="urn:microsoft.com/office/officeart/2005/8/layout/hList1"/>
    <dgm:cxn modelId="{3D4BE958-4789-4E20-94EA-BACBEFC89135}" srcId="{52344CBF-43F3-4EB6-A95C-1D3E4CAFB772}" destId="{FE3B74CB-4CCC-43D4-A434-842795CFE302}" srcOrd="7" destOrd="0" parTransId="{5C755F1C-FA6B-4C80-BB19-778E8893D2D6}" sibTransId="{BA496B8F-37D0-4BE0-9403-D444D826F9D3}"/>
    <dgm:cxn modelId="{CA3DA59E-2422-4D53-8CDA-00B2B7113569}" srcId="{BDC621C3-CAF9-4332-8302-73B98EA15BCF}" destId="{6EF4C546-14D1-4C28-BFB0-13B265740913}" srcOrd="3" destOrd="0" parTransId="{361A5612-35A8-42BA-864D-100F969B112B}" sibTransId="{3971F765-4D87-4D27-B19E-5600B12CFC36}"/>
    <dgm:cxn modelId="{DA213C32-FF7D-4C56-B597-3FC1B84EDDC0}" type="presOf" srcId="{81BB9281-0B49-4CD1-A647-B15ED8D5B70B}" destId="{F7FC2981-6C0B-471C-B7A9-271DA4C9F572}" srcOrd="0" destOrd="4" presId="urn:microsoft.com/office/officeart/2005/8/layout/hList1"/>
    <dgm:cxn modelId="{A3240A64-5BCC-464A-BDA1-06802C1A5E7B}" type="presOf" srcId="{902D0CB3-7661-4F6A-9B44-EE131CD6E2E3}" destId="{9B334E8B-C565-45C5-A933-6AFA03523764}" srcOrd="0" destOrd="0" presId="urn:microsoft.com/office/officeart/2005/8/layout/hList1"/>
    <dgm:cxn modelId="{A53CADAD-511B-4C18-BD62-457E59FB3AF5}" srcId="{52344CBF-43F3-4EB6-A95C-1D3E4CAFB772}" destId="{0164B27A-2A59-475A-B514-EC493746E37B}" srcOrd="0" destOrd="0" parTransId="{05015872-48E4-4D80-A3F6-98D708D2762C}" sibTransId="{62F50FE4-A6C2-4E5B-85A6-884DA1351938}"/>
    <dgm:cxn modelId="{70D57799-F781-4507-BA29-757CF4439815}" srcId="{059724E3-4221-43D5-9F52-453977F3C332}" destId="{55FD8A88-FBFD-4B5A-AF7D-71E21F4ED337}" srcOrd="6" destOrd="0" parTransId="{2289946F-534D-471E-88A3-C8BC8A11077E}" sibTransId="{E9BE94B3-0D23-4D35-9B79-45A53803DB5C}"/>
    <dgm:cxn modelId="{A0550F05-35FB-4CCB-BBA0-2416B1B1116C}" srcId="{52344CBF-43F3-4EB6-A95C-1D3E4CAFB772}" destId="{AD7084EE-0D33-474F-B1AA-D8E83B107DD4}" srcOrd="2" destOrd="0" parTransId="{3AF5E77B-939E-4037-ADF5-2EF1F85F7F02}" sibTransId="{56F7B85D-180D-4EB1-B693-056E6B36CE6C}"/>
    <dgm:cxn modelId="{ACD6A20C-4538-4407-BD2A-2965A9F6DF1A}" type="presOf" srcId="{020779C7-E514-46E3-A658-2263AFB387B3}" destId="{9B334E8B-C565-45C5-A933-6AFA03523764}" srcOrd="0" destOrd="5" presId="urn:microsoft.com/office/officeart/2005/8/layout/hList1"/>
    <dgm:cxn modelId="{0FFB1A76-FB89-4ADB-A4A7-3C471383C42A}" type="presOf" srcId="{4E0BF6EF-0A29-4779-8778-376FD6BF9F27}" destId="{F7FC2981-6C0B-471C-B7A9-271DA4C9F572}" srcOrd="0" destOrd="6" presId="urn:microsoft.com/office/officeart/2005/8/layout/hList1"/>
    <dgm:cxn modelId="{56D94553-7039-4C29-9FBA-BA43733C0ADD}" type="presOf" srcId="{5ED020FD-3A4B-42E2-A546-9685895C2829}" destId="{F7FC2981-6C0B-471C-B7A9-271DA4C9F572}" srcOrd="0" destOrd="8" presId="urn:microsoft.com/office/officeart/2005/8/layout/hList1"/>
    <dgm:cxn modelId="{A524187A-2EE9-4C79-8E68-07E76D07443D}" srcId="{059724E3-4221-43D5-9F52-453977F3C332}" destId="{DD823EAE-30BA-4297-B718-4713674AF535}" srcOrd="5" destOrd="0" parTransId="{1798C668-74B7-45CC-8081-66253B8F8ED4}" sibTransId="{6408AF7C-AB53-41FD-B258-BEABB7909475}"/>
    <dgm:cxn modelId="{EE67D8D2-25AD-42ED-8B97-537AD6769DB3}" srcId="{B6D8AB5A-7538-42E4-B161-C44FC58A5FBD}" destId="{361555E7-72BC-4427-B8DC-7FFDB5008280}" srcOrd="1" destOrd="0" parTransId="{E8AB3491-6FD9-4A09-9CDF-3B04560DBC23}" sibTransId="{D44600A5-BB3E-4064-B199-EF2D284C8E44}"/>
    <dgm:cxn modelId="{0010A440-6310-48F2-8EAD-558459B65880}" type="presOf" srcId="{8650D70E-CA2C-4891-BECE-CED5128D4345}" destId="{86105078-B94A-4443-BB67-F0D5AE6F85FA}" srcOrd="0" destOrd="0" presId="urn:microsoft.com/office/officeart/2005/8/layout/hList1"/>
    <dgm:cxn modelId="{0D64B876-970A-4E6E-8FDF-9DD6975AE178}" type="presOf" srcId="{D48CB63C-1FC5-46AB-B0F7-E62BB5ADF8CA}" destId="{9B334E8B-C565-45C5-A933-6AFA03523764}" srcOrd="0" destOrd="6" presId="urn:microsoft.com/office/officeart/2005/8/layout/hList1"/>
    <dgm:cxn modelId="{69604FB0-B5AE-4EB9-B7B1-8F3B84375698}" srcId="{8650D70E-CA2C-4891-BECE-CED5128D4345}" destId="{52344CBF-43F3-4EB6-A95C-1D3E4CAFB772}" srcOrd="1" destOrd="0" parTransId="{6FBE7321-4B89-4C5C-AD00-BDC7FBE689A5}" sibTransId="{838E76FC-FBBE-4D70-8E0A-85A61AD301BE}"/>
    <dgm:cxn modelId="{3355724E-78B8-4B08-8FDB-CA2DE86F7276}" type="presOf" srcId="{45A603AD-9C9A-4E98-9DD5-3D844CC9AA8F}" destId="{0732449A-35E3-4EE5-A687-7D2891A53272}" srcOrd="0" destOrd="3" presId="urn:microsoft.com/office/officeart/2005/8/layout/hList1"/>
    <dgm:cxn modelId="{94EA40CA-1137-4A7E-AB53-4C00D74F0DB8}" srcId="{B6D8AB5A-7538-42E4-B161-C44FC58A5FBD}" destId="{45A603AD-9C9A-4E98-9DD5-3D844CC9AA8F}" srcOrd="3" destOrd="0" parTransId="{A892F7A4-9D51-4022-BFB2-1440D643C79B}" sibTransId="{671A9789-76AF-497C-8FD4-AC56AB6CE4F6}"/>
    <dgm:cxn modelId="{1F8DAE66-2446-42CE-850A-D1F0B6684C24}" srcId="{6EF4C546-14D1-4C28-BFB0-13B265740913}" destId="{9E539CA0-C472-4D0F-A1F2-6294A0FEC30E}" srcOrd="0" destOrd="0" parTransId="{B4B7A9FB-22C0-49E7-9E09-8BDE100BA2C7}" sibTransId="{FD0F416A-594F-40AD-911A-95FE5E619427}"/>
    <dgm:cxn modelId="{116628CA-4D6D-4747-9CAE-4D3F7129779D}" srcId="{52344CBF-43F3-4EB6-A95C-1D3E4CAFB772}" destId="{763761BC-0A45-482B-B35B-36074E7C2FBF}" srcOrd="5" destOrd="0" parTransId="{63250E93-1974-4834-A805-F8A34E667CAA}" sibTransId="{2075AFE9-7F01-4EE5-B635-F39D221D1EE5}"/>
    <dgm:cxn modelId="{97DFDB5E-04FC-4FD7-8A4A-EF5874C97C01}" srcId="{52344CBF-43F3-4EB6-A95C-1D3E4CAFB772}" destId="{81BB9281-0B49-4CD1-A647-B15ED8D5B70B}" srcOrd="4" destOrd="0" parTransId="{B0044DEF-6716-4E3B-8C81-EF463244D96B}" sibTransId="{3BCDC196-22B7-4772-BF68-AE01E8040E2B}"/>
    <dgm:cxn modelId="{DAF078DC-3DB7-4A41-9F06-4996886CF00C}" type="presOf" srcId="{DD823EAE-30BA-4297-B718-4713674AF535}" destId="{453BD7A7-F8FA-4294-BFC9-EC19A80666EB}" srcOrd="0" destOrd="5" presId="urn:microsoft.com/office/officeart/2005/8/layout/hList1"/>
    <dgm:cxn modelId="{47CBEE3B-2B2A-4278-A0FF-BE142A0E4D60}" type="presOf" srcId="{52344CBF-43F3-4EB6-A95C-1D3E4CAFB772}" destId="{431BDF01-9197-450E-9FCD-FBFCA44DFEC6}" srcOrd="0" destOrd="0" presId="urn:microsoft.com/office/officeart/2005/8/layout/hList1"/>
    <dgm:cxn modelId="{C19C2CEB-D798-45AD-A83F-762336A5A277}" srcId="{BDC621C3-CAF9-4332-8302-73B98EA15BCF}" destId="{4F8C63C8-9AF2-4A9A-9607-DE479E6E6070}" srcOrd="1" destOrd="0" parTransId="{9EF0F815-949D-4706-BE74-A95D0C7623F3}" sibTransId="{CCA7E8BA-1D55-4EFF-9ACA-98662F914E83}"/>
    <dgm:cxn modelId="{B23E963F-8AA6-4E4A-9398-2BB3F0213AA6}" type="presOf" srcId="{763761BC-0A45-482B-B35B-36074E7C2FBF}" destId="{F7FC2981-6C0B-471C-B7A9-271DA4C9F572}" srcOrd="0" destOrd="5" presId="urn:microsoft.com/office/officeart/2005/8/layout/hList1"/>
    <dgm:cxn modelId="{3DDFCCA4-5A28-45AD-AADE-F237DB59BACB}" srcId="{059724E3-4221-43D5-9F52-453977F3C332}" destId="{F0AFA886-9DB5-4130-9A9B-90F75E319622}" srcOrd="2" destOrd="0" parTransId="{2B8B572F-8BF6-46F9-918C-A8F08F0D29C0}" sibTransId="{7142D423-9A2D-4488-856C-DEF6EA6E810F}"/>
    <dgm:cxn modelId="{3593B2C8-2689-403D-BAB3-CD535E97D81D}" type="presOf" srcId="{7E0CD01A-260B-4FA8-9C29-0C02CBA21643}" destId="{0732449A-35E3-4EE5-A687-7D2891A53272}" srcOrd="0" destOrd="2" presId="urn:microsoft.com/office/officeart/2005/8/layout/hList1"/>
    <dgm:cxn modelId="{2D3653D5-213A-441B-9EAF-E60256F29BB7}" srcId="{6EF4C546-14D1-4C28-BFB0-13B265740913}" destId="{D48CB63C-1FC5-46AB-B0F7-E62BB5ADF8CA}" srcOrd="2" destOrd="0" parTransId="{AE8F05B9-0CE2-4644-826F-088EC6A01960}" sibTransId="{90CA9656-D7E7-4F8A-B57F-7DBB6854AA9C}"/>
    <dgm:cxn modelId="{E26C8D64-065F-4370-9013-11C2F0ECCBA6}" srcId="{52344CBF-43F3-4EB6-A95C-1D3E4CAFB772}" destId="{4E0BF6EF-0A29-4779-8778-376FD6BF9F27}" srcOrd="6" destOrd="0" parTransId="{BA715FB9-A94F-4FD6-91F1-EC4A5EDCD445}" sibTransId="{37F2B03F-44F2-4C73-A189-CE758DBE30A2}"/>
    <dgm:cxn modelId="{F805F538-D9A2-4004-BD60-41D0FEACA16F}" type="presOf" srcId="{E03C51F1-55DB-4606-BE0F-45D68D7FBF72}" destId="{453BD7A7-F8FA-4294-BFC9-EC19A80666EB}" srcOrd="0" destOrd="0" presId="urn:microsoft.com/office/officeart/2005/8/layout/hList1"/>
    <dgm:cxn modelId="{B17E4A07-1E0A-4721-984C-84B923FDB1D2}" type="presOf" srcId="{2BE2ABE8-29D4-478A-805D-0450F06236D6}" destId="{453BD7A7-F8FA-4294-BFC9-EC19A80666EB}" srcOrd="0" destOrd="3" presId="urn:microsoft.com/office/officeart/2005/8/layout/hList1"/>
    <dgm:cxn modelId="{94AB121B-A205-42BA-B61D-355F44FFF0CD}" type="presOf" srcId="{AEB18AF2-780E-4F9F-9921-07B5BA27731A}" destId="{F7FC2981-6C0B-471C-B7A9-271DA4C9F572}" srcOrd="0" destOrd="3" presId="urn:microsoft.com/office/officeart/2005/8/layout/hList1"/>
    <dgm:cxn modelId="{4C3072F6-4592-40E1-9ACC-CF429D808AF9}" type="presOf" srcId="{9E539CA0-C472-4D0F-A1F2-6294A0FEC30E}" destId="{9B334E8B-C565-45C5-A933-6AFA03523764}" srcOrd="0" destOrd="4" presId="urn:microsoft.com/office/officeart/2005/8/layout/hList1"/>
    <dgm:cxn modelId="{AD1085F7-A532-4C89-88E4-805F43DBAA4A}" type="presOf" srcId="{C1BA43AE-B9F8-4E35-965B-768AE755C2FF}" destId="{453BD7A7-F8FA-4294-BFC9-EC19A80666EB}" srcOrd="0" destOrd="1" presId="urn:microsoft.com/office/officeart/2005/8/layout/hList1"/>
    <dgm:cxn modelId="{C7A4EC59-072D-40F5-84C9-F3350B9F34A3}" srcId="{BDC621C3-CAF9-4332-8302-73B98EA15BCF}" destId="{5418760E-1912-46E9-A34C-20D4633C529C}" srcOrd="2" destOrd="0" parTransId="{71FDADB0-6ACB-4E61-A0BB-340A948BCACA}" sibTransId="{32DA18AD-3A46-4B62-AA29-28D6CE970BEB}"/>
    <dgm:cxn modelId="{AAF859AA-B36A-4426-BDB4-227E3D0ED3FB}" srcId="{52344CBF-43F3-4EB6-A95C-1D3E4CAFB772}" destId="{AEB18AF2-780E-4F9F-9921-07B5BA27731A}" srcOrd="3" destOrd="0" parTransId="{E573046A-D4C1-4156-8613-CABD154212E2}" sibTransId="{E0925967-D257-4734-97D6-890435215B21}"/>
    <dgm:cxn modelId="{6CEB7D1C-D92A-48E9-A55C-9997A24A140A}" srcId="{8650D70E-CA2C-4891-BECE-CED5128D4345}" destId="{059724E3-4221-43D5-9F52-453977F3C332}" srcOrd="3" destOrd="0" parTransId="{F20D6C14-7533-456F-B713-E8DFC85A2B74}" sibTransId="{D1694ED0-0FAF-4551-BEE6-35380EEFFBB9}"/>
    <dgm:cxn modelId="{8193C7F7-A486-40A7-9143-ACAB0B41AC03}" type="presOf" srcId="{BDC621C3-CAF9-4332-8302-73B98EA15BCF}" destId="{6010F4EE-DDFC-4075-8B70-4CB4F38BD551}" srcOrd="0" destOrd="0" presId="urn:microsoft.com/office/officeart/2005/8/layout/hList1"/>
    <dgm:cxn modelId="{B29B7832-91ED-4F54-8DF2-97569315493B}" srcId="{6EF4C546-14D1-4C28-BFB0-13B265740913}" destId="{020779C7-E514-46E3-A658-2263AFB387B3}" srcOrd="1" destOrd="0" parTransId="{1EE76063-C11E-4F06-999D-3EB4327693CC}" sibTransId="{CCA779CC-F1AB-4187-9183-173A13603DC0}"/>
    <dgm:cxn modelId="{8EA3B6F3-9AA4-4646-A159-1B43FD02BA8B}" srcId="{8650D70E-CA2C-4891-BECE-CED5128D4345}" destId="{B6D8AB5A-7538-42E4-B161-C44FC58A5FBD}" srcOrd="0" destOrd="0" parTransId="{E3A6702B-F23A-4B6D-BB07-04CD4D81F3CA}" sibTransId="{C8DC1417-396C-4723-8A0A-2BF2C9734456}"/>
    <dgm:cxn modelId="{971C0D35-7B5B-47E4-AEEA-3B36771BC9E0}" type="presOf" srcId="{AD7084EE-0D33-474F-B1AA-D8E83B107DD4}" destId="{F7FC2981-6C0B-471C-B7A9-271DA4C9F572}" srcOrd="0" destOrd="2" presId="urn:microsoft.com/office/officeart/2005/8/layout/hList1"/>
    <dgm:cxn modelId="{2E895496-9343-41D0-A90E-9B532D2DA49F}" type="presOf" srcId="{0164B27A-2A59-475A-B514-EC493746E37B}" destId="{F7FC2981-6C0B-471C-B7A9-271DA4C9F572}" srcOrd="0" destOrd="0" presId="urn:microsoft.com/office/officeart/2005/8/layout/hList1"/>
    <dgm:cxn modelId="{7CE197D5-EB11-4296-945D-C947159863B5}" srcId="{059724E3-4221-43D5-9F52-453977F3C332}" destId="{C1BA43AE-B9F8-4E35-965B-768AE755C2FF}" srcOrd="1" destOrd="0" parTransId="{DE1F8BC3-20F2-4B33-B48C-AA68BB98F62C}" sibTransId="{35EED73B-D90F-47D8-8C95-2FA96BD048DB}"/>
    <dgm:cxn modelId="{83D72EA3-A7AC-4333-8CB6-D087B76B8D93}" srcId="{B6D8AB5A-7538-42E4-B161-C44FC58A5FBD}" destId="{3ABBF215-3461-43A0-A448-E0225B660262}" srcOrd="0" destOrd="0" parTransId="{94C66F1D-82BF-4733-9430-7EF4A28695D0}" sibTransId="{71B14435-2A70-4394-A4B6-45211A3EA8F0}"/>
    <dgm:cxn modelId="{11072B17-62FA-4EAC-8240-219848B589A5}" type="presOf" srcId="{5418760E-1912-46E9-A34C-20D4633C529C}" destId="{9B334E8B-C565-45C5-A933-6AFA03523764}" srcOrd="0" destOrd="2" presId="urn:microsoft.com/office/officeart/2005/8/layout/hList1"/>
    <dgm:cxn modelId="{2DFBF195-7890-443A-9512-FE1C938EB03E}" srcId="{52344CBF-43F3-4EB6-A95C-1D3E4CAFB772}" destId="{5ED020FD-3A4B-42E2-A546-9685895C2829}" srcOrd="8" destOrd="0" parTransId="{5EB98435-E494-4FE9-BC48-706695177BD7}" sibTransId="{2B6C3989-2C8D-4C18-95BE-CF70BC55A38B}"/>
    <dgm:cxn modelId="{07B201F0-E510-4E57-8757-57C8DC0C0949}" srcId="{6EF4C546-14D1-4C28-BFB0-13B265740913}" destId="{4A7C11C0-47AD-4881-9BBC-CDA803968591}" srcOrd="3" destOrd="0" parTransId="{FCD647B6-890B-494A-8E31-E77AD591F455}" sibTransId="{96A0DA22-1D39-4E7B-A2D4-C2B8A94CA71F}"/>
    <dgm:cxn modelId="{FA085390-D2B3-4D4F-89C6-C8793CBEBCA8}" srcId="{059724E3-4221-43D5-9F52-453977F3C332}" destId="{46418F60-3F43-4B7D-8D52-9014A888CD34}" srcOrd="4" destOrd="0" parTransId="{0B48532D-6EDA-4527-B1DB-C996827F5EB7}" sibTransId="{79651305-7491-4F92-B765-53E17E6B1E2B}"/>
    <dgm:cxn modelId="{44D2E6E2-AF15-40DC-885D-BB149485046B}" type="presParOf" srcId="{86105078-B94A-4443-BB67-F0D5AE6F85FA}" destId="{BADF5030-1A95-4DEF-87CB-D270BC1E53A8}" srcOrd="0" destOrd="0" presId="urn:microsoft.com/office/officeart/2005/8/layout/hList1"/>
    <dgm:cxn modelId="{F267AE6E-C005-4B28-8085-455F5985DF16}" type="presParOf" srcId="{BADF5030-1A95-4DEF-87CB-D270BC1E53A8}" destId="{51220B3E-D1CF-4693-BFF2-8B479F880010}" srcOrd="0" destOrd="0" presId="urn:microsoft.com/office/officeart/2005/8/layout/hList1"/>
    <dgm:cxn modelId="{E4142EEA-28FE-4C5E-B4CB-2B2683F7645F}" type="presParOf" srcId="{BADF5030-1A95-4DEF-87CB-D270BC1E53A8}" destId="{0732449A-35E3-4EE5-A687-7D2891A53272}" srcOrd="1" destOrd="0" presId="urn:microsoft.com/office/officeart/2005/8/layout/hList1"/>
    <dgm:cxn modelId="{837A5D4B-DFA4-4CB7-8ABA-1C034889735B}" type="presParOf" srcId="{86105078-B94A-4443-BB67-F0D5AE6F85FA}" destId="{9765D87C-1736-4CF3-810F-C092491591E8}" srcOrd="1" destOrd="0" presId="urn:microsoft.com/office/officeart/2005/8/layout/hList1"/>
    <dgm:cxn modelId="{7E085BF4-5DDB-4431-B70C-FFA96A4649E1}" type="presParOf" srcId="{86105078-B94A-4443-BB67-F0D5AE6F85FA}" destId="{6FFD7D6D-12D7-47FA-8FA6-9AC5B50CE5ED}" srcOrd="2" destOrd="0" presId="urn:microsoft.com/office/officeart/2005/8/layout/hList1"/>
    <dgm:cxn modelId="{ED12498D-C37B-4780-A866-33165C59857A}" type="presParOf" srcId="{6FFD7D6D-12D7-47FA-8FA6-9AC5B50CE5ED}" destId="{431BDF01-9197-450E-9FCD-FBFCA44DFEC6}" srcOrd="0" destOrd="0" presId="urn:microsoft.com/office/officeart/2005/8/layout/hList1"/>
    <dgm:cxn modelId="{7A220AFB-EACA-43D8-A39B-E2DB8ECD9685}" type="presParOf" srcId="{6FFD7D6D-12D7-47FA-8FA6-9AC5B50CE5ED}" destId="{F7FC2981-6C0B-471C-B7A9-271DA4C9F572}" srcOrd="1" destOrd="0" presId="urn:microsoft.com/office/officeart/2005/8/layout/hList1"/>
    <dgm:cxn modelId="{045A8DCE-6328-47BE-BEEB-63472AE50C3B}" type="presParOf" srcId="{86105078-B94A-4443-BB67-F0D5AE6F85FA}" destId="{D383042D-6214-42B7-96C6-C358E2AD857A}" srcOrd="3" destOrd="0" presId="urn:microsoft.com/office/officeart/2005/8/layout/hList1"/>
    <dgm:cxn modelId="{5122DDFC-B427-4B32-9338-67E1DBCD1AEC}" type="presParOf" srcId="{86105078-B94A-4443-BB67-F0D5AE6F85FA}" destId="{3E541E75-8D1F-4AD3-9031-FF7DE76B12DF}" srcOrd="4" destOrd="0" presId="urn:microsoft.com/office/officeart/2005/8/layout/hList1"/>
    <dgm:cxn modelId="{7F6C630C-6FFF-48A1-AC67-B7AEF5A9D165}" type="presParOf" srcId="{3E541E75-8D1F-4AD3-9031-FF7DE76B12DF}" destId="{6010F4EE-DDFC-4075-8B70-4CB4F38BD551}" srcOrd="0" destOrd="0" presId="urn:microsoft.com/office/officeart/2005/8/layout/hList1"/>
    <dgm:cxn modelId="{18079913-B850-428E-8FAC-D87E0E2C3819}" type="presParOf" srcId="{3E541E75-8D1F-4AD3-9031-FF7DE76B12DF}" destId="{9B334E8B-C565-45C5-A933-6AFA03523764}" srcOrd="1" destOrd="0" presId="urn:microsoft.com/office/officeart/2005/8/layout/hList1"/>
    <dgm:cxn modelId="{D128F6C0-AED0-4D8F-A785-01B4590B62F6}" type="presParOf" srcId="{86105078-B94A-4443-BB67-F0D5AE6F85FA}" destId="{0D1DC72D-2BFB-4494-90B2-3364C4E7B24B}" srcOrd="5" destOrd="0" presId="urn:microsoft.com/office/officeart/2005/8/layout/hList1"/>
    <dgm:cxn modelId="{DD66689F-96A5-41E8-A7B3-B3CFA49F1BE3}" type="presParOf" srcId="{86105078-B94A-4443-BB67-F0D5AE6F85FA}" destId="{4A8298F1-26A8-4738-A24B-B46F10A004B1}" srcOrd="6" destOrd="0" presId="urn:microsoft.com/office/officeart/2005/8/layout/hList1"/>
    <dgm:cxn modelId="{B4796C6D-EC1C-4249-B95C-60BC3689FB78}" type="presParOf" srcId="{4A8298F1-26A8-4738-A24B-B46F10A004B1}" destId="{7F356525-A507-4632-AF17-A42BF210B4F4}" srcOrd="0" destOrd="0" presId="urn:microsoft.com/office/officeart/2005/8/layout/hList1"/>
    <dgm:cxn modelId="{251FACBD-F527-43B6-AAFA-916BE2837EBC}" type="presParOf" srcId="{4A8298F1-26A8-4738-A24B-B46F10A004B1}" destId="{453BD7A7-F8FA-4294-BFC9-EC19A80666EB}"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20B3E-D1CF-4693-BFF2-8B479F880010}">
      <dsp:nvSpPr>
        <dsp:cNvPr id="0" name=""/>
        <dsp:cNvSpPr/>
      </dsp:nvSpPr>
      <dsp:spPr>
        <a:xfrm>
          <a:off x="3084" y="131852"/>
          <a:ext cx="1854758" cy="316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rPr>
            <a:t>3</a:t>
          </a:r>
          <a:r>
            <a:rPr lang="en-US" sz="1100" b="1" kern="1200" baseline="30000" dirty="0" smtClean="0">
              <a:solidFill>
                <a:schemeClr val="bg1"/>
              </a:solidFill>
            </a:rPr>
            <a:t>rd</a:t>
          </a:r>
          <a:r>
            <a:rPr lang="en-US" sz="1100" b="1" kern="1200" dirty="0" smtClean="0">
              <a:solidFill>
                <a:schemeClr val="bg1"/>
              </a:solidFill>
            </a:rPr>
            <a:t> Party Costs</a:t>
          </a:r>
          <a:endParaRPr lang="en-US" sz="1100" b="1" kern="1200" dirty="0">
            <a:solidFill>
              <a:schemeClr val="bg1"/>
            </a:solidFill>
          </a:endParaRPr>
        </a:p>
      </dsp:txBody>
      <dsp:txXfrm>
        <a:off x="3084" y="131852"/>
        <a:ext cx="1854758" cy="316800"/>
      </dsp:txXfrm>
    </dsp:sp>
    <dsp:sp modelId="{0732449A-35E3-4EE5-A687-7D2891A53272}">
      <dsp:nvSpPr>
        <dsp:cNvPr id="0" name=""/>
        <dsp:cNvSpPr/>
      </dsp:nvSpPr>
      <dsp:spPr>
        <a:xfrm>
          <a:off x="3084" y="448652"/>
          <a:ext cx="1854758" cy="29723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114300" lvl="1" indent="-114300" algn="l" defTabSz="488950">
            <a:lnSpc>
              <a:spcPct val="100000"/>
            </a:lnSpc>
            <a:spcBef>
              <a:spcPct val="0"/>
            </a:spcBef>
            <a:spcAft>
              <a:spcPct val="15000"/>
            </a:spcAft>
            <a:buChar char="••"/>
          </a:pPr>
          <a:r>
            <a:rPr lang="en-US" sz="1100" b="0" kern="1200" dirty="0" smtClean="0"/>
            <a:t>3</a:t>
          </a:r>
          <a:r>
            <a:rPr lang="en-US" sz="1100" b="0" kern="1200" baseline="30000" dirty="0" smtClean="0"/>
            <a:t>rd</a:t>
          </a:r>
          <a:r>
            <a:rPr lang="en-US" sz="1100" b="0" kern="1200" dirty="0" smtClean="0"/>
            <a:t> Party Migration Tools</a:t>
          </a:r>
          <a:endParaRPr lang="en-US" sz="1100" b="0" kern="1200" dirty="0"/>
        </a:p>
        <a:p>
          <a:pPr marL="114300" lvl="1" indent="-114300" algn="l" defTabSz="488950">
            <a:lnSpc>
              <a:spcPct val="200000"/>
            </a:lnSpc>
            <a:spcBef>
              <a:spcPct val="0"/>
            </a:spcBef>
            <a:spcAft>
              <a:spcPct val="15000"/>
            </a:spcAft>
            <a:buChar char="••"/>
          </a:pPr>
          <a:r>
            <a:rPr lang="en-US" sz="1100" b="0" kern="1200" dirty="0" smtClean="0"/>
            <a:t>Storage Vendors</a:t>
          </a:r>
          <a:endParaRPr lang="en-US" sz="1100" b="0" kern="1200" dirty="0"/>
        </a:p>
        <a:p>
          <a:pPr marL="114300" lvl="1" indent="-114300" algn="l" defTabSz="488950">
            <a:lnSpc>
              <a:spcPct val="100000"/>
            </a:lnSpc>
            <a:spcBef>
              <a:spcPct val="0"/>
            </a:spcBef>
            <a:spcAft>
              <a:spcPct val="15000"/>
            </a:spcAft>
            <a:buChar char="••"/>
          </a:pPr>
          <a:r>
            <a:rPr lang="en-US" sz="1100" b="0" kern="1200" dirty="0" smtClean="0"/>
            <a:t>3</a:t>
          </a:r>
          <a:r>
            <a:rPr lang="en-US" sz="1100" b="0" kern="1200" baseline="30000" dirty="0" smtClean="0"/>
            <a:t>rd</a:t>
          </a:r>
          <a:r>
            <a:rPr lang="en-US" sz="1100" b="0" kern="1200" dirty="0" smtClean="0"/>
            <a:t> Party Application Licensing</a:t>
          </a:r>
          <a:endParaRPr lang="en-US" sz="1100" b="0" kern="1200" dirty="0"/>
        </a:p>
        <a:p>
          <a:pPr marL="114300" lvl="1" indent="-114300" algn="l" defTabSz="488950">
            <a:lnSpc>
              <a:spcPct val="200000"/>
            </a:lnSpc>
            <a:spcBef>
              <a:spcPct val="0"/>
            </a:spcBef>
            <a:spcAft>
              <a:spcPct val="15000"/>
            </a:spcAft>
            <a:buChar char="••"/>
          </a:pPr>
          <a:r>
            <a:rPr lang="en-US" sz="1100" b="0" kern="1200" dirty="0" smtClean="0"/>
            <a:t>OS Licensing</a:t>
          </a:r>
          <a:endParaRPr lang="en-US" sz="1100" b="0" kern="1200" dirty="0"/>
        </a:p>
      </dsp:txBody>
      <dsp:txXfrm>
        <a:off x="3084" y="448652"/>
        <a:ext cx="1854758" cy="2972320"/>
      </dsp:txXfrm>
    </dsp:sp>
    <dsp:sp modelId="{431BDF01-9197-450E-9FCD-FBFCA44DFEC6}">
      <dsp:nvSpPr>
        <dsp:cNvPr id="0" name=""/>
        <dsp:cNvSpPr/>
      </dsp:nvSpPr>
      <dsp:spPr>
        <a:xfrm>
          <a:off x="2117508" y="131852"/>
          <a:ext cx="1854758" cy="316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rPr>
            <a:t>AWS Costs</a:t>
          </a:r>
        </a:p>
      </dsp:txBody>
      <dsp:txXfrm>
        <a:off x="2117508" y="131852"/>
        <a:ext cx="1854758" cy="316800"/>
      </dsp:txXfrm>
    </dsp:sp>
    <dsp:sp modelId="{F7FC2981-6C0B-471C-B7A9-271DA4C9F572}">
      <dsp:nvSpPr>
        <dsp:cNvPr id="0" name=""/>
        <dsp:cNvSpPr/>
      </dsp:nvSpPr>
      <dsp:spPr>
        <a:xfrm>
          <a:off x="2117508" y="448652"/>
          <a:ext cx="1854758" cy="29723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114300" lvl="1" indent="-114300" algn="l" defTabSz="488950">
            <a:lnSpc>
              <a:spcPct val="90000"/>
            </a:lnSpc>
            <a:spcBef>
              <a:spcPct val="0"/>
            </a:spcBef>
            <a:spcAft>
              <a:spcPct val="15000"/>
            </a:spcAft>
            <a:buChar char="••"/>
          </a:pPr>
          <a:r>
            <a:rPr lang="en-US" sz="1100" b="0" kern="1200" dirty="0" smtClean="0"/>
            <a:t>AWS Direct Connect</a:t>
          </a:r>
        </a:p>
        <a:p>
          <a:pPr marL="114300" lvl="1" indent="-114300" algn="l" defTabSz="488950">
            <a:lnSpc>
              <a:spcPct val="90000"/>
            </a:lnSpc>
            <a:spcBef>
              <a:spcPct val="0"/>
            </a:spcBef>
            <a:spcAft>
              <a:spcPct val="15000"/>
            </a:spcAft>
            <a:buChar char="••"/>
          </a:pPr>
          <a:r>
            <a:rPr lang="en-US" sz="1100" b="0" kern="1200" dirty="0" smtClean="0"/>
            <a:t>Amazon EC2 (right-sized based on utilization metrics)</a:t>
          </a:r>
        </a:p>
        <a:p>
          <a:pPr marL="114300" lvl="1" indent="-114300" algn="l" defTabSz="488950">
            <a:lnSpc>
              <a:spcPct val="90000"/>
            </a:lnSpc>
            <a:spcBef>
              <a:spcPct val="0"/>
            </a:spcBef>
            <a:spcAft>
              <a:spcPct val="15000"/>
            </a:spcAft>
            <a:buChar char="••"/>
          </a:pPr>
          <a:r>
            <a:rPr lang="en-US" sz="1100" b="0" kern="1200" dirty="0" smtClean="0"/>
            <a:t>Amazon EBS (anticipated usable volume size)</a:t>
          </a:r>
        </a:p>
        <a:p>
          <a:pPr marL="114300" lvl="1" indent="-114300" algn="l" defTabSz="488950">
            <a:lnSpc>
              <a:spcPct val="90000"/>
            </a:lnSpc>
            <a:spcBef>
              <a:spcPct val="0"/>
            </a:spcBef>
            <a:spcAft>
              <a:spcPct val="15000"/>
            </a:spcAft>
            <a:buChar char="••"/>
          </a:pPr>
          <a:r>
            <a:rPr lang="en-US" sz="1100" b="0" kern="1200" dirty="0" smtClean="0"/>
            <a:t>Amazon EBS snapshots</a:t>
          </a:r>
        </a:p>
        <a:p>
          <a:pPr marL="114300" lvl="1" indent="-114300" algn="l" defTabSz="488950">
            <a:lnSpc>
              <a:spcPct val="90000"/>
            </a:lnSpc>
            <a:spcBef>
              <a:spcPct val="0"/>
            </a:spcBef>
            <a:spcAft>
              <a:spcPct val="15000"/>
            </a:spcAft>
            <a:buChar char="••"/>
          </a:pPr>
          <a:r>
            <a:rPr lang="en-US" sz="1100" b="0" kern="1200" dirty="0" smtClean="0"/>
            <a:t>Amazon S3 (usable storage)</a:t>
          </a:r>
        </a:p>
        <a:p>
          <a:pPr marL="114300" lvl="1" indent="-114300" algn="l" defTabSz="488950">
            <a:lnSpc>
              <a:spcPct val="90000"/>
            </a:lnSpc>
            <a:spcBef>
              <a:spcPct val="0"/>
            </a:spcBef>
            <a:spcAft>
              <a:spcPct val="15000"/>
            </a:spcAft>
            <a:buChar char="••"/>
          </a:pPr>
          <a:r>
            <a:rPr lang="en-US" sz="1100" b="0" kern="1200" dirty="0" smtClean="0"/>
            <a:t>Amazon Elastic Load Balancing</a:t>
          </a:r>
        </a:p>
        <a:p>
          <a:pPr marL="114300" lvl="1" indent="-114300" algn="l" defTabSz="488950">
            <a:lnSpc>
              <a:spcPct val="90000"/>
            </a:lnSpc>
            <a:spcBef>
              <a:spcPct val="0"/>
            </a:spcBef>
            <a:spcAft>
              <a:spcPct val="15000"/>
            </a:spcAft>
            <a:buChar char="••"/>
          </a:pPr>
          <a:r>
            <a:rPr lang="en-US" sz="1100" b="0" kern="1200" dirty="0" smtClean="0"/>
            <a:t>Amazon </a:t>
          </a:r>
          <a:r>
            <a:rPr lang="en-US" sz="1100" b="0" kern="1200" dirty="0" err="1" smtClean="0"/>
            <a:t>CloudFront</a:t>
          </a:r>
          <a:endParaRPr lang="en-US" sz="1100" b="0" kern="1200" dirty="0" smtClean="0"/>
        </a:p>
        <a:p>
          <a:pPr marL="114300" lvl="1" indent="-114300" algn="l" defTabSz="488950">
            <a:lnSpc>
              <a:spcPct val="90000"/>
            </a:lnSpc>
            <a:spcBef>
              <a:spcPct val="0"/>
            </a:spcBef>
            <a:spcAft>
              <a:spcPct val="15000"/>
            </a:spcAft>
            <a:buChar char="••"/>
          </a:pPr>
          <a:r>
            <a:rPr lang="en-US" sz="1100" b="0" kern="1200" dirty="0" smtClean="0"/>
            <a:t>Other Applicable Costs (Amazon RDS, Amazon Redshift, Amazon EMR, etc.)</a:t>
          </a:r>
        </a:p>
        <a:p>
          <a:pPr marL="114300" lvl="1" indent="-114300" algn="l" defTabSz="488950">
            <a:lnSpc>
              <a:spcPct val="90000"/>
            </a:lnSpc>
            <a:spcBef>
              <a:spcPct val="0"/>
            </a:spcBef>
            <a:spcAft>
              <a:spcPct val="15000"/>
            </a:spcAft>
            <a:buChar char="••"/>
          </a:pPr>
          <a:r>
            <a:rPr lang="en-US" sz="1100" b="0" kern="1200" dirty="0" smtClean="0"/>
            <a:t>2</a:t>
          </a:r>
          <a:r>
            <a:rPr lang="en-US" sz="1100" b="0" kern="1200" baseline="30000" dirty="0" smtClean="0"/>
            <a:t>nd</a:t>
          </a:r>
          <a:r>
            <a:rPr lang="en-US" sz="1100" b="0" kern="1200" dirty="0" smtClean="0"/>
            <a:t> (or 3</a:t>
          </a:r>
          <a:r>
            <a:rPr lang="en-US" sz="1100" b="0" kern="1200" baseline="30000" dirty="0" smtClean="0"/>
            <a:t>rd</a:t>
          </a:r>
          <a:r>
            <a:rPr lang="en-US" sz="1100" b="0" kern="1200" dirty="0" smtClean="0"/>
            <a:t>) Availability Zone</a:t>
          </a:r>
        </a:p>
      </dsp:txBody>
      <dsp:txXfrm>
        <a:off x="2117508" y="448652"/>
        <a:ext cx="1854758" cy="2972320"/>
      </dsp:txXfrm>
    </dsp:sp>
    <dsp:sp modelId="{6010F4EE-DDFC-4075-8B70-4CB4F38BD551}">
      <dsp:nvSpPr>
        <dsp:cNvPr id="0" name=""/>
        <dsp:cNvSpPr/>
      </dsp:nvSpPr>
      <dsp:spPr>
        <a:xfrm>
          <a:off x="4231933" y="131852"/>
          <a:ext cx="1854758" cy="316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rPr>
            <a:t>Labor</a:t>
          </a:r>
        </a:p>
      </dsp:txBody>
      <dsp:txXfrm>
        <a:off x="4231933" y="131852"/>
        <a:ext cx="1854758" cy="316800"/>
      </dsp:txXfrm>
    </dsp:sp>
    <dsp:sp modelId="{9B334E8B-C565-45C5-A933-6AFA03523764}">
      <dsp:nvSpPr>
        <dsp:cNvPr id="0" name=""/>
        <dsp:cNvSpPr/>
      </dsp:nvSpPr>
      <dsp:spPr>
        <a:xfrm>
          <a:off x="4231933" y="448652"/>
          <a:ext cx="1854758" cy="29723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114300" lvl="1" indent="-114300" algn="l" defTabSz="488950">
            <a:lnSpc>
              <a:spcPct val="150000"/>
            </a:lnSpc>
            <a:spcBef>
              <a:spcPct val="0"/>
            </a:spcBef>
            <a:spcAft>
              <a:spcPct val="15000"/>
            </a:spcAft>
            <a:buChar char="••"/>
          </a:pPr>
          <a:r>
            <a:rPr lang="en-US" sz="1100" b="0" kern="1200" dirty="0" smtClean="0"/>
            <a:t>Employees (FTE)</a:t>
          </a:r>
        </a:p>
        <a:p>
          <a:pPr marL="114300" lvl="1" indent="-114300" algn="l" defTabSz="488950">
            <a:lnSpc>
              <a:spcPct val="150000"/>
            </a:lnSpc>
            <a:spcBef>
              <a:spcPct val="0"/>
            </a:spcBef>
            <a:spcAft>
              <a:spcPct val="15000"/>
            </a:spcAft>
            <a:buChar char="••"/>
          </a:pPr>
          <a:r>
            <a:rPr lang="en-US" sz="1100" b="0" kern="1200" dirty="0" smtClean="0"/>
            <a:t>Onshore Consultants</a:t>
          </a:r>
        </a:p>
        <a:p>
          <a:pPr marL="114300" lvl="1" indent="-114300" algn="l" defTabSz="488950">
            <a:lnSpc>
              <a:spcPct val="150000"/>
            </a:lnSpc>
            <a:spcBef>
              <a:spcPct val="0"/>
            </a:spcBef>
            <a:spcAft>
              <a:spcPct val="15000"/>
            </a:spcAft>
            <a:buChar char="••"/>
          </a:pPr>
          <a:r>
            <a:rPr lang="en-US" sz="1100" b="0" kern="1200" dirty="0" smtClean="0"/>
            <a:t>Offshore Consultants</a:t>
          </a:r>
        </a:p>
        <a:p>
          <a:pPr marL="114300" lvl="1" indent="-114300" algn="l" defTabSz="488950">
            <a:lnSpc>
              <a:spcPct val="150000"/>
            </a:lnSpc>
            <a:spcBef>
              <a:spcPct val="0"/>
            </a:spcBef>
            <a:spcAft>
              <a:spcPct val="15000"/>
            </a:spcAft>
            <a:buChar char="••"/>
          </a:pPr>
          <a:r>
            <a:rPr lang="en-US" sz="1100" b="0" kern="1200" dirty="0" smtClean="0"/>
            <a:t>Refactoring Effort</a:t>
          </a:r>
        </a:p>
        <a:p>
          <a:pPr marL="228600" lvl="2" indent="-114300" algn="l" defTabSz="488950">
            <a:lnSpc>
              <a:spcPct val="150000"/>
            </a:lnSpc>
            <a:spcBef>
              <a:spcPct val="0"/>
            </a:spcBef>
            <a:spcAft>
              <a:spcPct val="15000"/>
            </a:spcAft>
            <a:buChar char="••"/>
          </a:pPr>
          <a:r>
            <a:rPr lang="en-US" sz="1100" b="0" kern="1200" dirty="0" smtClean="0"/>
            <a:t>Unsupported OS</a:t>
          </a:r>
        </a:p>
        <a:p>
          <a:pPr marL="228600" lvl="2" indent="-114300" algn="l" defTabSz="488950">
            <a:lnSpc>
              <a:spcPct val="150000"/>
            </a:lnSpc>
            <a:spcBef>
              <a:spcPct val="0"/>
            </a:spcBef>
            <a:spcAft>
              <a:spcPct val="15000"/>
            </a:spcAft>
            <a:buChar char="••"/>
          </a:pPr>
          <a:r>
            <a:rPr lang="en-US" sz="1100" b="0" kern="1200" dirty="0" smtClean="0"/>
            <a:t>OS Upgrade</a:t>
          </a:r>
        </a:p>
        <a:p>
          <a:pPr marL="228600" lvl="2" indent="-114300" algn="l" defTabSz="488950">
            <a:lnSpc>
              <a:spcPct val="150000"/>
            </a:lnSpc>
            <a:spcBef>
              <a:spcPct val="0"/>
            </a:spcBef>
            <a:spcAft>
              <a:spcPct val="15000"/>
            </a:spcAft>
            <a:buChar char="••"/>
          </a:pPr>
          <a:r>
            <a:rPr lang="en-US" sz="1100" b="0" kern="1200" dirty="0" smtClean="0"/>
            <a:t>Database to RDS</a:t>
          </a:r>
        </a:p>
        <a:p>
          <a:pPr marL="228600" lvl="2" indent="-114300" algn="l" defTabSz="488950">
            <a:lnSpc>
              <a:spcPct val="150000"/>
            </a:lnSpc>
            <a:spcBef>
              <a:spcPct val="0"/>
            </a:spcBef>
            <a:spcAft>
              <a:spcPct val="15000"/>
            </a:spcAft>
            <a:buChar char="••"/>
          </a:pPr>
          <a:r>
            <a:rPr lang="en-US" sz="1100" b="0" kern="1200" dirty="0" smtClean="0"/>
            <a:t>Tools</a:t>
          </a:r>
        </a:p>
      </dsp:txBody>
      <dsp:txXfrm>
        <a:off x="4231933" y="448652"/>
        <a:ext cx="1854758" cy="2972320"/>
      </dsp:txXfrm>
    </dsp:sp>
    <dsp:sp modelId="{7F356525-A507-4632-AF17-A42BF210B4F4}">
      <dsp:nvSpPr>
        <dsp:cNvPr id="0" name=""/>
        <dsp:cNvSpPr/>
      </dsp:nvSpPr>
      <dsp:spPr>
        <a:xfrm>
          <a:off x="6346357" y="131852"/>
          <a:ext cx="1854758" cy="316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rPr>
            <a:t>Change Management</a:t>
          </a:r>
        </a:p>
      </dsp:txBody>
      <dsp:txXfrm>
        <a:off x="6346357" y="131852"/>
        <a:ext cx="1854758" cy="316800"/>
      </dsp:txXfrm>
    </dsp:sp>
    <dsp:sp modelId="{453BD7A7-F8FA-4294-BFC9-EC19A80666EB}">
      <dsp:nvSpPr>
        <dsp:cNvPr id="0" name=""/>
        <dsp:cNvSpPr/>
      </dsp:nvSpPr>
      <dsp:spPr>
        <a:xfrm>
          <a:off x="6346357" y="448652"/>
          <a:ext cx="1854758" cy="29723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114300" lvl="1" indent="-114300" algn="l" defTabSz="488950">
            <a:lnSpc>
              <a:spcPct val="150000"/>
            </a:lnSpc>
            <a:spcBef>
              <a:spcPct val="0"/>
            </a:spcBef>
            <a:spcAft>
              <a:spcPct val="15000"/>
            </a:spcAft>
            <a:buChar char="••"/>
          </a:pPr>
          <a:r>
            <a:rPr lang="en-US" sz="1100" b="0" kern="1200" dirty="0" smtClean="0"/>
            <a:t>Governance</a:t>
          </a:r>
        </a:p>
        <a:p>
          <a:pPr marL="114300" lvl="1" indent="-114300" algn="l" defTabSz="488950">
            <a:lnSpc>
              <a:spcPct val="150000"/>
            </a:lnSpc>
            <a:spcBef>
              <a:spcPct val="0"/>
            </a:spcBef>
            <a:spcAft>
              <a:spcPct val="15000"/>
            </a:spcAft>
            <a:buChar char="••"/>
          </a:pPr>
          <a:r>
            <a:rPr lang="en-US" sz="1100" b="0" kern="1200" dirty="0" smtClean="0"/>
            <a:t>Operating Model</a:t>
          </a:r>
        </a:p>
        <a:p>
          <a:pPr marL="114300" lvl="1" indent="-114300" algn="l" defTabSz="488950">
            <a:lnSpc>
              <a:spcPct val="150000"/>
            </a:lnSpc>
            <a:spcBef>
              <a:spcPct val="0"/>
            </a:spcBef>
            <a:spcAft>
              <a:spcPct val="15000"/>
            </a:spcAft>
            <a:buChar char="••"/>
          </a:pPr>
          <a:r>
            <a:rPr lang="en-US" sz="1100" b="0" kern="1200" dirty="0" smtClean="0"/>
            <a:t>Training</a:t>
          </a:r>
        </a:p>
        <a:p>
          <a:pPr marL="114300" lvl="1" indent="-114300" algn="l" defTabSz="488950">
            <a:lnSpc>
              <a:spcPct val="100000"/>
            </a:lnSpc>
            <a:spcBef>
              <a:spcPct val="0"/>
            </a:spcBef>
            <a:spcAft>
              <a:spcPct val="15000"/>
            </a:spcAft>
            <a:buChar char="••"/>
          </a:pPr>
          <a:r>
            <a:rPr lang="en-US" sz="1100" b="0" kern="1200" dirty="0" smtClean="0"/>
            <a:t>Financial Management and Measurements</a:t>
          </a:r>
        </a:p>
        <a:p>
          <a:pPr marL="114300" lvl="1" indent="-114300" algn="l" defTabSz="488950">
            <a:lnSpc>
              <a:spcPct val="100000"/>
            </a:lnSpc>
            <a:spcBef>
              <a:spcPct val="0"/>
            </a:spcBef>
            <a:spcAft>
              <a:spcPct val="15000"/>
            </a:spcAft>
            <a:buChar char="••"/>
          </a:pPr>
          <a:r>
            <a:rPr lang="en-US" sz="1100" b="0" kern="1200" dirty="0" smtClean="0"/>
            <a:t>Configuration Management</a:t>
          </a:r>
        </a:p>
        <a:p>
          <a:pPr marL="114300" lvl="1" indent="-114300" algn="l" defTabSz="488950">
            <a:lnSpc>
              <a:spcPct val="150000"/>
            </a:lnSpc>
            <a:spcBef>
              <a:spcPct val="0"/>
            </a:spcBef>
            <a:spcAft>
              <a:spcPct val="15000"/>
            </a:spcAft>
            <a:buChar char="••"/>
          </a:pPr>
          <a:r>
            <a:rPr lang="en-US" sz="1100" b="0" kern="1200" dirty="0" smtClean="0"/>
            <a:t>Service Management</a:t>
          </a:r>
        </a:p>
        <a:p>
          <a:pPr marL="114300" lvl="1" indent="-114300" algn="l" defTabSz="488950">
            <a:lnSpc>
              <a:spcPct val="100000"/>
            </a:lnSpc>
            <a:spcBef>
              <a:spcPct val="0"/>
            </a:spcBef>
            <a:spcAft>
              <a:spcPct val="15000"/>
            </a:spcAft>
            <a:buChar char="••"/>
          </a:pPr>
          <a:r>
            <a:rPr lang="en-US" sz="1100" b="0" kern="1200" dirty="0" smtClean="0"/>
            <a:t>Continuous Delivery / Continuous Integration</a:t>
          </a:r>
        </a:p>
      </dsp:txBody>
      <dsp:txXfrm>
        <a:off x="6346357" y="448652"/>
        <a:ext cx="1854758" cy="29723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10/10/2016</a:t>
            </a:fld>
            <a:endParaRPr lang="en-US" dirty="0"/>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xmlns=""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xmlns="" val="1463480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xmlns="" val="173698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xmlns="" val="263246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xmlns="" val="1234894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xmlns="" val="2633916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xmlns="" val="605928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xmlns="" val="2594490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xmlns="" val="2878742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xmlns="" val="3445953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330200" y="696913"/>
            <a:ext cx="6197600" cy="3486150"/>
          </a:xfrm>
          <a:prstGeom prst="rect">
            <a:avLst/>
          </a:prstGeom>
          <a:solidFill>
            <a:srgbClr val="FFFFFF"/>
          </a:solidFill>
          <a:ln>
            <a:solidFill>
              <a:srgbClr val="000000"/>
            </a:solidFill>
            <a:miter lim="800000"/>
            <a:headEnd/>
            <a:tailEnd/>
          </a:ln>
        </p:spPr>
      </p:sp>
      <p:sp>
        <p:nvSpPr>
          <p:cNvPr id="35842" name="Rectangle 2"/>
          <p:cNvSpPr>
            <a:spLocks noGrp="1" noChangeArrowheads="1"/>
          </p:cNvSpPr>
          <p:nvPr>
            <p:ph type="body" idx="1"/>
          </p:nvPr>
        </p:nvSpPr>
        <p:spPr bwMode="auto">
          <a:xfrm>
            <a:off x="685800" y="4415790"/>
            <a:ext cx="548640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pPr>
              <a:lnSpc>
                <a:spcPct val="90000"/>
              </a:lnSpc>
              <a:spcBef>
                <a:spcPts val="400"/>
              </a:spcBef>
            </a:pPr>
            <a:endParaRPr lang="en-US" sz="5200" dirty="0">
              <a:solidFill>
                <a:srgbClr val="FFFFFF"/>
              </a:solidFill>
              <a:latin typeface="Arial" charset="0"/>
              <a:cs typeface="Arial" charset="0"/>
              <a:sym typeface="Arial" charset="0"/>
            </a:endParaRPr>
          </a:p>
        </p:txBody>
      </p:sp>
    </p:spTree>
    <p:extLst>
      <p:ext uri="{BB962C8B-B14F-4D97-AF65-F5344CB8AC3E}">
        <p14:creationId xmlns:p14="http://schemas.microsoft.com/office/powerpoint/2010/main" xmlns="" val="4132663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xmlns="" val="212777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xmlns="" val="2919623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B0187CA1-731B-41B1-BC56-DACC3C3180A1}" type="slidenum">
              <a:rPr lang="en-US" smtClean="0"/>
              <a:pPr/>
              <a:t>20</a:t>
            </a:fld>
            <a:endParaRPr lang="en-US" dirty="0"/>
          </a:p>
        </p:txBody>
      </p:sp>
    </p:spTree>
    <p:extLst>
      <p:ext uri="{BB962C8B-B14F-4D97-AF65-F5344CB8AC3E}">
        <p14:creationId xmlns:p14="http://schemas.microsoft.com/office/powerpoint/2010/main" xmlns="" val="2830971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xmlns="" val="2200227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330200" y="696913"/>
            <a:ext cx="6197600" cy="3486150"/>
          </a:xfrm>
          <a:prstGeom prst="rect">
            <a:avLst/>
          </a:prstGeom>
          <a:solidFill>
            <a:srgbClr val="FFFFFF"/>
          </a:solidFill>
          <a:ln>
            <a:solidFill>
              <a:srgbClr val="000000"/>
            </a:solidFill>
            <a:miter lim="800000"/>
            <a:headEnd/>
            <a:tailEnd/>
          </a:ln>
        </p:spPr>
      </p:sp>
      <p:sp>
        <p:nvSpPr>
          <p:cNvPr id="35842" name="Rectangle 2"/>
          <p:cNvSpPr>
            <a:spLocks noGrp="1" noChangeArrowheads="1"/>
          </p:cNvSpPr>
          <p:nvPr>
            <p:ph type="body" idx="1"/>
          </p:nvPr>
        </p:nvSpPr>
        <p:spPr bwMode="auto">
          <a:xfrm>
            <a:off x="685800" y="4415790"/>
            <a:ext cx="5486400" cy="418338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txBody>
          <a:bodyPr/>
          <a:lstStyle/>
          <a:p>
            <a:pPr>
              <a:lnSpc>
                <a:spcPct val="90000"/>
              </a:lnSpc>
              <a:spcBef>
                <a:spcPts val="400"/>
              </a:spcBef>
            </a:pPr>
            <a:endParaRPr lang="en-US" sz="5200" dirty="0">
              <a:solidFill>
                <a:srgbClr val="FFFFFF"/>
              </a:solidFill>
              <a:latin typeface="Arial" charset="0"/>
              <a:cs typeface="Arial" charset="0"/>
              <a:sym typeface="Arial" charset="0"/>
            </a:endParaRPr>
          </a:p>
        </p:txBody>
      </p:sp>
    </p:spTree>
    <p:extLst>
      <p:ext uri="{BB962C8B-B14F-4D97-AF65-F5344CB8AC3E}">
        <p14:creationId xmlns:p14="http://schemas.microsoft.com/office/powerpoint/2010/main" xmlns="" val="4028878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C00000"/>
              </a:solidFill>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xmlns="" val="1407860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C00000"/>
              </a:solidFill>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xmlns="" val="3736114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Calibri" panose="020F0502020204030204" pitchFamily="34" charset="0"/>
                <a:cs typeface="Arial" panose="020B0604020202020204" pitchFamily="34" charset="0"/>
              </a:defRPr>
            </a:lvl1pPr>
            <a:lvl2pPr marL="742950" indent="-285750">
              <a:defRPr sz="2600">
                <a:solidFill>
                  <a:schemeClr val="tx1"/>
                </a:solidFill>
                <a:latin typeface="Calibri" panose="020F0502020204030204" pitchFamily="34" charset="0"/>
                <a:cs typeface="Arial" panose="020B0604020202020204" pitchFamily="34" charset="0"/>
              </a:defRPr>
            </a:lvl2pPr>
            <a:lvl3pPr marL="1143000" indent="-228600">
              <a:defRPr sz="2600">
                <a:solidFill>
                  <a:schemeClr val="tx1"/>
                </a:solidFill>
                <a:latin typeface="Calibri" panose="020F0502020204030204" pitchFamily="34" charset="0"/>
                <a:cs typeface="Arial" panose="020B0604020202020204" pitchFamily="34" charset="0"/>
              </a:defRPr>
            </a:lvl3pPr>
            <a:lvl4pPr marL="1600200" indent="-228600">
              <a:defRPr sz="2600">
                <a:solidFill>
                  <a:schemeClr val="tx1"/>
                </a:solidFill>
                <a:latin typeface="Calibri" panose="020F0502020204030204" pitchFamily="34" charset="0"/>
                <a:cs typeface="Arial" panose="020B0604020202020204" pitchFamily="34" charset="0"/>
              </a:defRPr>
            </a:lvl4pPr>
            <a:lvl5pPr marL="2057400" indent="-228600">
              <a:defRPr sz="2600">
                <a:solidFill>
                  <a:schemeClr val="tx1"/>
                </a:solidFill>
                <a:latin typeface="Calibri" panose="020F0502020204030204" pitchFamily="34" charset="0"/>
                <a:cs typeface="Arial" panose="020B0604020202020204" pitchFamily="34" charset="0"/>
              </a:defRPr>
            </a:lvl5pPr>
            <a:lvl6pPr marL="25146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6pPr>
            <a:lvl7pPr marL="29718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7pPr>
            <a:lvl8pPr marL="34290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8pPr>
            <a:lvl9pPr marL="38862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9pPr>
          </a:lstStyle>
          <a:p>
            <a:fld id="{D89A3D59-0152-4FEA-AD04-0F009669C0EF}" type="slidenum">
              <a:rPr lang="en-US" altLang="en-US" sz="1200">
                <a:latin typeface="Franklin Gothic Book" panose="020B0503020102020204" pitchFamily="34" charset="0"/>
              </a:rPr>
              <a:pPr/>
              <a:t>25</a:t>
            </a:fld>
            <a:endParaRPr lang="en-US" altLang="en-US" sz="1200">
              <a:latin typeface="Franklin Gothic Book" panose="020B0503020102020204" pitchFamily="34" charset="0"/>
            </a:endParaRPr>
          </a:p>
        </p:txBody>
      </p:sp>
    </p:spTree>
    <p:extLst>
      <p:ext uri="{BB962C8B-B14F-4D97-AF65-F5344CB8AC3E}">
        <p14:creationId xmlns:p14="http://schemas.microsoft.com/office/powerpoint/2010/main" xmlns="" val="4198758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fld id="{49A44721-33A8-4B07-8D35-F3389FF79AFE}" type="slidenum">
              <a:rPr lang="en-US" altLang="en-US"/>
              <a:pPr/>
              <a:t>26</a:t>
            </a:fld>
            <a:endParaRPr lang="en-US" altLang="en-US"/>
          </a:p>
        </p:txBody>
      </p:sp>
    </p:spTree>
    <p:extLst>
      <p:ext uri="{BB962C8B-B14F-4D97-AF65-F5344CB8AC3E}">
        <p14:creationId xmlns:p14="http://schemas.microsoft.com/office/powerpoint/2010/main" xmlns="" val="1256140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Calibri" panose="020F0502020204030204" pitchFamily="34" charset="0"/>
                <a:cs typeface="Arial" panose="020B0604020202020204" pitchFamily="34" charset="0"/>
              </a:defRPr>
            </a:lvl1pPr>
            <a:lvl2pPr marL="742950" indent="-285750">
              <a:defRPr sz="2600">
                <a:solidFill>
                  <a:schemeClr val="tx1"/>
                </a:solidFill>
                <a:latin typeface="Calibri" panose="020F0502020204030204" pitchFamily="34" charset="0"/>
                <a:cs typeface="Arial" panose="020B0604020202020204" pitchFamily="34" charset="0"/>
              </a:defRPr>
            </a:lvl2pPr>
            <a:lvl3pPr marL="1143000" indent="-228600">
              <a:defRPr sz="2600">
                <a:solidFill>
                  <a:schemeClr val="tx1"/>
                </a:solidFill>
                <a:latin typeface="Calibri" panose="020F0502020204030204" pitchFamily="34" charset="0"/>
                <a:cs typeface="Arial" panose="020B0604020202020204" pitchFamily="34" charset="0"/>
              </a:defRPr>
            </a:lvl3pPr>
            <a:lvl4pPr marL="1600200" indent="-228600">
              <a:defRPr sz="2600">
                <a:solidFill>
                  <a:schemeClr val="tx1"/>
                </a:solidFill>
                <a:latin typeface="Calibri" panose="020F0502020204030204" pitchFamily="34" charset="0"/>
                <a:cs typeface="Arial" panose="020B0604020202020204" pitchFamily="34" charset="0"/>
              </a:defRPr>
            </a:lvl4pPr>
            <a:lvl5pPr marL="2057400" indent="-228600">
              <a:defRPr sz="2600">
                <a:solidFill>
                  <a:schemeClr val="tx1"/>
                </a:solidFill>
                <a:latin typeface="Calibri" panose="020F0502020204030204" pitchFamily="34" charset="0"/>
                <a:cs typeface="Arial" panose="020B0604020202020204" pitchFamily="34" charset="0"/>
              </a:defRPr>
            </a:lvl5pPr>
            <a:lvl6pPr marL="25146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6pPr>
            <a:lvl7pPr marL="29718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7pPr>
            <a:lvl8pPr marL="34290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8pPr>
            <a:lvl9pPr marL="38862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9pPr>
          </a:lstStyle>
          <a:p>
            <a:fld id="{71D7776A-1832-4E59-8B21-90939809D738}" type="slidenum">
              <a:rPr lang="en-US" altLang="en-US" sz="1200">
                <a:solidFill>
                  <a:srgbClr val="000000"/>
                </a:solidFill>
                <a:latin typeface="Franklin Gothic Book" panose="020B0503020102020204" pitchFamily="34" charset="0"/>
              </a:rPr>
              <a:pPr/>
              <a:t>27</a:t>
            </a:fld>
            <a:endParaRPr lang="en-US" altLang="en-US" sz="1200">
              <a:solidFill>
                <a:srgbClr val="000000"/>
              </a:solidFill>
              <a:latin typeface="Franklin Gothic Book" panose="020B0503020102020204" pitchFamily="34" charset="0"/>
            </a:endParaRPr>
          </a:p>
        </p:txBody>
      </p:sp>
    </p:spTree>
    <p:extLst>
      <p:ext uri="{BB962C8B-B14F-4D97-AF65-F5344CB8AC3E}">
        <p14:creationId xmlns:p14="http://schemas.microsoft.com/office/powerpoint/2010/main" xmlns="" val="323251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Calibri" panose="020F0502020204030204" pitchFamily="34" charset="0"/>
                <a:cs typeface="Arial" panose="020B0604020202020204" pitchFamily="34" charset="0"/>
              </a:defRPr>
            </a:lvl1pPr>
            <a:lvl2pPr marL="742950" indent="-285750">
              <a:defRPr sz="2600">
                <a:solidFill>
                  <a:schemeClr val="tx1"/>
                </a:solidFill>
                <a:latin typeface="Calibri" panose="020F0502020204030204" pitchFamily="34" charset="0"/>
                <a:cs typeface="Arial" panose="020B0604020202020204" pitchFamily="34" charset="0"/>
              </a:defRPr>
            </a:lvl2pPr>
            <a:lvl3pPr marL="1143000" indent="-228600">
              <a:defRPr sz="2600">
                <a:solidFill>
                  <a:schemeClr val="tx1"/>
                </a:solidFill>
                <a:latin typeface="Calibri" panose="020F0502020204030204" pitchFamily="34" charset="0"/>
                <a:cs typeface="Arial" panose="020B0604020202020204" pitchFamily="34" charset="0"/>
              </a:defRPr>
            </a:lvl3pPr>
            <a:lvl4pPr marL="1600200" indent="-228600">
              <a:defRPr sz="2600">
                <a:solidFill>
                  <a:schemeClr val="tx1"/>
                </a:solidFill>
                <a:latin typeface="Calibri" panose="020F0502020204030204" pitchFamily="34" charset="0"/>
                <a:cs typeface="Arial" panose="020B0604020202020204" pitchFamily="34" charset="0"/>
              </a:defRPr>
            </a:lvl4pPr>
            <a:lvl5pPr marL="2057400" indent="-228600">
              <a:defRPr sz="2600">
                <a:solidFill>
                  <a:schemeClr val="tx1"/>
                </a:solidFill>
                <a:latin typeface="Calibri" panose="020F0502020204030204" pitchFamily="34" charset="0"/>
                <a:cs typeface="Arial" panose="020B0604020202020204" pitchFamily="34" charset="0"/>
              </a:defRPr>
            </a:lvl5pPr>
            <a:lvl6pPr marL="25146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6pPr>
            <a:lvl7pPr marL="29718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7pPr>
            <a:lvl8pPr marL="34290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8pPr>
            <a:lvl9pPr marL="38862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9pPr>
          </a:lstStyle>
          <a:p>
            <a:fld id="{71D7776A-1832-4E59-8B21-90939809D738}" type="slidenum">
              <a:rPr lang="en-US" altLang="en-US" sz="1200">
                <a:solidFill>
                  <a:srgbClr val="000000"/>
                </a:solidFill>
                <a:latin typeface="Franklin Gothic Book" panose="020B0503020102020204" pitchFamily="34" charset="0"/>
              </a:rPr>
              <a:pPr/>
              <a:t>28</a:t>
            </a:fld>
            <a:endParaRPr lang="en-US" altLang="en-US" sz="1200">
              <a:solidFill>
                <a:srgbClr val="000000"/>
              </a:solidFill>
              <a:latin typeface="Franklin Gothic Book" panose="020B0503020102020204" pitchFamily="34" charset="0"/>
            </a:endParaRPr>
          </a:p>
        </p:txBody>
      </p:sp>
    </p:spTree>
    <p:extLst>
      <p:ext uri="{BB962C8B-B14F-4D97-AF65-F5344CB8AC3E}">
        <p14:creationId xmlns:p14="http://schemas.microsoft.com/office/powerpoint/2010/main" xmlns="" val="4281760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0" hangingPunct="0">
              <a:spcBef>
                <a:spcPct val="0"/>
              </a:spcBef>
            </a:pPr>
            <a:endParaRPr lang="en-US" altLang="en-US" dirty="0"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Calibri" panose="020F0502020204030204" pitchFamily="34" charset="0"/>
                <a:cs typeface="Arial" panose="020B0604020202020204" pitchFamily="34" charset="0"/>
              </a:defRPr>
            </a:lvl1pPr>
            <a:lvl2pPr marL="742950" indent="-285750">
              <a:defRPr sz="2600">
                <a:solidFill>
                  <a:schemeClr val="tx1"/>
                </a:solidFill>
                <a:latin typeface="Calibri" panose="020F0502020204030204" pitchFamily="34" charset="0"/>
                <a:cs typeface="Arial" panose="020B0604020202020204" pitchFamily="34" charset="0"/>
              </a:defRPr>
            </a:lvl2pPr>
            <a:lvl3pPr marL="1143000" indent="-228600">
              <a:defRPr sz="2600">
                <a:solidFill>
                  <a:schemeClr val="tx1"/>
                </a:solidFill>
                <a:latin typeface="Calibri" panose="020F0502020204030204" pitchFamily="34" charset="0"/>
                <a:cs typeface="Arial" panose="020B0604020202020204" pitchFamily="34" charset="0"/>
              </a:defRPr>
            </a:lvl3pPr>
            <a:lvl4pPr marL="1600200" indent="-228600">
              <a:defRPr sz="2600">
                <a:solidFill>
                  <a:schemeClr val="tx1"/>
                </a:solidFill>
                <a:latin typeface="Calibri" panose="020F0502020204030204" pitchFamily="34" charset="0"/>
                <a:cs typeface="Arial" panose="020B0604020202020204" pitchFamily="34" charset="0"/>
              </a:defRPr>
            </a:lvl4pPr>
            <a:lvl5pPr marL="2057400" indent="-228600">
              <a:defRPr sz="2600">
                <a:solidFill>
                  <a:schemeClr val="tx1"/>
                </a:solidFill>
                <a:latin typeface="Calibri" panose="020F0502020204030204" pitchFamily="34" charset="0"/>
                <a:cs typeface="Arial" panose="020B0604020202020204" pitchFamily="34" charset="0"/>
              </a:defRPr>
            </a:lvl5pPr>
            <a:lvl6pPr marL="25146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6pPr>
            <a:lvl7pPr marL="29718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7pPr>
            <a:lvl8pPr marL="34290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8pPr>
            <a:lvl9pPr marL="38862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9pPr>
          </a:lstStyle>
          <a:p>
            <a:fld id="{DC322169-3D1B-46A0-98C9-6D4963738864}" type="slidenum">
              <a:rPr lang="en-US" altLang="en-US" sz="1200">
                <a:latin typeface="Franklin Gothic Book" panose="020B0503020102020204" pitchFamily="34" charset="0"/>
              </a:rPr>
              <a:pPr/>
              <a:t>29</a:t>
            </a:fld>
            <a:endParaRPr lang="en-US" altLang="en-US" sz="1200">
              <a:latin typeface="Franklin Gothic Book" panose="020B0503020102020204" pitchFamily="34" charset="0"/>
            </a:endParaRPr>
          </a:p>
        </p:txBody>
      </p:sp>
    </p:spTree>
    <p:extLst>
      <p:ext uri="{BB962C8B-B14F-4D97-AF65-F5344CB8AC3E}">
        <p14:creationId xmlns:p14="http://schemas.microsoft.com/office/powerpoint/2010/main" xmlns="" val="82064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xmlns="" val="2525335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53FB24-D502-4FA3-8199-0D47522094F9}" type="slidenum">
              <a:rPr lang="en-US" smtClean="0"/>
              <a:pPr>
                <a:defRPr/>
              </a:pPr>
              <a:t>30</a:t>
            </a:fld>
            <a:endParaRPr lang="en-US"/>
          </a:p>
        </p:txBody>
      </p:sp>
    </p:spTree>
    <p:extLst>
      <p:ext uri="{BB962C8B-B14F-4D97-AF65-F5344CB8AC3E}">
        <p14:creationId xmlns:p14="http://schemas.microsoft.com/office/powerpoint/2010/main" xmlns="" val="3407355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Calibri" panose="020F0502020204030204" pitchFamily="34" charset="0"/>
                <a:cs typeface="Arial" panose="020B0604020202020204" pitchFamily="34" charset="0"/>
              </a:defRPr>
            </a:lvl1pPr>
            <a:lvl2pPr marL="742950" indent="-285750">
              <a:defRPr sz="2600">
                <a:solidFill>
                  <a:schemeClr val="tx1"/>
                </a:solidFill>
                <a:latin typeface="Calibri" panose="020F0502020204030204" pitchFamily="34" charset="0"/>
                <a:cs typeface="Arial" panose="020B0604020202020204" pitchFamily="34" charset="0"/>
              </a:defRPr>
            </a:lvl2pPr>
            <a:lvl3pPr marL="1143000" indent="-228600">
              <a:defRPr sz="2600">
                <a:solidFill>
                  <a:schemeClr val="tx1"/>
                </a:solidFill>
                <a:latin typeface="Calibri" panose="020F0502020204030204" pitchFamily="34" charset="0"/>
                <a:cs typeface="Arial" panose="020B0604020202020204" pitchFamily="34" charset="0"/>
              </a:defRPr>
            </a:lvl3pPr>
            <a:lvl4pPr marL="1600200" indent="-228600">
              <a:defRPr sz="2600">
                <a:solidFill>
                  <a:schemeClr val="tx1"/>
                </a:solidFill>
                <a:latin typeface="Calibri" panose="020F0502020204030204" pitchFamily="34" charset="0"/>
                <a:cs typeface="Arial" panose="020B0604020202020204" pitchFamily="34" charset="0"/>
              </a:defRPr>
            </a:lvl4pPr>
            <a:lvl5pPr marL="2057400" indent="-228600">
              <a:defRPr sz="2600">
                <a:solidFill>
                  <a:schemeClr val="tx1"/>
                </a:solidFill>
                <a:latin typeface="Calibri" panose="020F0502020204030204" pitchFamily="34" charset="0"/>
                <a:cs typeface="Arial" panose="020B0604020202020204" pitchFamily="34" charset="0"/>
              </a:defRPr>
            </a:lvl5pPr>
            <a:lvl6pPr marL="25146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6pPr>
            <a:lvl7pPr marL="29718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7pPr>
            <a:lvl8pPr marL="34290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8pPr>
            <a:lvl9pPr marL="38862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9pPr>
          </a:lstStyle>
          <a:p>
            <a:fld id="{A0D580C3-D79A-4B68-ACE8-66243A6F60DE}" type="slidenum">
              <a:rPr lang="en-US" altLang="en-US" sz="1200">
                <a:solidFill>
                  <a:srgbClr val="000000"/>
                </a:solidFill>
                <a:latin typeface="Franklin Gothic Book" panose="020B0503020102020204" pitchFamily="34" charset="0"/>
              </a:rPr>
              <a:pPr/>
              <a:t>31</a:t>
            </a:fld>
            <a:endParaRPr lang="en-US" altLang="en-US" sz="1200">
              <a:solidFill>
                <a:srgbClr val="000000"/>
              </a:solidFill>
              <a:latin typeface="Franklin Gothic Book" panose="020B0503020102020204" pitchFamily="34" charset="0"/>
            </a:endParaRPr>
          </a:p>
        </p:txBody>
      </p:sp>
    </p:spTree>
    <p:extLst>
      <p:ext uri="{BB962C8B-B14F-4D97-AF65-F5344CB8AC3E}">
        <p14:creationId xmlns:p14="http://schemas.microsoft.com/office/powerpoint/2010/main" xmlns="" val="2967088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Calibri" panose="020F0502020204030204" pitchFamily="34" charset="0"/>
                <a:cs typeface="Arial" panose="020B0604020202020204" pitchFamily="34" charset="0"/>
              </a:defRPr>
            </a:lvl1pPr>
            <a:lvl2pPr marL="742950" indent="-285750">
              <a:defRPr sz="2600">
                <a:solidFill>
                  <a:schemeClr val="tx1"/>
                </a:solidFill>
                <a:latin typeface="Calibri" panose="020F0502020204030204" pitchFamily="34" charset="0"/>
                <a:cs typeface="Arial" panose="020B0604020202020204" pitchFamily="34" charset="0"/>
              </a:defRPr>
            </a:lvl2pPr>
            <a:lvl3pPr marL="1143000" indent="-228600">
              <a:defRPr sz="2600">
                <a:solidFill>
                  <a:schemeClr val="tx1"/>
                </a:solidFill>
                <a:latin typeface="Calibri" panose="020F0502020204030204" pitchFamily="34" charset="0"/>
                <a:cs typeface="Arial" panose="020B0604020202020204" pitchFamily="34" charset="0"/>
              </a:defRPr>
            </a:lvl3pPr>
            <a:lvl4pPr marL="1600200" indent="-228600">
              <a:defRPr sz="2600">
                <a:solidFill>
                  <a:schemeClr val="tx1"/>
                </a:solidFill>
                <a:latin typeface="Calibri" panose="020F0502020204030204" pitchFamily="34" charset="0"/>
                <a:cs typeface="Arial" panose="020B0604020202020204" pitchFamily="34" charset="0"/>
              </a:defRPr>
            </a:lvl4pPr>
            <a:lvl5pPr marL="2057400" indent="-228600">
              <a:defRPr sz="2600">
                <a:solidFill>
                  <a:schemeClr val="tx1"/>
                </a:solidFill>
                <a:latin typeface="Calibri" panose="020F0502020204030204" pitchFamily="34" charset="0"/>
                <a:cs typeface="Arial" panose="020B0604020202020204" pitchFamily="34" charset="0"/>
              </a:defRPr>
            </a:lvl5pPr>
            <a:lvl6pPr marL="25146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6pPr>
            <a:lvl7pPr marL="29718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7pPr>
            <a:lvl8pPr marL="34290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8pPr>
            <a:lvl9pPr marL="3886200" indent="-228600" defTabSz="652463" eaLnBrk="0" fontAlgn="base" hangingPunct="0">
              <a:spcBef>
                <a:spcPct val="0"/>
              </a:spcBef>
              <a:spcAft>
                <a:spcPct val="0"/>
              </a:spcAft>
              <a:defRPr sz="2600">
                <a:solidFill>
                  <a:schemeClr val="tx1"/>
                </a:solidFill>
                <a:latin typeface="Calibri" panose="020F0502020204030204" pitchFamily="34" charset="0"/>
                <a:cs typeface="Arial" panose="020B0604020202020204" pitchFamily="34" charset="0"/>
              </a:defRPr>
            </a:lvl9pPr>
          </a:lstStyle>
          <a:p>
            <a:fld id="{A0D580C3-D79A-4B68-ACE8-66243A6F60DE}" type="slidenum">
              <a:rPr lang="en-US" altLang="en-US" sz="1200">
                <a:solidFill>
                  <a:srgbClr val="000000"/>
                </a:solidFill>
                <a:latin typeface="Franklin Gothic Book" panose="020B0503020102020204" pitchFamily="34" charset="0"/>
              </a:rPr>
              <a:pPr/>
              <a:t>32</a:t>
            </a:fld>
            <a:endParaRPr lang="en-US" altLang="en-US" sz="1200">
              <a:solidFill>
                <a:srgbClr val="000000"/>
              </a:solidFill>
              <a:latin typeface="Franklin Gothic Book" panose="020B0503020102020204" pitchFamily="34" charset="0"/>
            </a:endParaRPr>
          </a:p>
        </p:txBody>
      </p:sp>
    </p:spTree>
    <p:extLst>
      <p:ext uri="{BB962C8B-B14F-4D97-AF65-F5344CB8AC3E}">
        <p14:creationId xmlns:p14="http://schemas.microsoft.com/office/powerpoint/2010/main" xmlns="" val="1224655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8BE0AE-BD1F-42EC-B8AB-71C454D8E935}"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xmlns="" val="700806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xmlns="" val="2425400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xmlns="" val="247874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xmlns="" val="3464226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xmlns="" val="269486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xmlns="" val="3496476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xmlns="" val="264236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u="none"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xmlns="" val="819392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6656" y="1453896"/>
            <a:ext cx="7772400" cy="832104"/>
          </a:xfrm>
        </p:spPr>
        <p:txBody>
          <a:bodyPr anchor="ctr">
            <a:normAutofit/>
          </a:bodyPr>
          <a:lstStyle>
            <a:lvl1pPr algn="ctr">
              <a:defRPr sz="4000">
                <a:solidFill>
                  <a:srgbClr val="353535"/>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678943" y="2432220"/>
            <a:ext cx="7786115" cy="921643"/>
          </a:xfrm>
        </p:spPr>
        <p:txBody>
          <a:bodyPr>
            <a:normAutofit/>
          </a:bodyPr>
          <a:lstStyle>
            <a:lvl1pPr marL="0" indent="0" algn="ctr">
              <a:buNone/>
              <a:defRPr sz="2000" b="0">
                <a:solidFill>
                  <a:srgbClr val="35353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5" name="Picture 4" descr="Powerpoint-stock-light-04.png"/>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356616" y="530352"/>
            <a:ext cx="8434683" cy="822960"/>
          </a:xfrm>
          <a:prstGeom prst="rect">
            <a:avLst/>
          </a:prstGeom>
        </p:spPr>
      </p:pic>
      <p:pic>
        <p:nvPicPr>
          <p:cNvPr id="6" name="Picture 5" descr="aws_sub-brand-logo_webinars.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7459999" y="4668839"/>
            <a:ext cx="1495117" cy="387165"/>
          </a:xfrm>
          <a:prstGeom prst="rect">
            <a:avLst/>
          </a:prstGeom>
        </p:spPr>
      </p:pic>
    </p:spTree>
    <p:extLst>
      <p:ext uri="{BB962C8B-B14F-4D97-AF65-F5344CB8AC3E}">
        <p14:creationId xmlns:p14="http://schemas.microsoft.com/office/powerpoint/2010/main" xmlns="" val="21560622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108956753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704469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8" name="TextBox 7"/>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xmlns="" val="247275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1">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23193"/>
          </a:xfrm>
        </p:spPr>
        <p:txBody>
          <a:bodyPr/>
          <a:lstStyle>
            <a:lvl1pPr>
              <a:defRPr sz="300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49"/>
            <a:ext cx="8363938" cy="693267"/>
          </a:xfrm>
        </p:spPr>
        <p:txBody>
          <a:bodyPr/>
          <a:lstStyle>
            <a:lvl1pPr marL="345327" indent="-345327">
              <a:buClr>
                <a:schemeClr val="accent1"/>
              </a:buClr>
              <a:buFont typeface="Wingdings" panose="05000000000000000000" pitchFamily="2" charset="2"/>
              <a:buChar char="§"/>
              <a:defRPr sz="2000"/>
            </a:lvl1pPr>
            <a:lvl2pPr marL="641833" indent="-296506">
              <a:buClr>
                <a:schemeClr val="accent1"/>
              </a:buClr>
              <a:buFont typeface="Arial" panose="020B0604020202020204" pitchFamily="34" charset="0"/>
              <a:buChar char="−"/>
              <a:defRPr sz="1800"/>
            </a:lvl2pPr>
            <a:lvl3pPr marL="641833" indent="0">
              <a:buFont typeface="Arial"/>
              <a:buNone/>
              <a:defRPr/>
            </a:lvl3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xmlns="" val="23761560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xmlns="" val="20053143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Arial" panose="020B0604020202020204" pitchFamily="34"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63696881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9012878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8263965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xmlns="" val="23025056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xmlns="" val="32730930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Orange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6656" y="1453896"/>
            <a:ext cx="7772400" cy="832104"/>
          </a:xfrm>
          <a:effectLst>
            <a:outerShdw blurRad="111125" dist="12700" dir="5100000" algn="ctr" rotWithShape="0">
              <a:srgbClr val="965C10">
                <a:alpha val="74000"/>
              </a:srgbClr>
            </a:outerShdw>
          </a:effectLst>
        </p:spPr>
        <p:txBody>
          <a:bodyPr anchor="ctr">
            <a:normAutofit/>
          </a:bodyPr>
          <a:lstStyle>
            <a:lvl1pPr algn="ctr">
              <a:defRPr sz="4000">
                <a:solidFill>
                  <a:schemeClr val="bg1"/>
                </a:solidFill>
                <a:latin typeface="Arial"/>
                <a:cs typeface="Arial"/>
              </a:defRPr>
            </a:lvl1pPr>
          </a:lstStyle>
          <a:p>
            <a:r>
              <a:rPr lang="en-US" smtClean="0"/>
              <a:t>Click to edit Master title style</a:t>
            </a:r>
            <a:endParaRPr lang="en-US" dirty="0"/>
          </a:p>
        </p:txBody>
      </p:sp>
      <p:sp>
        <p:nvSpPr>
          <p:cNvPr id="3" name="Subtitle 2"/>
          <p:cNvSpPr>
            <a:spLocks noGrp="1"/>
          </p:cNvSpPr>
          <p:nvPr>
            <p:ph type="subTitle" idx="1"/>
          </p:nvPr>
        </p:nvSpPr>
        <p:spPr>
          <a:xfrm>
            <a:off x="678943" y="2432220"/>
            <a:ext cx="7786115" cy="921643"/>
          </a:xfrm>
          <a:effectLst>
            <a:outerShdw blurRad="111125" dist="12700" dir="5100000" algn="ctr" rotWithShape="0">
              <a:srgbClr val="965C10">
                <a:alpha val="74000"/>
              </a:srgbClr>
            </a:outerShdw>
          </a:effectLst>
        </p:spPr>
        <p:txBody>
          <a:bodyPr>
            <a:normAutofit/>
          </a:bodyPr>
          <a:lstStyle>
            <a:lvl1pPr marL="0" indent="0" algn="ctr">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356616" y="538647"/>
            <a:ext cx="8434683" cy="80637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xmlns=""/>
              </a:ext>
            </a:extLst>
          </a:blip>
          <a:stretch>
            <a:fillRect/>
          </a:stretch>
        </p:blipFill>
        <p:spPr>
          <a:xfrm>
            <a:off x="4267490" y="4548868"/>
            <a:ext cx="609020" cy="229276"/>
          </a:xfrm>
          <a:prstGeom prst="rect">
            <a:avLst/>
          </a:prstGeom>
        </p:spPr>
      </p:pic>
    </p:spTree>
    <p:extLst>
      <p:ext uri="{BB962C8B-B14F-4D97-AF65-F5344CB8AC3E}">
        <p14:creationId xmlns:p14="http://schemas.microsoft.com/office/powerpoint/2010/main" xmlns="" val="410958799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sp>
        <p:nvSpPr>
          <p:cNvPr id="5" name="Rectangle 4"/>
          <p:cNvSpPr/>
          <p:nvPr userDrawn="1"/>
        </p:nvSpPr>
        <p:spPr>
          <a:xfrm>
            <a:off x="7201648" y="4397385"/>
            <a:ext cx="1870836" cy="6824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1104724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xmlns="" val="21248375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xmlns="" val="206314159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Tree>
    <p:extLst>
      <p:ext uri="{BB962C8B-B14F-4D97-AF65-F5344CB8AC3E}">
        <p14:creationId xmlns:p14="http://schemas.microsoft.com/office/powerpoint/2010/main" xmlns="" val="416213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46021"/>
            <a:ext cx="7772400" cy="1021556"/>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1820881"/>
            <a:ext cx="7772400" cy="1125140"/>
          </a:xfrm>
        </p:spPr>
        <p:txBody>
          <a:bodyPr anchor="b"/>
          <a:lstStyle>
            <a:lvl1pPr marL="0" indent="0">
              <a:buNone/>
              <a:defRPr sz="2000">
                <a:solidFill>
                  <a:srgbClr val="64636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7611242" y="4767264"/>
            <a:ext cx="1075558" cy="273844"/>
          </a:xfrm>
          <a:prstGeom prst="rect">
            <a:avLst/>
          </a:prstGeom>
        </p:spPr>
        <p:txBody>
          <a:bodyPr/>
          <a:lstStyle/>
          <a:p>
            <a:fld id="{3A1EFB8B-DBDB-A54E-A5A1-DDD955ECEF68}" type="slidenum">
              <a:rPr lang="en-US" smtClean="0"/>
              <a:pPr/>
              <a:t>‹#›</a:t>
            </a:fld>
            <a:endParaRPr lang="en-US" dirty="0"/>
          </a:p>
        </p:txBody>
      </p:sp>
    </p:spTree>
    <p:extLst>
      <p:ext uri="{BB962C8B-B14F-4D97-AF65-F5344CB8AC3E}">
        <p14:creationId xmlns:p14="http://schemas.microsoft.com/office/powerpoint/2010/main" xmlns="" val="17123234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3245001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874520"/>
            <a:ext cx="7772400" cy="1021556"/>
          </a:xfrm>
        </p:spPr>
        <p:txBody>
          <a:bodyPr anchor="ctr">
            <a:noAutofit/>
          </a:bodyPr>
          <a:lstStyle>
            <a:lvl1pPr algn="ctr">
              <a:defRPr sz="2800" b="1" cap="none">
                <a:solidFill>
                  <a:srgbClr val="353535"/>
                </a:solidFill>
              </a:defRPr>
            </a:lvl1pPr>
          </a:lstStyle>
          <a:p>
            <a:r>
              <a:rPr lang="en-US" smtClean="0"/>
              <a:t>Click to edit Master title style</a:t>
            </a:r>
            <a:endParaRPr lang="en-US" dirty="0"/>
          </a:p>
        </p:txBody>
      </p:sp>
      <p:pic>
        <p:nvPicPr>
          <p:cNvPr id="4" name="Picture 3" descr="Powerpoint-stock-light-04.png"/>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356616" y="960120"/>
            <a:ext cx="8434683" cy="822960"/>
          </a:xfrm>
          <a:prstGeom prst="rect">
            <a:avLst/>
          </a:prstGeom>
        </p:spPr>
      </p:pic>
    </p:spTree>
    <p:extLst>
      <p:ext uri="{BB962C8B-B14F-4D97-AF65-F5344CB8AC3E}">
        <p14:creationId xmlns:p14="http://schemas.microsoft.com/office/powerpoint/2010/main" xmlns="" val="385770602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575" y="1012507"/>
            <a:ext cx="4038600" cy="347207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24575" y="1012507"/>
            <a:ext cx="4038600" cy="347207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62985305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05656934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7518" y="1200151"/>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200151"/>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200151"/>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xmlns="" val="18474182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457200" y="2749868"/>
            <a:ext cx="1797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616205" y="2749868"/>
            <a:ext cx="1797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754043" y="2749868"/>
            <a:ext cx="1797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889750" y="2749868"/>
            <a:ext cx="1797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457200" y="1227138"/>
            <a:ext cx="1797050" cy="1344612"/>
          </a:xfrm>
        </p:spPr>
        <p:txBody>
          <a:bodyPr/>
          <a:lstStyle/>
          <a:p>
            <a:r>
              <a:rPr lang="en-US" dirty="0" smtClean="0"/>
              <a:t>Click icon to add picture</a:t>
            </a:r>
            <a:endParaRPr lang="en-US" dirty="0"/>
          </a:p>
        </p:txBody>
      </p:sp>
      <p:sp>
        <p:nvSpPr>
          <p:cNvPr id="16" name="Picture Placeholder 2"/>
          <p:cNvSpPr>
            <a:spLocks noGrp="1"/>
          </p:cNvSpPr>
          <p:nvPr>
            <p:ph type="pic" sz="quarter" idx="17"/>
          </p:nvPr>
        </p:nvSpPr>
        <p:spPr>
          <a:xfrm>
            <a:off x="2616205" y="1227138"/>
            <a:ext cx="1797050" cy="1344612"/>
          </a:xfrm>
        </p:spPr>
        <p:txBody>
          <a:bodyPr/>
          <a:lstStyle/>
          <a:p>
            <a:r>
              <a:rPr lang="en-US" dirty="0" smtClean="0"/>
              <a:t>Click icon to add picture</a:t>
            </a:r>
            <a:endParaRPr lang="en-US" dirty="0"/>
          </a:p>
        </p:txBody>
      </p:sp>
      <p:sp>
        <p:nvSpPr>
          <p:cNvPr id="17" name="Picture Placeholder 2"/>
          <p:cNvSpPr>
            <a:spLocks noGrp="1"/>
          </p:cNvSpPr>
          <p:nvPr>
            <p:ph type="pic" sz="quarter" idx="18"/>
          </p:nvPr>
        </p:nvSpPr>
        <p:spPr>
          <a:xfrm>
            <a:off x="4754043" y="1227138"/>
            <a:ext cx="1797050" cy="1344612"/>
          </a:xfrm>
        </p:spPr>
        <p:txBody>
          <a:bodyPr/>
          <a:lstStyle/>
          <a:p>
            <a:r>
              <a:rPr lang="en-US" dirty="0" smtClean="0"/>
              <a:t>Click icon to add picture</a:t>
            </a:r>
            <a:endParaRPr lang="en-US" dirty="0"/>
          </a:p>
        </p:txBody>
      </p:sp>
      <p:sp>
        <p:nvSpPr>
          <p:cNvPr id="18" name="Picture Placeholder 2"/>
          <p:cNvSpPr>
            <a:spLocks noGrp="1"/>
          </p:cNvSpPr>
          <p:nvPr>
            <p:ph type="pic" sz="quarter" idx="19"/>
          </p:nvPr>
        </p:nvSpPr>
        <p:spPr>
          <a:xfrm>
            <a:off x="6889750" y="1227138"/>
            <a:ext cx="1797050" cy="1344612"/>
          </a:xfrm>
        </p:spPr>
        <p:txBody>
          <a:bodyPr/>
          <a:lstStyle/>
          <a:p>
            <a:r>
              <a:rPr lang="en-US" dirty="0" smtClean="0"/>
              <a:t>Click icon to add picture</a:t>
            </a:r>
            <a:endParaRPr lang="en-US" dirty="0"/>
          </a:p>
        </p:txBody>
      </p:sp>
    </p:spTree>
    <p:extLst>
      <p:ext uri="{BB962C8B-B14F-4D97-AF65-F5344CB8AC3E}">
        <p14:creationId xmlns:p14="http://schemas.microsoft.com/office/powerpoint/2010/main" xmlns="" val="6102800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679444" y="2271349"/>
            <a:ext cx="1924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642776" y="2271349"/>
            <a:ext cx="1924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06111" y="2271349"/>
            <a:ext cx="1924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679444" y="4070518"/>
            <a:ext cx="1924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642776" y="4070518"/>
            <a:ext cx="1924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06111" y="4070518"/>
            <a:ext cx="1924050" cy="340940"/>
          </a:xfrm>
        </p:spPr>
        <p:txBody>
          <a:bodyPr>
            <a:no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679450" y="1047750"/>
            <a:ext cx="1924050" cy="1100667"/>
          </a:xfrm>
        </p:spPr>
        <p:txBody>
          <a:bodyPr/>
          <a:lstStyle/>
          <a:p>
            <a:r>
              <a:rPr lang="en-US" dirty="0" smtClean="0"/>
              <a:t>Click icon to add picture</a:t>
            </a:r>
            <a:endParaRPr lang="en-US" dirty="0"/>
          </a:p>
        </p:txBody>
      </p:sp>
      <p:sp>
        <p:nvSpPr>
          <p:cNvPr id="10" name="Picture Placeholder 2"/>
          <p:cNvSpPr>
            <a:spLocks noGrp="1"/>
          </p:cNvSpPr>
          <p:nvPr>
            <p:ph type="pic" sz="quarter" idx="21"/>
          </p:nvPr>
        </p:nvSpPr>
        <p:spPr>
          <a:xfrm>
            <a:off x="3642776" y="1047750"/>
            <a:ext cx="1924050" cy="1100667"/>
          </a:xfrm>
        </p:spPr>
        <p:txBody>
          <a:bodyPr/>
          <a:lstStyle/>
          <a:p>
            <a:r>
              <a:rPr lang="en-US" dirty="0" smtClean="0"/>
              <a:t>Click icon to add picture</a:t>
            </a:r>
            <a:endParaRPr lang="en-US" dirty="0"/>
          </a:p>
        </p:txBody>
      </p:sp>
      <p:sp>
        <p:nvSpPr>
          <p:cNvPr id="11" name="Picture Placeholder 2"/>
          <p:cNvSpPr>
            <a:spLocks noGrp="1"/>
          </p:cNvSpPr>
          <p:nvPr>
            <p:ph type="pic" sz="quarter" idx="22"/>
          </p:nvPr>
        </p:nvSpPr>
        <p:spPr>
          <a:xfrm>
            <a:off x="6606111" y="1047750"/>
            <a:ext cx="1924050" cy="1100667"/>
          </a:xfrm>
        </p:spPr>
        <p:txBody>
          <a:bodyPr/>
          <a:lstStyle/>
          <a:p>
            <a:r>
              <a:rPr lang="en-US" dirty="0" smtClean="0"/>
              <a:t>Click icon to add picture</a:t>
            </a:r>
            <a:endParaRPr lang="en-US" dirty="0"/>
          </a:p>
        </p:txBody>
      </p:sp>
      <p:sp>
        <p:nvSpPr>
          <p:cNvPr id="12" name="Picture Placeholder 2"/>
          <p:cNvSpPr>
            <a:spLocks noGrp="1"/>
          </p:cNvSpPr>
          <p:nvPr>
            <p:ph type="pic" sz="quarter" idx="23"/>
          </p:nvPr>
        </p:nvSpPr>
        <p:spPr>
          <a:xfrm>
            <a:off x="679450" y="2889250"/>
            <a:ext cx="1924050" cy="1100667"/>
          </a:xfrm>
        </p:spPr>
        <p:txBody>
          <a:bodyPr/>
          <a:lstStyle/>
          <a:p>
            <a:r>
              <a:rPr lang="en-US" dirty="0" smtClean="0"/>
              <a:t>Click icon to add picture</a:t>
            </a:r>
            <a:endParaRPr lang="en-US" dirty="0"/>
          </a:p>
        </p:txBody>
      </p:sp>
      <p:sp>
        <p:nvSpPr>
          <p:cNvPr id="13" name="Picture Placeholder 2"/>
          <p:cNvSpPr>
            <a:spLocks noGrp="1"/>
          </p:cNvSpPr>
          <p:nvPr>
            <p:ph type="pic" sz="quarter" idx="24"/>
          </p:nvPr>
        </p:nvSpPr>
        <p:spPr>
          <a:xfrm>
            <a:off x="3642776" y="2889250"/>
            <a:ext cx="1924050" cy="1100667"/>
          </a:xfrm>
        </p:spPr>
        <p:txBody>
          <a:bodyPr/>
          <a:lstStyle/>
          <a:p>
            <a:r>
              <a:rPr lang="en-US" dirty="0" smtClean="0"/>
              <a:t>Click icon to add picture</a:t>
            </a:r>
            <a:endParaRPr lang="en-US" dirty="0"/>
          </a:p>
        </p:txBody>
      </p:sp>
      <p:sp>
        <p:nvSpPr>
          <p:cNvPr id="14" name="Picture Placeholder 2"/>
          <p:cNvSpPr>
            <a:spLocks noGrp="1"/>
          </p:cNvSpPr>
          <p:nvPr>
            <p:ph type="pic" sz="quarter" idx="25"/>
          </p:nvPr>
        </p:nvSpPr>
        <p:spPr>
          <a:xfrm>
            <a:off x="6606111" y="2889250"/>
            <a:ext cx="1924050" cy="1100667"/>
          </a:xfrm>
        </p:spPr>
        <p:txBody>
          <a:bodyPr/>
          <a:lstStyle/>
          <a:p>
            <a:r>
              <a:rPr lang="en-US" dirty="0" smtClean="0"/>
              <a:t>Click icon to add picture</a:t>
            </a:r>
            <a:endParaRPr lang="en-US" dirty="0"/>
          </a:p>
        </p:txBody>
      </p:sp>
    </p:spTree>
    <p:extLst>
      <p:ext uri="{BB962C8B-B14F-4D97-AF65-F5344CB8AC3E}">
        <p14:creationId xmlns:p14="http://schemas.microsoft.com/office/powerpoint/2010/main" xmlns="" val="17018486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cstate="print">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772471"/>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aws_sub-brand-logo_webinars.png"/>
          <p:cNvPicPr>
            <a:picLocks noChangeAspect="1"/>
          </p:cNvPicPr>
          <p:nvPr userDrawn="1"/>
        </p:nvPicPr>
        <p:blipFill>
          <a:blip r:embed="rId27" cstate="screen">
            <a:extLst>
              <a:ext uri="{28A0092B-C50C-407E-A947-70E740481C1C}">
                <a14:useLocalDpi xmlns:a14="http://schemas.microsoft.com/office/drawing/2010/main" xmlns=""/>
              </a:ext>
            </a:extLst>
          </a:blip>
          <a:stretch>
            <a:fillRect/>
          </a:stretch>
        </p:blipFill>
        <p:spPr>
          <a:xfrm>
            <a:off x="7459999" y="4668839"/>
            <a:ext cx="1495117" cy="387165"/>
          </a:xfrm>
          <a:prstGeom prst="rect">
            <a:avLst/>
          </a:prstGeom>
        </p:spPr>
      </p:pic>
      <p:sp>
        <p:nvSpPr>
          <p:cNvPr id="5" name="Title 1"/>
          <p:cNvSpPr txBox="1">
            <a:spLocks/>
          </p:cNvSpPr>
          <p:nvPr userDrawn="1"/>
        </p:nvSpPr>
        <p:spPr>
          <a:xfrm>
            <a:off x="336789" y="399600"/>
            <a:ext cx="8205304" cy="545741"/>
          </a:xfrm>
          <a:prstGeom prst="rect">
            <a:avLst/>
          </a:prstGeom>
        </p:spPr>
        <p:txBody>
          <a:bodyPr/>
          <a:lstStyle>
            <a:lvl1pPr algn="l" defTabSz="457200" rtl="0" eaLnBrk="1" latinLnBrk="0" hangingPunct="1">
              <a:spcBef>
                <a:spcPct val="0"/>
              </a:spcBef>
              <a:buNone/>
              <a:defRPr sz="2800" b="1" i="0" kern="1200">
                <a:solidFill>
                  <a:srgbClr val="4D4D4C"/>
                </a:solidFill>
                <a:latin typeface="Arial"/>
                <a:ea typeface="+mj-ea"/>
                <a:cs typeface="Arial"/>
              </a:defRPr>
            </a:lvl1pPr>
          </a:lstStyle>
          <a:p>
            <a:endParaRPr lang="en-US" sz="2400" dirty="0"/>
          </a:p>
        </p:txBody>
      </p:sp>
      <p:cxnSp>
        <p:nvCxnSpPr>
          <p:cNvPr id="7" name="Straight Connector 6"/>
          <p:cNvCxnSpPr/>
          <p:nvPr userDrawn="1"/>
        </p:nvCxnSpPr>
        <p:spPr>
          <a:xfrm>
            <a:off x="339806" y="887407"/>
            <a:ext cx="8431666" cy="0"/>
          </a:xfrm>
          <a:prstGeom prst="line">
            <a:avLst/>
          </a:prstGeom>
          <a:ln w="19050"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descr="Powerpoint-stock-light-04.png"/>
          <p:cNvPicPr>
            <a:picLocks noChangeAspect="1"/>
          </p:cNvPicPr>
          <p:nvPr userDrawn="1"/>
        </p:nvPicPr>
        <p:blipFill rotWithShape="1">
          <a:blip r:embed="rId28" cstate="print">
            <a:extLst>
              <a:ext uri="{28A0092B-C50C-407E-A947-70E740481C1C}">
                <a14:useLocalDpi xmlns:a14="http://schemas.microsoft.com/office/drawing/2010/main" xmlns=""/>
              </a:ext>
            </a:extLst>
          </a:blip>
          <a:srcRect l="42055" t="16396" r="42457" b="13762"/>
          <a:stretch/>
        </p:blipFill>
        <p:spPr>
          <a:xfrm>
            <a:off x="8056507" y="576525"/>
            <a:ext cx="711948" cy="313258"/>
          </a:xfrm>
          <a:prstGeom prst="rect">
            <a:avLst/>
          </a:prstGeom>
        </p:spPr>
      </p:pic>
    </p:spTree>
    <p:extLst>
      <p:ext uri="{BB962C8B-B14F-4D97-AF65-F5344CB8AC3E}">
        <p14:creationId xmlns:p14="http://schemas.microsoft.com/office/powerpoint/2010/main" xmlns="" val="163204955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675" r:id="rId14"/>
    <p:sldLayoutId id="2147483692" r:id="rId15"/>
    <p:sldLayoutId id="2147483679" r:id="rId16"/>
    <p:sldLayoutId id="2147483689" r:id="rId17"/>
    <p:sldLayoutId id="2147483690" r:id="rId18"/>
    <p:sldLayoutId id="2147483691" r:id="rId19"/>
    <p:sldLayoutId id="2147483682" r:id="rId20"/>
    <p:sldLayoutId id="2147483687" r:id="rId21"/>
    <p:sldLayoutId id="2147483732" r:id="rId22"/>
    <p:sldLayoutId id="2147483733" r:id="rId23"/>
    <p:sldLayoutId id="2147483734" r:id="rId24"/>
  </p:sldLayoutIdLst>
  <mc:AlternateContent xmlns:mc="http://schemas.openxmlformats.org/markup-compatibility/2006">
    <mc:Choice xmlns:p14="http://schemas.microsoft.com/office/powerpoint/2010/main" xmlns="" Requires="p14">
      <p:transition p14:dur="0"/>
    </mc:Choice>
    <mc:Fallback>
      <p:transition/>
    </mc:Fallback>
  </mc:AlternateContent>
  <p:hf hdr="0" ftr="0" dt="0"/>
  <p:txStyles>
    <p:titleStyle>
      <a:lvl1pPr algn="l" defTabSz="457200" rtl="0" eaLnBrk="1" latinLnBrk="0" hangingPunct="1">
        <a:spcBef>
          <a:spcPct val="0"/>
        </a:spcBef>
        <a:buNone/>
        <a:defRPr sz="28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Clr>
          <a:schemeClr val="accent1"/>
        </a:buClr>
        <a:buFont typeface="Wingdings" panose="05000000000000000000" pitchFamily="2" charset="2"/>
        <a:buChar char="§"/>
        <a:defRPr sz="2800" b="0" i="0" kern="1200">
          <a:solidFill>
            <a:srgbClr val="595A5D"/>
          </a:solidFill>
          <a:latin typeface="Arial"/>
          <a:ea typeface="+mn-ea"/>
          <a:cs typeface="Arial"/>
        </a:defRPr>
      </a:lvl1pPr>
      <a:lvl2pPr marL="742950" indent="-285750" algn="l" defTabSz="457200" rtl="0" eaLnBrk="1" latinLnBrk="0" hangingPunct="1">
        <a:spcBef>
          <a:spcPct val="20000"/>
        </a:spcBef>
        <a:buClr>
          <a:schemeClr val="accent1"/>
        </a:buClr>
        <a:buFont typeface="Arial"/>
        <a:buChar char="–"/>
        <a:defRPr sz="2000" b="0" i="0" kern="1200">
          <a:solidFill>
            <a:srgbClr val="595A5D"/>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rgbClr val="595A5D"/>
          </a:solidFill>
          <a:latin typeface="Arial"/>
          <a:ea typeface="+mn-ea"/>
          <a:cs typeface="Arial"/>
        </a:defRPr>
      </a:lvl3pPr>
      <a:lvl4pPr marL="1600200" indent="-228600" algn="l" defTabSz="457200" rtl="0" eaLnBrk="1" latinLnBrk="0" hangingPunct="1">
        <a:spcBef>
          <a:spcPct val="20000"/>
        </a:spcBef>
        <a:buClr>
          <a:schemeClr val="accent1"/>
        </a:buClr>
        <a:buFont typeface="Arial"/>
        <a:buChar char="–"/>
        <a:defRPr sz="1600" b="0" i="0" kern="1200">
          <a:solidFill>
            <a:srgbClr val="595A5D"/>
          </a:solidFill>
          <a:latin typeface="Arial"/>
          <a:ea typeface="+mn-ea"/>
          <a:cs typeface="Arial"/>
        </a:defRPr>
      </a:lvl4pPr>
      <a:lvl5pPr marL="2057400" indent="-228600" algn="l" defTabSz="457200" rtl="0" eaLnBrk="1" latinLnBrk="0" hangingPunct="1">
        <a:spcBef>
          <a:spcPct val="20000"/>
        </a:spcBef>
        <a:buClr>
          <a:schemeClr val="accent1"/>
        </a:buClr>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2908418" y="3935012"/>
            <a:ext cx="4531468" cy="1041477"/>
          </a:xfrm>
          <a:prstGeom prst="rect">
            <a:avLst/>
          </a:prstGeom>
        </p:spPr>
        <p:txBody>
          <a:bodyPr/>
          <a:lstStyle>
            <a:lvl1pPr marL="342900" indent="-342900" algn="l" defTabSz="457200" rtl="0" eaLnBrk="1" latinLnBrk="0" hangingPunct="1">
              <a:spcBef>
                <a:spcPct val="20000"/>
              </a:spcBef>
              <a:buFont typeface="Arial"/>
              <a:buChar char="•"/>
              <a:defRPr sz="2700" b="0" i="0" kern="1200">
                <a:gradFill>
                  <a:gsLst>
                    <a:gs pos="0">
                      <a:schemeClr val="tx1"/>
                    </a:gs>
                    <a:gs pos="100000">
                      <a:schemeClr val="tx1"/>
                    </a:gs>
                  </a:gsLst>
                  <a:lin ang="5400000" scaled="1"/>
                </a:gradFill>
                <a:latin typeface="+mn-lt"/>
                <a:ea typeface="+mn-ea"/>
                <a:cs typeface="Arial"/>
              </a:defRPr>
            </a:lvl1pPr>
            <a:lvl2pPr marL="742950" indent="-285750" algn="l" defTabSz="457200" rtl="0" eaLnBrk="1" latinLnBrk="0" hangingPunct="1">
              <a:spcBef>
                <a:spcPct val="20000"/>
              </a:spcBef>
              <a:buFont typeface="Arial"/>
              <a:buChar char="–"/>
              <a:defRPr sz="2000" b="0" i="0" kern="1200">
                <a:gradFill>
                  <a:gsLst>
                    <a:gs pos="0">
                      <a:schemeClr val="tx1"/>
                    </a:gs>
                    <a:gs pos="100000">
                      <a:schemeClr val="tx1"/>
                    </a:gs>
                  </a:gsLst>
                  <a:lin ang="5400000" scaled="1"/>
                </a:gradFill>
                <a:latin typeface="+mn-lt"/>
                <a:ea typeface="+mn-ea"/>
                <a:cs typeface="Arial"/>
              </a:defRPr>
            </a:lvl2pPr>
            <a:lvl3pPr marL="1143000" indent="-228600" algn="l" defTabSz="457200" rtl="0" eaLnBrk="1" latinLnBrk="0" hangingPunct="1">
              <a:spcBef>
                <a:spcPct val="20000"/>
              </a:spcBef>
              <a:buFont typeface="Arial"/>
              <a:buChar char="•"/>
              <a:defRPr sz="1800" b="0" i="0" kern="1200">
                <a:gradFill>
                  <a:gsLst>
                    <a:gs pos="0">
                      <a:schemeClr val="tx1"/>
                    </a:gs>
                    <a:gs pos="100000">
                      <a:schemeClr val="tx1"/>
                    </a:gs>
                  </a:gsLst>
                  <a:lin ang="5400000" scaled="1"/>
                </a:gradFill>
                <a:latin typeface="+mn-lt"/>
                <a:ea typeface="+mn-ea"/>
                <a:cs typeface="Arial"/>
              </a:defRPr>
            </a:lvl3pPr>
            <a:lvl4pPr marL="16002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4pPr>
            <a:lvl5pPr marL="20574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dirty="0" smtClean="0">
              <a:solidFill>
                <a:schemeClr val="tx1"/>
              </a:solidFill>
            </a:endParaRPr>
          </a:p>
        </p:txBody>
      </p:sp>
      <p:cxnSp>
        <p:nvCxnSpPr>
          <p:cNvPr id="8" name="Straight Connector 7"/>
          <p:cNvCxnSpPr/>
          <p:nvPr/>
        </p:nvCxnSpPr>
        <p:spPr>
          <a:xfrm>
            <a:off x="2659444" y="3863988"/>
            <a:ext cx="0" cy="104147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Title 11"/>
          <p:cNvSpPr>
            <a:spLocks noGrp="1"/>
          </p:cNvSpPr>
          <p:nvPr>
            <p:ph type="title"/>
          </p:nvPr>
        </p:nvSpPr>
        <p:spPr>
          <a:xfrm>
            <a:off x="706349" y="1785667"/>
            <a:ext cx="7772400" cy="1021556"/>
          </a:xfrm>
        </p:spPr>
        <p:txBody>
          <a:bodyPr/>
          <a:lstStyle/>
          <a:p>
            <a:r>
              <a:rPr lang="en-US" dirty="0" smtClean="0"/>
              <a:t>AWS Migration Planning and </a:t>
            </a:r>
            <a:br>
              <a:rPr lang="en-US" dirty="0" smtClean="0"/>
            </a:br>
            <a:r>
              <a:rPr lang="en-US" dirty="0" smtClean="0"/>
              <a:t>Roadmap</a:t>
            </a:r>
            <a:endParaRPr lang="en-US" dirty="0"/>
          </a:p>
        </p:txBody>
      </p:sp>
      <p:pic>
        <p:nvPicPr>
          <p:cNvPr id="14" name="Picture 13"/>
          <p:cNvPicPr>
            <a:picLocks noChangeAspect="1"/>
          </p:cNvPicPr>
          <p:nvPr/>
        </p:nvPicPr>
        <p:blipFill>
          <a:blip r:embed="rId3"/>
          <a:stretch>
            <a:fillRect/>
          </a:stretch>
        </p:blipFill>
        <p:spPr>
          <a:xfrm>
            <a:off x="475182" y="3935012"/>
            <a:ext cx="1949126" cy="779651"/>
          </a:xfrm>
          <a:prstGeom prst="rect">
            <a:avLst/>
          </a:prstGeom>
        </p:spPr>
      </p:pic>
    </p:spTree>
    <p:extLst>
      <p:ext uri="{BB962C8B-B14F-4D97-AF65-F5344CB8AC3E}">
        <p14:creationId xmlns:p14="http://schemas.microsoft.com/office/powerpoint/2010/main" xmlns="" val="330344423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Cost Drivers</a:t>
            </a:r>
            <a:endParaRPr lang="en-US" dirty="0"/>
          </a:p>
        </p:txBody>
      </p:sp>
      <p:sp>
        <p:nvSpPr>
          <p:cNvPr id="3" name="Content Placeholder 2"/>
          <p:cNvSpPr>
            <a:spLocks noGrp="1"/>
          </p:cNvSpPr>
          <p:nvPr>
            <p:ph idx="1"/>
          </p:nvPr>
        </p:nvSpPr>
        <p:spPr>
          <a:xfrm>
            <a:off x="340591" y="1009332"/>
            <a:ext cx="8687999" cy="3553926"/>
          </a:xfrm>
        </p:spPr>
        <p:txBody>
          <a:bodyPr>
            <a:normAutofit fontScale="92500"/>
          </a:bodyPr>
          <a:lstStyle/>
          <a:p>
            <a:pPr>
              <a:lnSpc>
                <a:spcPct val="150000"/>
              </a:lnSpc>
            </a:pPr>
            <a:r>
              <a:rPr lang="en-US" sz="2000" b="1" dirty="0" smtClean="0">
                <a:solidFill>
                  <a:schemeClr val="accent2"/>
                </a:solidFill>
              </a:rPr>
              <a:t>Labor</a:t>
            </a:r>
            <a:r>
              <a:rPr lang="en-US" sz="2000" b="1" dirty="0" smtClean="0">
                <a:solidFill>
                  <a:srgbClr val="FCB64C"/>
                </a:solidFill>
              </a:rPr>
              <a:t> </a:t>
            </a:r>
            <a:r>
              <a:rPr lang="en-US" sz="2000" b="1" dirty="0" smtClean="0"/>
              <a:t>– How much do you spend on maintaining your environment?</a:t>
            </a:r>
            <a:endParaRPr lang="en-US" sz="2000" b="1" dirty="0"/>
          </a:p>
          <a:p>
            <a:pPr>
              <a:lnSpc>
                <a:spcPct val="150000"/>
              </a:lnSpc>
            </a:pPr>
            <a:r>
              <a:rPr lang="en-US" sz="2000" b="1" dirty="0" smtClean="0">
                <a:solidFill>
                  <a:schemeClr val="accent2"/>
                </a:solidFill>
              </a:rPr>
              <a:t>Network </a:t>
            </a:r>
            <a:r>
              <a:rPr lang="en-US" sz="2000" b="1" dirty="0" smtClean="0"/>
              <a:t>– How much bandwidth do you need? Network gear?</a:t>
            </a:r>
            <a:endParaRPr lang="en-US" sz="2000" b="1" dirty="0"/>
          </a:p>
          <a:p>
            <a:pPr>
              <a:lnSpc>
                <a:spcPct val="150000"/>
              </a:lnSpc>
            </a:pPr>
            <a:r>
              <a:rPr lang="en-US" sz="2000" b="1" dirty="0" smtClean="0">
                <a:solidFill>
                  <a:schemeClr val="accent2"/>
                </a:solidFill>
              </a:rPr>
              <a:t>Capacity </a:t>
            </a:r>
            <a:r>
              <a:rPr lang="en-US" sz="2000" b="1" dirty="0" smtClean="0"/>
              <a:t>– What is the cost of over-provisioning for peak capacity?</a:t>
            </a:r>
            <a:endParaRPr lang="en-US" sz="2000" b="1" dirty="0"/>
          </a:p>
          <a:p>
            <a:pPr>
              <a:lnSpc>
                <a:spcPct val="150000"/>
              </a:lnSpc>
            </a:pPr>
            <a:r>
              <a:rPr lang="en-US" sz="2000" b="1" dirty="0" smtClean="0">
                <a:solidFill>
                  <a:schemeClr val="accent2"/>
                </a:solidFill>
              </a:rPr>
              <a:t>Availability </a:t>
            </a:r>
            <a:r>
              <a:rPr lang="en-US" sz="2000" b="1" dirty="0">
                <a:solidFill>
                  <a:schemeClr val="accent2"/>
                </a:solidFill>
              </a:rPr>
              <a:t>/ </a:t>
            </a:r>
            <a:r>
              <a:rPr lang="en-US" sz="2000" b="1" dirty="0" smtClean="0">
                <a:solidFill>
                  <a:schemeClr val="accent2"/>
                </a:solidFill>
              </a:rPr>
              <a:t>Power </a:t>
            </a:r>
            <a:r>
              <a:rPr lang="en-US" sz="2000" b="1" dirty="0" smtClean="0"/>
              <a:t>– Do you have a DR facility? Cost of power?</a:t>
            </a:r>
            <a:endParaRPr lang="en-US" sz="2000" b="1" dirty="0"/>
          </a:p>
          <a:p>
            <a:pPr>
              <a:lnSpc>
                <a:spcPct val="150000"/>
              </a:lnSpc>
            </a:pPr>
            <a:r>
              <a:rPr lang="en-US" sz="2000" b="1" dirty="0" smtClean="0">
                <a:solidFill>
                  <a:schemeClr val="accent2"/>
                </a:solidFill>
              </a:rPr>
              <a:t>Server </a:t>
            </a:r>
            <a:r>
              <a:rPr lang="en-US" sz="2000" b="1" dirty="0" smtClean="0"/>
              <a:t>– What is the cost of over-provisioning? Average utilization?</a:t>
            </a:r>
            <a:endParaRPr lang="en-US" sz="2000" b="1" dirty="0"/>
          </a:p>
          <a:p>
            <a:pPr>
              <a:lnSpc>
                <a:spcPct val="150000"/>
              </a:lnSpc>
            </a:pPr>
            <a:r>
              <a:rPr lang="en-US" sz="2000" b="1" dirty="0" smtClean="0">
                <a:solidFill>
                  <a:schemeClr val="accent2"/>
                </a:solidFill>
              </a:rPr>
              <a:t>Space </a:t>
            </a:r>
            <a:r>
              <a:rPr lang="en-US" sz="2000" b="1" dirty="0" smtClean="0"/>
              <a:t>– Will you run out of data center space? When is your lease up?</a:t>
            </a:r>
            <a:endParaRPr lang="en-US" sz="2000" b="1" dirty="0"/>
          </a:p>
        </p:txBody>
      </p:sp>
    </p:spTree>
    <p:extLst>
      <p:ext uri="{BB962C8B-B14F-4D97-AF65-F5344CB8AC3E}">
        <p14:creationId xmlns:p14="http://schemas.microsoft.com/office/powerpoint/2010/main" xmlns="" val="105999070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7" y="88777"/>
            <a:ext cx="6055135" cy="758331"/>
          </a:xfrm>
        </p:spPr>
        <p:txBody>
          <a:bodyPr>
            <a:normAutofit fontScale="90000"/>
          </a:bodyPr>
          <a:lstStyle/>
          <a:p>
            <a:r>
              <a:rPr lang="en-US" sz="2400" dirty="0" smtClean="0"/>
              <a:t>Speed and Process Decisions Change Migration Costs</a:t>
            </a:r>
            <a:endParaRPr lang="en-US" sz="2400" dirty="0"/>
          </a:p>
        </p:txBody>
      </p:sp>
      <p:sp>
        <p:nvSpPr>
          <p:cNvPr id="3" name="Content Placeholder 2"/>
          <p:cNvSpPr>
            <a:spLocks noGrp="1"/>
          </p:cNvSpPr>
          <p:nvPr>
            <p:ph sz="half" idx="1"/>
          </p:nvPr>
        </p:nvSpPr>
        <p:spPr>
          <a:xfrm>
            <a:off x="336787" y="1660124"/>
            <a:ext cx="5162644" cy="2336184"/>
          </a:xfrm>
        </p:spPr>
        <p:txBody>
          <a:bodyPr anchor="ctr">
            <a:normAutofit/>
          </a:bodyPr>
          <a:lstStyle/>
          <a:p>
            <a:pPr marL="0" indent="0">
              <a:buNone/>
            </a:pPr>
            <a:r>
              <a:rPr lang="en-US" dirty="0" smtClean="0"/>
              <a:t>The cost of migration has many levers that can be pulled in order to speed up or slow down the process. Each of these has a corresponding cost associated with it.</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5499431" y="1420428"/>
            <a:ext cx="2913340" cy="2913340"/>
          </a:xfrm>
        </p:spPr>
      </p:pic>
    </p:spTree>
    <p:extLst>
      <p:ext uri="{BB962C8B-B14F-4D97-AF65-F5344CB8AC3E}">
        <p14:creationId xmlns:p14="http://schemas.microsoft.com/office/powerpoint/2010/main" xmlns="" val="17464666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Application Migration Methodology</a:t>
            </a:r>
            <a:endParaRPr lang="en-US" sz="2400" dirty="0"/>
          </a:p>
        </p:txBody>
      </p:sp>
      <p:pic>
        <p:nvPicPr>
          <p:cNvPr id="12" name="Picture 11"/>
          <p:cNvPicPr>
            <a:picLocks noChangeAspect="1"/>
          </p:cNvPicPr>
          <p:nvPr/>
        </p:nvPicPr>
        <p:blipFill>
          <a:blip r:embed="rId3"/>
          <a:stretch>
            <a:fillRect/>
          </a:stretch>
        </p:blipFill>
        <p:spPr>
          <a:xfrm>
            <a:off x="287705" y="887407"/>
            <a:ext cx="8303472" cy="3993226"/>
          </a:xfrm>
          <a:prstGeom prst="rect">
            <a:avLst/>
          </a:prstGeom>
        </p:spPr>
      </p:pic>
    </p:spTree>
    <p:extLst>
      <p:ext uri="{BB962C8B-B14F-4D97-AF65-F5344CB8AC3E}">
        <p14:creationId xmlns:p14="http://schemas.microsoft.com/office/powerpoint/2010/main" xmlns="" val="147033322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Disposition – All Options</a:t>
            </a:r>
            <a:endParaRPr lang="en-US" dirty="0"/>
          </a:p>
        </p:txBody>
      </p:sp>
      <p:cxnSp>
        <p:nvCxnSpPr>
          <p:cNvPr id="106" name="Straight Connector 105"/>
          <p:cNvCxnSpPr>
            <a:endCxn id="199" idx="3"/>
          </p:cNvCxnSpPr>
          <p:nvPr/>
        </p:nvCxnSpPr>
        <p:spPr>
          <a:xfrm flipV="1">
            <a:off x="5782691" y="2202332"/>
            <a:ext cx="438353" cy="564150"/>
          </a:xfrm>
          <a:prstGeom prst="line">
            <a:avLst/>
          </a:prstGeom>
          <a:noFill/>
          <a:ln w="28575" cap="flat" cmpd="sng" algn="ctr">
            <a:solidFill>
              <a:schemeClr val="accent1"/>
            </a:solidFill>
            <a:prstDash val="solid"/>
          </a:ln>
          <a:effectLst/>
        </p:spPr>
      </p:cxnSp>
      <p:cxnSp>
        <p:nvCxnSpPr>
          <p:cNvPr id="107" name="Straight Connector 106"/>
          <p:cNvCxnSpPr/>
          <p:nvPr/>
        </p:nvCxnSpPr>
        <p:spPr>
          <a:xfrm flipV="1">
            <a:off x="2354072" y="2828655"/>
            <a:ext cx="408663" cy="411589"/>
          </a:xfrm>
          <a:prstGeom prst="line">
            <a:avLst/>
          </a:prstGeom>
          <a:noFill/>
          <a:ln w="28575" cap="flat" cmpd="sng" algn="ctr">
            <a:solidFill>
              <a:srgbClr val="009FDA"/>
            </a:solidFill>
            <a:prstDash val="solid"/>
          </a:ln>
          <a:effectLst/>
        </p:spPr>
      </p:cxnSp>
      <p:cxnSp>
        <p:nvCxnSpPr>
          <p:cNvPr id="108" name="Straight Connector 107"/>
          <p:cNvCxnSpPr>
            <a:stCxn id="195" idx="0"/>
            <a:endCxn id="158" idx="4"/>
          </p:cNvCxnSpPr>
          <p:nvPr/>
        </p:nvCxnSpPr>
        <p:spPr>
          <a:xfrm flipH="1" flipV="1">
            <a:off x="4617773" y="1573598"/>
            <a:ext cx="2516" cy="383893"/>
          </a:xfrm>
          <a:prstGeom prst="line">
            <a:avLst/>
          </a:prstGeom>
          <a:noFill/>
          <a:ln w="28575" cap="flat" cmpd="sng" algn="ctr">
            <a:solidFill>
              <a:srgbClr val="FF5800"/>
            </a:solidFill>
            <a:prstDash val="solid"/>
          </a:ln>
          <a:effectLst/>
        </p:spPr>
      </p:cxnSp>
      <p:cxnSp>
        <p:nvCxnSpPr>
          <p:cNvPr id="109" name="Straight Connector 108"/>
          <p:cNvCxnSpPr>
            <a:stCxn id="142" idx="7"/>
          </p:cNvCxnSpPr>
          <p:nvPr/>
        </p:nvCxnSpPr>
        <p:spPr>
          <a:xfrm flipV="1">
            <a:off x="2790990" y="2313175"/>
            <a:ext cx="246415" cy="418494"/>
          </a:xfrm>
          <a:prstGeom prst="line">
            <a:avLst/>
          </a:prstGeom>
          <a:noFill/>
          <a:ln w="28575" cap="flat" cmpd="sng" algn="ctr">
            <a:solidFill>
              <a:schemeClr val="accent4"/>
            </a:solidFill>
            <a:prstDash val="solid"/>
          </a:ln>
          <a:effectLst/>
        </p:spPr>
      </p:cxnSp>
      <p:sp>
        <p:nvSpPr>
          <p:cNvPr id="110" name="TextBox 7"/>
          <p:cNvSpPr txBox="1"/>
          <p:nvPr/>
        </p:nvSpPr>
        <p:spPr>
          <a:xfrm>
            <a:off x="749330" y="2893685"/>
            <a:ext cx="936067" cy="492443"/>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Discover,</a:t>
            </a:r>
            <a:br>
              <a:rPr lang="en-US" sz="800" b="1" dirty="0">
                <a:latin typeface="Arial"/>
              </a:rPr>
            </a:br>
            <a:r>
              <a:rPr lang="en-US" sz="800" b="1" dirty="0">
                <a:latin typeface="Arial"/>
              </a:rPr>
              <a:t>Assess (Enterprise</a:t>
            </a:r>
            <a:br>
              <a:rPr lang="en-US" sz="800" b="1" dirty="0">
                <a:latin typeface="Arial"/>
              </a:rPr>
            </a:br>
            <a:r>
              <a:rPr lang="en-US" sz="800" b="1" dirty="0">
                <a:latin typeface="Arial"/>
              </a:rPr>
              <a:t>Architecture and</a:t>
            </a:r>
            <a:br>
              <a:rPr lang="en-US" sz="800" b="1" dirty="0">
                <a:latin typeface="Arial"/>
              </a:rPr>
            </a:br>
            <a:r>
              <a:rPr lang="en-US" sz="800" b="1" dirty="0">
                <a:latin typeface="Arial"/>
              </a:rPr>
              <a:t>Applications)</a:t>
            </a:r>
          </a:p>
        </p:txBody>
      </p:sp>
      <p:cxnSp>
        <p:nvCxnSpPr>
          <p:cNvPr id="111" name="Straight Connector 110"/>
          <p:cNvCxnSpPr>
            <a:stCxn id="113" idx="6"/>
            <a:endCxn id="195" idx="2"/>
          </p:cNvCxnSpPr>
          <p:nvPr/>
        </p:nvCxnSpPr>
        <p:spPr>
          <a:xfrm flipV="1">
            <a:off x="3811009" y="2026071"/>
            <a:ext cx="740700" cy="294664"/>
          </a:xfrm>
          <a:prstGeom prst="line">
            <a:avLst/>
          </a:prstGeom>
          <a:noFill/>
          <a:ln w="28575" cap="flat" cmpd="sng" algn="ctr">
            <a:solidFill>
              <a:schemeClr val="accent6">
                <a:lumMod val="75000"/>
              </a:schemeClr>
            </a:solidFill>
            <a:prstDash val="solid"/>
          </a:ln>
          <a:effectLst/>
        </p:spPr>
      </p:cxnSp>
      <p:cxnSp>
        <p:nvCxnSpPr>
          <p:cNvPr id="112" name="Straight Connector 111"/>
          <p:cNvCxnSpPr>
            <a:endCxn id="113" idx="2"/>
          </p:cNvCxnSpPr>
          <p:nvPr/>
        </p:nvCxnSpPr>
        <p:spPr>
          <a:xfrm>
            <a:off x="3025550" y="2313176"/>
            <a:ext cx="648299" cy="7559"/>
          </a:xfrm>
          <a:prstGeom prst="line">
            <a:avLst/>
          </a:prstGeom>
          <a:noFill/>
          <a:ln w="28575" cap="flat" cmpd="sng" algn="ctr">
            <a:solidFill>
              <a:schemeClr val="accent6">
                <a:lumMod val="75000"/>
              </a:schemeClr>
            </a:solidFill>
            <a:prstDash val="solid"/>
          </a:ln>
          <a:effectLst/>
        </p:spPr>
      </p:cxnSp>
      <p:sp>
        <p:nvSpPr>
          <p:cNvPr id="113" name="Oval 112"/>
          <p:cNvSpPr/>
          <p:nvPr/>
        </p:nvSpPr>
        <p:spPr>
          <a:xfrm>
            <a:off x="3673849" y="2252155"/>
            <a:ext cx="137160" cy="137160"/>
          </a:xfrm>
          <a:prstGeom prst="ellipse">
            <a:avLst/>
          </a:prstGeom>
          <a:noFill/>
          <a:ln w="28575" cap="flat" cmpd="sng" algn="ctr">
            <a:solidFill>
              <a:schemeClr val="accent6">
                <a:lumMod val="75000"/>
              </a:scheme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14" name="TextBox 28"/>
          <p:cNvSpPr txBox="1"/>
          <p:nvPr/>
        </p:nvSpPr>
        <p:spPr>
          <a:xfrm>
            <a:off x="3414700" y="1846071"/>
            <a:ext cx="712286" cy="369332"/>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Lift and Shift</a:t>
            </a:r>
            <a:br>
              <a:rPr lang="en-US" sz="800" b="1" dirty="0">
                <a:latin typeface="Arial"/>
              </a:rPr>
            </a:br>
            <a:r>
              <a:rPr lang="en-US" sz="800" b="1" dirty="0">
                <a:latin typeface="Arial"/>
              </a:rPr>
              <a:t>(Minimal Change)</a:t>
            </a:r>
          </a:p>
        </p:txBody>
      </p:sp>
      <p:cxnSp>
        <p:nvCxnSpPr>
          <p:cNvPr id="115" name="Straight Connector 114"/>
          <p:cNvCxnSpPr>
            <a:stCxn id="171" idx="4"/>
            <a:endCxn id="196" idx="4"/>
          </p:cNvCxnSpPr>
          <p:nvPr/>
        </p:nvCxnSpPr>
        <p:spPr>
          <a:xfrm flipH="1">
            <a:off x="3014126" y="3252735"/>
            <a:ext cx="1387" cy="978298"/>
          </a:xfrm>
          <a:prstGeom prst="line">
            <a:avLst/>
          </a:prstGeom>
          <a:noFill/>
          <a:ln w="28575" cap="flat" cmpd="sng" algn="ctr">
            <a:solidFill>
              <a:schemeClr val="accent2">
                <a:lumMod val="60000"/>
                <a:lumOff val="40000"/>
              </a:schemeClr>
            </a:solidFill>
            <a:prstDash val="solid"/>
          </a:ln>
          <a:effectLst/>
        </p:spPr>
      </p:cxnSp>
      <p:sp>
        <p:nvSpPr>
          <p:cNvPr id="116" name="TextBox 40"/>
          <p:cNvSpPr txBox="1"/>
          <p:nvPr/>
        </p:nvSpPr>
        <p:spPr>
          <a:xfrm>
            <a:off x="6352007" y="2484212"/>
            <a:ext cx="778402"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Migration and</a:t>
            </a:r>
            <a:br>
              <a:rPr lang="en-US" sz="800" b="1" dirty="0">
                <a:latin typeface="Arial"/>
              </a:rPr>
            </a:br>
            <a:r>
              <a:rPr lang="en-US" sz="800" b="1" dirty="0">
                <a:latin typeface="Arial"/>
              </a:rPr>
              <a:t>UAT Testing</a:t>
            </a:r>
          </a:p>
        </p:txBody>
      </p:sp>
      <p:sp>
        <p:nvSpPr>
          <p:cNvPr id="117" name="TextBox 42"/>
          <p:cNvSpPr txBox="1"/>
          <p:nvPr/>
        </p:nvSpPr>
        <p:spPr>
          <a:xfrm>
            <a:off x="8275945" y="2565798"/>
            <a:ext cx="524105" cy="12311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Operate</a:t>
            </a:r>
          </a:p>
        </p:txBody>
      </p:sp>
      <p:cxnSp>
        <p:nvCxnSpPr>
          <p:cNvPr id="118" name="Straight Connector 117"/>
          <p:cNvCxnSpPr>
            <a:endCxn id="132" idx="1"/>
          </p:cNvCxnSpPr>
          <p:nvPr/>
        </p:nvCxnSpPr>
        <p:spPr>
          <a:xfrm flipH="1">
            <a:off x="1249708" y="2078787"/>
            <a:ext cx="869765" cy="0"/>
          </a:xfrm>
          <a:prstGeom prst="line">
            <a:avLst/>
          </a:prstGeom>
          <a:noFill/>
          <a:ln w="28575" cap="flat" cmpd="sng" algn="ctr">
            <a:solidFill>
              <a:schemeClr val="accent3"/>
            </a:solidFill>
            <a:prstDash val="solid"/>
          </a:ln>
          <a:effectLst/>
        </p:spPr>
      </p:cxnSp>
      <p:sp>
        <p:nvSpPr>
          <p:cNvPr id="119" name="TextBox 52"/>
          <p:cNvSpPr txBox="1"/>
          <p:nvPr/>
        </p:nvSpPr>
        <p:spPr>
          <a:xfrm>
            <a:off x="3128279" y="3668634"/>
            <a:ext cx="572421"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Refactor</a:t>
            </a:r>
            <a:br>
              <a:rPr lang="en-US" sz="800" b="1" dirty="0">
                <a:latin typeface="Arial"/>
              </a:rPr>
            </a:br>
            <a:r>
              <a:rPr lang="en-US" sz="800" b="1" dirty="0">
                <a:latin typeface="Arial"/>
              </a:rPr>
              <a:t>for AWS</a:t>
            </a:r>
          </a:p>
        </p:txBody>
      </p:sp>
      <p:cxnSp>
        <p:nvCxnSpPr>
          <p:cNvPr id="120" name="Straight Connector 119"/>
          <p:cNvCxnSpPr>
            <a:stCxn id="171" idx="5"/>
            <a:endCxn id="170" idx="5"/>
          </p:cNvCxnSpPr>
          <p:nvPr/>
        </p:nvCxnSpPr>
        <p:spPr>
          <a:xfrm>
            <a:off x="3064006" y="3232648"/>
            <a:ext cx="728224" cy="567848"/>
          </a:xfrm>
          <a:prstGeom prst="line">
            <a:avLst/>
          </a:prstGeom>
          <a:noFill/>
          <a:ln w="28575" cap="flat" cmpd="sng" algn="ctr">
            <a:solidFill>
              <a:schemeClr val="accent6"/>
            </a:solidFill>
            <a:prstDash val="solid"/>
          </a:ln>
          <a:effectLst/>
        </p:spPr>
      </p:cxnSp>
      <p:cxnSp>
        <p:nvCxnSpPr>
          <p:cNvPr id="121" name="Straight Connector 120"/>
          <p:cNvCxnSpPr>
            <a:endCxn id="122" idx="2"/>
          </p:cNvCxnSpPr>
          <p:nvPr/>
        </p:nvCxnSpPr>
        <p:spPr>
          <a:xfrm>
            <a:off x="3025191" y="3166724"/>
            <a:ext cx="652698" cy="8588"/>
          </a:xfrm>
          <a:prstGeom prst="line">
            <a:avLst/>
          </a:prstGeom>
          <a:noFill/>
          <a:ln w="28575" cap="flat" cmpd="sng" algn="ctr">
            <a:solidFill>
              <a:schemeClr val="accent2"/>
            </a:solidFill>
            <a:prstDash val="solid"/>
          </a:ln>
          <a:effectLst/>
        </p:spPr>
      </p:cxnSp>
      <p:sp>
        <p:nvSpPr>
          <p:cNvPr id="122" name="Oval 121"/>
          <p:cNvSpPr/>
          <p:nvPr/>
        </p:nvSpPr>
        <p:spPr>
          <a:xfrm>
            <a:off x="3677888" y="3106732"/>
            <a:ext cx="137160" cy="137160"/>
          </a:xfrm>
          <a:prstGeom prst="ellipse">
            <a:avLst/>
          </a:prstGeom>
          <a:solidFill>
            <a:schemeClr val="tx1"/>
          </a:solidFill>
          <a:ln w="28575" cap="flat" cmpd="sng" algn="ctr">
            <a:solidFill>
              <a:schemeClr val="accent2"/>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cxnSp>
        <p:nvCxnSpPr>
          <p:cNvPr id="123" name="Straight Connector 122"/>
          <p:cNvCxnSpPr/>
          <p:nvPr/>
        </p:nvCxnSpPr>
        <p:spPr>
          <a:xfrm>
            <a:off x="3828466" y="3174973"/>
            <a:ext cx="725141" cy="0"/>
          </a:xfrm>
          <a:prstGeom prst="line">
            <a:avLst/>
          </a:prstGeom>
          <a:noFill/>
          <a:ln w="28575" cap="flat" cmpd="sng" algn="ctr">
            <a:solidFill>
              <a:schemeClr val="accent2"/>
            </a:solidFill>
            <a:prstDash val="solid"/>
          </a:ln>
          <a:effectLst/>
        </p:spPr>
      </p:cxnSp>
      <p:sp>
        <p:nvSpPr>
          <p:cNvPr id="124" name="TextBox 73"/>
          <p:cNvSpPr txBox="1"/>
          <p:nvPr/>
        </p:nvSpPr>
        <p:spPr>
          <a:xfrm>
            <a:off x="3390497" y="2857675"/>
            <a:ext cx="730087"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Application</a:t>
            </a:r>
            <a:br>
              <a:rPr lang="en-US" sz="800" b="1" dirty="0">
                <a:latin typeface="Arial"/>
              </a:rPr>
            </a:br>
            <a:r>
              <a:rPr lang="en-US" sz="800" b="1" dirty="0">
                <a:latin typeface="Arial"/>
              </a:rPr>
              <a:t>Lift and </a:t>
            </a:r>
            <a:r>
              <a:rPr lang="en-US" sz="800" b="1" dirty="0" smtClean="0">
                <a:latin typeface="Arial"/>
              </a:rPr>
              <a:t>Shift</a:t>
            </a:r>
            <a:endParaRPr lang="en-US" sz="800" b="1" dirty="0">
              <a:latin typeface="Arial"/>
            </a:endParaRPr>
          </a:p>
        </p:txBody>
      </p:sp>
      <p:sp>
        <p:nvSpPr>
          <p:cNvPr id="125" name="TextBox 45"/>
          <p:cNvSpPr txBox="1"/>
          <p:nvPr/>
        </p:nvSpPr>
        <p:spPr>
          <a:xfrm>
            <a:off x="2339888" y="1991543"/>
            <a:ext cx="781443"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Move the App</a:t>
            </a:r>
            <a:br>
              <a:rPr lang="en-US" sz="800" b="1" dirty="0">
                <a:latin typeface="Arial"/>
              </a:rPr>
            </a:br>
            <a:r>
              <a:rPr lang="en-US" sz="800" b="1" dirty="0">
                <a:latin typeface="Arial"/>
              </a:rPr>
              <a:t>Infrastructure</a:t>
            </a:r>
          </a:p>
        </p:txBody>
      </p:sp>
      <p:sp>
        <p:nvSpPr>
          <p:cNvPr id="126" name="TextBox 79"/>
          <p:cNvSpPr txBox="1"/>
          <p:nvPr/>
        </p:nvSpPr>
        <p:spPr>
          <a:xfrm>
            <a:off x="5851477" y="2858148"/>
            <a:ext cx="852149"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Plan Migration</a:t>
            </a:r>
            <a:br>
              <a:rPr lang="en-US" sz="800" b="1" dirty="0">
                <a:latin typeface="Arial"/>
              </a:rPr>
            </a:br>
            <a:r>
              <a:rPr lang="en-US" sz="800" b="1" dirty="0">
                <a:latin typeface="Arial"/>
              </a:rPr>
              <a:t>and Sequencing</a:t>
            </a:r>
          </a:p>
        </p:txBody>
      </p:sp>
      <p:sp>
        <p:nvSpPr>
          <p:cNvPr id="127" name="TextBox 83"/>
          <p:cNvSpPr txBox="1"/>
          <p:nvPr/>
        </p:nvSpPr>
        <p:spPr>
          <a:xfrm>
            <a:off x="1842213" y="2794326"/>
            <a:ext cx="812732"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Determine </a:t>
            </a:r>
          </a:p>
          <a:p>
            <a:pPr algn="ctr" defTabSz="685617">
              <a:defRPr/>
            </a:pPr>
            <a:r>
              <a:rPr lang="en-US" sz="800" b="1" dirty="0">
                <a:latin typeface="Arial"/>
              </a:rPr>
              <a:t>Migration Path</a:t>
            </a:r>
          </a:p>
        </p:txBody>
      </p:sp>
      <p:cxnSp>
        <p:nvCxnSpPr>
          <p:cNvPr id="128" name="Straight Connector 127"/>
          <p:cNvCxnSpPr>
            <a:stCxn id="195" idx="6"/>
            <a:endCxn id="145" idx="2"/>
          </p:cNvCxnSpPr>
          <p:nvPr/>
        </p:nvCxnSpPr>
        <p:spPr>
          <a:xfrm flipV="1">
            <a:off x="4688869" y="1617016"/>
            <a:ext cx="679543" cy="409055"/>
          </a:xfrm>
          <a:prstGeom prst="line">
            <a:avLst/>
          </a:prstGeom>
          <a:noFill/>
          <a:ln w="28575" cap="flat" cmpd="sng" algn="ctr">
            <a:solidFill>
              <a:schemeClr val="accent6">
                <a:lumMod val="75000"/>
              </a:schemeClr>
            </a:solidFill>
            <a:prstDash val="solid"/>
          </a:ln>
          <a:effectLst/>
        </p:spPr>
      </p:cxnSp>
      <p:cxnSp>
        <p:nvCxnSpPr>
          <p:cNvPr id="129" name="Straight Connector 128"/>
          <p:cNvCxnSpPr>
            <a:endCxn id="173" idx="6"/>
          </p:cNvCxnSpPr>
          <p:nvPr/>
        </p:nvCxnSpPr>
        <p:spPr>
          <a:xfrm>
            <a:off x="3826902" y="3735216"/>
            <a:ext cx="856676" cy="13624"/>
          </a:xfrm>
          <a:prstGeom prst="line">
            <a:avLst/>
          </a:prstGeom>
          <a:noFill/>
          <a:ln w="28575" cap="flat" cmpd="sng" algn="ctr">
            <a:solidFill>
              <a:schemeClr val="accent6"/>
            </a:solidFill>
            <a:prstDash val="solid"/>
          </a:ln>
          <a:effectLst/>
        </p:spPr>
      </p:cxnSp>
      <p:cxnSp>
        <p:nvCxnSpPr>
          <p:cNvPr id="130" name="Straight Connector 129"/>
          <p:cNvCxnSpPr/>
          <p:nvPr/>
        </p:nvCxnSpPr>
        <p:spPr>
          <a:xfrm flipH="1" flipV="1">
            <a:off x="1843493" y="1788791"/>
            <a:ext cx="883697" cy="950785"/>
          </a:xfrm>
          <a:prstGeom prst="line">
            <a:avLst/>
          </a:prstGeom>
          <a:noFill/>
          <a:ln w="28575" cap="rnd" cmpd="sng" algn="ctr">
            <a:solidFill>
              <a:schemeClr val="accent3"/>
            </a:solidFill>
            <a:prstDash val="solid"/>
          </a:ln>
          <a:effectLst/>
        </p:spPr>
      </p:cxnSp>
      <p:sp>
        <p:nvSpPr>
          <p:cNvPr id="131" name="TextBox 56"/>
          <p:cNvSpPr txBox="1"/>
          <p:nvPr/>
        </p:nvSpPr>
        <p:spPr>
          <a:xfrm>
            <a:off x="1403255" y="1534606"/>
            <a:ext cx="800018" cy="12311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Decommission</a:t>
            </a:r>
          </a:p>
        </p:txBody>
      </p:sp>
      <p:sp>
        <p:nvSpPr>
          <p:cNvPr id="132" name="Rectangle 131"/>
          <p:cNvSpPr/>
          <p:nvPr/>
        </p:nvSpPr>
        <p:spPr>
          <a:xfrm>
            <a:off x="1249708" y="2024609"/>
            <a:ext cx="138220" cy="108356"/>
          </a:xfrm>
          <a:prstGeom prst="rect">
            <a:avLst/>
          </a:prstGeom>
          <a:solidFill>
            <a:schemeClr val="accent3"/>
          </a:solidFill>
          <a:ln w="28575" cap="flat" cmpd="sng" algn="ctr">
            <a:noFill/>
            <a:prstDash val="solid"/>
          </a:ln>
          <a:effectLst/>
        </p:spPr>
        <p:txBody>
          <a:bodyPr rtlCol="0" anchor="ctr"/>
          <a:lstStyle/>
          <a:p>
            <a:pPr algn="ctr" defTabSz="685617">
              <a:defRPr/>
            </a:pPr>
            <a:endParaRPr lang="en-US" sz="800" kern="0" dirty="0">
              <a:latin typeface="Arial"/>
            </a:endParaRPr>
          </a:p>
        </p:txBody>
      </p:sp>
      <p:sp>
        <p:nvSpPr>
          <p:cNvPr id="133" name="TextBox 83"/>
          <p:cNvSpPr txBox="1"/>
          <p:nvPr/>
        </p:nvSpPr>
        <p:spPr>
          <a:xfrm>
            <a:off x="941655" y="1859821"/>
            <a:ext cx="756788" cy="12311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17">
              <a:defRPr/>
            </a:pPr>
            <a:r>
              <a:rPr lang="en-US" sz="800" b="1" dirty="0">
                <a:latin typeface="Arial"/>
              </a:rPr>
              <a:t>Do Not Move</a:t>
            </a:r>
          </a:p>
        </p:txBody>
      </p:sp>
      <p:sp>
        <p:nvSpPr>
          <p:cNvPr id="134" name="Rectangle 133"/>
          <p:cNvSpPr/>
          <p:nvPr/>
        </p:nvSpPr>
        <p:spPr>
          <a:xfrm>
            <a:off x="520010" y="2717396"/>
            <a:ext cx="138220" cy="108356"/>
          </a:xfrm>
          <a:prstGeom prst="rect">
            <a:avLst/>
          </a:prstGeom>
          <a:solidFill>
            <a:schemeClr val="accent3"/>
          </a:solidFill>
          <a:ln w="28575" cap="flat" cmpd="sng" algn="ctr">
            <a:noFill/>
            <a:prstDash val="solid"/>
          </a:ln>
          <a:effectLst/>
        </p:spPr>
        <p:txBody>
          <a:bodyPr rtlCol="0" anchor="ctr"/>
          <a:lstStyle/>
          <a:p>
            <a:pPr algn="ctr" defTabSz="685617">
              <a:defRPr/>
            </a:pPr>
            <a:endParaRPr lang="en-US" sz="800" kern="0" dirty="0">
              <a:latin typeface="Arial"/>
            </a:endParaRPr>
          </a:p>
        </p:txBody>
      </p:sp>
      <p:sp>
        <p:nvSpPr>
          <p:cNvPr id="136" name="Oval 135"/>
          <p:cNvSpPr/>
          <p:nvPr/>
        </p:nvSpPr>
        <p:spPr>
          <a:xfrm>
            <a:off x="1803470" y="2553536"/>
            <a:ext cx="137160" cy="137160"/>
          </a:xfrm>
          <a:prstGeom prst="ellipse">
            <a:avLst/>
          </a:prstGeom>
          <a:solidFill>
            <a:schemeClr val="tx1"/>
          </a:solidFill>
          <a:ln w="28575" cap="flat" cmpd="sng" algn="ctr">
            <a:solidFill>
              <a:schemeClr val="accent3"/>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37" name="TextBox 7"/>
          <p:cNvSpPr txBox="1"/>
          <p:nvPr/>
        </p:nvSpPr>
        <p:spPr>
          <a:xfrm>
            <a:off x="1284910" y="2302983"/>
            <a:ext cx="1003456"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Design, Build AWS</a:t>
            </a:r>
            <a:br>
              <a:rPr lang="en-US" sz="800" b="1" dirty="0">
                <a:latin typeface="Arial"/>
              </a:rPr>
            </a:br>
            <a:r>
              <a:rPr lang="en-US" sz="800" b="1" dirty="0">
                <a:latin typeface="Arial"/>
              </a:rPr>
              <a:t>Environment</a:t>
            </a:r>
          </a:p>
        </p:txBody>
      </p:sp>
      <p:sp>
        <p:nvSpPr>
          <p:cNvPr id="138" name="Rectangle 137"/>
          <p:cNvSpPr/>
          <p:nvPr/>
        </p:nvSpPr>
        <p:spPr>
          <a:xfrm>
            <a:off x="8465025" y="2712302"/>
            <a:ext cx="138220" cy="108356"/>
          </a:xfrm>
          <a:prstGeom prst="rect">
            <a:avLst/>
          </a:prstGeom>
          <a:solidFill>
            <a:srgbClr val="005CB9"/>
          </a:solidFill>
          <a:ln w="28575" cap="flat" cmpd="sng" algn="ctr">
            <a:noFill/>
            <a:prstDash val="solid"/>
          </a:ln>
          <a:effectLst/>
        </p:spPr>
        <p:txBody>
          <a:bodyPr rtlCol="0" anchor="ctr"/>
          <a:lstStyle/>
          <a:p>
            <a:pPr algn="ctr" defTabSz="685617">
              <a:defRPr/>
            </a:pPr>
            <a:endParaRPr lang="en-US" sz="800" kern="0" dirty="0">
              <a:latin typeface="Arial"/>
            </a:endParaRPr>
          </a:p>
        </p:txBody>
      </p:sp>
      <p:sp>
        <p:nvSpPr>
          <p:cNvPr id="139" name="Rectangle 138"/>
          <p:cNvSpPr/>
          <p:nvPr/>
        </p:nvSpPr>
        <p:spPr>
          <a:xfrm>
            <a:off x="1724541" y="1702132"/>
            <a:ext cx="138220" cy="108356"/>
          </a:xfrm>
          <a:prstGeom prst="rect">
            <a:avLst/>
          </a:prstGeom>
          <a:solidFill>
            <a:schemeClr val="accent3"/>
          </a:solidFill>
          <a:ln w="28575" cap="flat" cmpd="sng" algn="ctr">
            <a:noFill/>
            <a:prstDash val="solid"/>
          </a:ln>
          <a:effectLst/>
        </p:spPr>
        <p:txBody>
          <a:bodyPr rtlCol="0" anchor="ctr"/>
          <a:lstStyle/>
          <a:p>
            <a:pPr algn="ctr" defTabSz="685617">
              <a:defRPr/>
            </a:pPr>
            <a:endParaRPr lang="en-US" sz="800" kern="0" dirty="0">
              <a:latin typeface="Arial"/>
            </a:endParaRPr>
          </a:p>
        </p:txBody>
      </p:sp>
      <p:cxnSp>
        <p:nvCxnSpPr>
          <p:cNvPr id="140" name="Straight Connector 139"/>
          <p:cNvCxnSpPr>
            <a:stCxn id="134" idx="3"/>
            <a:endCxn id="138" idx="1"/>
          </p:cNvCxnSpPr>
          <p:nvPr/>
        </p:nvCxnSpPr>
        <p:spPr>
          <a:xfrm flipV="1">
            <a:off x="658230" y="2766480"/>
            <a:ext cx="7806795" cy="0"/>
          </a:xfrm>
          <a:prstGeom prst="line">
            <a:avLst/>
          </a:prstGeom>
          <a:noFill/>
          <a:ln w="28575" cap="flat" cmpd="sng" algn="ctr">
            <a:solidFill>
              <a:schemeClr val="accent3"/>
            </a:solidFill>
            <a:prstDash val="solid"/>
          </a:ln>
          <a:effectLst/>
        </p:spPr>
      </p:cxnSp>
      <p:cxnSp>
        <p:nvCxnSpPr>
          <p:cNvPr id="141" name="Straight Connector 140"/>
          <p:cNvCxnSpPr/>
          <p:nvPr/>
        </p:nvCxnSpPr>
        <p:spPr>
          <a:xfrm flipH="1" flipV="1">
            <a:off x="2750444" y="2763365"/>
            <a:ext cx="286961" cy="417687"/>
          </a:xfrm>
          <a:prstGeom prst="line">
            <a:avLst/>
          </a:prstGeom>
          <a:noFill/>
          <a:ln w="28575" cap="flat" cmpd="sng" algn="ctr">
            <a:solidFill>
              <a:srgbClr val="009FDA"/>
            </a:solidFill>
            <a:prstDash val="solid"/>
          </a:ln>
          <a:effectLst/>
        </p:spPr>
      </p:cxnSp>
      <p:sp>
        <p:nvSpPr>
          <p:cNvPr id="142" name="Oval 141"/>
          <p:cNvSpPr/>
          <p:nvPr/>
        </p:nvSpPr>
        <p:spPr>
          <a:xfrm>
            <a:off x="2673917" y="2711582"/>
            <a:ext cx="137160" cy="137160"/>
          </a:xfrm>
          <a:prstGeom prst="ellipse">
            <a:avLst/>
          </a:prstGeom>
          <a:solidFill>
            <a:schemeClr val="tx1"/>
          </a:solidFill>
          <a:ln w="28575" cap="flat" cmpd="sng" algn="ctr">
            <a:solidFill>
              <a:srgbClr val="005CB9"/>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43" name="TextBox 45"/>
          <p:cNvSpPr txBox="1"/>
          <p:nvPr/>
        </p:nvSpPr>
        <p:spPr>
          <a:xfrm>
            <a:off x="2362547" y="3232353"/>
            <a:ext cx="653797" cy="246221"/>
          </a:xfrm>
          <a:prstGeom prst="rect">
            <a:avLst/>
          </a:prstGeom>
          <a:noFill/>
          <a:ln w="28575">
            <a:noFill/>
          </a:ln>
        </p:spPr>
        <p:txBody>
          <a:bodyPr wrap="square" lIns="0" tIns="0" rIns="0" bIns="0" rtlCol="0">
            <a:spAutoFit/>
          </a:bodyPr>
          <a:lstStyle>
            <a:defPPr>
              <a:defRPr lang="en-US"/>
            </a:defPPr>
            <a:lvl1pPr marL="0" marR="0" lvl="0" indent="0" algn="ctr" defTabSz="914400" eaLnBrk="1" fontAlgn="auto" latinLnBrk="0" hangingPunct="1">
              <a:lnSpc>
                <a:spcPct val="100000"/>
              </a:lnSpc>
              <a:spcBef>
                <a:spcPts val="0"/>
              </a:spcBef>
              <a:spcAft>
                <a:spcPts val="0"/>
              </a:spcAft>
              <a:buClrTx/>
              <a:buSzTx/>
              <a:buFontTx/>
              <a:buNone/>
              <a:tabLst/>
              <a:defRPr kumimoji="0" sz="1000" b="1" i="0" u="none" strike="noStrike" cap="none" spc="0" normalizeH="0" baseline="0">
                <a:ln>
                  <a:noFill/>
                </a:ln>
                <a:solidFill>
                  <a:srgbClr val="000000"/>
                </a:solidFill>
                <a:effectLst/>
                <a:uLnTx/>
                <a:uFillTx/>
                <a:latin typeface="Arial Unicode MS" panose="020B0604020202020204" pitchFamily="34" charset="-128"/>
                <a:cs typeface="+mn-cs"/>
              </a:defRPr>
            </a:lvl1pPr>
            <a:lvl2pPr marL="457200" defTabSz="914400" eaLnBrk="1" latinLnBrk="0" hangingPunct="1">
              <a:defRPr sz="1800">
                <a:latin typeface="+mn-lt"/>
                <a:cs typeface="+mn-cs"/>
              </a:defRPr>
            </a:lvl2pPr>
            <a:lvl3pPr marL="914400" defTabSz="914400" eaLnBrk="1" latinLnBrk="0" hangingPunct="1">
              <a:defRPr sz="1800">
                <a:latin typeface="+mn-lt"/>
                <a:cs typeface="+mn-cs"/>
              </a:defRPr>
            </a:lvl3pPr>
            <a:lvl4pPr marL="1371600" defTabSz="914400" eaLnBrk="1" latinLnBrk="0" hangingPunct="1">
              <a:defRPr sz="1800">
                <a:latin typeface="+mn-lt"/>
                <a:cs typeface="+mn-cs"/>
              </a:defRPr>
            </a:lvl4pPr>
            <a:lvl5pPr marL="1828800" defTabSz="914400" eaLnBrk="1" latinLnBrk="0" hangingPunct="1">
              <a:defRPr sz="1800">
                <a:latin typeface="+mn-lt"/>
                <a:cs typeface="+mn-cs"/>
              </a:defRPr>
            </a:lvl5pPr>
            <a:lvl6pPr marL="2286000" defTabSz="914400">
              <a:defRPr sz="1800">
                <a:latin typeface="+mn-lt"/>
                <a:cs typeface="+mn-cs"/>
              </a:defRPr>
            </a:lvl6pPr>
            <a:lvl7pPr marL="2743200" defTabSz="914400">
              <a:defRPr sz="1800">
                <a:latin typeface="+mn-lt"/>
                <a:cs typeface="+mn-cs"/>
              </a:defRPr>
            </a:lvl7pPr>
            <a:lvl8pPr marL="3200400" defTabSz="914400">
              <a:defRPr sz="1800">
                <a:latin typeface="+mn-lt"/>
                <a:cs typeface="+mn-cs"/>
              </a:defRPr>
            </a:lvl8pPr>
            <a:lvl9pPr marL="3657600" defTabSz="914400">
              <a:defRPr sz="1800">
                <a:latin typeface="+mn-lt"/>
                <a:cs typeface="+mn-cs"/>
              </a:defRPr>
            </a:lvl9pPr>
          </a:lstStyle>
          <a:p>
            <a:r>
              <a:rPr lang="en-US" sz="800" dirty="0">
                <a:solidFill>
                  <a:schemeClr val="tx1"/>
                </a:solidFill>
                <a:latin typeface="Arial"/>
              </a:rPr>
              <a:t>Move the</a:t>
            </a:r>
            <a:br>
              <a:rPr lang="en-US" sz="800" dirty="0">
                <a:solidFill>
                  <a:schemeClr val="tx1"/>
                </a:solidFill>
                <a:latin typeface="Arial"/>
              </a:rPr>
            </a:br>
            <a:r>
              <a:rPr lang="en-US" sz="800" dirty="0">
                <a:solidFill>
                  <a:schemeClr val="tx1"/>
                </a:solidFill>
                <a:latin typeface="Arial"/>
              </a:rPr>
              <a:t>Application</a:t>
            </a:r>
          </a:p>
        </p:txBody>
      </p:sp>
      <p:sp>
        <p:nvSpPr>
          <p:cNvPr id="144" name="TextBox 28"/>
          <p:cNvSpPr txBox="1"/>
          <p:nvPr/>
        </p:nvSpPr>
        <p:spPr>
          <a:xfrm>
            <a:off x="4325366" y="2141357"/>
            <a:ext cx="619466" cy="369332"/>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Determine</a:t>
            </a:r>
            <a:br>
              <a:rPr lang="en-US" sz="800" b="1" dirty="0">
                <a:latin typeface="Arial"/>
              </a:rPr>
            </a:br>
            <a:r>
              <a:rPr lang="en-US" sz="800" b="1" dirty="0">
                <a:latin typeface="Arial"/>
              </a:rPr>
              <a:t>Migration</a:t>
            </a:r>
          </a:p>
          <a:p>
            <a:pPr algn="ctr" defTabSz="685617">
              <a:defRPr/>
            </a:pPr>
            <a:r>
              <a:rPr lang="en-US" sz="800" b="1" dirty="0">
                <a:latin typeface="Arial"/>
              </a:rPr>
              <a:t>Process</a:t>
            </a:r>
          </a:p>
        </p:txBody>
      </p:sp>
      <p:sp>
        <p:nvSpPr>
          <p:cNvPr id="145" name="Oval 144"/>
          <p:cNvSpPr/>
          <p:nvPr/>
        </p:nvSpPr>
        <p:spPr>
          <a:xfrm>
            <a:off x="5368412" y="1548436"/>
            <a:ext cx="137160" cy="137160"/>
          </a:xfrm>
          <a:prstGeom prst="ellipse">
            <a:avLst/>
          </a:prstGeom>
          <a:noFill/>
          <a:ln w="28575" cap="flat" cmpd="sng" algn="ctr">
            <a:solidFill>
              <a:schemeClr val="accent6">
                <a:lumMod val="75000"/>
              </a:schemeClr>
            </a:solidFill>
            <a:prstDash val="solid"/>
          </a:ln>
          <a:effectLst/>
        </p:spPr>
        <p:txBody>
          <a:bodyPr rtlCol="0" anchor="ctr"/>
          <a:lstStyle/>
          <a:p>
            <a:pPr algn="ctr" defTabSz="685617">
              <a:defRPr/>
            </a:pPr>
            <a:endParaRPr lang="en-US" sz="800" kern="0" dirty="0">
              <a:latin typeface="Arial"/>
            </a:endParaRPr>
          </a:p>
        </p:txBody>
      </p:sp>
      <p:cxnSp>
        <p:nvCxnSpPr>
          <p:cNvPr id="146" name="Straight Connector 145"/>
          <p:cNvCxnSpPr>
            <a:stCxn id="195" idx="6"/>
            <a:endCxn id="148" idx="2"/>
          </p:cNvCxnSpPr>
          <p:nvPr/>
        </p:nvCxnSpPr>
        <p:spPr>
          <a:xfrm>
            <a:off x="4688869" y="2026071"/>
            <a:ext cx="674322" cy="339631"/>
          </a:xfrm>
          <a:prstGeom prst="line">
            <a:avLst/>
          </a:prstGeom>
          <a:noFill/>
          <a:ln w="28575" cap="flat" cmpd="sng" algn="ctr">
            <a:solidFill>
              <a:schemeClr val="accent6">
                <a:lumMod val="75000"/>
              </a:schemeClr>
            </a:solidFill>
            <a:prstDash val="sysDot"/>
          </a:ln>
          <a:effectLst/>
        </p:spPr>
      </p:cxnSp>
      <p:sp>
        <p:nvSpPr>
          <p:cNvPr id="147" name="Oval 146"/>
          <p:cNvSpPr/>
          <p:nvPr/>
        </p:nvSpPr>
        <p:spPr>
          <a:xfrm>
            <a:off x="5368412" y="1947535"/>
            <a:ext cx="137160" cy="137160"/>
          </a:xfrm>
          <a:prstGeom prst="ellipse">
            <a:avLst/>
          </a:prstGeom>
          <a:noFill/>
          <a:ln w="28575" cap="flat" cmpd="sng" algn="ctr">
            <a:solidFill>
              <a:schemeClr val="accent6">
                <a:lumMod val="75000"/>
              </a:schemeClr>
            </a:solidFill>
            <a:prstDash val="solid"/>
          </a:ln>
          <a:effectLst/>
        </p:spPr>
        <p:txBody>
          <a:bodyPr rtlCol="0" anchor="ctr"/>
          <a:lstStyle/>
          <a:p>
            <a:pPr algn="ctr" defTabSz="685617">
              <a:defRPr/>
            </a:pPr>
            <a:endParaRPr lang="en-US" sz="800" kern="0" dirty="0">
              <a:latin typeface="Arial"/>
            </a:endParaRPr>
          </a:p>
        </p:txBody>
      </p:sp>
      <p:sp>
        <p:nvSpPr>
          <p:cNvPr id="148" name="Oval 147"/>
          <p:cNvSpPr/>
          <p:nvPr/>
        </p:nvSpPr>
        <p:spPr>
          <a:xfrm>
            <a:off x="5363191" y="2297122"/>
            <a:ext cx="137160" cy="137160"/>
          </a:xfrm>
          <a:prstGeom prst="ellipse">
            <a:avLst/>
          </a:prstGeom>
          <a:noFill/>
          <a:ln w="28575" cap="flat" cmpd="sng" algn="ctr">
            <a:solidFill>
              <a:schemeClr val="accent6">
                <a:lumMod val="75000"/>
              </a:schemeClr>
            </a:solidFill>
            <a:prstDash val="solid"/>
          </a:ln>
          <a:effectLst/>
        </p:spPr>
        <p:txBody>
          <a:bodyPr rtlCol="0" anchor="ctr"/>
          <a:lstStyle/>
          <a:p>
            <a:pPr algn="ctr" defTabSz="685617">
              <a:defRPr/>
            </a:pPr>
            <a:endParaRPr lang="en-US" sz="800" kern="0" dirty="0">
              <a:latin typeface="Arial"/>
            </a:endParaRPr>
          </a:p>
        </p:txBody>
      </p:sp>
      <p:cxnSp>
        <p:nvCxnSpPr>
          <p:cNvPr id="149" name="Straight Connector 148"/>
          <p:cNvCxnSpPr>
            <a:endCxn id="147" idx="2"/>
          </p:cNvCxnSpPr>
          <p:nvPr/>
        </p:nvCxnSpPr>
        <p:spPr>
          <a:xfrm>
            <a:off x="4704761" y="2007934"/>
            <a:ext cx="663651" cy="8181"/>
          </a:xfrm>
          <a:prstGeom prst="line">
            <a:avLst/>
          </a:prstGeom>
          <a:noFill/>
          <a:ln w="28575" cap="flat" cmpd="sng" algn="ctr">
            <a:solidFill>
              <a:schemeClr val="accent6">
                <a:lumMod val="75000"/>
              </a:schemeClr>
            </a:solidFill>
            <a:prstDash val="solid"/>
          </a:ln>
          <a:effectLst/>
        </p:spPr>
      </p:cxnSp>
      <p:sp>
        <p:nvSpPr>
          <p:cNvPr id="150" name="TextBox 28"/>
          <p:cNvSpPr txBox="1"/>
          <p:nvPr/>
        </p:nvSpPr>
        <p:spPr>
          <a:xfrm>
            <a:off x="4644382" y="2487471"/>
            <a:ext cx="1456104"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Manually Move </a:t>
            </a:r>
            <a:br>
              <a:rPr lang="en-US" sz="800" b="1" dirty="0">
                <a:latin typeface="Arial"/>
              </a:rPr>
            </a:br>
            <a:r>
              <a:rPr lang="en-US" sz="800" b="1" dirty="0">
                <a:latin typeface="Arial"/>
              </a:rPr>
              <a:t>App and Data</a:t>
            </a:r>
          </a:p>
        </p:txBody>
      </p:sp>
      <p:sp>
        <p:nvSpPr>
          <p:cNvPr id="151" name="TextBox 28"/>
          <p:cNvSpPr txBox="1"/>
          <p:nvPr/>
        </p:nvSpPr>
        <p:spPr>
          <a:xfrm>
            <a:off x="5057462" y="1794209"/>
            <a:ext cx="778579" cy="12311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solidFill>
                  <a:srgbClr val="C00000"/>
                </a:solidFill>
                <a:latin typeface="Arial"/>
              </a:rPr>
              <a:t>3</a:t>
            </a:r>
            <a:r>
              <a:rPr lang="en-US" sz="800" b="1" baseline="30000" dirty="0">
                <a:solidFill>
                  <a:srgbClr val="C00000"/>
                </a:solidFill>
                <a:latin typeface="Arial"/>
              </a:rPr>
              <a:t>rd</a:t>
            </a:r>
            <a:r>
              <a:rPr lang="en-US" sz="800" b="1" dirty="0">
                <a:solidFill>
                  <a:srgbClr val="C00000"/>
                </a:solidFill>
                <a:latin typeface="Arial"/>
              </a:rPr>
              <a:t> Party Tools</a:t>
            </a:r>
          </a:p>
        </p:txBody>
      </p:sp>
      <p:sp>
        <p:nvSpPr>
          <p:cNvPr id="152" name="TextBox 28"/>
          <p:cNvSpPr txBox="1"/>
          <p:nvPr/>
        </p:nvSpPr>
        <p:spPr>
          <a:xfrm>
            <a:off x="4936028" y="1406145"/>
            <a:ext cx="1047957" cy="12311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AWS VM Import</a:t>
            </a:r>
          </a:p>
        </p:txBody>
      </p:sp>
      <p:cxnSp>
        <p:nvCxnSpPr>
          <p:cNvPr id="153" name="Straight Connector 152"/>
          <p:cNvCxnSpPr/>
          <p:nvPr/>
        </p:nvCxnSpPr>
        <p:spPr>
          <a:xfrm flipV="1">
            <a:off x="3037405" y="1525905"/>
            <a:ext cx="693298" cy="786243"/>
          </a:xfrm>
          <a:prstGeom prst="line">
            <a:avLst/>
          </a:prstGeom>
          <a:noFill/>
          <a:ln w="28575" cap="flat" cmpd="sng" algn="ctr">
            <a:solidFill>
              <a:srgbClr val="FF5800"/>
            </a:solidFill>
            <a:prstDash val="solid"/>
          </a:ln>
          <a:effectLst/>
        </p:spPr>
      </p:cxnSp>
      <p:cxnSp>
        <p:nvCxnSpPr>
          <p:cNvPr id="154" name="Straight Connector 153"/>
          <p:cNvCxnSpPr>
            <a:endCxn id="158" idx="2"/>
          </p:cNvCxnSpPr>
          <p:nvPr/>
        </p:nvCxnSpPr>
        <p:spPr>
          <a:xfrm>
            <a:off x="3753290" y="1496430"/>
            <a:ext cx="795903" cy="8588"/>
          </a:xfrm>
          <a:prstGeom prst="line">
            <a:avLst/>
          </a:prstGeom>
          <a:noFill/>
          <a:ln w="28575" cap="flat" cmpd="sng" algn="ctr">
            <a:solidFill>
              <a:srgbClr val="FF5800"/>
            </a:solidFill>
            <a:prstDash val="solid"/>
          </a:ln>
          <a:effectLst/>
        </p:spPr>
      </p:cxnSp>
      <p:sp>
        <p:nvSpPr>
          <p:cNvPr id="155" name="Oval 154"/>
          <p:cNvSpPr/>
          <p:nvPr/>
        </p:nvSpPr>
        <p:spPr>
          <a:xfrm>
            <a:off x="3673849" y="1439165"/>
            <a:ext cx="137160" cy="137160"/>
          </a:xfrm>
          <a:prstGeom prst="ellipse">
            <a:avLst/>
          </a:prstGeom>
          <a:solidFill>
            <a:schemeClr val="tx1"/>
          </a:solidFill>
          <a:ln w="28575" cap="flat" cmpd="sng" algn="ctr">
            <a:solidFill>
              <a:srgbClr val="FF58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56" name="TextBox 28"/>
          <p:cNvSpPr txBox="1"/>
          <p:nvPr/>
        </p:nvSpPr>
        <p:spPr>
          <a:xfrm>
            <a:off x="3014126" y="1313596"/>
            <a:ext cx="572421"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Refactor</a:t>
            </a:r>
            <a:br>
              <a:rPr lang="en-US" sz="800" b="1" dirty="0">
                <a:latin typeface="Arial"/>
              </a:rPr>
            </a:br>
            <a:r>
              <a:rPr lang="en-US" sz="800" b="1" dirty="0">
                <a:latin typeface="Arial"/>
              </a:rPr>
              <a:t>for AWS</a:t>
            </a:r>
          </a:p>
        </p:txBody>
      </p:sp>
      <p:sp>
        <p:nvSpPr>
          <p:cNvPr id="157" name="Oval 156"/>
          <p:cNvSpPr/>
          <p:nvPr/>
        </p:nvSpPr>
        <p:spPr>
          <a:xfrm>
            <a:off x="2949024" y="2252669"/>
            <a:ext cx="137160" cy="137160"/>
          </a:xfrm>
          <a:prstGeom prst="ellipse">
            <a:avLst/>
          </a:prstGeom>
          <a:solidFill>
            <a:schemeClr val="tx1"/>
          </a:solidFill>
          <a:ln w="28575" cap="flat" cmpd="sng" algn="ctr">
            <a:solidFill>
              <a:schemeClr val="accent4"/>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58" name="Oval 157"/>
          <p:cNvSpPr/>
          <p:nvPr/>
        </p:nvSpPr>
        <p:spPr>
          <a:xfrm>
            <a:off x="4549193" y="1436438"/>
            <a:ext cx="137160" cy="137160"/>
          </a:xfrm>
          <a:prstGeom prst="ellipse">
            <a:avLst/>
          </a:prstGeom>
          <a:solidFill>
            <a:schemeClr val="tx1"/>
          </a:solidFill>
          <a:ln w="28575" cap="flat" cmpd="sng" algn="ctr">
            <a:solidFill>
              <a:srgbClr val="FF58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59" name="TextBox 28"/>
          <p:cNvSpPr txBox="1"/>
          <p:nvPr/>
        </p:nvSpPr>
        <p:spPr>
          <a:xfrm>
            <a:off x="3792230" y="1166575"/>
            <a:ext cx="1009813"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Rebuild Application</a:t>
            </a:r>
            <a:br>
              <a:rPr lang="en-US" sz="800" b="1" dirty="0">
                <a:latin typeface="Arial"/>
              </a:rPr>
            </a:br>
            <a:r>
              <a:rPr lang="en-US" sz="800" b="1" dirty="0">
                <a:latin typeface="Arial"/>
              </a:rPr>
              <a:t>Architecture</a:t>
            </a:r>
          </a:p>
        </p:txBody>
      </p:sp>
      <p:sp>
        <p:nvSpPr>
          <p:cNvPr id="160" name="Rectangle 159"/>
          <p:cNvSpPr/>
          <p:nvPr/>
        </p:nvSpPr>
        <p:spPr>
          <a:xfrm>
            <a:off x="2251990" y="3181051"/>
            <a:ext cx="138220" cy="108356"/>
          </a:xfrm>
          <a:prstGeom prst="rect">
            <a:avLst/>
          </a:prstGeom>
          <a:solidFill>
            <a:srgbClr val="009FDA"/>
          </a:solidFill>
          <a:ln w="28575" cap="flat" cmpd="sng" algn="ctr">
            <a:noFill/>
            <a:prstDash val="solid"/>
          </a:ln>
          <a:effectLst/>
        </p:spPr>
        <p:txBody>
          <a:bodyPr rtlCol="0" anchor="ctr"/>
          <a:lstStyle/>
          <a:p>
            <a:pPr algn="ctr" defTabSz="685617">
              <a:defRPr/>
            </a:pPr>
            <a:endParaRPr lang="en-US" sz="800" kern="0" dirty="0">
              <a:latin typeface="Arial"/>
            </a:endParaRPr>
          </a:p>
        </p:txBody>
      </p:sp>
      <p:sp>
        <p:nvSpPr>
          <p:cNvPr id="161" name="TextBox 45"/>
          <p:cNvSpPr txBox="1"/>
          <p:nvPr/>
        </p:nvSpPr>
        <p:spPr>
          <a:xfrm>
            <a:off x="1734105" y="3227165"/>
            <a:ext cx="603220" cy="369332"/>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Vendor</a:t>
            </a:r>
            <a:br>
              <a:rPr lang="en-US" sz="800" b="1" dirty="0">
                <a:latin typeface="Arial"/>
              </a:rPr>
            </a:br>
            <a:r>
              <a:rPr lang="en-US" sz="800" b="1" dirty="0">
                <a:latin typeface="Arial"/>
              </a:rPr>
              <a:t>S/PaaS</a:t>
            </a:r>
            <a:br>
              <a:rPr lang="en-US" sz="800" b="1" dirty="0">
                <a:latin typeface="Arial"/>
              </a:rPr>
            </a:br>
            <a:r>
              <a:rPr lang="en-US" sz="800" b="1" dirty="0">
                <a:latin typeface="Arial"/>
              </a:rPr>
              <a:t>(if available)</a:t>
            </a:r>
          </a:p>
        </p:txBody>
      </p:sp>
      <p:cxnSp>
        <p:nvCxnSpPr>
          <p:cNvPr id="162" name="Straight Connector 161"/>
          <p:cNvCxnSpPr>
            <a:endCxn id="136" idx="4"/>
          </p:cNvCxnSpPr>
          <p:nvPr/>
        </p:nvCxnSpPr>
        <p:spPr>
          <a:xfrm flipH="1" flipV="1">
            <a:off x="1872051" y="2690696"/>
            <a:ext cx="7948" cy="51794"/>
          </a:xfrm>
          <a:prstGeom prst="line">
            <a:avLst/>
          </a:prstGeom>
          <a:noFill/>
          <a:ln w="28575" cap="flat" cmpd="sng" algn="ctr">
            <a:solidFill>
              <a:srgbClr val="005CB9"/>
            </a:solidFill>
            <a:prstDash val="solid"/>
          </a:ln>
          <a:effectLst/>
        </p:spPr>
      </p:cxnSp>
      <p:sp>
        <p:nvSpPr>
          <p:cNvPr id="163" name="Oval 162"/>
          <p:cNvSpPr/>
          <p:nvPr/>
        </p:nvSpPr>
        <p:spPr>
          <a:xfrm>
            <a:off x="5328403" y="2970917"/>
            <a:ext cx="137160" cy="137160"/>
          </a:xfrm>
          <a:prstGeom prst="ellipse">
            <a:avLst/>
          </a:prstGeom>
          <a:solidFill>
            <a:schemeClr val="tx1"/>
          </a:solidFill>
          <a:ln w="28575" cap="flat" cmpd="sng" algn="ctr">
            <a:solidFill>
              <a:schemeClr val="accent2"/>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64" name="TextBox 73"/>
          <p:cNvSpPr txBox="1"/>
          <p:nvPr/>
        </p:nvSpPr>
        <p:spPr>
          <a:xfrm>
            <a:off x="5173538" y="3129734"/>
            <a:ext cx="1203884" cy="12311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solidFill>
                  <a:srgbClr val="C00000"/>
                </a:solidFill>
                <a:latin typeface="Arial"/>
              </a:rPr>
              <a:t>3</a:t>
            </a:r>
            <a:r>
              <a:rPr lang="en-US" sz="800" b="1" baseline="30000" dirty="0">
                <a:solidFill>
                  <a:srgbClr val="C00000"/>
                </a:solidFill>
                <a:latin typeface="Arial"/>
              </a:rPr>
              <a:t>rd</a:t>
            </a:r>
            <a:r>
              <a:rPr lang="en-US" sz="800" b="1" dirty="0">
                <a:solidFill>
                  <a:srgbClr val="C00000"/>
                </a:solidFill>
                <a:latin typeface="Arial"/>
              </a:rPr>
              <a:t> Party Migration Tool</a:t>
            </a:r>
          </a:p>
        </p:txBody>
      </p:sp>
      <p:cxnSp>
        <p:nvCxnSpPr>
          <p:cNvPr id="165" name="Straight Connector 164"/>
          <p:cNvCxnSpPr/>
          <p:nvPr/>
        </p:nvCxnSpPr>
        <p:spPr>
          <a:xfrm flipV="1">
            <a:off x="4672644" y="3033790"/>
            <a:ext cx="655759" cy="135612"/>
          </a:xfrm>
          <a:prstGeom prst="line">
            <a:avLst/>
          </a:prstGeom>
          <a:noFill/>
          <a:ln w="28575" cap="flat" cmpd="sng" algn="ctr">
            <a:solidFill>
              <a:schemeClr val="accent2"/>
            </a:solidFill>
            <a:prstDash val="solid"/>
          </a:ln>
          <a:effectLst/>
        </p:spPr>
      </p:cxnSp>
      <p:cxnSp>
        <p:nvCxnSpPr>
          <p:cNvPr id="166" name="Straight Connector 165"/>
          <p:cNvCxnSpPr/>
          <p:nvPr/>
        </p:nvCxnSpPr>
        <p:spPr>
          <a:xfrm>
            <a:off x="4678822" y="3166724"/>
            <a:ext cx="649581" cy="177584"/>
          </a:xfrm>
          <a:prstGeom prst="line">
            <a:avLst/>
          </a:prstGeom>
          <a:noFill/>
          <a:ln w="28575" cap="flat" cmpd="sng" algn="ctr">
            <a:solidFill>
              <a:schemeClr val="accent2"/>
            </a:solidFill>
            <a:prstDash val="sysDot"/>
          </a:ln>
          <a:effectLst/>
        </p:spPr>
      </p:cxnSp>
      <p:sp>
        <p:nvSpPr>
          <p:cNvPr id="167" name="Oval 166"/>
          <p:cNvSpPr/>
          <p:nvPr/>
        </p:nvSpPr>
        <p:spPr>
          <a:xfrm>
            <a:off x="5324928" y="3284316"/>
            <a:ext cx="137160" cy="137160"/>
          </a:xfrm>
          <a:prstGeom prst="ellipse">
            <a:avLst/>
          </a:prstGeom>
          <a:solidFill>
            <a:schemeClr val="tx1"/>
          </a:solidFill>
          <a:ln w="28575" cap="flat" cmpd="sng" algn="ctr">
            <a:solidFill>
              <a:schemeClr val="accent2"/>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68" name="TextBox 28"/>
          <p:cNvSpPr txBox="1"/>
          <p:nvPr/>
        </p:nvSpPr>
        <p:spPr>
          <a:xfrm>
            <a:off x="5243616" y="3375385"/>
            <a:ext cx="2051842" cy="123111"/>
          </a:xfrm>
          <a:prstGeom prst="rect">
            <a:avLst/>
          </a:prstGeom>
          <a:noFill/>
          <a:ln w="28575">
            <a:noFill/>
          </a:ln>
        </p:spPr>
        <p:txBody>
          <a:bodyPr wrap="square" lIns="0" tIns="0" rIns="0" bIns="0" rtlCol="0">
            <a:spAutoFit/>
          </a:bodyPr>
          <a:lstStyle>
            <a:defPPr>
              <a:defRPr lang="en-US"/>
            </a:defPPr>
            <a:lvl1pPr algn="ctr" defTabSz="914400">
              <a:defRPr sz="1100" b="1">
                <a:solidFill>
                  <a:schemeClr val="accent4">
                    <a:lumMod val="60000"/>
                    <a:lumOff val="40000"/>
                  </a:schemeClr>
                </a:solidFill>
                <a:latin typeface="Calibri" panose="020F050202020403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defTabSz="685617">
              <a:defRPr/>
            </a:pPr>
            <a:r>
              <a:rPr lang="en-US" sz="800" kern="0" dirty="0" smtClean="0">
                <a:solidFill>
                  <a:schemeClr val="tx1"/>
                </a:solidFill>
                <a:latin typeface="Arial"/>
              </a:rPr>
              <a:t>Manually Move </a:t>
            </a:r>
            <a:r>
              <a:rPr lang="en-US" sz="800" kern="0" dirty="0">
                <a:solidFill>
                  <a:schemeClr val="tx1"/>
                </a:solidFill>
                <a:latin typeface="Arial"/>
              </a:rPr>
              <a:t>App and Data</a:t>
            </a:r>
          </a:p>
        </p:txBody>
      </p:sp>
      <p:sp>
        <p:nvSpPr>
          <p:cNvPr id="169" name="TextBox 28"/>
          <p:cNvSpPr txBox="1"/>
          <p:nvPr/>
        </p:nvSpPr>
        <p:spPr>
          <a:xfrm>
            <a:off x="4122532" y="2849011"/>
            <a:ext cx="965436" cy="246221"/>
          </a:xfrm>
          <a:prstGeom prst="rect">
            <a:avLst/>
          </a:prstGeom>
          <a:noFill/>
          <a:ln w="28575">
            <a:noFill/>
          </a:ln>
        </p:spPr>
        <p:txBody>
          <a:bodyPr wrap="square" lIns="0" tIns="0" rIns="0" bIns="0" rtlCol="0">
            <a:spAutoFit/>
          </a:bodyPr>
          <a:lstStyle>
            <a:defPPr>
              <a:defRPr lang="en-US"/>
            </a:defPPr>
            <a:lvl1pPr algn="ctr" defTabSz="914400">
              <a:defRPr sz="1100" b="1">
                <a:solidFill>
                  <a:schemeClr val="accent4">
                    <a:lumMod val="60000"/>
                    <a:lumOff val="40000"/>
                  </a:schemeClr>
                </a:solidFill>
                <a:latin typeface="Calibri" panose="020F050202020403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defTabSz="685617">
              <a:defRPr/>
            </a:pPr>
            <a:r>
              <a:rPr lang="en-US" sz="800" kern="0" dirty="0">
                <a:solidFill>
                  <a:schemeClr val="tx1"/>
                </a:solidFill>
                <a:latin typeface="Arial"/>
              </a:rPr>
              <a:t>Determine</a:t>
            </a:r>
            <a:br>
              <a:rPr lang="en-US" sz="800" kern="0" dirty="0">
                <a:solidFill>
                  <a:schemeClr val="tx1"/>
                </a:solidFill>
                <a:latin typeface="Arial"/>
              </a:rPr>
            </a:br>
            <a:r>
              <a:rPr lang="en-US" sz="800" kern="0" dirty="0">
                <a:solidFill>
                  <a:schemeClr val="tx1"/>
                </a:solidFill>
                <a:latin typeface="Arial"/>
              </a:rPr>
              <a:t>Migration Process</a:t>
            </a:r>
          </a:p>
        </p:txBody>
      </p:sp>
      <p:sp>
        <p:nvSpPr>
          <p:cNvPr id="170" name="Oval 169"/>
          <p:cNvSpPr/>
          <p:nvPr/>
        </p:nvSpPr>
        <p:spPr>
          <a:xfrm>
            <a:off x="3675157" y="3683423"/>
            <a:ext cx="137160" cy="137160"/>
          </a:xfrm>
          <a:prstGeom prst="ellipse">
            <a:avLst/>
          </a:prstGeom>
          <a:solidFill>
            <a:schemeClr val="tx1"/>
          </a:solidFill>
          <a:ln w="28575" cap="flat" cmpd="sng" algn="ctr">
            <a:solidFill>
              <a:schemeClr val="accent6"/>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71" name="Oval 170"/>
          <p:cNvSpPr/>
          <p:nvPr/>
        </p:nvSpPr>
        <p:spPr>
          <a:xfrm>
            <a:off x="2946934" y="3115575"/>
            <a:ext cx="137160" cy="137160"/>
          </a:xfrm>
          <a:prstGeom prst="ellipse">
            <a:avLst/>
          </a:prstGeom>
          <a:solidFill>
            <a:schemeClr val="tx1"/>
          </a:solidFill>
          <a:ln w="28575" cap="flat" cmpd="sng" algn="ctr">
            <a:solidFill>
              <a:srgbClr val="009FDA"/>
            </a:solidFill>
            <a:prstDash val="solid"/>
          </a:ln>
          <a:effectLst/>
        </p:spPr>
        <p:txBody>
          <a:bodyPr rtlCol="0" anchor="ctr"/>
          <a:lstStyle/>
          <a:p>
            <a:pPr algn="ctr" defTabSz="685617">
              <a:defRPr/>
            </a:pPr>
            <a:endParaRPr lang="en-US" sz="800" kern="0" dirty="0">
              <a:latin typeface="Arial"/>
            </a:endParaRPr>
          </a:p>
        </p:txBody>
      </p:sp>
      <p:sp>
        <p:nvSpPr>
          <p:cNvPr id="172" name="TextBox 52"/>
          <p:cNvSpPr txBox="1"/>
          <p:nvPr/>
        </p:nvSpPr>
        <p:spPr>
          <a:xfrm>
            <a:off x="1818257" y="3902199"/>
            <a:ext cx="1293299" cy="369332"/>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Replatform</a:t>
            </a:r>
            <a:br>
              <a:rPr lang="en-US" sz="800" b="1" dirty="0">
                <a:latin typeface="Arial"/>
              </a:rPr>
            </a:br>
            <a:r>
              <a:rPr lang="en-US" sz="800" b="1" dirty="0">
                <a:latin typeface="Arial"/>
              </a:rPr>
              <a:t>(typically legacy applications)</a:t>
            </a:r>
          </a:p>
        </p:txBody>
      </p:sp>
      <p:sp>
        <p:nvSpPr>
          <p:cNvPr id="173" name="Oval 172"/>
          <p:cNvSpPr/>
          <p:nvPr/>
        </p:nvSpPr>
        <p:spPr>
          <a:xfrm>
            <a:off x="4546418" y="3680260"/>
            <a:ext cx="137160" cy="137160"/>
          </a:xfrm>
          <a:prstGeom prst="ellipse">
            <a:avLst/>
          </a:prstGeom>
          <a:solidFill>
            <a:schemeClr val="tx1"/>
          </a:solidFill>
          <a:ln w="28575" cap="flat" cmpd="sng" algn="ctr">
            <a:solidFill>
              <a:schemeClr val="accent6"/>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74" name="TextBox 52"/>
          <p:cNvSpPr txBox="1"/>
          <p:nvPr/>
        </p:nvSpPr>
        <p:spPr>
          <a:xfrm>
            <a:off x="4136513" y="3450275"/>
            <a:ext cx="741530"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Recode App</a:t>
            </a:r>
          </a:p>
          <a:p>
            <a:pPr algn="ctr" defTabSz="685617">
              <a:defRPr/>
            </a:pPr>
            <a:r>
              <a:rPr lang="en-US" sz="800" b="1" dirty="0">
                <a:latin typeface="Arial"/>
              </a:rPr>
              <a:t>Components</a:t>
            </a:r>
          </a:p>
        </p:txBody>
      </p:sp>
      <p:cxnSp>
        <p:nvCxnSpPr>
          <p:cNvPr id="175" name="Straight Connector 174"/>
          <p:cNvCxnSpPr/>
          <p:nvPr/>
        </p:nvCxnSpPr>
        <p:spPr>
          <a:xfrm>
            <a:off x="3078417" y="4147185"/>
            <a:ext cx="752524" cy="0"/>
          </a:xfrm>
          <a:prstGeom prst="line">
            <a:avLst/>
          </a:prstGeom>
          <a:noFill/>
          <a:ln w="28575" cap="flat" cmpd="sng" algn="ctr">
            <a:solidFill>
              <a:schemeClr val="accent2">
                <a:lumMod val="60000"/>
                <a:lumOff val="40000"/>
              </a:schemeClr>
            </a:solidFill>
            <a:prstDash val="solid"/>
          </a:ln>
          <a:effectLst/>
        </p:spPr>
      </p:cxnSp>
      <p:sp>
        <p:nvSpPr>
          <p:cNvPr id="176" name="TextBox 52"/>
          <p:cNvSpPr txBox="1"/>
          <p:nvPr/>
        </p:nvSpPr>
        <p:spPr>
          <a:xfrm>
            <a:off x="3416317" y="4246106"/>
            <a:ext cx="677955"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Rearchitect</a:t>
            </a:r>
            <a:br>
              <a:rPr lang="en-US" sz="800" b="1" dirty="0">
                <a:latin typeface="Arial"/>
              </a:rPr>
            </a:br>
            <a:r>
              <a:rPr lang="en-US" sz="800" b="1" dirty="0">
                <a:latin typeface="Arial"/>
              </a:rPr>
              <a:t>Application</a:t>
            </a:r>
          </a:p>
        </p:txBody>
      </p:sp>
      <p:cxnSp>
        <p:nvCxnSpPr>
          <p:cNvPr id="177" name="Straight Connector 176"/>
          <p:cNvCxnSpPr>
            <a:stCxn id="198" idx="6"/>
          </p:cNvCxnSpPr>
          <p:nvPr/>
        </p:nvCxnSpPr>
        <p:spPr>
          <a:xfrm flipV="1">
            <a:off x="3814409" y="4145669"/>
            <a:ext cx="885060" cy="8392"/>
          </a:xfrm>
          <a:prstGeom prst="line">
            <a:avLst/>
          </a:prstGeom>
          <a:noFill/>
          <a:ln w="28575" cap="flat" cmpd="sng" algn="ctr">
            <a:solidFill>
              <a:schemeClr val="accent2">
                <a:lumMod val="60000"/>
                <a:lumOff val="40000"/>
              </a:schemeClr>
            </a:solidFill>
            <a:prstDash val="solid"/>
          </a:ln>
          <a:effectLst/>
        </p:spPr>
      </p:cxnSp>
      <p:sp>
        <p:nvSpPr>
          <p:cNvPr id="178" name="TextBox 52"/>
          <p:cNvSpPr txBox="1"/>
          <p:nvPr/>
        </p:nvSpPr>
        <p:spPr>
          <a:xfrm>
            <a:off x="4280318" y="4246105"/>
            <a:ext cx="677955"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Recode</a:t>
            </a:r>
            <a:br>
              <a:rPr lang="en-US" sz="800" b="1" dirty="0">
                <a:latin typeface="Arial"/>
              </a:rPr>
            </a:br>
            <a:r>
              <a:rPr lang="en-US" sz="800" b="1" dirty="0">
                <a:latin typeface="Arial"/>
              </a:rPr>
              <a:t>Application</a:t>
            </a:r>
          </a:p>
        </p:txBody>
      </p:sp>
      <p:sp>
        <p:nvSpPr>
          <p:cNvPr id="179" name="Oval 178"/>
          <p:cNvSpPr/>
          <p:nvPr/>
        </p:nvSpPr>
        <p:spPr>
          <a:xfrm>
            <a:off x="5332989" y="3675224"/>
            <a:ext cx="137160" cy="137160"/>
          </a:xfrm>
          <a:prstGeom prst="ellipse">
            <a:avLst/>
          </a:prstGeom>
          <a:solidFill>
            <a:schemeClr val="tx1"/>
          </a:solidFill>
          <a:ln w="28575" cap="flat" cmpd="sng" algn="ctr">
            <a:solidFill>
              <a:schemeClr val="accent6"/>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cxnSp>
        <p:nvCxnSpPr>
          <p:cNvPr id="180" name="Straight Connector 179"/>
          <p:cNvCxnSpPr>
            <a:stCxn id="197" idx="3"/>
            <a:endCxn id="179" idx="3"/>
          </p:cNvCxnSpPr>
          <p:nvPr/>
        </p:nvCxnSpPr>
        <p:spPr>
          <a:xfrm flipV="1">
            <a:off x="4565866" y="3792297"/>
            <a:ext cx="787210" cy="408739"/>
          </a:xfrm>
          <a:prstGeom prst="line">
            <a:avLst/>
          </a:prstGeom>
          <a:noFill/>
          <a:ln w="28575" cap="flat" cmpd="sng" algn="ctr">
            <a:solidFill>
              <a:schemeClr val="accent2">
                <a:lumMod val="60000"/>
                <a:lumOff val="40000"/>
              </a:schemeClr>
            </a:solidFill>
            <a:prstDash val="solid"/>
          </a:ln>
          <a:effectLst/>
        </p:spPr>
      </p:cxnSp>
      <p:sp>
        <p:nvSpPr>
          <p:cNvPr id="181" name="TextBox 52"/>
          <p:cNvSpPr txBox="1"/>
          <p:nvPr/>
        </p:nvSpPr>
        <p:spPr>
          <a:xfrm>
            <a:off x="5475922" y="3785903"/>
            <a:ext cx="1476448"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Architect </a:t>
            </a:r>
            <a:r>
              <a:rPr lang="en-US" sz="800" b="1" dirty="0" smtClean="0">
                <a:latin typeface="Arial"/>
              </a:rPr>
              <a:t>AWS Environment </a:t>
            </a:r>
            <a:r>
              <a:rPr lang="en-US" sz="800" b="1" dirty="0">
                <a:latin typeface="Arial"/>
              </a:rPr>
              <a:t/>
            </a:r>
            <a:br>
              <a:rPr lang="en-US" sz="800" b="1" dirty="0">
                <a:latin typeface="Arial"/>
              </a:rPr>
            </a:br>
            <a:r>
              <a:rPr lang="en-US" sz="800" b="1" dirty="0">
                <a:latin typeface="Arial"/>
              </a:rPr>
              <a:t>and Deploy App, Migrate Data</a:t>
            </a:r>
          </a:p>
        </p:txBody>
      </p:sp>
      <p:sp>
        <p:nvSpPr>
          <p:cNvPr id="182" name="TextBox 40"/>
          <p:cNvSpPr txBox="1"/>
          <p:nvPr/>
        </p:nvSpPr>
        <p:spPr>
          <a:xfrm>
            <a:off x="7511651" y="2544253"/>
            <a:ext cx="480876" cy="12311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Signoff</a:t>
            </a:r>
          </a:p>
        </p:txBody>
      </p:sp>
      <p:sp>
        <p:nvSpPr>
          <p:cNvPr id="183" name="Oval 182"/>
          <p:cNvSpPr/>
          <p:nvPr/>
        </p:nvSpPr>
        <p:spPr>
          <a:xfrm>
            <a:off x="7107136" y="2710270"/>
            <a:ext cx="137160" cy="137160"/>
          </a:xfrm>
          <a:prstGeom prst="ellipse">
            <a:avLst/>
          </a:prstGeom>
          <a:solidFill>
            <a:schemeClr val="tx1"/>
          </a:solidFill>
          <a:ln w="28575" cap="flat" cmpd="sng" algn="ctr">
            <a:solidFill>
              <a:schemeClr val="accent3"/>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84" name="TextBox 40"/>
          <p:cNvSpPr txBox="1"/>
          <p:nvPr/>
        </p:nvSpPr>
        <p:spPr>
          <a:xfrm>
            <a:off x="6951535" y="2864072"/>
            <a:ext cx="471975" cy="12311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Tuning</a:t>
            </a:r>
          </a:p>
        </p:txBody>
      </p:sp>
      <p:sp>
        <p:nvSpPr>
          <p:cNvPr id="185" name="Oval 184"/>
          <p:cNvSpPr/>
          <p:nvPr/>
        </p:nvSpPr>
        <p:spPr>
          <a:xfrm>
            <a:off x="7999836" y="2714222"/>
            <a:ext cx="137160" cy="137160"/>
          </a:xfrm>
          <a:prstGeom prst="ellipse">
            <a:avLst/>
          </a:prstGeom>
          <a:solidFill>
            <a:schemeClr val="tx1"/>
          </a:solidFill>
          <a:ln w="28575" cap="flat" cmpd="sng" algn="ctr">
            <a:solidFill>
              <a:schemeClr val="accent3"/>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86" name="TextBox 42"/>
          <p:cNvSpPr txBox="1"/>
          <p:nvPr/>
        </p:nvSpPr>
        <p:spPr>
          <a:xfrm>
            <a:off x="7820032" y="2864072"/>
            <a:ext cx="512663" cy="12311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Cutover</a:t>
            </a:r>
          </a:p>
        </p:txBody>
      </p:sp>
      <p:cxnSp>
        <p:nvCxnSpPr>
          <p:cNvPr id="187" name="Straight Connector 186"/>
          <p:cNvCxnSpPr>
            <a:endCxn id="200" idx="2"/>
          </p:cNvCxnSpPr>
          <p:nvPr/>
        </p:nvCxnSpPr>
        <p:spPr>
          <a:xfrm>
            <a:off x="6277552" y="2130719"/>
            <a:ext cx="833444" cy="16760"/>
          </a:xfrm>
          <a:prstGeom prst="line">
            <a:avLst/>
          </a:prstGeom>
          <a:noFill/>
          <a:ln w="28575" cap="flat" cmpd="sng" algn="ctr">
            <a:solidFill>
              <a:schemeClr val="accent1"/>
            </a:solidFill>
            <a:prstDash val="solid"/>
          </a:ln>
          <a:effectLst/>
        </p:spPr>
      </p:cxnSp>
      <p:sp>
        <p:nvSpPr>
          <p:cNvPr id="188" name="TextBox 40"/>
          <p:cNvSpPr txBox="1"/>
          <p:nvPr/>
        </p:nvSpPr>
        <p:spPr>
          <a:xfrm>
            <a:off x="5811330" y="1663942"/>
            <a:ext cx="839434" cy="369332"/>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Org/Ops</a:t>
            </a:r>
            <a:br>
              <a:rPr lang="en-US" sz="800" b="1" dirty="0">
                <a:latin typeface="Arial"/>
              </a:rPr>
            </a:br>
            <a:r>
              <a:rPr lang="en-US" sz="800" b="1" dirty="0">
                <a:latin typeface="Arial"/>
              </a:rPr>
              <a:t>Impact </a:t>
            </a:r>
            <a:r>
              <a:rPr lang="en-US" sz="800" b="1" dirty="0" smtClean="0">
                <a:latin typeface="Arial"/>
              </a:rPr>
              <a:t/>
            </a:r>
            <a:br>
              <a:rPr lang="en-US" sz="800" b="1" dirty="0" smtClean="0">
                <a:latin typeface="Arial"/>
              </a:rPr>
            </a:br>
            <a:r>
              <a:rPr lang="en-US" sz="800" b="1" dirty="0" smtClean="0">
                <a:latin typeface="Arial"/>
              </a:rPr>
              <a:t>Analysis</a:t>
            </a:r>
            <a:endParaRPr lang="en-US" sz="800" b="1" dirty="0">
              <a:latin typeface="Arial"/>
            </a:endParaRPr>
          </a:p>
        </p:txBody>
      </p:sp>
      <p:sp>
        <p:nvSpPr>
          <p:cNvPr id="189" name="Oval 188"/>
          <p:cNvSpPr/>
          <p:nvPr/>
        </p:nvSpPr>
        <p:spPr>
          <a:xfrm>
            <a:off x="6664682" y="2074477"/>
            <a:ext cx="137160" cy="137160"/>
          </a:xfrm>
          <a:prstGeom prst="ellipse">
            <a:avLst/>
          </a:prstGeom>
          <a:solidFill>
            <a:schemeClr val="tx1"/>
          </a:solidFill>
          <a:ln w="28575" cap="flat" cmpd="sng" algn="ctr">
            <a:solidFill>
              <a:schemeClr val="accent1"/>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90" name="TextBox 40"/>
          <p:cNvSpPr txBox="1"/>
          <p:nvPr/>
        </p:nvSpPr>
        <p:spPr>
          <a:xfrm>
            <a:off x="6375214" y="2243138"/>
            <a:ext cx="721186" cy="246221"/>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Identify</a:t>
            </a:r>
            <a:br>
              <a:rPr lang="en-US" sz="800" b="1" dirty="0">
                <a:latin typeface="Arial"/>
              </a:rPr>
            </a:br>
            <a:r>
              <a:rPr lang="en-US" sz="800" b="1" dirty="0">
                <a:latin typeface="Arial"/>
              </a:rPr>
              <a:t>Ops Changes</a:t>
            </a:r>
          </a:p>
        </p:txBody>
      </p:sp>
      <p:sp>
        <p:nvSpPr>
          <p:cNvPr id="191" name="TextBox 40"/>
          <p:cNvSpPr txBox="1"/>
          <p:nvPr/>
        </p:nvSpPr>
        <p:spPr>
          <a:xfrm>
            <a:off x="6668448" y="1674969"/>
            <a:ext cx="1107718" cy="369332"/>
          </a:xfrm>
          <a:prstGeom prst="rect">
            <a:avLst/>
          </a:prstGeom>
          <a:noFill/>
          <a:ln w="28575">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617">
              <a:defRPr/>
            </a:pPr>
            <a:r>
              <a:rPr lang="en-US" sz="800" b="1" dirty="0">
                <a:latin typeface="Arial"/>
              </a:rPr>
              <a:t>Change </a:t>
            </a:r>
            <a:br>
              <a:rPr lang="en-US" sz="800" b="1" dirty="0">
                <a:latin typeface="Arial"/>
              </a:rPr>
            </a:br>
            <a:r>
              <a:rPr lang="en-US" sz="800" b="1" dirty="0">
                <a:latin typeface="Arial"/>
              </a:rPr>
              <a:t>Management </a:t>
            </a:r>
            <a:r>
              <a:rPr lang="en-US" sz="800" b="1" dirty="0" smtClean="0">
                <a:latin typeface="Arial"/>
              </a:rPr>
              <a:t/>
            </a:r>
            <a:br>
              <a:rPr lang="en-US" sz="800" b="1" dirty="0" smtClean="0">
                <a:latin typeface="Arial"/>
              </a:rPr>
            </a:br>
            <a:r>
              <a:rPr lang="en-US" sz="800" b="1" dirty="0" smtClean="0">
                <a:latin typeface="Arial"/>
              </a:rPr>
              <a:t>Plan</a:t>
            </a:r>
            <a:endParaRPr lang="en-US" sz="800" b="1" dirty="0">
              <a:latin typeface="Arial"/>
            </a:endParaRPr>
          </a:p>
        </p:txBody>
      </p:sp>
      <p:cxnSp>
        <p:nvCxnSpPr>
          <p:cNvPr id="192" name="Straight Connector 191"/>
          <p:cNvCxnSpPr>
            <a:endCxn id="203" idx="1"/>
          </p:cNvCxnSpPr>
          <p:nvPr/>
        </p:nvCxnSpPr>
        <p:spPr>
          <a:xfrm>
            <a:off x="7222307" y="2136089"/>
            <a:ext cx="365239" cy="598094"/>
          </a:xfrm>
          <a:prstGeom prst="line">
            <a:avLst/>
          </a:prstGeom>
          <a:noFill/>
          <a:ln w="28575" cap="flat" cmpd="sng" algn="ctr">
            <a:solidFill>
              <a:schemeClr val="accent1"/>
            </a:solidFill>
            <a:prstDash val="solid"/>
          </a:ln>
          <a:effectLst/>
        </p:spPr>
      </p:cxnSp>
      <p:sp>
        <p:nvSpPr>
          <p:cNvPr id="193" name="Oval 192"/>
          <p:cNvSpPr/>
          <p:nvPr/>
        </p:nvSpPr>
        <p:spPr>
          <a:xfrm>
            <a:off x="1129027" y="2712125"/>
            <a:ext cx="137160" cy="137160"/>
          </a:xfrm>
          <a:prstGeom prst="ellipse">
            <a:avLst/>
          </a:prstGeom>
          <a:solidFill>
            <a:schemeClr val="tx1"/>
          </a:solidFill>
          <a:ln w="28575" cap="flat" cmpd="sng" algn="ctr">
            <a:solidFill>
              <a:schemeClr val="accent3"/>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94" name="Oval 193"/>
          <p:cNvSpPr/>
          <p:nvPr/>
        </p:nvSpPr>
        <p:spPr>
          <a:xfrm>
            <a:off x="4556081" y="3108160"/>
            <a:ext cx="137160" cy="137160"/>
          </a:xfrm>
          <a:prstGeom prst="ellipse">
            <a:avLst/>
          </a:prstGeom>
          <a:solidFill>
            <a:schemeClr val="tx1"/>
          </a:solidFill>
          <a:ln w="28575" cap="flat" cmpd="sng" algn="ctr">
            <a:solidFill>
              <a:schemeClr val="accent2"/>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95" name="Oval 194"/>
          <p:cNvSpPr/>
          <p:nvPr/>
        </p:nvSpPr>
        <p:spPr>
          <a:xfrm>
            <a:off x="4551709" y="1957491"/>
            <a:ext cx="137160" cy="137160"/>
          </a:xfrm>
          <a:prstGeom prst="ellipse">
            <a:avLst/>
          </a:prstGeom>
          <a:noFill/>
          <a:ln w="28575" cap="flat" cmpd="sng" algn="ctr">
            <a:solidFill>
              <a:schemeClr val="accent6">
                <a:lumMod val="75000"/>
              </a:schemeClr>
            </a:solidFill>
            <a:prstDash val="solid"/>
          </a:ln>
          <a:effectLst/>
        </p:spPr>
        <p:txBody>
          <a:bodyPr rtlCol="0" anchor="ctr"/>
          <a:lstStyle/>
          <a:p>
            <a:pPr algn="ctr" defTabSz="685617">
              <a:defRPr/>
            </a:pPr>
            <a:endParaRPr lang="en-US" sz="800" kern="0" dirty="0">
              <a:latin typeface="Arial"/>
            </a:endParaRPr>
          </a:p>
        </p:txBody>
      </p:sp>
      <p:sp>
        <p:nvSpPr>
          <p:cNvPr id="196" name="Oval 195"/>
          <p:cNvSpPr/>
          <p:nvPr/>
        </p:nvSpPr>
        <p:spPr>
          <a:xfrm>
            <a:off x="2945547" y="4093873"/>
            <a:ext cx="137160" cy="137160"/>
          </a:xfrm>
          <a:prstGeom prst="ellipse">
            <a:avLst/>
          </a:prstGeom>
          <a:solidFill>
            <a:schemeClr val="tx1"/>
          </a:solidFill>
          <a:ln w="28575" cap="flat" cmpd="sng" algn="ctr">
            <a:solidFill>
              <a:schemeClr val="accent2">
                <a:lumMod val="60000"/>
                <a:lumOff val="40000"/>
              </a:scheme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97" name="Oval 196"/>
          <p:cNvSpPr/>
          <p:nvPr/>
        </p:nvSpPr>
        <p:spPr>
          <a:xfrm>
            <a:off x="4545778" y="4083963"/>
            <a:ext cx="137160" cy="137160"/>
          </a:xfrm>
          <a:prstGeom prst="ellipse">
            <a:avLst/>
          </a:prstGeom>
          <a:solidFill>
            <a:schemeClr val="tx1"/>
          </a:solidFill>
          <a:ln w="28575" cap="flat" cmpd="sng" algn="ctr">
            <a:solidFill>
              <a:schemeClr val="accent2">
                <a:lumMod val="60000"/>
                <a:lumOff val="40000"/>
              </a:scheme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98" name="Oval 197"/>
          <p:cNvSpPr/>
          <p:nvPr/>
        </p:nvSpPr>
        <p:spPr>
          <a:xfrm>
            <a:off x="3677250" y="4085481"/>
            <a:ext cx="137160" cy="137160"/>
          </a:xfrm>
          <a:prstGeom prst="ellipse">
            <a:avLst/>
          </a:prstGeom>
          <a:solidFill>
            <a:schemeClr val="tx1"/>
          </a:solidFill>
          <a:ln w="28575" cap="flat" cmpd="sng" algn="ctr">
            <a:solidFill>
              <a:schemeClr val="accent2">
                <a:lumMod val="60000"/>
                <a:lumOff val="40000"/>
              </a:scheme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199" name="Oval 198"/>
          <p:cNvSpPr/>
          <p:nvPr/>
        </p:nvSpPr>
        <p:spPr>
          <a:xfrm>
            <a:off x="6200957" y="2085259"/>
            <a:ext cx="137160" cy="137160"/>
          </a:xfrm>
          <a:prstGeom prst="ellipse">
            <a:avLst/>
          </a:prstGeom>
          <a:solidFill>
            <a:schemeClr val="tx1"/>
          </a:solidFill>
          <a:ln w="28575" cap="flat" cmpd="sng" algn="ctr">
            <a:solidFill>
              <a:schemeClr val="accent1"/>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200" name="Oval 199"/>
          <p:cNvSpPr/>
          <p:nvPr/>
        </p:nvSpPr>
        <p:spPr>
          <a:xfrm>
            <a:off x="7110996" y="2078899"/>
            <a:ext cx="137160" cy="137160"/>
          </a:xfrm>
          <a:prstGeom prst="ellipse">
            <a:avLst/>
          </a:prstGeom>
          <a:solidFill>
            <a:schemeClr val="tx1"/>
          </a:solidFill>
          <a:ln w="28575" cap="flat" cmpd="sng" algn="ctr">
            <a:solidFill>
              <a:schemeClr val="accent1"/>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201" name="Oval 200"/>
          <p:cNvSpPr/>
          <p:nvPr/>
        </p:nvSpPr>
        <p:spPr>
          <a:xfrm>
            <a:off x="6201022" y="2711582"/>
            <a:ext cx="137160" cy="137160"/>
          </a:xfrm>
          <a:prstGeom prst="ellipse">
            <a:avLst/>
          </a:prstGeom>
          <a:solidFill>
            <a:schemeClr val="tx1"/>
          </a:solidFill>
          <a:ln w="28575" cap="flat" cmpd="sng" algn="ctr">
            <a:solidFill>
              <a:schemeClr val="accent3"/>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202" name="Oval 201"/>
          <p:cNvSpPr/>
          <p:nvPr/>
        </p:nvSpPr>
        <p:spPr>
          <a:xfrm>
            <a:off x="6660821" y="2711582"/>
            <a:ext cx="137160" cy="137160"/>
          </a:xfrm>
          <a:prstGeom prst="ellipse">
            <a:avLst/>
          </a:prstGeom>
          <a:solidFill>
            <a:schemeClr val="tx1"/>
          </a:solidFill>
          <a:ln w="28575" cap="flat" cmpd="sng" algn="ctr">
            <a:solidFill>
              <a:schemeClr val="accent3"/>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sp>
        <p:nvSpPr>
          <p:cNvPr id="203" name="Oval 202"/>
          <p:cNvSpPr/>
          <p:nvPr/>
        </p:nvSpPr>
        <p:spPr>
          <a:xfrm>
            <a:off x="7567459" y="2714096"/>
            <a:ext cx="137160" cy="137160"/>
          </a:xfrm>
          <a:prstGeom prst="ellipse">
            <a:avLst/>
          </a:prstGeom>
          <a:solidFill>
            <a:schemeClr val="tx1"/>
          </a:solidFill>
          <a:ln w="28575" cap="flat" cmpd="sng" algn="ctr">
            <a:solidFill>
              <a:schemeClr val="accent3"/>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617">
              <a:defRPr/>
            </a:pPr>
            <a:endParaRPr lang="en-US" sz="800" dirty="0">
              <a:solidFill>
                <a:schemeClr val="tx1"/>
              </a:solidFill>
              <a:latin typeface="Arial"/>
            </a:endParaRPr>
          </a:p>
        </p:txBody>
      </p:sp>
      <p:cxnSp>
        <p:nvCxnSpPr>
          <p:cNvPr id="102" name="Straight Connector 101"/>
          <p:cNvCxnSpPr>
            <a:stCxn id="173" idx="6"/>
            <a:endCxn id="179" idx="2"/>
          </p:cNvCxnSpPr>
          <p:nvPr/>
        </p:nvCxnSpPr>
        <p:spPr>
          <a:xfrm flipV="1">
            <a:off x="4683578" y="3743804"/>
            <a:ext cx="649411" cy="5036"/>
          </a:xfrm>
          <a:prstGeom prst="line">
            <a:avLst/>
          </a:prstGeom>
          <a:noFill/>
          <a:ln w="28575" cap="flat" cmpd="sng" algn="ctr">
            <a:solidFill>
              <a:schemeClr val="accent6"/>
            </a:solidFill>
            <a:prstDash val="solid"/>
          </a:ln>
          <a:effectLst/>
        </p:spPr>
      </p:cxnSp>
    </p:spTree>
    <p:extLst>
      <p:ext uri="{BB962C8B-B14F-4D97-AF65-F5344CB8AC3E}">
        <p14:creationId xmlns:p14="http://schemas.microsoft.com/office/powerpoint/2010/main" xmlns="" val="5588991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(Infrastructure) Migration Options</a:t>
            </a:r>
            <a:endParaRPr lang="en-US" dirty="0"/>
          </a:p>
        </p:txBody>
      </p:sp>
      <p:grpSp>
        <p:nvGrpSpPr>
          <p:cNvPr id="11" name="Group 10"/>
          <p:cNvGrpSpPr>
            <a:grpSpLocks noChangeAspect="1"/>
          </p:cNvGrpSpPr>
          <p:nvPr/>
        </p:nvGrpSpPr>
        <p:grpSpPr>
          <a:xfrm>
            <a:off x="7114520" y="2068831"/>
            <a:ext cx="1959678" cy="1198890"/>
            <a:chOff x="14469334" y="1949309"/>
            <a:chExt cx="5117120" cy="3130551"/>
          </a:xfrm>
        </p:grpSpPr>
        <p:pic>
          <p:nvPicPr>
            <p:cNvPr id="8" name="Picture 3"/>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xmlns=""/>
                </a:ext>
              </a:extLst>
            </a:blip>
            <a:srcRect/>
            <a:stretch>
              <a:fillRect/>
            </a:stretch>
          </p:blipFill>
          <p:spPr bwMode="auto">
            <a:xfrm>
              <a:off x="14469334" y="1949309"/>
              <a:ext cx="5117120" cy="3130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a:tailEnd/>
                </a14:hiddenLine>
              </a:ext>
            </a:extLst>
          </p:spPr>
        </p:pic>
        <p:pic>
          <p:nvPicPr>
            <p:cNvPr id="9" name="Picture 2" descr="C:\Sales\Summit\AWS_Logo_W_400px.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143494" y="3245900"/>
              <a:ext cx="3165682" cy="1187129"/>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2" name="Picture 1"/>
          <p:cNvPicPr>
            <a:picLocks noChangeAspect="1"/>
          </p:cNvPicPr>
          <p:nvPr/>
        </p:nvPicPr>
        <p:blipFill>
          <a:blip r:embed="rId5"/>
          <a:stretch>
            <a:fillRect/>
          </a:stretch>
        </p:blipFill>
        <p:spPr>
          <a:xfrm>
            <a:off x="336789" y="1079149"/>
            <a:ext cx="6785436" cy="3609145"/>
          </a:xfrm>
          <a:prstGeom prst="rect">
            <a:avLst/>
          </a:prstGeom>
        </p:spPr>
      </p:pic>
    </p:spTree>
    <p:extLst>
      <p:ext uri="{BB962C8B-B14F-4D97-AF65-F5344CB8AC3E}">
        <p14:creationId xmlns:p14="http://schemas.microsoft.com/office/powerpoint/2010/main" xmlns="" val="35072908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9084" y="271371"/>
            <a:ext cx="8418591" cy="545741"/>
          </a:xfrm>
        </p:spPr>
        <p:txBody>
          <a:bodyPr/>
          <a:lstStyle/>
          <a:p>
            <a:r>
              <a:rPr lang="en-US" dirty="0" smtClean="0"/>
              <a:t>Application (Infrastructure) Migration Use Cases</a:t>
            </a:r>
            <a:endParaRPr lang="en-US" dirty="0"/>
          </a:p>
        </p:txBody>
      </p:sp>
      <p:grpSp>
        <p:nvGrpSpPr>
          <p:cNvPr id="11" name="Group 10"/>
          <p:cNvGrpSpPr>
            <a:grpSpLocks noChangeAspect="1"/>
          </p:cNvGrpSpPr>
          <p:nvPr/>
        </p:nvGrpSpPr>
        <p:grpSpPr>
          <a:xfrm>
            <a:off x="7114520" y="2068831"/>
            <a:ext cx="1959678" cy="1198890"/>
            <a:chOff x="14469334" y="1949309"/>
            <a:chExt cx="5117120" cy="3130551"/>
          </a:xfrm>
        </p:grpSpPr>
        <p:pic>
          <p:nvPicPr>
            <p:cNvPr id="8" name="Picture 3"/>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xmlns=""/>
                </a:ext>
              </a:extLst>
            </a:blip>
            <a:srcRect/>
            <a:stretch>
              <a:fillRect/>
            </a:stretch>
          </p:blipFill>
          <p:spPr bwMode="auto">
            <a:xfrm>
              <a:off x="14469334" y="1949309"/>
              <a:ext cx="5117120" cy="3130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a:tailEnd/>
                </a14:hiddenLine>
              </a:ext>
            </a:extLst>
          </p:spPr>
        </p:pic>
        <p:pic>
          <p:nvPicPr>
            <p:cNvPr id="9" name="Picture 2" descr="C:\Sales\Summit\AWS_Logo_W_400px.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143494" y="3245900"/>
              <a:ext cx="3165682" cy="1187129"/>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4" name="Picture 3"/>
          <p:cNvPicPr>
            <a:picLocks noChangeAspect="1"/>
          </p:cNvPicPr>
          <p:nvPr/>
        </p:nvPicPr>
        <p:blipFill>
          <a:blip r:embed="rId5"/>
          <a:stretch>
            <a:fillRect/>
          </a:stretch>
        </p:blipFill>
        <p:spPr>
          <a:xfrm>
            <a:off x="329084" y="1065386"/>
            <a:ext cx="6785436" cy="3609145"/>
          </a:xfrm>
          <a:prstGeom prst="rect">
            <a:avLst/>
          </a:prstGeom>
        </p:spPr>
      </p:pic>
    </p:spTree>
    <p:extLst>
      <p:ext uri="{BB962C8B-B14F-4D97-AF65-F5344CB8AC3E}">
        <p14:creationId xmlns:p14="http://schemas.microsoft.com/office/powerpoint/2010/main" xmlns="" val="393941323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Migration Level of Effort</a:t>
            </a:r>
            <a:endParaRPr lang="en-US" dirty="0"/>
          </a:p>
        </p:txBody>
      </p:sp>
      <p:sp>
        <p:nvSpPr>
          <p:cNvPr id="5" name="TextBox 4"/>
          <p:cNvSpPr txBox="1"/>
          <p:nvPr/>
        </p:nvSpPr>
        <p:spPr>
          <a:xfrm>
            <a:off x="626418" y="1303020"/>
            <a:ext cx="1594881" cy="276999"/>
          </a:xfrm>
          <a:prstGeom prst="rect">
            <a:avLst/>
          </a:prstGeom>
          <a:noFill/>
        </p:spPr>
        <p:txBody>
          <a:bodyPr wrap="square" rtlCol="0">
            <a:spAutoFit/>
          </a:bodyPr>
          <a:lstStyle/>
          <a:p>
            <a:pPr algn="ctr"/>
            <a:r>
              <a:rPr lang="en-US" sz="1200" b="1" dirty="0" smtClean="0">
                <a:solidFill>
                  <a:schemeClr val="bg1"/>
                </a:solidFill>
              </a:rPr>
              <a:t>2 – 4 hours</a:t>
            </a:r>
            <a:endParaRPr lang="en-US" sz="1200" b="1" dirty="0">
              <a:solidFill>
                <a:schemeClr val="bg1"/>
              </a:solidFill>
            </a:endParaRPr>
          </a:p>
        </p:txBody>
      </p:sp>
      <p:sp>
        <p:nvSpPr>
          <p:cNvPr id="7" name="TextBox 6"/>
          <p:cNvSpPr txBox="1"/>
          <p:nvPr/>
        </p:nvSpPr>
        <p:spPr>
          <a:xfrm>
            <a:off x="2289880" y="1303020"/>
            <a:ext cx="1588770" cy="276999"/>
          </a:xfrm>
          <a:prstGeom prst="rect">
            <a:avLst/>
          </a:prstGeom>
          <a:noFill/>
        </p:spPr>
        <p:txBody>
          <a:bodyPr wrap="square" rtlCol="0">
            <a:spAutoFit/>
          </a:bodyPr>
          <a:lstStyle/>
          <a:p>
            <a:pPr algn="ctr"/>
            <a:r>
              <a:rPr lang="en-US" sz="1200" b="1" dirty="0" smtClean="0">
                <a:solidFill>
                  <a:schemeClr val="bg1"/>
                </a:solidFill>
              </a:rPr>
              <a:t>4 – 6 hours</a:t>
            </a:r>
            <a:endParaRPr lang="en-US" sz="1200" b="1" dirty="0">
              <a:solidFill>
                <a:schemeClr val="bg1"/>
              </a:solidFill>
            </a:endParaRPr>
          </a:p>
        </p:txBody>
      </p:sp>
      <p:sp>
        <p:nvSpPr>
          <p:cNvPr id="9" name="TextBox 8"/>
          <p:cNvSpPr txBox="1"/>
          <p:nvPr/>
        </p:nvSpPr>
        <p:spPr>
          <a:xfrm>
            <a:off x="3947231" y="1303020"/>
            <a:ext cx="1588770" cy="276999"/>
          </a:xfrm>
          <a:prstGeom prst="rect">
            <a:avLst/>
          </a:prstGeom>
          <a:noFill/>
        </p:spPr>
        <p:txBody>
          <a:bodyPr wrap="square" rtlCol="0">
            <a:spAutoFit/>
          </a:bodyPr>
          <a:lstStyle/>
          <a:p>
            <a:pPr algn="ctr"/>
            <a:r>
              <a:rPr lang="en-US" sz="1200" b="1" dirty="0">
                <a:solidFill>
                  <a:schemeClr val="bg1"/>
                </a:solidFill>
              </a:rPr>
              <a:t>6</a:t>
            </a:r>
            <a:r>
              <a:rPr lang="en-US" sz="1200" b="1" dirty="0" smtClean="0">
                <a:solidFill>
                  <a:schemeClr val="bg1"/>
                </a:solidFill>
              </a:rPr>
              <a:t> – 8 hours</a:t>
            </a:r>
            <a:endParaRPr lang="en-US" sz="1200" b="1" dirty="0">
              <a:solidFill>
                <a:schemeClr val="bg1"/>
              </a:solidFill>
            </a:endParaRPr>
          </a:p>
        </p:txBody>
      </p:sp>
      <p:sp>
        <p:nvSpPr>
          <p:cNvPr id="10" name="TextBox 9"/>
          <p:cNvSpPr txBox="1"/>
          <p:nvPr/>
        </p:nvSpPr>
        <p:spPr>
          <a:xfrm>
            <a:off x="5604582" y="1303020"/>
            <a:ext cx="1588770" cy="276999"/>
          </a:xfrm>
          <a:prstGeom prst="rect">
            <a:avLst/>
          </a:prstGeom>
          <a:noFill/>
        </p:spPr>
        <p:txBody>
          <a:bodyPr wrap="square" rtlCol="0">
            <a:spAutoFit/>
          </a:bodyPr>
          <a:lstStyle/>
          <a:p>
            <a:pPr algn="ctr"/>
            <a:r>
              <a:rPr lang="en-US" sz="1200" b="1" dirty="0" smtClean="0">
                <a:solidFill>
                  <a:schemeClr val="bg1"/>
                </a:solidFill>
              </a:rPr>
              <a:t>10 – 14 hours</a:t>
            </a:r>
            <a:endParaRPr lang="en-US" sz="1200" b="1" dirty="0">
              <a:solidFill>
                <a:schemeClr val="bg1"/>
              </a:solidFill>
            </a:endParaRPr>
          </a:p>
        </p:txBody>
      </p:sp>
      <p:sp>
        <p:nvSpPr>
          <p:cNvPr id="11" name="TextBox 10"/>
          <p:cNvSpPr txBox="1"/>
          <p:nvPr/>
        </p:nvSpPr>
        <p:spPr>
          <a:xfrm>
            <a:off x="7261933" y="1303020"/>
            <a:ext cx="1588770" cy="276999"/>
          </a:xfrm>
          <a:prstGeom prst="rect">
            <a:avLst/>
          </a:prstGeom>
          <a:noFill/>
        </p:spPr>
        <p:txBody>
          <a:bodyPr wrap="square" rtlCol="0">
            <a:spAutoFit/>
          </a:bodyPr>
          <a:lstStyle/>
          <a:p>
            <a:pPr algn="ctr"/>
            <a:r>
              <a:rPr lang="en-US" sz="1200" b="1" dirty="0" smtClean="0">
                <a:solidFill>
                  <a:schemeClr val="bg1"/>
                </a:solidFill>
              </a:rPr>
              <a:t>20 – 24 hours</a:t>
            </a:r>
            <a:endParaRPr lang="en-US" sz="1200" b="1" dirty="0">
              <a:solidFill>
                <a:schemeClr val="bg1"/>
              </a:solidFill>
            </a:endParaRPr>
          </a:p>
        </p:txBody>
      </p:sp>
      <p:sp>
        <p:nvSpPr>
          <p:cNvPr id="12" name="Rounded Rectangle 11"/>
          <p:cNvSpPr/>
          <p:nvPr/>
        </p:nvSpPr>
        <p:spPr>
          <a:xfrm>
            <a:off x="667951" y="3789110"/>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t>VM Conversion</a:t>
            </a:r>
            <a:endParaRPr lang="en-US" sz="1100" b="1" dirty="0"/>
          </a:p>
        </p:txBody>
      </p:sp>
      <p:cxnSp>
        <p:nvCxnSpPr>
          <p:cNvPr id="13" name="Straight Connector 12"/>
          <p:cNvCxnSpPr/>
          <p:nvPr/>
        </p:nvCxnSpPr>
        <p:spPr>
          <a:xfrm>
            <a:off x="336789" y="3652577"/>
            <a:ext cx="8578611" cy="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667951" y="4287189"/>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t>Host Cloning</a:t>
            </a:r>
            <a:endParaRPr lang="en-US" sz="1100" b="1" dirty="0"/>
          </a:p>
        </p:txBody>
      </p:sp>
      <p:sp>
        <p:nvSpPr>
          <p:cNvPr id="16" name="Rounded Rectangle 15"/>
          <p:cNvSpPr/>
          <p:nvPr/>
        </p:nvSpPr>
        <p:spPr>
          <a:xfrm>
            <a:off x="2360879" y="3789110"/>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t>VM Conversion</a:t>
            </a:r>
            <a:endParaRPr lang="en-US" sz="1100" b="1" dirty="0"/>
          </a:p>
        </p:txBody>
      </p:sp>
      <p:sp>
        <p:nvSpPr>
          <p:cNvPr id="17" name="Rounded Rectangle 16"/>
          <p:cNvSpPr/>
          <p:nvPr/>
        </p:nvSpPr>
        <p:spPr>
          <a:xfrm>
            <a:off x="2360879" y="4287189"/>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t>Host Cloning</a:t>
            </a:r>
            <a:endParaRPr lang="en-US" sz="1100" b="1" dirty="0"/>
          </a:p>
        </p:txBody>
      </p:sp>
      <p:sp>
        <p:nvSpPr>
          <p:cNvPr id="18" name="Rounded Rectangle 17"/>
          <p:cNvSpPr/>
          <p:nvPr/>
        </p:nvSpPr>
        <p:spPr>
          <a:xfrm>
            <a:off x="3994563" y="3789110"/>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t>Host Cloning</a:t>
            </a:r>
            <a:endParaRPr lang="en-US" sz="1100" b="1" dirty="0"/>
          </a:p>
        </p:txBody>
      </p:sp>
      <p:sp>
        <p:nvSpPr>
          <p:cNvPr id="19" name="Rounded Rectangle 18"/>
          <p:cNvSpPr/>
          <p:nvPr/>
        </p:nvSpPr>
        <p:spPr>
          <a:xfrm>
            <a:off x="5628248" y="3789110"/>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t>Live Migration</a:t>
            </a:r>
            <a:endParaRPr lang="en-US" sz="1100" b="1" dirty="0"/>
          </a:p>
        </p:txBody>
      </p:sp>
      <p:sp>
        <p:nvSpPr>
          <p:cNvPr id="21" name="Rounded Rectangle 20"/>
          <p:cNvSpPr/>
          <p:nvPr/>
        </p:nvSpPr>
        <p:spPr>
          <a:xfrm>
            <a:off x="5628248" y="4287189"/>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b="1" dirty="0" smtClean="0"/>
              <a:t>App Containerization</a:t>
            </a:r>
            <a:endParaRPr lang="en-US" sz="1050" b="1" dirty="0"/>
          </a:p>
        </p:txBody>
      </p:sp>
      <p:sp>
        <p:nvSpPr>
          <p:cNvPr id="22" name="Rounded Rectangle 21"/>
          <p:cNvSpPr/>
          <p:nvPr/>
        </p:nvSpPr>
        <p:spPr>
          <a:xfrm>
            <a:off x="7261933" y="3789110"/>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t>Live Migration</a:t>
            </a:r>
            <a:endParaRPr lang="en-US" sz="1100" b="1" dirty="0"/>
          </a:p>
        </p:txBody>
      </p:sp>
      <p:sp>
        <p:nvSpPr>
          <p:cNvPr id="23" name="Rounded Rectangle 22"/>
          <p:cNvSpPr/>
          <p:nvPr/>
        </p:nvSpPr>
        <p:spPr>
          <a:xfrm>
            <a:off x="7261933" y="4287189"/>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b="1" dirty="0" smtClean="0"/>
              <a:t>App Containerization</a:t>
            </a:r>
            <a:endParaRPr lang="en-US" sz="1050" b="1" dirty="0"/>
          </a:p>
        </p:txBody>
      </p:sp>
      <p:sp>
        <p:nvSpPr>
          <p:cNvPr id="25" name="Rounded Rectangle 24"/>
          <p:cNvSpPr/>
          <p:nvPr/>
        </p:nvSpPr>
        <p:spPr>
          <a:xfrm>
            <a:off x="3994563" y="4287189"/>
            <a:ext cx="1280160" cy="381837"/>
          </a:xfrm>
          <a:prstGeom prst="roundRect">
            <a:avLst/>
          </a:prstGeom>
          <a:solidFill>
            <a:schemeClr val="accent3"/>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b="1" dirty="0" smtClean="0"/>
              <a:t>Live Migration</a:t>
            </a:r>
            <a:endParaRPr lang="en-US" sz="1100" b="1" dirty="0"/>
          </a:p>
        </p:txBody>
      </p:sp>
      <p:sp>
        <p:nvSpPr>
          <p:cNvPr id="26" name="TextBox 25"/>
          <p:cNvSpPr txBox="1"/>
          <p:nvPr/>
        </p:nvSpPr>
        <p:spPr>
          <a:xfrm>
            <a:off x="148901" y="3652577"/>
            <a:ext cx="553998" cy="1184421"/>
          </a:xfrm>
          <a:prstGeom prst="rect">
            <a:avLst/>
          </a:prstGeom>
          <a:noFill/>
        </p:spPr>
        <p:txBody>
          <a:bodyPr vert="vert270" wrap="square" rtlCol="0" anchor="t">
            <a:spAutoFit/>
          </a:bodyPr>
          <a:lstStyle/>
          <a:p>
            <a:pPr algn="ctr"/>
            <a:r>
              <a:rPr lang="en-US" sz="1200" b="1" dirty="0" smtClean="0"/>
              <a:t>Migration Method</a:t>
            </a:r>
            <a:endParaRPr lang="en-US" sz="1200" b="1" dirty="0"/>
          </a:p>
        </p:txBody>
      </p:sp>
      <p:pic>
        <p:nvPicPr>
          <p:cNvPr id="3" name="Picture 2"/>
          <p:cNvPicPr>
            <a:picLocks noChangeAspect="1"/>
          </p:cNvPicPr>
          <p:nvPr/>
        </p:nvPicPr>
        <p:blipFill>
          <a:blip r:embed="rId3"/>
          <a:stretch>
            <a:fillRect/>
          </a:stretch>
        </p:blipFill>
        <p:spPr>
          <a:xfrm>
            <a:off x="51282" y="951814"/>
            <a:ext cx="8596105" cy="2700762"/>
          </a:xfrm>
          <a:prstGeom prst="rect">
            <a:avLst/>
          </a:prstGeom>
        </p:spPr>
      </p:pic>
    </p:spTree>
    <p:extLst>
      <p:ext uri="{BB962C8B-B14F-4D97-AF65-F5344CB8AC3E}">
        <p14:creationId xmlns:p14="http://schemas.microsoft.com/office/powerpoint/2010/main" xmlns="" val="2606811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Migration Cost Considerations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839019903"/>
              </p:ext>
            </p:extLst>
          </p:nvPr>
        </p:nvGraphicFramePr>
        <p:xfrm>
          <a:off x="341313" y="1009650"/>
          <a:ext cx="8204200" cy="355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51894701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normAutofit/>
          </a:bodyPr>
          <a:lstStyle/>
          <a:p>
            <a:r>
              <a:rPr lang="en-US" dirty="0" smtClean="0">
                <a:cs typeface="Arial Bold" charset="0"/>
                <a:sym typeface="Arial Bold" charset="0"/>
              </a:rPr>
              <a:t>Automated Migration Tool - Use Cases</a:t>
            </a:r>
            <a:endParaRPr lang="en-US" dirty="0">
              <a:sym typeface="Arial Bold" charset="0"/>
            </a:endParaRPr>
          </a:p>
        </p:txBody>
      </p:sp>
      <p:graphicFrame>
        <p:nvGraphicFramePr>
          <p:cNvPr id="10" name="Content Placeholder 9"/>
          <p:cNvGraphicFramePr>
            <a:graphicFrameLocks noGrp="1"/>
          </p:cNvGraphicFramePr>
          <p:nvPr>
            <p:ph idx="4294967295"/>
            <p:extLst>
              <p:ext uri="{D42A27DB-BD31-4B8C-83A1-F6EECF244321}">
                <p14:modId xmlns:p14="http://schemas.microsoft.com/office/powerpoint/2010/main" xmlns="" val="3080777612"/>
              </p:ext>
            </p:extLst>
          </p:nvPr>
        </p:nvGraphicFramePr>
        <p:xfrm>
          <a:off x="452761" y="1202154"/>
          <a:ext cx="8227696" cy="3220720"/>
        </p:xfrm>
        <a:graphic>
          <a:graphicData uri="http://schemas.openxmlformats.org/drawingml/2006/table">
            <a:tbl>
              <a:tblPr firstRow="1" bandRow="1">
                <a:tableStyleId>{72833802-FEF1-4C79-8D5D-14CF1EAF98D9}</a:tableStyleId>
              </a:tblPr>
              <a:tblGrid>
                <a:gridCol w="3951245"/>
                <a:gridCol w="4276451"/>
              </a:tblGrid>
              <a:tr h="370840">
                <a:tc>
                  <a:txBody>
                    <a:bodyPr/>
                    <a:lstStyle/>
                    <a:p>
                      <a:pPr algn="l"/>
                      <a:r>
                        <a:rPr lang="en-US" dirty="0" smtClean="0"/>
                        <a:t>Description</a:t>
                      </a:r>
                      <a:endParaRPr lang="en-US" b="0" dirty="0">
                        <a:latin typeface="+mj-lt"/>
                        <a:cs typeface="Arial" panose="020B0604020202020204" pitchFamily="34" charset="0"/>
                      </a:endParaRPr>
                    </a:p>
                  </a:txBody>
                  <a:tcPr/>
                </a:tc>
                <a:tc>
                  <a:txBody>
                    <a:bodyPr/>
                    <a:lstStyle/>
                    <a:p>
                      <a:pPr algn="l"/>
                      <a:r>
                        <a:rPr lang="en-US" dirty="0" smtClean="0"/>
                        <a:t>Tool</a:t>
                      </a:r>
                      <a:r>
                        <a:rPr lang="en-US" baseline="0" dirty="0" smtClean="0"/>
                        <a:t> assisted migration option</a:t>
                      </a:r>
                      <a:endParaRPr lang="en-US" b="0" dirty="0">
                        <a:latin typeface="+mj-lt"/>
                        <a:cs typeface="Arial" panose="020B0604020202020204" pitchFamily="34" charset="0"/>
                      </a:endParaRPr>
                    </a:p>
                  </a:txBody>
                  <a:tcPr/>
                </a:tc>
              </a:tr>
              <a:tr h="370840">
                <a:tc>
                  <a:txBody>
                    <a:bodyPr/>
                    <a:lstStyle/>
                    <a:p>
                      <a:r>
                        <a:rPr lang="en-US" sz="1600" dirty="0" smtClean="0"/>
                        <a:t>Production environment,</a:t>
                      </a:r>
                      <a:r>
                        <a:rPr lang="en-US" sz="1600" baseline="0" dirty="0" smtClean="0"/>
                        <a:t> LIVE migration with minimum downtime</a:t>
                      </a:r>
                      <a:endParaRPr lang="en-US" sz="1600" dirty="0">
                        <a:latin typeface="+mj-lt"/>
                        <a:cs typeface="Arial" panose="020B0604020202020204" pitchFamily="34" charset="0"/>
                      </a:endParaRPr>
                    </a:p>
                  </a:txBody>
                  <a:tcPr>
                    <a:lnR w="28575" cap="flat" cmpd="sng" algn="ctr">
                      <a:solidFill>
                        <a:schemeClr val="accent2"/>
                      </a:solidFill>
                      <a:prstDash val="solid"/>
                      <a:round/>
                      <a:headEnd type="none" w="med" len="med"/>
                      <a:tailEnd type="none" w="med" len="med"/>
                    </a:lnR>
                  </a:tcPr>
                </a:tc>
                <a:tc>
                  <a:txBody>
                    <a:bodyPr/>
                    <a:lstStyle/>
                    <a:p>
                      <a:r>
                        <a:rPr lang="en-US" sz="1600" dirty="0" smtClean="0"/>
                        <a:t>CloudEndure</a:t>
                      </a:r>
                      <a:endParaRPr lang="en-US" sz="1600" dirty="0">
                        <a:latin typeface="+mj-lt"/>
                        <a:cs typeface="Arial" panose="020B0604020202020204" pitchFamily="34" charset="0"/>
                      </a:endParaRPr>
                    </a:p>
                  </a:txBody>
                  <a:tcPr anchor="ctr">
                    <a:lnL w="28575" cap="flat" cmpd="sng" algn="ctr">
                      <a:solidFill>
                        <a:schemeClr val="accent2"/>
                      </a:solidFill>
                      <a:prstDash val="solid"/>
                      <a:round/>
                      <a:headEnd type="none" w="med" len="med"/>
                      <a:tailEnd type="none" w="med" len="med"/>
                    </a:lnL>
                  </a:tcPr>
                </a:tc>
              </a:tr>
              <a:tr h="370840">
                <a:tc>
                  <a:txBody>
                    <a:bodyPr/>
                    <a:lstStyle/>
                    <a:p>
                      <a:r>
                        <a:rPr lang="en-US" sz="1600" dirty="0" smtClean="0"/>
                        <a:t>Production environment, not so critical workload, can sustain outage</a:t>
                      </a:r>
                      <a:endParaRPr lang="en-US" sz="1600" dirty="0">
                        <a:latin typeface="+mj-lt"/>
                        <a:cs typeface="Arial" panose="020B0604020202020204" pitchFamily="34" charset="0"/>
                      </a:endParaRPr>
                    </a:p>
                  </a:txBody>
                  <a:tcPr>
                    <a:lnR w="28575" cap="flat" cmpd="sng" algn="ctr">
                      <a:solidFill>
                        <a:schemeClr val="accent2"/>
                      </a:solidFill>
                      <a:prstDash val="solid"/>
                      <a:round/>
                      <a:headEnd type="none" w="med" len="med"/>
                      <a:tailEnd type="none" w="med" len="med"/>
                    </a:lnR>
                  </a:tcPr>
                </a:tc>
                <a:tc>
                  <a:txBody>
                    <a:bodyPr/>
                    <a:lstStyle/>
                    <a:p>
                      <a:r>
                        <a:rPr lang="en-US" sz="1600" dirty="0" smtClean="0"/>
                        <a:t>RACEMI</a:t>
                      </a:r>
                      <a:endParaRPr lang="en-US" sz="1600" dirty="0">
                        <a:latin typeface="+mj-lt"/>
                        <a:cs typeface="Arial" panose="020B0604020202020204" pitchFamily="34" charset="0"/>
                      </a:endParaRPr>
                    </a:p>
                  </a:txBody>
                  <a:tcPr anchor="ctr">
                    <a:lnL w="28575" cap="flat" cmpd="sng" algn="ctr">
                      <a:solidFill>
                        <a:schemeClr val="accent2"/>
                      </a:solidFill>
                      <a:prstDash val="solid"/>
                      <a:round/>
                      <a:headEnd type="none" w="med" len="med"/>
                      <a:tailEnd type="none" w="med" len="med"/>
                    </a:lnL>
                  </a:tcPr>
                </a:tc>
              </a:tr>
              <a:tr h="370840">
                <a:tc>
                  <a:txBody>
                    <a:bodyPr/>
                    <a:lstStyle/>
                    <a:p>
                      <a:r>
                        <a:rPr lang="en-US" sz="1600" dirty="0" smtClean="0"/>
                        <a:t>Non-supported</a:t>
                      </a:r>
                      <a:r>
                        <a:rPr lang="en-US" sz="1600" baseline="0" dirty="0" smtClean="0"/>
                        <a:t> OS </a:t>
                      </a:r>
                      <a:endParaRPr lang="en-US" sz="1600" dirty="0">
                        <a:latin typeface="+mj-lt"/>
                        <a:cs typeface="Arial" panose="020B0604020202020204" pitchFamily="34" charset="0"/>
                      </a:endParaRPr>
                    </a:p>
                  </a:txBody>
                  <a:tcPr>
                    <a:lnR w="28575" cap="flat" cmpd="sng" algn="ctr">
                      <a:solidFill>
                        <a:schemeClr val="accent2"/>
                      </a:solidFill>
                      <a:prstDash val="solid"/>
                      <a:round/>
                      <a:headEnd type="none" w="med" len="med"/>
                      <a:tailEnd type="none" w="med" len="med"/>
                    </a:lnR>
                  </a:tcPr>
                </a:tc>
                <a:tc>
                  <a:txBody>
                    <a:bodyPr/>
                    <a:lstStyle/>
                    <a:p>
                      <a:r>
                        <a:rPr lang="en-US" sz="1600" dirty="0" smtClean="0"/>
                        <a:t>No credible tool</a:t>
                      </a:r>
                      <a:r>
                        <a:rPr lang="en-US" sz="1600" baseline="0" dirty="0" smtClean="0"/>
                        <a:t> option</a:t>
                      </a:r>
                      <a:endParaRPr lang="en-US" sz="1600" dirty="0">
                        <a:latin typeface="+mj-lt"/>
                        <a:cs typeface="Arial" panose="020B0604020202020204" pitchFamily="34" charset="0"/>
                      </a:endParaRPr>
                    </a:p>
                  </a:txBody>
                  <a:tcPr>
                    <a:lnL w="28575" cap="flat" cmpd="sng" algn="ctr">
                      <a:solidFill>
                        <a:schemeClr val="accent2"/>
                      </a:solidFill>
                      <a:prstDash val="solid"/>
                      <a:round/>
                      <a:headEnd type="none" w="med" len="med"/>
                      <a:tailEnd type="none" w="med" len="med"/>
                    </a:lnL>
                  </a:tcPr>
                </a:tc>
              </a:tr>
              <a:tr h="370840">
                <a:tc>
                  <a:txBody>
                    <a:bodyPr/>
                    <a:lstStyle/>
                    <a:p>
                      <a:r>
                        <a:rPr lang="en-US" sz="1600" dirty="0" smtClean="0"/>
                        <a:t>Windows 2003, in-place upgrade and migration</a:t>
                      </a:r>
                      <a:endParaRPr lang="en-US" sz="1600" dirty="0">
                        <a:latin typeface="+mj-lt"/>
                        <a:cs typeface="Arial" panose="020B0604020202020204" pitchFamily="34" charset="0"/>
                      </a:endParaRPr>
                    </a:p>
                  </a:txBody>
                  <a:tcPr>
                    <a:lnR w="28575" cap="flat" cmpd="sng" algn="ctr">
                      <a:solidFill>
                        <a:schemeClr val="accent2"/>
                      </a:solidFill>
                      <a:prstDash val="solid"/>
                      <a:round/>
                      <a:headEnd type="none" w="med" len="med"/>
                      <a:tailEnd type="none" w="med" len="med"/>
                    </a:lnR>
                  </a:tcPr>
                </a:tc>
                <a:tc>
                  <a:txBody>
                    <a:bodyPr/>
                    <a:lstStyle/>
                    <a:p>
                      <a:r>
                        <a:rPr lang="en-US" sz="1600" dirty="0" smtClean="0"/>
                        <a:t>AppZero</a:t>
                      </a:r>
                      <a:endParaRPr lang="en-US" sz="1600" dirty="0">
                        <a:latin typeface="+mj-lt"/>
                        <a:cs typeface="Arial" panose="020B0604020202020204" pitchFamily="34" charset="0"/>
                      </a:endParaRPr>
                    </a:p>
                  </a:txBody>
                  <a:tcPr anchor="ctr">
                    <a:lnL w="28575" cap="flat" cmpd="sng" algn="ctr">
                      <a:solidFill>
                        <a:schemeClr val="accent2"/>
                      </a:solidFill>
                      <a:prstDash val="solid"/>
                      <a:round/>
                      <a:headEnd type="none" w="med" len="med"/>
                      <a:tailEnd type="none" w="med" len="med"/>
                    </a:lnL>
                  </a:tcPr>
                </a:tc>
              </a:tr>
              <a:tr h="370840">
                <a:tc>
                  <a:txBody>
                    <a:bodyPr/>
                    <a:lstStyle/>
                    <a:p>
                      <a:r>
                        <a:rPr lang="en-US" sz="1600" dirty="0" smtClean="0"/>
                        <a:t>Database migrations, all use</a:t>
                      </a:r>
                      <a:r>
                        <a:rPr lang="en-US" sz="1600" baseline="0" dirty="0" smtClean="0"/>
                        <a:t> cases</a:t>
                      </a:r>
                      <a:endParaRPr lang="en-US" sz="1600" dirty="0">
                        <a:latin typeface="+mj-lt"/>
                        <a:cs typeface="Arial" panose="020B0604020202020204" pitchFamily="34" charset="0"/>
                      </a:endParaRPr>
                    </a:p>
                  </a:txBody>
                  <a:tcPr>
                    <a:lnR w="28575" cap="flat" cmpd="sng" algn="ctr">
                      <a:solidFill>
                        <a:schemeClr val="accent2"/>
                      </a:solidFill>
                      <a:prstDash val="solid"/>
                      <a:round/>
                      <a:headEnd type="none" w="med" len="med"/>
                      <a:tailEnd type="none" w="med" len="med"/>
                    </a:lnR>
                  </a:tcPr>
                </a:tc>
                <a:tc>
                  <a:txBody>
                    <a:bodyPr/>
                    <a:lstStyle/>
                    <a:p>
                      <a:r>
                        <a:rPr lang="en-US" sz="1600" dirty="0" smtClean="0"/>
                        <a:t>Attunity</a:t>
                      </a:r>
                      <a:endParaRPr lang="en-US" sz="1600" dirty="0">
                        <a:latin typeface="+mj-lt"/>
                        <a:cs typeface="Arial" panose="020B0604020202020204" pitchFamily="34" charset="0"/>
                      </a:endParaRPr>
                    </a:p>
                  </a:txBody>
                  <a:tcPr>
                    <a:lnL w="28575" cap="flat" cmpd="sng" algn="ctr">
                      <a:solidFill>
                        <a:schemeClr val="accent2"/>
                      </a:solidFill>
                      <a:prstDash val="solid"/>
                      <a:round/>
                      <a:headEnd type="none" w="med" len="med"/>
                      <a:tailEnd type="none" w="med" len="med"/>
                    </a:lnL>
                  </a:tcPr>
                </a:tc>
              </a:tr>
              <a:tr h="370840">
                <a:tc>
                  <a:txBody>
                    <a:bodyPr/>
                    <a:lstStyle/>
                    <a:p>
                      <a:r>
                        <a:rPr lang="en-US" sz="1600" dirty="0" smtClean="0"/>
                        <a:t>Non-Prod</a:t>
                      </a:r>
                      <a:r>
                        <a:rPr lang="en-US" sz="1600" baseline="0" dirty="0" smtClean="0"/>
                        <a:t> / Non-critical migrations</a:t>
                      </a:r>
                      <a:endParaRPr lang="en-US" sz="1600" dirty="0">
                        <a:latin typeface="+mj-lt"/>
                        <a:cs typeface="Arial" panose="020B0604020202020204" pitchFamily="34" charset="0"/>
                      </a:endParaRPr>
                    </a:p>
                  </a:txBody>
                  <a:tcPr>
                    <a:lnR w="28575" cap="flat" cmpd="sng" algn="ctr">
                      <a:solidFill>
                        <a:schemeClr val="accent2"/>
                      </a:solidFill>
                      <a:prstDash val="solid"/>
                      <a:round/>
                      <a:headEnd type="none" w="med" len="med"/>
                      <a:tailEnd type="none" w="med" len="med"/>
                    </a:lnR>
                  </a:tcPr>
                </a:tc>
                <a:tc>
                  <a:txBody>
                    <a:bodyPr/>
                    <a:lstStyle/>
                    <a:p>
                      <a:r>
                        <a:rPr lang="en-US" sz="1600" dirty="0" smtClean="0"/>
                        <a:t>AWS VM Import</a:t>
                      </a:r>
                      <a:endParaRPr lang="en-US" sz="1600" dirty="0">
                        <a:latin typeface="+mj-lt"/>
                        <a:cs typeface="Arial" panose="020B0604020202020204" pitchFamily="34" charset="0"/>
                      </a:endParaRPr>
                    </a:p>
                  </a:txBody>
                  <a:tcPr>
                    <a:lnL w="28575" cap="flat" cmpd="sng" algn="ctr">
                      <a:solidFill>
                        <a:schemeClr val="accent2"/>
                      </a:solidFill>
                      <a:prstDash val="solid"/>
                      <a:round/>
                      <a:headEnd type="none" w="med" len="med"/>
                      <a:tailEnd type="none" w="med" len="med"/>
                    </a:lnL>
                  </a:tcPr>
                </a:tc>
              </a:tr>
            </a:tbl>
          </a:graphicData>
        </a:graphic>
      </p:graphicFrame>
      <p:pic>
        <p:nvPicPr>
          <p:cNvPr id="2" name="Picture 1"/>
          <p:cNvPicPr>
            <a:picLocks noChangeAspect="1"/>
          </p:cNvPicPr>
          <p:nvPr/>
        </p:nvPicPr>
        <p:blipFill>
          <a:blip r:embed="rId3"/>
          <a:stretch>
            <a:fillRect/>
          </a:stretch>
        </p:blipFill>
        <p:spPr>
          <a:xfrm>
            <a:off x="6701161" y="1790769"/>
            <a:ext cx="1562100" cy="255717"/>
          </a:xfrm>
          <a:prstGeom prst="rect">
            <a:avLst/>
          </a:prstGeom>
        </p:spPr>
      </p:pic>
      <p:pic>
        <p:nvPicPr>
          <p:cNvPr id="3" name="Picture 2"/>
          <p:cNvPicPr>
            <a:picLocks noChangeAspect="1"/>
          </p:cNvPicPr>
          <p:nvPr/>
        </p:nvPicPr>
        <p:blipFill>
          <a:blip r:embed="rId4"/>
          <a:stretch>
            <a:fillRect/>
          </a:stretch>
        </p:blipFill>
        <p:spPr>
          <a:xfrm>
            <a:off x="6701161" y="2331316"/>
            <a:ext cx="1109133" cy="346604"/>
          </a:xfrm>
          <a:prstGeom prst="rect">
            <a:avLst/>
          </a:prstGeom>
        </p:spPr>
      </p:pic>
      <p:pic>
        <p:nvPicPr>
          <p:cNvPr id="4" name="Picture 3"/>
          <p:cNvPicPr>
            <a:picLocks noChangeAspect="1"/>
          </p:cNvPicPr>
          <p:nvPr/>
        </p:nvPicPr>
        <p:blipFill>
          <a:blip r:embed="rId5"/>
          <a:stretch>
            <a:fillRect/>
          </a:stretch>
        </p:blipFill>
        <p:spPr>
          <a:xfrm>
            <a:off x="6701161" y="3407084"/>
            <a:ext cx="1371600" cy="176022"/>
          </a:xfrm>
          <a:prstGeom prst="rect">
            <a:avLst/>
          </a:prstGeom>
        </p:spPr>
      </p:pic>
      <p:pic>
        <p:nvPicPr>
          <p:cNvPr id="5" name="Picture 4"/>
          <p:cNvPicPr>
            <a:picLocks noChangeAspect="1"/>
          </p:cNvPicPr>
          <p:nvPr/>
        </p:nvPicPr>
        <p:blipFill>
          <a:blip r:embed="rId6"/>
          <a:stretch>
            <a:fillRect/>
          </a:stretch>
        </p:blipFill>
        <p:spPr>
          <a:xfrm>
            <a:off x="6777361" y="3737905"/>
            <a:ext cx="1219200" cy="281956"/>
          </a:xfrm>
          <a:prstGeom prst="rect">
            <a:avLst/>
          </a:prstGeom>
        </p:spPr>
      </p:pic>
      <p:pic>
        <p:nvPicPr>
          <p:cNvPr id="9" name="Picture 8"/>
          <p:cNvPicPr>
            <a:picLocks noChangeAspect="1"/>
          </p:cNvPicPr>
          <p:nvPr/>
        </p:nvPicPr>
        <p:blipFill>
          <a:blip r:embed="rId7"/>
          <a:stretch>
            <a:fillRect/>
          </a:stretch>
        </p:blipFill>
        <p:spPr>
          <a:xfrm>
            <a:off x="7255727" y="4091369"/>
            <a:ext cx="433464" cy="293739"/>
          </a:xfrm>
          <a:prstGeom prst="rect">
            <a:avLst/>
          </a:prstGeom>
        </p:spPr>
      </p:pic>
    </p:spTree>
    <p:extLst>
      <p:ext uri="{BB962C8B-B14F-4D97-AF65-F5344CB8AC3E}">
        <p14:creationId xmlns:p14="http://schemas.microsoft.com/office/powerpoint/2010/main" xmlns="" val="1281926378"/>
      </p:ext>
    </p:extLst>
  </p:cSld>
  <p:clrMapOvr>
    <a:masterClrMapping/>
  </p:clrMapOvr>
  <mc:AlternateContent xmlns:mc="http://schemas.openxmlformats.org/markup-compatibility/2006">
    <mc:Choice xmlns:p14="http://schemas.microsoft.com/office/powerpoint/2010/main" xmlns="" Requires="p14">
      <p:transition p14:dur="40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456976" y="947313"/>
            <a:ext cx="8084382" cy="3862080"/>
            <a:chOff x="1" y="320691"/>
            <a:chExt cx="9143999" cy="5691671"/>
          </a:xfrm>
          <a:effectLst/>
        </p:grpSpPr>
        <p:sp>
          <p:nvSpPr>
            <p:cNvPr id="79" name="Pentagon 78"/>
            <p:cNvSpPr/>
            <p:nvPr/>
          </p:nvSpPr>
          <p:spPr>
            <a:xfrm>
              <a:off x="7" y="783034"/>
              <a:ext cx="2347733" cy="25603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Application Owner Meeting</a:t>
              </a:r>
              <a:endParaRPr lang="en-US" sz="1100" dirty="0">
                <a:solidFill>
                  <a:schemeClr val="tx1"/>
                </a:solidFill>
              </a:endParaRPr>
            </a:p>
          </p:txBody>
        </p:sp>
        <p:sp>
          <p:nvSpPr>
            <p:cNvPr id="80" name="Pentagon 79"/>
            <p:cNvSpPr/>
            <p:nvPr/>
          </p:nvSpPr>
          <p:spPr>
            <a:xfrm>
              <a:off x="660394" y="4100677"/>
              <a:ext cx="3063240"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Connectivity Requirements</a:t>
              </a:r>
              <a:endParaRPr lang="en-US" sz="1100" dirty="0">
                <a:solidFill>
                  <a:schemeClr val="bg1"/>
                </a:solidFill>
              </a:endParaRPr>
            </a:p>
          </p:txBody>
        </p:sp>
        <p:sp>
          <p:nvSpPr>
            <p:cNvPr id="81" name="Pentagon 80"/>
            <p:cNvSpPr/>
            <p:nvPr/>
          </p:nvSpPr>
          <p:spPr>
            <a:xfrm>
              <a:off x="372533" y="3764174"/>
              <a:ext cx="3063240"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Data Migration Requirements</a:t>
              </a:r>
              <a:endParaRPr lang="en-US" sz="1100" dirty="0">
                <a:solidFill>
                  <a:schemeClr val="bg1"/>
                </a:solidFill>
              </a:endParaRPr>
            </a:p>
          </p:txBody>
        </p:sp>
        <p:sp>
          <p:nvSpPr>
            <p:cNvPr id="82" name="Pentagon 81"/>
            <p:cNvSpPr/>
            <p:nvPr/>
          </p:nvSpPr>
          <p:spPr>
            <a:xfrm>
              <a:off x="351358" y="3428092"/>
              <a:ext cx="3063240" cy="256032"/>
            </a:xfrm>
            <a:prstGeom prst="homePlat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Identify Application Artifacts</a:t>
              </a:r>
              <a:endParaRPr lang="en-US" sz="1100" dirty="0">
                <a:solidFill>
                  <a:schemeClr val="tx1"/>
                </a:solidFill>
              </a:endParaRPr>
            </a:p>
          </p:txBody>
        </p:sp>
        <p:sp>
          <p:nvSpPr>
            <p:cNvPr id="83" name="Pentagon 82"/>
            <p:cNvSpPr/>
            <p:nvPr/>
          </p:nvSpPr>
          <p:spPr>
            <a:xfrm>
              <a:off x="2430993" y="795863"/>
              <a:ext cx="2454745" cy="258465"/>
            </a:xfrm>
            <a:prstGeom prst="homePlat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Document Success Criteria</a:t>
              </a:r>
              <a:endParaRPr lang="en-US" sz="1100" dirty="0">
                <a:solidFill>
                  <a:schemeClr val="tx1"/>
                </a:solidFill>
              </a:endParaRPr>
            </a:p>
          </p:txBody>
        </p:sp>
        <p:sp>
          <p:nvSpPr>
            <p:cNvPr id="84" name="Pentagon 83"/>
            <p:cNvSpPr/>
            <p:nvPr/>
          </p:nvSpPr>
          <p:spPr>
            <a:xfrm>
              <a:off x="7" y="2739882"/>
              <a:ext cx="3063240" cy="25603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Identify Testing Process</a:t>
              </a:r>
              <a:endParaRPr lang="en-US" sz="1100" dirty="0">
                <a:solidFill>
                  <a:schemeClr val="tx1"/>
                </a:solidFill>
              </a:endParaRPr>
            </a:p>
          </p:txBody>
        </p:sp>
        <p:sp>
          <p:nvSpPr>
            <p:cNvPr id="85" name="Pentagon 84"/>
            <p:cNvSpPr/>
            <p:nvPr/>
          </p:nvSpPr>
          <p:spPr>
            <a:xfrm>
              <a:off x="3114047" y="2065320"/>
              <a:ext cx="3063240"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Resolve Dependency Conflicts</a:t>
              </a:r>
              <a:endParaRPr lang="en-US" sz="1100" dirty="0">
                <a:solidFill>
                  <a:schemeClr val="bg1"/>
                </a:solidFill>
              </a:endParaRPr>
            </a:p>
          </p:txBody>
        </p:sp>
        <p:sp>
          <p:nvSpPr>
            <p:cNvPr id="86" name="Pentagon 85"/>
            <p:cNvSpPr/>
            <p:nvPr/>
          </p:nvSpPr>
          <p:spPr>
            <a:xfrm>
              <a:off x="50807" y="2065320"/>
              <a:ext cx="3063240" cy="25603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Application Dependencies</a:t>
              </a:r>
              <a:endParaRPr lang="en-US" sz="1100" dirty="0">
                <a:solidFill>
                  <a:schemeClr val="tx1"/>
                </a:solidFill>
              </a:endParaRPr>
            </a:p>
          </p:txBody>
        </p:sp>
        <p:sp>
          <p:nvSpPr>
            <p:cNvPr id="87" name="Pentagon 86"/>
            <p:cNvSpPr/>
            <p:nvPr/>
          </p:nvSpPr>
          <p:spPr>
            <a:xfrm>
              <a:off x="254002" y="1427940"/>
              <a:ext cx="3063240" cy="256032"/>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Review Existing Blueprints</a:t>
              </a:r>
              <a:endParaRPr lang="en-US" sz="1100" dirty="0">
                <a:solidFill>
                  <a:schemeClr val="tx1"/>
                </a:solidFill>
              </a:endParaRPr>
            </a:p>
          </p:txBody>
        </p:sp>
        <p:sp>
          <p:nvSpPr>
            <p:cNvPr id="88" name="Pentagon 87"/>
            <p:cNvSpPr/>
            <p:nvPr/>
          </p:nvSpPr>
          <p:spPr>
            <a:xfrm>
              <a:off x="7" y="1105482"/>
              <a:ext cx="3063240"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Verify VPC Connectivity</a:t>
              </a:r>
              <a:endParaRPr lang="en-US" sz="1100" dirty="0">
                <a:solidFill>
                  <a:schemeClr val="bg1"/>
                </a:solidFill>
              </a:endParaRPr>
            </a:p>
          </p:txBody>
        </p:sp>
        <p:sp>
          <p:nvSpPr>
            <p:cNvPr id="89" name="Pentagon 88"/>
            <p:cNvSpPr/>
            <p:nvPr/>
          </p:nvSpPr>
          <p:spPr>
            <a:xfrm>
              <a:off x="1" y="5499749"/>
              <a:ext cx="3617556"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Complete Artifact Checklist</a:t>
              </a:r>
              <a:endParaRPr lang="en-US" sz="1100" dirty="0">
                <a:solidFill>
                  <a:schemeClr val="bg1"/>
                </a:solidFill>
              </a:endParaRPr>
            </a:p>
          </p:txBody>
        </p:sp>
        <p:sp>
          <p:nvSpPr>
            <p:cNvPr id="90" name="Pentagon 89"/>
            <p:cNvSpPr/>
            <p:nvPr/>
          </p:nvSpPr>
          <p:spPr>
            <a:xfrm>
              <a:off x="3188952" y="5028086"/>
              <a:ext cx="2515446"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Firewall Requests</a:t>
              </a:r>
              <a:endParaRPr lang="en-US" sz="1100" dirty="0">
                <a:solidFill>
                  <a:schemeClr val="bg1"/>
                </a:solidFill>
              </a:endParaRPr>
            </a:p>
          </p:txBody>
        </p:sp>
        <p:sp>
          <p:nvSpPr>
            <p:cNvPr id="91" name="Pentagon 90"/>
            <p:cNvSpPr/>
            <p:nvPr/>
          </p:nvSpPr>
          <p:spPr>
            <a:xfrm>
              <a:off x="452268" y="5050802"/>
              <a:ext cx="2533489" cy="233316"/>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Firewall Port Determination</a:t>
              </a:r>
              <a:endParaRPr lang="en-US" sz="1100" dirty="0">
                <a:solidFill>
                  <a:schemeClr val="tx1"/>
                </a:solidFill>
              </a:endParaRPr>
            </a:p>
          </p:txBody>
        </p:sp>
        <p:sp>
          <p:nvSpPr>
            <p:cNvPr id="92" name="Pentagon 91"/>
            <p:cNvSpPr/>
            <p:nvPr/>
          </p:nvSpPr>
          <p:spPr>
            <a:xfrm>
              <a:off x="7" y="3089211"/>
              <a:ext cx="2091150" cy="260859"/>
            </a:xfrm>
            <a:prstGeom prst="homePlat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Intra-port Requirements</a:t>
              </a:r>
              <a:endParaRPr lang="en-US" sz="1100" dirty="0">
                <a:solidFill>
                  <a:schemeClr val="tx1"/>
                </a:solidFill>
              </a:endParaRPr>
            </a:p>
          </p:txBody>
        </p:sp>
        <p:sp>
          <p:nvSpPr>
            <p:cNvPr id="93" name="Chevron 92"/>
            <p:cNvSpPr/>
            <p:nvPr/>
          </p:nvSpPr>
          <p:spPr>
            <a:xfrm>
              <a:off x="33869" y="320691"/>
              <a:ext cx="4521200" cy="373579"/>
            </a:xfrm>
            <a:prstGeom prst="chevron">
              <a:avLst/>
            </a:prstGeom>
            <a:solidFill>
              <a:srgbClr val="4660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FFFFF"/>
                  </a:solidFill>
                </a:rPr>
                <a:t>Week 1</a:t>
              </a:r>
              <a:endParaRPr lang="en-US" sz="1600" dirty="0">
                <a:solidFill>
                  <a:srgbClr val="FFFFFF"/>
                </a:solidFill>
              </a:endParaRPr>
            </a:p>
          </p:txBody>
        </p:sp>
        <p:sp>
          <p:nvSpPr>
            <p:cNvPr id="94" name="Chevron 93"/>
            <p:cNvSpPr/>
            <p:nvPr/>
          </p:nvSpPr>
          <p:spPr>
            <a:xfrm>
              <a:off x="4484215" y="320691"/>
              <a:ext cx="4659784" cy="373579"/>
            </a:xfrm>
            <a:prstGeom prst="chevron">
              <a:avLst/>
            </a:prstGeom>
            <a:solidFill>
              <a:srgbClr val="4660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1"/>
                  </a:solidFill>
                </a:rPr>
                <a:t>Week 2</a:t>
              </a:r>
              <a:endParaRPr lang="en-US" sz="1600" dirty="0">
                <a:solidFill>
                  <a:schemeClr val="bg1"/>
                </a:solidFill>
              </a:endParaRPr>
            </a:p>
          </p:txBody>
        </p:sp>
        <p:sp>
          <p:nvSpPr>
            <p:cNvPr id="95" name="Pentagon 94"/>
            <p:cNvSpPr/>
            <p:nvPr/>
          </p:nvSpPr>
          <p:spPr>
            <a:xfrm>
              <a:off x="100497" y="1749014"/>
              <a:ext cx="2545463" cy="271538"/>
            </a:xfrm>
            <a:prstGeom prst="homePlat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Initial Architecture Design</a:t>
              </a:r>
              <a:endParaRPr lang="en-US" sz="1100" dirty="0">
                <a:solidFill>
                  <a:srgbClr val="000000"/>
                </a:solidFill>
              </a:endParaRPr>
            </a:p>
          </p:txBody>
        </p:sp>
        <p:sp>
          <p:nvSpPr>
            <p:cNvPr id="96" name="Pentagon 95"/>
            <p:cNvSpPr/>
            <p:nvPr/>
          </p:nvSpPr>
          <p:spPr>
            <a:xfrm>
              <a:off x="4877533" y="4652319"/>
              <a:ext cx="2083793"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Application Installation</a:t>
              </a:r>
              <a:endParaRPr lang="en-US" sz="1100" dirty="0">
                <a:solidFill>
                  <a:schemeClr val="bg1"/>
                </a:solidFill>
              </a:endParaRPr>
            </a:p>
          </p:txBody>
        </p:sp>
        <p:sp>
          <p:nvSpPr>
            <p:cNvPr id="97" name="Pentagon 96"/>
            <p:cNvSpPr/>
            <p:nvPr/>
          </p:nvSpPr>
          <p:spPr>
            <a:xfrm>
              <a:off x="4639666" y="3694561"/>
              <a:ext cx="1557837" cy="401689"/>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sz="1100" dirty="0" smtClean="0">
                  <a:solidFill>
                    <a:schemeClr val="bg1"/>
                  </a:solidFill>
                </a:rPr>
                <a:t>VPC Port Exception</a:t>
              </a:r>
              <a:endParaRPr lang="en-US" sz="1100" dirty="0">
                <a:solidFill>
                  <a:schemeClr val="bg1"/>
                </a:solidFill>
              </a:endParaRPr>
            </a:p>
          </p:txBody>
        </p:sp>
        <p:sp>
          <p:nvSpPr>
            <p:cNvPr id="98" name="Pentagon 97"/>
            <p:cNvSpPr/>
            <p:nvPr/>
          </p:nvSpPr>
          <p:spPr>
            <a:xfrm>
              <a:off x="4639666" y="3350071"/>
              <a:ext cx="1810197"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Allocate Credentials</a:t>
              </a:r>
              <a:endParaRPr lang="en-US" sz="1100" dirty="0">
                <a:solidFill>
                  <a:schemeClr val="bg1"/>
                </a:solidFill>
              </a:endParaRPr>
            </a:p>
          </p:txBody>
        </p:sp>
        <p:sp>
          <p:nvSpPr>
            <p:cNvPr id="99" name="Pentagon 98"/>
            <p:cNvSpPr/>
            <p:nvPr/>
          </p:nvSpPr>
          <p:spPr>
            <a:xfrm>
              <a:off x="4611335" y="4180026"/>
              <a:ext cx="1582967" cy="388295"/>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sz="1100" dirty="0" smtClean="0">
                  <a:solidFill>
                    <a:schemeClr val="bg1"/>
                  </a:solidFill>
                </a:rPr>
                <a:t>Verify Subnet Connectivity </a:t>
              </a:r>
              <a:endParaRPr lang="en-US" sz="1100" dirty="0">
                <a:solidFill>
                  <a:schemeClr val="bg1"/>
                </a:solidFill>
              </a:endParaRPr>
            </a:p>
          </p:txBody>
        </p:sp>
        <p:sp>
          <p:nvSpPr>
            <p:cNvPr id="100" name="Pentagon 99"/>
            <p:cNvSpPr/>
            <p:nvPr/>
          </p:nvSpPr>
          <p:spPr>
            <a:xfrm>
              <a:off x="4036135" y="3064083"/>
              <a:ext cx="2102485" cy="258883"/>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Deploy AMI’s</a:t>
              </a:r>
              <a:endParaRPr lang="en-US" sz="1100" dirty="0">
                <a:solidFill>
                  <a:schemeClr val="bg1"/>
                </a:solidFill>
              </a:endParaRPr>
            </a:p>
          </p:txBody>
        </p:sp>
        <p:sp>
          <p:nvSpPr>
            <p:cNvPr id="101" name="Pentagon 100"/>
            <p:cNvSpPr/>
            <p:nvPr/>
          </p:nvSpPr>
          <p:spPr>
            <a:xfrm>
              <a:off x="4991024" y="2391916"/>
              <a:ext cx="2037066" cy="256032"/>
            </a:xfrm>
            <a:prstGeom prst="homePlat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App Owner Review</a:t>
              </a:r>
              <a:endParaRPr lang="en-US" sz="1100" dirty="0">
                <a:solidFill>
                  <a:srgbClr val="000000"/>
                </a:solidFill>
              </a:endParaRPr>
            </a:p>
          </p:txBody>
        </p:sp>
        <p:sp>
          <p:nvSpPr>
            <p:cNvPr id="102" name="Pentagon 101"/>
            <p:cNvSpPr/>
            <p:nvPr/>
          </p:nvSpPr>
          <p:spPr>
            <a:xfrm>
              <a:off x="2484590" y="2391916"/>
              <a:ext cx="2407527" cy="256032"/>
            </a:xfrm>
            <a:prstGeom prst="homePlat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App Architecture Review</a:t>
              </a:r>
              <a:endParaRPr lang="en-US" sz="1100" dirty="0">
                <a:solidFill>
                  <a:srgbClr val="000000"/>
                </a:solidFill>
              </a:endParaRPr>
            </a:p>
          </p:txBody>
        </p:sp>
        <p:sp>
          <p:nvSpPr>
            <p:cNvPr id="103" name="Pentagon 102"/>
            <p:cNvSpPr/>
            <p:nvPr/>
          </p:nvSpPr>
          <p:spPr>
            <a:xfrm>
              <a:off x="2754078" y="1720567"/>
              <a:ext cx="2204454" cy="284480"/>
            </a:xfrm>
            <a:prstGeom prst="homePlat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VPC Architecture Design</a:t>
              </a:r>
              <a:endParaRPr lang="en-US" sz="1100" dirty="0">
                <a:solidFill>
                  <a:srgbClr val="000000"/>
                </a:solidFill>
              </a:endParaRPr>
            </a:p>
          </p:txBody>
        </p:sp>
        <p:sp>
          <p:nvSpPr>
            <p:cNvPr id="104" name="Pentagon 103"/>
            <p:cNvSpPr/>
            <p:nvPr/>
          </p:nvSpPr>
          <p:spPr>
            <a:xfrm>
              <a:off x="3111107" y="2722321"/>
              <a:ext cx="3063240" cy="256032"/>
            </a:xfrm>
            <a:prstGeom prst="homePlat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Identify Enhancement Opportunities</a:t>
              </a:r>
              <a:endParaRPr lang="en-US" sz="1100" dirty="0">
                <a:solidFill>
                  <a:srgbClr val="000000"/>
                </a:solidFill>
              </a:endParaRPr>
            </a:p>
          </p:txBody>
        </p:sp>
        <p:sp>
          <p:nvSpPr>
            <p:cNvPr id="105" name="Pentagon 104"/>
            <p:cNvSpPr/>
            <p:nvPr/>
          </p:nvSpPr>
          <p:spPr>
            <a:xfrm>
              <a:off x="5769972" y="4984738"/>
              <a:ext cx="1698252" cy="372679"/>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sz="1100" dirty="0" smtClean="0">
                  <a:solidFill>
                    <a:schemeClr val="bg1"/>
                  </a:solidFill>
                </a:rPr>
                <a:t>Test Application Connectivity</a:t>
              </a:r>
              <a:endParaRPr lang="en-US" sz="1100" dirty="0">
                <a:solidFill>
                  <a:schemeClr val="bg1"/>
                </a:solidFill>
              </a:endParaRPr>
            </a:p>
          </p:txBody>
        </p:sp>
        <p:sp>
          <p:nvSpPr>
            <p:cNvPr id="106" name="Pentagon 105"/>
            <p:cNvSpPr/>
            <p:nvPr/>
          </p:nvSpPr>
          <p:spPr>
            <a:xfrm>
              <a:off x="7021515" y="4638911"/>
              <a:ext cx="1531620"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Migrate Data</a:t>
              </a:r>
              <a:endParaRPr lang="en-US" sz="1100" dirty="0">
                <a:solidFill>
                  <a:schemeClr val="bg1"/>
                </a:solidFill>
              </a:endParaRPr>
            </a:p>
          </p:txBody>
        </p:sp>
        <p:sp>
          <p:nvSpPr>
            <p:cNvPr id="107" name="Pentagon 106"/>
            <p:cNvSpPr/>
            <p:nvPr/>
          </p:nvSpPr>
          <p:spPr>
            <a:xfrm>
              <a:off x="6212574" y="5434386"/>
              <a:ext cx="2459952"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End to End Testing</a:t>
              </a:r>
              <a:endParaRPr lang="en-US" sz="1100" dirty="0">
                <a:solidFill>
                  <a:schemeClr val="bg1"/>
                </a:solidFill>
              </a:endParaRPr>
            </a:p>
          </p:txBody>
        </p:sp>
        <p:sp>
          <p:nvSpPr>
            <p:cNvPr id="108" name="Pentagon 107"/>
            <p:cNvSpPr/>
            <p:nvPr/>
          </p:nvSpPr>
          <p:spPr>
            <a:xfrm>
              <a:off x="7468224" y="5761420"/>
              <a:ext cx="1675776" cy="250942"/>
            </a:xfrm>
            <a:prstGeom prst="homePlate">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Owner Sign-off</a:t>
              </a:r>
              <a:endParaRPr lang="en-US" sz="1100" dirty="0">
                <a:solidFill>
                  <a:schemeClr val="bg1"/>
                </a:solidFill>
              </a:endParaRPr>
            </a:p>
          </p:txBody>
        </p:sp>
        <p:sp>
          <p:nvSpPr>
            <p:cNvPr id="109" name="Pentagon 108"/>
            <p:cNvSpPr/>
            <p:nvPr/>
          </p:nvSpPr>
          <p:spPr>
            <a:xfrm>
              <a:off x="6042544" y="1720567"/>
              <a:ext cx="2982777" cy="284480"/>
            </a:xfrm>
            <a:prstGeom prst="homePlat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Update Final Design Document</a:t>
              </a:r>
              <a:endParaRPr lang="en-US" sz="1100" dirty="0">
                <a:solidFill>
                  <a:srgbClr val="000000"/>
                </a:solidFill>
              </a:endParaRPr>
            </a:p>
          </p:txBody>
        </p:sp>
        <p:sp>
          <p:nvSpPr>
            <p:cNvPr id="110" name="Pentagon 109"/>
            <p:cNvSpPr/>
            <p:nvPr/>
          </p:nvSpPr>
          <p:spPr>
            <a:xfrm>
              <a:off x="1590818" y="4427440"/>
              <a:ext cx="2387847" cy="256032"/>
            </a:xfrm>
            <a:prstGeom prst="homePlat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Baseline Performance</a:t>
              </a:r>
              <a:endParaRPr lang="en-US" sz="1100" dirty="0">
                <a:solidFill>
                  <a:schemeClr val="bg1"/>
                </a:solidFill>
              </a:endParaRPr>
            </a:p>
          </p:txBody>
        </p:sp>
      </p:grpSp>
      <p:sp>
        <p:nvSpPr>
          <p:cNvPr id="3" name="Title 2"/>
          <p:cNvSpPr>
            <a:spLocks noGrp="1"/>
          </p:cNvSpPr>
          <p:nvPr>
            <p:ph type="title"/>
          </p:nvPr>
        </p:nvSpPr>
        <p:spPr/>
        <p:txBody>
          <a:bodyPr>
            <a:normAutofit/>
          </a:bodyPr>
          <a:lstStyle/>
          <a:p>
            <a:r>
              <a:rPr lang="en-US" dirty="0" smtClean="0">
                <a:solidFill>
                  <a:schemeClr val="tx1"/>
                </a:solidFill>
              </a:rPr>
              <a:t>Map out Application Migration Activities</a:t>
            </a:r>
            <a:endParaRPr lang="en-US" dirty="0">
              <a:solidFill>
                <a:schemeClr val="tx1"/>
              </a:solidFill>
            </a:endParaRPr>
          </a:p>
        </p:txBody>
      </p:sp>
      <p:sp>
        <p:nvSpPr>
          <p:cNvPr id="42" name="Rectangle 41"/>
          <p:cNvSpPr/>
          <p:nvPr/>
        </p:nvSpPr>
        <p:spPr>
          <a:xfrm>
            <a:off x="1582055" y="4664944"/>
            <a:ext cx="3962402" cy="30810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43" name="Chevron 42"/>
          <p:cNvSpPr/>
          <p:nvPr/>
        </p:nvSpPr>
        <p:spPr>
          <a:xfrm>
            <a:off x="128090" y="4825459"/>
            <a:ext cx="1024431" cy="263901"/>
          </a:xfrm>
          <a:prstGeom prst="chevron">
            <a:avLst/>
          </a:prstGeom>
          <a:solidFill>
            <a:srgbClr val="A3A3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Discover</a:t>
            </a:r>
            <a:endParaRPr lang="en-US" sz="1100" dirty="0">
              <a:solidFill>
                <a:srgbClr val="000000"/>
              </a:solidFill>
            </a:endParaRPr>
          </a:p>
        </p:txBody>
      </p:sp>
      <p:sp>
        <p:nvSpPr>
          <p:cNvPr id="44" name="Chevron 43"/>
          <p:cNvSpPr/>
          <p:nvPr/>
        </p:nvSpPr>
        <p:spPr>
          <a:xfrm>
            <a:off x="1084189" y="4825459"/>
            <a:ext cx="1024431" cy="263901"/>
          </a:xfrm>
          <a:prstGeom prst="chevron">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000000"/>
                </a:solidFill>
              </a:rPr>
              <a:t>Design</a:t>
            </a:r>
            <a:endParaRPr lang="en-US" sz="1100" dirty="0">
              <a:solidFill>
                <a:srgbClr val="000000"/>
              </a:solidFill>
            </a:endParaRPr>
          </a:p>
        </p:txBody>
      </p:sp>
      <p:sp>
        <p:nvSpPr>
          <p:cNvPr id="45" name="Chevron 44"/>
          <p:cNvSpPr/>
          <p:nvPr/>
        </p:nvSpPr>
        <p:spPr>
          <a:xfrm>
            <a:off x="2028476" y="4824816"/>
            <a:ext cx="1024431" cy="263901"/>
          </a:xfrm>
          <a:prstGeom prst="chevron">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solidFill>
              </a:rPr>
              <a:t>Build</a:t>
            </a:r>
            <a:endParaRPr lang="en-US" sz="1100" dirty="0">
              <a:solidFill>
                <a:schemeClr val="bg1"/>
              </a:solidFill>
            </a:endParaRPr>
          </a:p>
        </p:txBody>
      </p:sp>
      <p:sp>
        <p:nvSpPr>
          <p:cNvPr id="46" name="TextBox 45"/>
          <p:cNvSpPr txBox="1"/>
          <p:nvPr/>
        </p:nvSpPr>
        <p:spPr>
          <a:xfrm>
            <a:off x="158182" y="4583215"/>
            <a:ext cx="657264" cy="261610"/>
          </a:xfrm>
          <a:prstGeom prst="rect">
            <a:avLst/>
          </a:prstGeom>
          <a:noFill/>
          <a:ln>
            <a:noFill/>
          </a:ln>
          <a:effectLst/>
        </p:spPr>
        <p:txBody>
          <a:bodyPr wrap="square" rtlCol="0">
            <a:spAutoFit/>
          </a:bodyPr>
          <a:lstStyle/>
          <a:p>
            <a:r>
              <a:rPr lang="en-US" sz="1100" b="1" dirty="0" smtClean="0"/>
              <a:t>Key</a:t>
            </a:r>
            <a:endParaRPr lang="en-US" sz="1100" b="1" dirty="0"/>
          </a:p>
        </p:txBody>
      </p:sp>
    </p:spTree>
    <p:extLst>
      <p:ext uri="{BB962C8B-B14F-4D97-AF65-F5344CB8AC3E}">
        <p14:creationId xmlns:p14="http://schemas.microsoft.com/office/powerpoint/2010/main" xmlns="" val="26792560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Welcome &amp; Objectives</a:t>
            </a:r>
            <a:endParaRPr lang="en-US" dirty="0"/>
          </a:p>
        </p:txBody>
      </p:sp>
      <p:sp>
        <p:nvSpPr>
          <p:cNvPr id="5" name="Content Placeholder 1"/>
          <p:cNvSpPr txBox="1">
            <a:spLocks/>
          </p:cNvSpPr>
          <p:nvPr/>
        </p:nvSpPr>
        <p:spPr>
          <a:xfrm>
            <a:off x="389436" y="1037690"/>
            <a:ext cx="8205304" cy="3474053"/>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2800" b="0" i="0" kern="1200">
                <a:solidFill>
                  <a:srgbClr val="595A5D"/>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595A5D"/>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595A5D"/>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US" sz="2000" dirty="0" smtClean="0"/>
              <a:t>Defining the </a:t>
            </a:r>
            <a:r>
              <a:rPr lang="en-US" sz="2000" b="1" dirty="0" smtClean="0">
                <a:solidFill>
                  <a:schemeClr val="tx1"/>
                </a:solidFill>
              </a:rPr>
              <a:t>“Migration Bubble”</a:t>
            </a:r>
          </a:p>
          <a:p>
            <a:pPr>
              <a:buClr>
                <a:schemeClr val="accent1"/>
              </a:buClr>
              <a:buFont typeface="Wingdings" panose="05000000000000000000" pitchFamily="2" charset="2"/>
              <a:buChar char="§"/>
            </a:pPr>
            <a:r>
              <a:rPr lang="en-US" sz="2000" dirty="0" smtClean="0"/>
              <a:t>Overview of the </a:t>
            </a:r>
            <a:r>
              <a:rPr lang="en-US" sz="2000" b="1" dirty="0" smtClean="0">
                <a:solidFill>
                  <a:schemeClr val="tx1"/>
                </a:solidFill>
              </a:rPr>
              <a:t>AWS Migration Methodology</a:t>
            </a:r>
          </a:p>
          <a:p>
            <a:pPr marL="685800" lvl="1">
              <a:buClr>
                <a:schemeClr val="accent1"/>
              </a:buClr>
              <a:buFont typeface="Arial" panose="020B0604020202020204" pitchFamily="34" charset="0"/>
              <a:buChar char="−"/>
            </a:pPr>
            <a:r>
              <a:rPr lang="en-US" sz="1600" dirty="0" smtClean="0"/>
              <a:t>Migration Cost Considerations</a:t>
            </a:r>
          </a:p>
          <a:p>
            <a:pPr marL="685800" lvl="1">
              <a:buClr>
                <a:schemeClr val="accent1"/>
              </a:buClr>
              <a:buFont typeface="Arial" panose="020B0604020202020204" pitchFamily="34" charset="0"/>
              <a:buChar char="−"/>
            </a:pPr>
            <a:r>
              <a:rPr lang="en-US" sz="1600" dirty="0" smtClean="0"/>
              <a:t>Application Disposition Options</a:t>
            </a:r>
          </a:p>
          <a:p>
            <a:pPr>
              <a:buClr>
                <a:schemeClr val="accent1"/>
              </a:buClr>
              <a:buFont typeface="Wingdings" panose="05000000000000000000" pitchFamily="2" charset="2"/>
              <a:buChar char="§"/>
            </a:pPr>
            <a:r>
              <a:rPr lang="en-US" sz="2000" dirty="0" smtClean="0"/>
              <a:t>AWS Migration Considerations</a:t>
            </a:r>
          </a:p>
          <a:p>
            <a:pPr marL="685800" lvl="1">
              <a:buClr>
                <a:schemeClr val="accent1"/>
              </a:buClr>
              <a:buFont typeface="Arial" panose="020B0604020202020204" pitchFamily="34" charset="0"/>
              <a:buChar char="−"/>
            </a:pPr>
            <a:r>
              <a:rPr lang="en-US" sz="1600" dirty="0"/>
              <a:t>Methodologies routes based on speed and process</a:t>
            </a:r>
          </a:p>
          <a:p>
            <a:pPr marL="685800" lvl="1">
              <a:buClr>
                <a:schemeClr val="accent1"/>
              </a:buClr>
              <a:buFont typeface="Arial" panose="020B0604020202020204" pitchFamily="34" charset="0"/>
              <a:buChar char="−"/>
            </a:pPr>
            <a:r>
              <a:rPr lang="en-US" sz="1600" dirty="0"/>
              <a:t>Level of Effort</a:t>
            </a:r>
          </a:p>
          <a:p>
            <a:pPr marL="685800" lvl="1">
              <a:buClr>
                <a:schemeClr val="accent1"/>
              </a:buClr>
              <a:buFont typeface="Arial" panose="020B0604020202020204" pitchFamily="34" charset="0"/>
              <a:buChar char="−"/>
            </a:pPr>
            <a:r>
              <a:rPr lang="en-US" sz="1600" dirty="0"/>
              <a:t>Tools (Native AWS or Partner tools)</a:t>
            </a:r>
          </a:p>
          <a:p>
            <a:pPr>
              <a:buClr>
                <a:schemeClr val="accent1"/>
              </a:buClr>
              <a:buFont typeface="Wingdings" panose="05000000000000000000" pitchFamily="2" charset="2"/>
              <a:buChar char="§"/>
            </a:pPr>
            <a:r>
              <a:rPr lang="en-US" sz="2000" dirty="0" smtClean="0"/>
              <a:t>Building the Migration Plan</a:t>
            </a:r>
          </a:p>
          <a:p>
            <a:pPr>
              <a:buClr>
                <a:schemeClr val="accent1"/>
              </a:buClr>
              <a:buFont typeface="Wingdings" panose="05000000000000000000" pitchFamily="2" charset="2"/>
              <a:buChar char="§"/>
            </a:pPr>
            <a:r>
              <a:rPr lang="en-US" sz="2000" dirty="0" smtClean="0"/>
              <a:t>Estimating Total Cost of </a:t>
            </a:r>
            <a:r>
              <a:rPr lang="en-US" sz="2000" i="1" dirty="0" smtClean="0"/>
              <a:t>Migration</a:t>
            </a:r>
            <a:r>
              <a:rPr lang="en-US" sz="2000" dirty="0" smtClean="0"/>
              <a:t> (“</a:t>
            </a:r>
            <a:r>
              <a:rPr lang="en-US" sz="2000" i="1" dirty="0" smtClean="0"/>
              <a:t>TCM”</a:t>
            </a:r>
            <a:r>
              <a:rPr lang="en-US" sz="2000" dirty="0" smtClean="0"/>
              <a:t>)</a:t>
            </a:r>
          </a:p>
          <a:p>
            <a:pPr>
              <a:buClr>
                <a:schemeClr val="accent1"/>
              </a:buClr>
              <a:buFont typeface="Wingdings" panose="05000000000000000000" pitchFamily="2" charset="2"/>
              <a:buChar char="§"/>
            </a:pPr>
            <a:r>
              <a:rPr lang="en-US" sz="2000" dirty="0" smtClean="0"/>
              <a:t>Lessons Learned</a:t>
            </a:r>
          </a:p>
          <a:p>
            <a:pPr marL="285750" indent="-285750">
              <a:buFont typeface="Arial" panose="020B0604020202020204" pitchFamily="34" charset="0"/>
              <a:buChar char="•"/>
            </a:pPr>
            <a:endParaRPr lang="en-US" sz="2000" dirty="0" smtClean="0"/>
          </a:p>
        </p:txBody>
      </p:sp>
    </p:spTree>
    <p:extLst>
      <p:ext uri="{BB962C8B-B14F-4D97-AF65-F5344CB8AC3E}">
        <p14:creationId xmlns:p14="http://schemas.microsoft.com/office/powerpoint/2010/main" xmlns="" val="283825319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94956"/>
            <a:ext cx="9144000" cy="543140"/>
          </a:xfrm>
          <a:prstGeom prst="rect">
            <a:avLst/>
          </a:prstGeom>
        </p:spPr>
        <p:txBody>
          <a:bodyPr vert="horz" lIns="91440" tIns="45720" rIns="91440" bIns="45720" rtlCol="0" anchor="t">
            <a:normAutofit/>
          </a:bodyPr>
          <a:lstStyle/>
          <a:p>
            <a:pPr>
              <a:spcBef>
                <a:spcPct val="0"/>
              </a:spcBef>
            </a:pPr>
            <a:r>
              <a:rPr lang="en-US" sz="2800" b="1" dirty="0" smtClean="0">
                <a:solidFill>
                  <a:schemeClr val="tx1"/>
                </a:solidFill>
                <a:latin typeface="Arial"/>
                <a:ea typeface="+mj-ea"/>
                <a:cs typeface="Arial"/>
              </a:rPr>
              <a:t>Build </a:t>
            </a:r>
            <a:r>
              <a:rPr lang="en-US" sz="2800" b="1" i="1" dirty="0" smtClean="0">
                <a:solidFill>
                  <a:schemeClr val="tx1"/>
                </a:solidFill>
                <a:latin typeface="Arial"/>
                <a:ea typeface="+mj-ea"/>
                <a:cs typeface="Arial"/>
              </a:rPr>
              <a:t>Agile</a:t>
            </a:r>
            <a:r>
              <a:rPr lang="en-US" sz="2800" b="1" dirty="0" smtClean="0">
                <a:solidFill>
                  <a:schemeClr val="tx1"/>
                </a:solidFill>
                <a:latin typeface="Arial"/>
                <a:ea typeface="+mj-ea"/>
                <a:cs typeface="Arial"/>
              </a:rPr>
              <a:t> Plan/Roadmap in Phases</a:t>
            </a:r>
            <a:endParaRPr lang="en-US" sz="2800" b="1" dirty="0">
              <a:solidFill>
                <a:schemeClr val="tx1"/>
              </a:solidFill>
              <a:latin typeface="Arial"/>
              <a:ea typeface="+mj-ea"/>
              <a:cs typeface="Arial"/>
            </a:endParaRPr>
          </a:p>
        </p:txBody>
      </p:sp>
      <p:pic>
        <p:nvPicPr>
          <p:cNvPr id="6" name="Picture 2" descr="Click to Hom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xmlns="" val="3721847654"/>
              </p:ext>
            </p:extLst>
          </p:nvPr>
        </p:nvGraphicFramePr>
        <p:xfrm>
          <a:off x="566168" y="1408587"/>
          <a:ext cx="1317116" cy="2966720"/>
        </p:xfrm>
        <a:graphic>
          <a:graphicData uri="http://schemas.openxmlformats.org/drawingml/2006/table">
            <a:tbl>
              <a:tblPr firstRow="1" bandRow="1">
                <a:tableStyleId>{5C22544A-7EE6-4342-B048-85BDC9FD1C3A}</a:tableStyleId>
              </a:tblPr>
              <a:tblGrid>
                <a:gridCol w="1317116"/>
              </a:tblGrid>
              <a:tr h="370840">
                <a:tc>
                  <a:txBody>
                    <a:bodyPr/>
                    <a:lstStyle/>
                    <a:p>
                      <a:r>
                        <a:rPr lang="en-US" dirty="0" smtClean="0"/>
                        <a:t>Phase 1</a:t>
                      </a:r>
                      <a:endParaRPr lang="en-US" dirty="0"/>
                    </a:p>
                  </a:txBody>
                  <a:tcPr/>
                </a:tc>
              </a:tr>
              <a:tr h="370840">
                <a:tc>
                  <a:txBody>
                    <a:bodyPr/>
                    <a:lstStyle/>
                    <a:p>
                      <a:pPr algn="l" fontAlgn="t"/>
                      <a:r>
                        <a:rPr lang="en-US" sz="1100" b="0" i="0" u="none" strike="noStrike" dirty="0" smtClean="0">
                          <a:solidFill>
                            <a:srgbClr val="000000"/>
                          </a:solidFill>
                          <a:effectLst/>
                          <a:latin typeface="Arial" panose="020B0604020202020204" pitchFamily="34" charset="0"/>
                        </a:rPr>
                        <a:t>AWSGOVDEV1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AWSGovDev2</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AWSIntranet1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AWSInventory1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AWSKEYSTONE2</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AWSrectrac1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rPr>
                        <a:t>AWSWEB10</a:t>
                      </a:r>
                    </a:p>
                  </a:txBody>
                  <a:tcPr marL="0" marR="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417606440"/>
              </p:ext>
            </p:extLst>
          </p:nvPr>
        </p:nvGraphicFramePr>
        <p:xfrm>
          <a:off x="2119504" y="1427637"/>
          <a:ext cx="1317116" cy="2225040"/>
        </p:xfrm>
        <a:graphic>
          <a:graphicData uri="http://schemas.openxmlformats.org/drawingml/2006/table">
            <a:tbl>
              <a:tblPr firstRow="1" bandRow="1">
                <a:tableStyleId>{5C22544A-7EE6-4342-B048-85BDC9FD1C3A}</a:tableStyleId>
              </a:tblPr>
              <a:tblGrid>
                <a:gridCol w="1317116"/>
              </a:tblGrid>
              <a:tr h="370840">
                <a:tc>
                  <a:txBody>
                    <a:bodyPr/>
                    <a:lstStyle/>
                    <a:p>
                      <a:r>
                        <a:rPr lang="en-US" dirty="0" smtClean="0"/>
                        <a:t>Phase 2</a:t>
                      </a:r>
                      <a:endParaRPr lang="en-US" dirty="0"/>
                    </a:p>
                  </a:txBody>
                  <a:tcPr/>
                </a:tc>
              </a:tr>
              <a:tr h="370840">
                <a:tc>
                  <a:txBody>
                    <a:bodyPr/>
                    <a:lstStyle/>
                    <a:p>
                      <a:pPr algn="l" fontAlgn="t"/>
                      <a:r>
                        <a:rPr lang="en-US" sz="1100" b="0" i="0" u="none" strike="noStrike" dirty="0" smtClean="0">
                          <a:solidFill>
                            <a:srgbClr val="000000"/>
                          </a:solidFill>
                          <a:effectLst/>
                          <a:latin typeface="Arial" panose="020B0604020202020204" pitchFamily="34" charset="0"/>
                        </a:rPr>
                        <a:t>AWSEMS3</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AWSFireDEV2</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AWSFirehouse2</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AWSOneRoof2</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AWSPAGEGATE2</a:t>
                      </a:r>
                      <a:endParaRPr lang="en-US" sz="1100" b="0" i="0" u="none" strike="noStrike" dirty="0">
                        <a:solidFill>
                          <a:srgbClr val="000000"/>
                        </a:solidFill>
                        <a:effectLst/>
                        <a:latin typeface="Arial" panose="020B0604020202020204" pitchFamily="34" charset="0"/>
                      </a:endParaRPr>
                    </a:p>
                  </a:txBody>
                  <a:tcPr marL="0" marR="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2391200931"/>
              </p:ext>
            </p:extLst>
          </p:nvPr>
        </p:nvGraphicFramePr>
        <p:xfrm>
          <a:off x="3635884" y="1427637"/>
          <a:ext cx="1317116" cy="3337560"/>
        </p:xfrm>
        <a:graphic>
          <a:graphicData uri="http://schemas.openxmlformats.org/drawingml/2006/table">
            <a:tbl>
              <a:tblPr firstRow="1" bandRow="1">
                <a:tableStyleId>{5C22544A-7EE6-4342-B048-85BDC9FD1C3A}</a:tableStyleId>
              </a:tblPr>
              <a:tblGrid>
                <a:gridCol w="1317116"/>
              </a:tblGrid>
              <a:tr h="370840">
                <a:tc>
                  <a:txBody>
                    <a:bodyPr/>
                    <a:lstStyle/>
                    <a:p>
                      <a:r>
                        <a:rPr lang="en-US" dirty="0" smtClean="0"/>
                        <a:t>Phase 3</a:t>
                      </a:r>
                      <a:endParaRPr lang="en-US" dirty="0"/>
                    </a:p>
                  </a:txBody>
                  <a:tcPr/>
                </a:tc>
              </a:tr>
              <a:tr h="370840">
                <a:tc>
                  <a:txBody>
                    <a:bodyPr/>
                    <a:lstStyle/>
                    <a:p>
                      <a:pPr algn="l" fontAlgn="t"/>
                      <a:r>
                        <a:rPr lang="en-US" sz="1100" b="0" i="0" u="none" strike="noStrike" dirty="0" smtClean="0">
                          <a:solidFill>
                            <a:srgbClr val="000000"/>
                          </a:solidFill>
                          <a:effectLst/>
                          <a:latin typeface="Arial" panose="020B0604020202020204" pitchFamily="34" charset="0"/>
                        </a:rPr>
                        <a:t>AWSAWATCH1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AWSFBO1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AWSSQL12</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AWSSQLDW1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AWSSQLFBO1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AWSTicketMGR3</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AWSTicketMGR4</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AWSTKTMGRWEB1</a:t>
                      </a:r>
                      <a:endParaRPr lang="en-US" sz="1100" b="0" i="0" u="none" strike="noStrike" dirty="0">
                        <a:solidFill>
                          <a:srgbClr val="000000"/>
                        </a:solidFill>
                        <a:effectLst/>
                        <a:latin typeface="Arial" panose="020B0604020202020204" pitchFamily="34" charset="0"/>
                      </a:endParaRPr>
                    </a:p>
                  </a:txBody>
                  <a:tcPr marL="0" marR="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xmlns="" val="1603581439"/>
              </p:ext>
            </p:extLst>
          </p:nvPr>
        </p:nvGraphicFramePr>
        <p:xfrm>
          <a:off x="5167504" y="1431447"/>
          <a:ext cx="1317116" cy="3337560"/>
        </p:xfrm>
        <a:graphic>
          <a:graphicData uri="http://schemas.openxmlformats.org/drawingml/2006/table">
            <a:tbl>
              <a:tblPr firstRow="1" bandRow="1">
                <a:tableStyleId>{5C22544A-7EE6-4342-B048-85BDC9FD1C3A}</a:tableStyleId>
              </a:tblPr>
              <a:tblGrid>
                <a:gridCol w="1317116"/>
              </a:tblGrid>
              <a:tr h="370840">
                <a:tc>
                  <a:txBody>
                    <a:bodyPr/>
                    <a:lstStyle/>
                    <a:p>
                      <a:r>
                        <a:rPr lang="en-US" dirty="0" smtClean="0"/>
                        <a:t>Phase 4</a:t>
                      </a:r>
                      <a:endParaRPr lang="en-US" dirty="0"/>
                    </a:p>
                  </a:txBody>
                  <a:tcPr/>
                </a:tc>
              </a:tr>
              <a:tr h="370840">
                <a:tc>
                  <a:txBody>
                    <a:bodyPr/>
                    <a:lstStyle/>
                    <a:p>
                      <a:pPr algn="l" fontAlgn="t"/>
                      <a:r>
                        <a:rPr lang="en-US" sz="1100" b="0" i="0" u="none" strike="noStrike" dirty="0" smtClean="0">
                          <a:solidFill>
                            <a:srgbClr val="000000"/>
                          </a:solidFill>
                          <a:effectLst/>
                          <a:latin typeface="Arial" panose="020B0604020202020204" pitchFamily="34" charset="0"/>
                        </a:rPr>
                        <a:t>AWS3MSelfCHK1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AWSAPPSQL1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AWSAPPSQLDEV1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AWSILS3</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AWSPAC3</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AWSPRIVATESP1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AWSSPPRODAPP1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AWSSPPRODAPP2</a:t>
                      </a:r>
                      <a:endParaRPr lang="en-US" sz="1100" b="0" i="0" u="none" strike="noStrike" dirty="0">
                        <a:solidFill>
                          <a:srgbClr val="000000"/>
                        </a:solidFill>
                        <a:effectLst/>
                        <a:latin typeface="Arial" panose="020B0604020202020204" pitchFamily="34" charset="0"/>
                      </a:endParaRPr>
                    </a:p>
                  </a:txBody>
                  <a:tcPr marL="0" marR="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xmlns="" val="4246720971"/>
              </p:ext>
            </p:extLst>
          </p:nvPr>
        </p:nvGraphicFramePr>
        <p:xfrm>
          <a:off x="6674359" y="1437162"/>
          <a:ext cx="1990726" cy="3337560"/>
        </p:xfrm>
        <a:graphic>
          <a:graphicData uri="http://schemas.openxmlformats.org/drawingml/2006/table">
            <a:tbl>
              <a:tblPr firstRow="1" bandRow="1">
                <a:tableStyleId>{5C22544A-7EE6-4342-B048-85BDC9FD1C3A}</a:tableStyleId>
              </a:tblPr>
              <a:tblGrid>
                <a:gridCol w="1990726"/>
              </a:tblGrid>
              <a:tr h="370840">
                <a:tc>
                  <a:txBody>
                    <a:bodyPr/>
                    <a:lstStyle/>
                    <a:p>
                      <a:r>
                        <a:rPr lang="en-US" dirty="0" smtClean="0"/>
                        <a:t>Phase 4 – Cont. </a:t>
                      </a:r>
                      <a:endParaRPr lang="en-US" dirty="0"/>
                    </a:p>
                  </a:txBody>
                  <a:tcPr/>
                </a:tc>
              </a:tr>
              <a:tr h="370840">
                <a:tc>
                  <a:txBody>
                    <a:bodyPr/>
                    <a:lstStyle/>
                    <a:p>
                      <a:pPr algn="l" fontAlgn="t"/>
                      <a:r>
                        <a:rPr lang="en-US" sz="1100" b="0" i="0" u="none" strike="noStrike" dirty="0" smtClean="0">
                          <a:solidFill>
                            <a:srgbClr val="000000"/>
                          </a:solidFill>
                          <a:effectLst/>
                          <a:latin typeface="Arial" panose="020B0604020202020204" pitchFamily="34" charset="0"/>
                        </a:rPr>
                        <a:t>AWSSPPRODAPP3</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AWSSPPRODSQL1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AWSSPPRODSQL2</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AWSSPPRODWFE1</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AWSSPPRODWFE2</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AWSSQLDEV2</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AWSTime3</a:t>
                      </a:r>
                      <a:endParaRPr lang="en-US" sz="1100" b="0" i="0" u="none" strike="noStrike" dirty="0">
                        <a:solidFill>
                          <a:srgbClr val="000000"/>
                        </a:solidFill>
                        <a:effectLst/>
                        <a:latin typeface="Arial" panose="020B0604020202020204" pitchFamily="34" charset="0"/>
                      </a:endParaRPr>
                    </a:p>
                  </a:txBody>
                  <a:tcPr marL="0" marR="0" marT="0" marB="0"/>
                </a:tc>
              </a:tr>
              <a:tr h="370840">
                <a:tc>
                  <a:txBody>
                    <a:bodyPr/>
                    <a:lstStyle/>
                    <a:p>
                      <a:pPr algn="l" fontAlgn="t"/>
                      <a:r>
                        <a:rPr lang="en-US" sz="1100" b="0" i="0" u="none" strike="noStrike" dirty="0" smtClean="0">
                          <a:solidFill>
                            <a:srgbClr val="000000"/>
                          </a:solidFill>
                          <a:effectLst/>
                          <a:latin typeface="Arial" panose="020B0604020202020204" pitchFamily="34" charset="0"/>
                        </a:rPr>
                        <a:t>AWSTimeDEV3</a:t>
                      </a:r>
                      <a:endParaRPr lang="en-US" sz="1100" b="0" i="0" u="none" strike="noStrike" dirty="0">
                        <a:solidFill>
                          <a:srgbClr val="000000"/>
                        </a:solidFill>
                        <a:effectLst/>
                        <a:latin typeface="Arial" panose="020B0604020202020204" pitchFamily="34" charset="0"/>
                      </a:endParaRPr>
                    </a:p>
                  </a:txBody>
                  <a:tcPr marL="0" marR="0" marT="0" marB="0"/>
                </a:tc>
              </a:tr>
            </a:tbl>
          </a:graphicData>
        </a:graphic>
      </p:graphicFrame>
      <p:sp>
        <p:nvSpPr>
          <p:cNvPr id="15" name="Right Arrow 14"/>
          <p:cNvSpPr/>
          <p:nvPr/>
        </p:nvSpPr>
        <p:spPr>
          <a:xfrm>
            <a:off x="566168" y="1010744"/>
            <a:ext cx="8230360" cy="397843"/>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tx1"/>
                </a:solidFill>
              </a:rPr>
              <a:t>Each Phase – 2 Week Sprint + 2-Days for Lessons Learned</a:t>
            </a:r>
            <a:endParaRPr lang="en-US" sz="1600" b="1" dirty="0">
              <a:solidFill>
                <a:schemeClr val="tx1"/>
              </a:solidFill>
            </a:endParaRPr>
          </a:p>
        </p:txBody>
      </p:sp>
    </p:spTree>
    <p:extLst>
      <p:ext uri="{BB962C8B-B14F-4D97-AF65-F5344CB8AC3E}">
        <p14:creationId xmlns:p14="http://schemas.microsoft.com/office/powerpoint/2010/main" xmlns="" val="824924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a sample Total Cost of Migration (TCM) exercise…</a:t>
            </a:r>
            <a:endParaRPr lang="en-US" dirty="0"/>
          </a:p>
        </p:txBody>
      </p:sp>
    </p:spTree>
    <p:extLst>
      <p:ext uri="{BB962C8B-B14F-4D97-AF65-F5344CB8AC3E}">
        <p14:creationId xmlns:p14="http://schemas.microsoft.com/office/powerpoint/2010/main" xmlns="" val="5781082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normAutofit fontScale="90000"/>
          </a:bodyPr>
          <a:lstStyle/>
          <a:p>
            <a:r>
              <a:rPr lang="en-US" dirty="0" smtClean="0">
                <a:solidFill>
                  <a:schemeClr val="accent1"/>
                </a:solidFill>
                <a:cs typeface="Arial Bold" charset="0"/>
                <a:sym typeface="Arial Bold" charset="0"/>
              </a:rPr>
              <a:t>Sample Migration Cost Model</a:t>
            </a:r>
            <a:br>
              <a:rPr lang="en-US" dirty="0" smtClean="0">
                <a:solidFill>
                  <a:schemeClr val="accent1"/>
                </a:solidFill>
                <a:cs typeface="Arial Bold" charset="0"/>
                <a:sym typeface="Arial Bold" charset="0"/>
              </a:rPr>
            </a:br>
            <a:r>
              <a:rPr lang="en-US" sz="2200" dirty="0" smtClean="0">
                <a:cs typeface="Arial Bold" charset="0"/>
                <a:sym typeface="Arial Bold" charset="0"/>
              </a:rPr>
              <a:t>Total Migration Effort Across 469 Hosts</a:t>
            </a:r>
            <a:endParaRPr lang="en-US" dirty="0">
              <a:sym typeface="Arial Bold" charset="0"/>
            </a:endParaRPr>
          </a:p>
        </p:txBody>
      </p:sp>
      <p:sp>
        <p:nvSpPr>
          <p:cNvPr id="4" name="Content Placeholder 3"/>
          <p:cNvSpPr>
            <a:spLocks noGrp="1"/>
          </p:cNvSpPr>
          <p:nvPr>
            <p:ph sz="half" idx="1"/>
          </p:nvPr>
        </p:nvSpPr>
        <p:spPr>
          <a:xfrm>
            <a:off x="442635" y="1178885"/>
            <a:ext cx="3197244" cy="2868465"/>
          </a:xfrm>
        </p:spPr>
        <p:txBody>
          <a:bodyPr>
            <a:normAutofit/>
          </a:bodyPr>
          <a:lstStyle/>
          <a:p>
            <a:pPr marL="0" indent="0">
              <a:buNone/>
            </a:pPr>
            <a:r>
              <a:rPr lang="en-US" sz="1800" dirty="0" smtClean="0"/>
              <a:t>Sample Cost Model is based on a fictitious Enterprise Migration of 469 workloads of varying complexities. </a:t>
            </a:r>
          </a:p>
          <a:p>
            <a:pPr marL="0" indent="0">
              <a:buNone/>
            </a:pPr>
            <a:endParaRPr lang="en-US" sz="1800" dirty="0"/>
          </a:p>
          <a:p>
            <a:pPr marL="0" indent="0">
              <a:buNone/>
            </a:pPr>
            <a:r>
              <a:rPr lang="en-US" sz="1800" dirty="0" smtClean="0"/>
              <a:t>Mean </a:t>
            </a:r>
            <a:r>
              <a:rPr lang="en-US" sz="1800" dirty="0"/>
              <a:t>Migration </a:t>
            </a:r>
            <a:r>
              <a:rPr lang="en-US" sz="1800" dirty="0" smtClean="0"/>
              <a:t>Effort Across Hosts: </a:t>
            </a:r>
            <a:r>
              <a:rPr lang="en-US" sz="1800" b="1" u="sng" dirty="0" smtClean="0">
                <a:solidFill>
                  <a:schemeClr val="accent2"/>
                </a:solidFill>
              </a:rPr>
              <a:t>5.45hrs</a:t>
            </a:r>
            <a:r>
              <a:rPr lang="en-US" sz="1800" dirty="0" smtClean="0"/>
              <a:t> per host average</a:t>
            </a:r>
            <a:endParaRPr lang="en-US" sz="1800" dirty="0"/>
          </a:p>
        </p:txBody>
      </p:sp>
      <p:pic>
        <p:nvPicPr>
          <p:cNvPr id="5" name="Picture 4"/>
          <p:cNvPicPr>
            <a:picLocks noChangeAspect="1"/>
          </p:cNvPicPr>
          <p:nvPr/>
        </p:nvPicPr>
        <p:blipFill>
          <a:blip r:embed="rId3"/>
          <a:stretch>
            <a:fillRect/>
          </a:stretch>
        </p:blipFill>
        <p:spPr>
          <a:xfrm>
            <a:off x="3746474" y="887407"/>
            <a:ext cx="5121084" cy="3895682"/>
          </a:xfrm>
          <a:prstGeom prst="rect">
            <a:avLst/>
          </a:prstGeom>
        </p:spPr>
      </p:pic>
    </p:spTree>
    <p:extLst>
      <p:ext uri="{BB962C8B-B14F-4D97-AF65-F5344CB8AC3E}">
        <p14:creationId xmlns:p14="http://schemas.microsoft.com/office/powerpoint/2010/main" xmlns="" val="967752959"/>
      </p:ext>
    </p:extLst>
  </p:cSld>
  <p:clrMapOvr>
    <a:masterClrMapping/>
  </p:clrMapOvr>
  <mc:AlternateContent xmlns:mc="http://schemas.openxmlformats.org/markup-compatibility/2006">
    <mc:Choice xmlns:p14="http://schemas.microsoft.com/office/powerpoint/2010/main" xmlns="" Requires="p14">
      <p:transition p14:dur="40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cs typeface="Arial Bold" charset="0"/>
                <a:sym typeface="Arial Bold" charset="0"/>
              </a:rPr>
              <a:t>Per Server Average Migration </a:t>
            </a:r>
            <a:br>
              <a:rPr lang="en-US" dirty="0" smtClean="0">
                <a:solidFill>
                  <a:schemeClr val="accent1"/>
                </a:solidFill>
                <a:cs typeface="Arial Bold" charset="0"/>
                <a:sym typeface="Arial Bold" charset="0"/>
              </a:rPr>
            </a:br>
            <a:r>
              <a:rPr lang="en-US" dirty="0" smtClean="0">
                <a:solidFill>
                  <a:schemeClr val="accent1"/>
                </a:solidFill>
                <a:cs typeface="Arial Bold" charset="0"/>
                <a:sym typeface="Arial Bold" charset="0"/>
              </a:rPr>
              <a:t>Investment Estimate</a:t>
            </a:r>
            <a:endParaRPr lang="en-US" dirty="0"/>
          </a:p>
        </p:txBody>
      </p:sp>
      <p:sp>
        <p:nvSpPr>
          <p:cNvPr id="31" name="Line Callout 1 30"/>
          <p:cNvSpPr/>
          <p:nvPr/>
        </p:nvSpPr>
        <p:spPr>
          <a:xfrm>
            <a:off x="6938433" y="2364566"/>
            <a:ext cx="2060944" cy="215077"/>
          </a:xfrm>
          <a:prstGeom prst="borderCallout1">
            <a:avLst>
              <a:gd name="adj1" fmla="val 58137"/>
              <a:gd name="adj2" fmla="val -2319"/>
              <a:gd name="adj3" fmla="val 55471"/>
              <a:gd name="adj4" fmla="val -9697"/>
            </a:avLst>
          </a:prstGeom>
          <a:noFill/>
          <a:ln>
            <a:solidFill>
              <a:schemeClr val="accent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414042"/>
                </a:solidFill>
                <a:effectLst>
                  <a:outerShdw blurRad="50800" dist="50800" dir="5400000" algn="ctr" rotWithShape="0">
                    <a:prstClr val="white"/>
                  </a:outerShdw>
                </a:effectLst>
              </a:rPr>
              <a:t>2560 hours @$150/hr Avg</a:t>
            </a:r>
            <a:endParaRPr lang="en-US" sz="1200" b="1" dirty="0">
              <a:solidFill>
                <a:srgbClr val="414042"/>
              </a:solidFill>
              <a:effectLst>
                <a:outerShdw blurRad="50800" dist="50800" dir="5400000" algn="ctr" rotWithShape="0">
                  <a:prstClr val="white"/>
                </a:outerShdw>
              </a:effectLst>
            </a:endParaRPr>
          </a:p>
        </p:txBody>
      </p:sp>
      <p:sp>
        <p:nvSpPr>
          <p:cNvPr id="33" name="Line Callout 1 32"/>
          <p:cNvSpPr/>
          <p:nvPr/>
        </p:nvSpPr>
        <p:spPr>
          <a:xfrm>
            <a:off x="6938432" y="3150956"/>
            <a:ext cx="2060945" cy="263723"/>
          </a:xfrm>
          <a:prstGeom prst="borderCallout1">
            <a:avLst>
              <a:gd name="adj1" fmla="val 56768"/>
              <a:gd name="adj2" fmla="val -3832"/>
              <a:gd name="adj3" fmla="val 41718"/>
              <a:gd name="adj4" fmla="val -131310"/>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414042"/>
                </a:solidFill>
                <a:effectLst>
                  <a:outerShdw blurRad="50800" dist="50800" dir="5400000" algn="ctr" rotWithShape="0">
                    <a:prstClr val="white"/>
                  </a:outerShdw>
                </a:effectLst>
              </a:rPr>
              <a:t>250 hours @$287.50 </a:t>
            </a:r>
            <a:r>
              <a:rPr lang="en-US" sz="1200" b="1" dirty="0" err="1" smtClean="0">
                <a:solidFill>
                  <a:srgbClr val="414042"/>
                </a:solidFill>
                <a:effectLst>
                  <a:outerShdw blurRad="50800" dist="50800" dir="5400000" algn="ctr" rotWithShape="0">
                    <a:prstClr val="white"/>
                  </a:outerShdw>
                </a:effectLst>
              </a:rPr>
              <a:t>Avg</a:t>
            </a:r>
            <a:endParaRPr lang="en-US" sz="1200" b="1" dirty="0">
              <a:solidFill>
                <a:srgbClr val="414042"/>
              </a:solidFill>
              <a:effectLst>
                <a:outerShdw blurRad="50800" dist="50800" dir="5400000" algn="ctr" rotWithShape="0">
                  <a:prstClr val="white"/>
                </a:outerShdw>
              </a:effectLst>
            </a:endParaRPr>
          </a:p>
        </p:txBody>
      </p:sp>
      <p:pic>
        <p:nvPicPr>
          <p:cNvPr id="7" name="Picture 6"/>
          <p:cNvPicPr>
            <a:picLocks noChangeAspect="1"/>
          </p:cNvPicPr>
          <p:nvPr/>
        </p:nvPicPr>
        <p:blipFill>
          <a:blip r:embed="rId3"/>
          <a:stretch>
            <a:fillRect/>
          </a:stretch>
        </p:blipFill>
        <p:spPr>
          <a:xfrm>
            <a:off x="5795433" y="982485"/>
            <a:ext cx="1143000" cy="187110"/>
          </a:xfrm>
          <a:prstGeom prst="rect">
            <a:avLst/>
          </a:prstGeom>
        </p:spPr>
      </p:pic>
      <p:pic>
        <p:nvPicPr>
          <p:cNvPr id="8" name="Picture 7"/>
          <p:cNvPicPr>
            <a:picLocks noChangeAspect="1"/>
          </p:cNvPicPr>
          <p:nvPr/>
        </p:nvPicPr>
        <p:blipFill>
          <a:blip r:embed="rId4"/>
          <a:stretch>
            <a:fillRect/>
          </a:stretch>
        </p:blipFill>
        <p:spPr>
          <a:xfrm>
            <a:off x="7027333" y="927509"/>
            <a:ext cx="668867" cy="209021"/>
          </a:xfrm>
          <a:prstGeom prst="rect">
            <a:avLst/>
          </a:prstGeom>
        </p:spPr>
      </p:pic>
      <p:pic>
        <p:nvPicPr>
          <p:cNvPr id="9" name="Picture 8"/>
          <p:cNvPicPr>
            <a:picLocks noChangeAspect="1"/>
          </p:cNvPicPr>
          <p:nvPr/>
        </p:nvPicPr>
        <p:blipFill>
          <a:blip r:embed="rId5"/>
          <a:stretch>
            <a:fillRect/>
          </a:stretch>
        </p:blipFill>
        <p:spPr>
          <a:xfrm>
            <a:off x="5985933" y="1288942"/>
            <a:ext cx="1005840" cy="129085"/>
          </a:xfrm>
          <a:prstGeom prst="rect">
            <a:avLst/>
          </a:prstGeom>
        </p:spPr>
      </p:pic>
      <p:pic>
        <p:nvPicPr>
          <p:cNvPr id="10" name="Picture 9"/>
          <p:cNvPicPr>
            <a:picLocks noChangeAspect="1"/>
          </p:cNvPicPr>
          <p:nvPr/>
        </p:nvPicPr>
        <p:blipFill>
          <a:blip r:embed="rId6"/>
          <a:stretch>
            <a:fillRect/>
          </a:stretch>
        </p:blipFill>
        <p:spPr>
          <a:xfrm>
            <a:off x="7086600" y="1247485"/>
            <a:ext cx="838200" cy="193845"/>
          </a:xfrm>
          <a:prstGeom prst="rect">
            <a:avLst/>
          </a:prstGeom>
        </p:spPr>
      </p:pic>
      <p:pic>
        <p:nvPicPr>
          <p:cNvPr id="11" name="Picture 10"/>
          <p:cNvPicPr>
            <a:picLocks noChangeAspect="1"/>
          </p:cNvPicPr>
          <p:nvPr/>
        </p:nvPicPr>
        <p:blipFill>
          <a:blip r:embed="rId7"/>
          <a:stretch>
            <a:fillRect/>
          </a:stretch>
        </p:blipFill>
        <p:spPr>
          <a:xfrm>
            <a:off x="7874000" y="927509"/>
            <a:ext cx="592667" cy="401624"/>
          </a:xfrm>
          <a:prstGeom prst="rect">
            <a:avLst/>
          </a:prstGeom>
        </p:spPr>
      </p:pic>
      <p:sp>
        <p:nvSpPr>
          <p:cNvPr id="3" name="TextBox 2"/>
          <p:cNvSpPr txBox="1"/>
          <p:nvPr/>
        </p:nvSpPr>
        <p:spPr>
          <a:xfrm>
            <a:off x="3317358" y="4309906"/>
            <a:ext cx="4378842" cy="369332"/>
          </a:xfrm>
          <a:prstGeom prst="rect">
            <a:avLst/>
          </a:prstGeom>
          <a:noFill/>
        </p:spPr>
        <p:txBody>
          <a:bodyPr wrap="square" rtlCol="0">
            <a:spAutoFit/>
          </a:bodyPr>
          <a:lstStyle/>
          <a:p>
            <a:r>
              <a:rPr lang="en-US" dirty="0" smtClean="0"/>
              <a:t>Total Cost of Migration = $549,199</a:t>
            </a:r>
            <a:endParaRPr lang="en-US" dirty="0"/>
          </a:p>
        </p:txBody>
      </p:sp>
      <p:pic>
        <p:nvPicPr>
          <p:cNvPr id="4" name="Picture 3"/>
          <p:cNvPicPr>
            <a:picLocks noChangeAspect="1"/>
          </p:cNvPicPr>
          <p:nvPr/>
        </p:nvPicPr>
        <p:blipFill>
          <a:blip r:embed="rId8"/>
          <a:stretch>
            <a:fillRect/>
          </a:stretch>
        </p:blipFill>
        <p:spPr>
          <a:xfrm>
            <a:off x="336789" y="1097765"/>
            <a:ext cx="8504657" cy="3603048"/>
          </a:xfrm>
          <a:prstGeom prst="rect">
            <a:avLst/>
          </a:prstGeom>
        </p:spPr>
      </p:pic>
    </p:spTree>
    <p:extLst>
      <p:ext uri="{BB962C8B-B14F-4D97-AF65-F5344CB8AC3E}">
        <p14:creationId xmlns:p14="http://schemas.microsoft.com/office/powerpoint/2010/main" xmlns="" val="39205472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cs typeface="Arial Bold" charset="0"/>
                <a:sym typeface="Arial Bold" charset="0"/>
              </a:rPr>
              <a:t>Migration </a:t>
            </a:r>
            <a:r>
              <a:rPr lang="en-US" dirty="0" smtClean="0">
                <a:solidFill>
                  <a:schemeClr val="accent1"/>
                </a:solidFill>
                <a:cs typeface="Arial Bold" charset="0"/>
                <a:sym typeface="Arial Bold" charset="0"/>
              </a:rPr>
              <a:t>Investment Overview/Pay Back </a:t>
            </a:r>
            <a:endParaRPr lang="en-US" sz="2200" dirty="0"/>
          </a:p>
        </p:txBody>
      </p:sp>
      <p:sp>
        <p:nvSpPr>
          <p:cNvPr id="9" name="Content Placeholder 8"/>
          <p:cNvSpPr txBox="1">
            <a:spLocks noGrp="1"/>
          </p:cNvSpPr>
          <p:nvPr>
            <p:ph sz="half" idx="1"/>
          </p:nvPr>
        </p:nvSpPr>
        <p:spPr>
          <a:xfrm>
            <a:off x="336789" y="1221373"/>
            <a:ext cx="3764694" cy="2739211"/>
          </a:xfrm>
          <a:prstGeom prst="rect">
            <a:avLst/>
          </a:prstGeom>
          <a:noFill/>
        </p:spPr>
        <p:txBody>
          <a:bodyPr wrap="square" rtlCol="0">
            <a:spAutoFit/>
          </a:bodyPr>
          <a:lstStyle/>
          <a:p>
            <a:pPr marL="0" indent="0">
              <a:spcBef>
                <a:spcPts val="0"/>
              </a:spcBef>
              <a:spcAft>
                <a:spcPts val="1200"/>
              </a:spcAft>
              <a:buNone/>
            </a:pPr>
            <a:r>
              <a:rPr lang="en-US" sz="1800" dirty="0" smtClean="0"/>
              <a:t>3yr On premises costs: $3,567,880</a:t>
            </a:r>
            <a:endParaRPr lang="en-US" sz="1800" dirty="0"/>
          </a:p>
          <a:p>
            <a:pPr marL="0" indent="0">
              <a:spcBef>
                <a:spcPts val="0"/>
              </a:spcBef>
              <a:spcAft>
                <a:spcPts val="1200"/>
              </a:spcAft>
              <a:buNone/>
            </a:pPr>
            <a:r>
              <a:rPr lang="en-US" sz="1800" dirty="0" smtClean="0"/>
              <a:t>3yr AWS costs: $1,629,686</a:t>
            </a:r>
          </a:p>
          <a:p>
            <a:pPr marL="0" indent="0">
              <a:spcBef>
                <a:spcPts val="0"/>
              </a:spcBef>
              <a:spcAft>
                <a:spcPts val="1200"/>
              </a:spcAft>
              <a:buNone/>
            </a:pPr>
            <a:r>
              <a:rPr lang="en-US" sz="1800" dirty="0" smtClean="0"/>
              <a:t>Annual savings: $646,064</a:t>
            </a:r>
            <a:endParaRPr lang="en-US" sz="1800" dirty="0"/>
          </a:p>
          <a:p>
            <a:pPr marL="0" indent="0">
              <a:spcBef>
                <a:spcPts val="0"/>
              </a:spcBef>
              <a:spcAft>
                <a:spcPts val="1200"/>
              </a:spcAft>
              <a:buNone/>
            </a:pPr>
            <a:r>
              <a:rPr lang="en-US" sz="1800" dirty="0" smtClean="0"/>
              <a:t>1-Time Migration costs: $549,199</a:t>
            </a:r>
          </a:p>
          <a:p>
            <a:pPr marL="0" indent="0">
              <a:spcBef>
                <a:spcPts val="0"/>
              </a:spcBef>
              <a:buNone/>
            </a:pPr>
            <a:r>
              <a:rPr lang="en-US" sz="1800" b="1" dirty="0" smtClean="0"/>
              <a:t>Estimated Pay Back: </a:t>
            </a:r>
          </a:p>
          <a:p>
            <a:pPr marL="0" indent="0" algn="r">
              <a:spcBef>
                <a:spcPts val="0"/>
              </a:spcBef>
              <a:buNone/>
            </a:pPr>
            <a:r>
              <a:rPr lang="en-US" b="1" dirty="0" smtClean="0">
                <a:solidFill>
                  <a:srgbClr val="FCB64C"/>
                </a:solidFill>
              </a:rPr>
              <a:t>10.5  Months</a:t>
            </a:r>
            <a:endParaRPr lang="en-US" sz="1800" b="1" dirty="0" smtClean="0">
              <a:solidFill>
                <a:srgbClr val="FCB64C"/>
              </a:solidFill>
            </a:endParaRPr>
          </a:p>
          <a:p>
            <a:pPr marL="285750" indent="-285750">
              <a:spcBef>
                <a:spcPts val="0"/>
              </a:spcBef>
              <a:buFont typeface="Arial"/>
              <a:buChar char="•"/>
            </a:pPr>
            <a:endParaRPr lang="en-US" sz="1800" dirty="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xmlns="" val="2350372506"/>
              </p:ext>
            </p:extLst>
          </p:nvPr>
        </p:nvGraphicFramePr>
        <p:xfrm>
          <a:off x="4244132" y="1221373"/>
          <a:ext cx="4664229" cy="2966720"/>
        </p:xfrm>
        <a:graphic>
          <a:graphicData uri="http://schemas.openxmlformats.org/drawingml/2006/table">
            <a:tbl>
              <a:tblPr firstRow="1" bandRow="1">
                <a:tableStyleId>{21E4AEA4-8DFA-4A89-87EB-49C32662AFE0}</a:tableStyleId>
              </a:tblPr>
              <a:tblGrid>
                <a:gridCol w="1622171"/>
                <a:gridCol w="1643380"/>
                <a:gridCol w="1398678"/>
              </a:tblGrid>
              <a:tr h="370840">
                <a:tc>
                  <a:txBody>
                    <a:bodyPr/>
                    <a:lstStyle/>
                    <a:p>
                      <a:endParaRPr lang="en-US" dirty="0"/>
                    </a:p>
                  </a:txBody>
                  <a:tcPr/>
                </a:tc>
                <a:tc>
                  <a:txBody>
                    <a:bodyPr/>
                    <a:lstStyle/>
                    <a:p>
                      <a:pPr algn="ctr"/>
                      <a:r>
                        <a:rPr lang="en-US" dirty="0" smtClean="0"/>
                        <a:t>On-premises</a:t>
                      </a:r>
                      <a:endParaRPr lang="en-US" dirty="0"/>
                    </a:p>
                  </a:txBody>
                  <a:tcPr anchor="ctr"/>
                </a:tc>
                <a:tc>
                  <a:txBody>
                    <a:bodyPr/>
                    <a:lstStyle/>
                    <a:p>
                      <a:pPr algn="ctr"/>
                      <a:r>
                        <a:rPr lang="en-US" dirty="0" smtClean="0"/>
                        <a:t>AWS</a:t>
                      </a:r>
                      <a:endParaRPr lang="en-US" dirty="0"/>
                    </a:p>
                  </a:txBody>
                  <a:tcPr anchor="ctr"/>
                </a:tc>
              </a:tr>
              <a:tr h="370840">
                <a:tc>
                  <a:txBody>
                    <a:bodyPr/>
                    <a:lstStyle/>
                    <a:p>
                      <a:r>
                        <a:rPr lang="en-US" dirty="0" smtClean="0"/>
                        <a:t>Server</a:t>
                      </a:r>
                    </a:p>
                  </a:txBody>
                  <a:tcPr/>
                </a:tc>
                <a:tc>
                  <a:txBody>
                    <a:bodyPr/>
                    <a:lstStyle/>
                    <a:p>
                      <a:pPr algn="r"/>
                      <a:r>
                        <a:rPr lang="en-US" dirty="0" smtClean="0"/>
                        <a:t>$1,720,061</a:t>
                      </a:r>
                      <a:endParaRPr lang="en-US" dirty="0"/>
                    </a:p>
                  </a:txBody>
                  <a:tcPr/>
                </a:tc>
                <a:tc>
                  <a:txBody>
                    <a:bodyPr/>
                    <a:lstStyle/>
                    <a:p>
                      <a:pPr algn="r"/>
                      <a:r>
                        <a:rPr lang="en-US" dirty="0" smtClean="0"/>
                        <a:t>$698,858</a:t>
                      </a:r>
                      <a:endParaRPr lang="en-US" dirty="0"/>
                    </a:p>
                  </a:txBody>
                  <a:tcPr/>
                </a:tc>
              </a:tr>
              <a:tr h="370840">
                <a:tc>
                  <a:txBody>
                    <a:bodyPr/>
                    <a:lstStyle/>
                    <a:p>
                      <a:r>
                        <a:rPr lang="en-US" dirty="0" smtClean="0"/>
                        <a:t>Storage</a:t>
                      </a:r>
                      <a:endParaRPr lang="en-US" dirty="0"/>
                    </a:p>
                  </a:txBody>
                  <a:tcPr/>
                </a:tc>
                <a:tc>
                  <a:txBody>
                    <a:bodyPr/>
                    <a:lstStyle/>
                    <a:p>
                      <a:pPr algn="r"/>
                      <a:r>
                        <a:rPr lang="en-US" dirty="0" smtClean="0"/>
                        <a:t>$774,800</a:t>
                      </a:r>
                      <a:endParaRPr lang="en-US" dirty="0"/>
                    </a:p>
                  </a:txBody>
                  <a:tcPr/>
                </a:tc>
                <a:tc>
                  <a:txBody>
                    <a:bodyPr/>
                    <a:lstStyle/>
                    <a:p>
                      <a:pPr algn="r"/>
                      <a:r>
                        <a:rPr lang="en-US" dirty="0" smtClean="0"/>
                        <a:t>$245,353</a:t>
                      </a:r>
                      <a:endParaRPr lang="en-US" dirty="0"/>
                    </a:p>
                  </a:txBody>
                  <a:tcPr/>
                </a:tc>
              </a:tr>
              <a:tr h="370840">
                <a:tc>
                  <a:txBody>
                    <a:bodyPr/>
                    <a:lstStyle/>
                    <a:p>
                      <a:r>
                        <a:rPr lang="en-US" dirty="0" smtClean="0"/>
                        <a:t>Network</a:t>
                      </a:r>
                      <a:endParaRPr lang="en-US" dirty="0"/>
                    </a:p>
                  </a:txBody>
                  <a:tcPr/>
                </a:tc>
                <a:tc>
                  <a:txBody>
                    <a:bodyPr/>
                    <a:lstStyle/>
                    <a:p>
                      <a:pPr algn="r"/>
                      <a:r>
                        <a:rPr lang="en-US" dirty="0" smtClean="0"/>
                        <a:t>$367,659</a:t>
                      </a:r>
                      <a:endParaRPr lang="en-US" dirty="0"/>
                    </a:p>
                  </a:txBody>
                  <a:tcPr/>
                </a:tc>
                <a:tc>
                  <a:txBody>
                    <a:bodyPr/>
                    <a:lstStyle/>
                    <a:p>
                      <a:pPr algn="r"/>
                      <a:r>
                        <a:rPr lang="en-US" dirty="0" smtClean="0"/>
                        <a:t>$37,104</a:t>
                      </a:r>
                      <a:endParaRPr lang="en-US" dirty="0"/>
                    </a:p>
                  </a:txBody>
                  <a:tcPr/>
                </a:tc>
              </a:tr>
              <a:tr h="370840">
                <a:tc>
                  <a:txBody>
                    <a:bodyPr/>
                    <a:lstStyle/>
                    <a:p>
                      <a:r>
                        <a:rPr lang="en-US" dirty="0" smtClean="0"/>
                        <a:t>IT Labor</a:t>
                      </a:r>
                      <a:endParaRPr lang="en-US" dirty="0"/>
                    </a:p>
                  </a:txBody>
                  <a:tcPr/>
                </a:tc>
                <a:tc>
                  <a:txBody>
                    <a:bodyPr/>
                    <a:lstStyle/>
                    <a:p>
                      <a:pPr algn="r"/>
                      <a:r>
                        <a:rPr lang="en-US" dirty="0" smtClean="0"/>
                        <a:t>$675,360</a:t>
                      </a:r>
                      <a:endParaRPr lang="en-US" dirty="0"/>
                    </a:p>
                  </a:txBody>
                  <a:tcPr/>
                </a:tc>
                <a:tc>
                  <a:txBody>
                    <a:bodyPr/>
                    <a:lstStyle/>
                    <a:p>
                      <a:pPr algn="r"/>
                      <a:r>
                        <a:rPr lang="en-US" dirty="0" smtClean="0"/>
                        <a:t>$550,240</a:t>
                      </a:r>
                      <a:endParaRPr lang="en-US" dirty="0"/>
                    </a:p>
                  </a:txBody>
                  <a:tcPr/>
                </a:tc>
              </a:tr>
              <a:tr h="370840">
                <a:tc>
                  <a:txBody>
                    <a:bodyPr/>
                    <a:lstStyle/>
                    <a:p>
                      <a:r>
                        <a:rPr lang="en-US" dirty="0" smtClean="0"/>
                        <a:t>AWS Support</a:t>
                      </a:r>
                      <a:endParaRPr lang="en-US" dirty="0"/>
                    </a:p>
                  </a:txBody>
                  <a:tcPr/>
                </a:tc>
                <a:tc>
                  <a:txBody>
                    <a:bodyPr/>
                    <a:lstStyle/>
                    <a:p>
                      <a:pPr algn="r"/>
                      <a:r>
                        <a:rPr lang="en-US" dirty="0" smtClean="0"/>
                        <a:t>$0</a:t>
                      </a:r>
                      <a:endParaRPr lang="en-US" dirty="0"/>
                    </a:p>
                  </a:txBody>
                  <a:tcPr/>
                </a:tc>
                <a:tc>
                  <a:txBody>
                    <a:bodyPr/>
                    <a:lstStyle/>
                    <a:p>
                      <a:pPr algn="r"/>
                      <a:r>
                        <a:rPr lang="en-US" dirty="0" smtClean="0"/>
                        <a:t>$98,131</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Total</a:t>
                      </a:r>
                      <a:endParaRPr lang="en-US" b="1" dirty="0"/>
                    </a:p>
                  </a:txBody>
                  <a:tcPr/>
                </a:tc>
                <a:tc>
                  <a:txBody>
                    <a:bodyPr/>
                    <a:lstStyle/>
                    <a:p>
                      <a:pPr algn="r"/>
                      <a:r>
                        <a:rPr lang="en-US" dirty="0" smtClean="0"/>
                        <a:t>$3,567,880</a:t>
                      </a:r>
                      <a:endParaRPr lang="en-US" b="1" dirty="0"/>
                    </a:p>
                  </a:txBody>
                  <a:tcPr/>
                </a:tc>
                <a:tc>
                  <a:txBody>
                    <a:bodyPr/>
                    <a:lstStyle/>
                    <a:p>
                      <a:pPr algn="r"/>
                      <a:r>
                        <a:rPr lang="en-US" dirty="0" smtClean="0"/>
                        <a:t>$1,629,686</a:t>
                      </a:r>
                      <a:endParaRPr lang="en-US" b="1" dirty="0"/>
                    </a:p>
                  </a:txBody>
                  <a:tcPr/>
                </a:tc>
              </a:tr>
            </a:tbl>
          </a:graphicData>
        </a:graphic>
      </p:graphicFrame>
    </p:spTree>
    <p:extLst>
      <p:ext uri="{BB962C8B-B14F-4D97-AF65-F5344CB8AC3E}">
        <p14:creationId xmlns:p14="http://schemas.microsoft.com/office/powerpoint/2010/main" xmlns="" val="3860817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84972" y="48884"/>
            <a:ext cx="4832945" cy="857250"/>
          </a:xfrm>
        </p:spPr>
        <p:txBody>
          <a:bodyPr/>
          <a:lstStyle/>
          <a:p>
            <a:pPr algn="l" eaLnBrk="1" hangingPunct="1"/>
            <a:r>
              <a:rPr lang="en-US" altLang="en-US" dirty="0" smtClean="0">
                <a:latin typeface="Arial" panose="020B0604020202020204" pitchFamily="34" charset="0"/>
                <a:cs typeface="Arial" panose="020B0604020202020204" pitchFamily="34" charset="0"/>
              </a:rPr>
              <a:t>1</a:t>
            </a:r>
            <a:r>
              <a:rPr lang="en-US" altLang="en-US" baseline="30000" dirty="0" smtClean="0">
                <a:latin typeface="Arial" panose="020B0604020202020204" pitchFamily="34" charset="0"/>
                <a:cs typeface="Arial" panose="020B0604020202020204" pitchFamily="34" charset="0"/>
              </a:rPr>
              <a:t>st </a:t>
            </a:r>
            <a:r>
              <a:rPr lang="en-US" altLang="en-US" dirty="0" smtClean="0">
                <a:latin typeface="Arial" panose="020B0604020202020204" pitchFamily="34" charset="0"/>
                <a:cs typeface="Arial" panose="020B0604020202020204" pitchFamily="34" charset="0"/>
              </a:rPr>
              <a:t>Lesson Learned</a:t>
            </a:r>
          </a:p>
        </p:txBody>
      </p:sp>
      <p:sp>
        <p:nvSpPr>
          <p:cNvPr id="22531" name="Content Placeholder 2"/>
          <p:cNvSpPr>
            <a:spLocks noGrp="1"/>
          </p:cNvSpPr>
          <p:nvPr>
            <p:ph idx="1"/>
          </p:nvPr>
        </p:nvSpPr>
        <p:spPr>
          <a:xfrm>
            <a:off x="2725445" y="1409641"/>
            <a:ext cx="6284443" cy="2262016"/>
          </a:xfrm>
        </p:spPr>
        <p:txBody>
          <a:bodyPr>
            <a:normAutofit fontScale="92500" lnSpcReduction="20000"/>
          </a:bodyPr>
          <a:lstStyle/>
          <a:p>
            <a:pPr marL="342305" lvl="1" indent="0">
              <a:buNone/>
            </a:pPr>
            <a:r>
              <a:rPr lang="en-US" altLang="en-US" sz="2400" dirty="0" smtClean="0">
                <a:latin typeface="Arial" panose="020B0604020202020204" pitchFamily="34" charset="0"/>
                <a:cs typeface="Arial" panose="020B0604020202020204" pitchFamily="34" charset="0"/>
              </a:rPr>
              <a:t>Early Planning, Communication and Buy-In is Essential</a:t>
            </a:r>
          </a:p>
          <a:p>
            <a:pPr marL="685205" lvl="1" indent="-342900"/>
            <a:r>
              <a:rPr lang="en-US" altLang="en-US" sz="2400" dirty="0" smtClean="0">
                <a:latin typeface="Arial" panose="020B0604020202020204" pitchFamily="34" charset="0"/>
                <a:cs typeface="Arial" panose="020B0604020202020204" pitchFamily="34" charset="0"/>
              </a:rPr>
              <a:t>Map out the timeline </a:t>
            </a:r>
          </a:p>
          <a:p>
            <a:pPr marL="685205" lvl="1" indent="-342900"/>
            <a:r>
              <a:rPr lang="en-US" altLang="en-US" sz="2400" dirty="0" smtClean="0">
                <a:latin typeface="Arial" panose="020B0604020202020204" pitchFamily="34" charset="0"/>
                <a:cs typeface="Arial" panose="020B0604020202020204" pitchFamily="34" charset="0"/>
              </a:rPr>
              <a:t>Understand </a:t>
            </a:r>
            <a:r>
              <a:rPr lang="en-US" altLang="en-US" sz="2400" dirty="0">
                <a:latin typeface="Arial" panose="020B0604020202020204" pitchFamily="34" charset="0"/>
                <a:cs typeface="Arial" panose="020B0604020202020204" pitchFamily="34" charset="0"/>
              </a:rPr>
              <a:t>and Categorize your </a:t>
            </a:r>
            <a:r>
              <a:rPr lang="en-US" altLang="en-US" sz="2400" dirty="0" smtClean="0">
                <a:latin typeface="Arial" panose="020B0604020202020204" pitchFamily="34" charset="0"/>
                <a:cs typeface="Arial" panose="020B0604020202020204" pitchFamily="34" charset="0"/>
              </a:rPr>
              <a:t>Applications</a:t>
            </a:r>
          </a:p>
          <a:p>
            <a:pPr marL="685205" lvl="1" indent="-342900"/>
            <a:r>
              <a:rPr lang="en-US" altLang="en-US" sz="2400" dirty="0" smtClean="0">
                <a:latin typeface="Arial" panose="020B0604020202020204" pitchFamily="34" charset="0"/>
              </a:rPr>
              <a:t>Define </a:t>
            </a:r>
            <a:r>
              <a:rPr lang="en-US" altLang="en-US" sz="2400" dirty="0">
                <a:latin typeface="Arial" panose="020B0604020202020204" pitchFamily="34" charset="0"/>
              </a:rPr>
              <a:t>your </a:t>
            </a:r>
            <a:r>
              <a:rPr lang="en-US" altLang="en-US" sz="2400" dirty="0" smtClean="0">
                <a:latin typeface="Arial" panose="020B0604020202020204" pitchFamily="34" charset="0"/>
              </a:rPr>
              <a:t>strategy</a:t>
            </a:r>
          </a:p>
          <a:p>
            <a:pPr marL="685205" lvl="1" indent="-342900"/>
            <a:r>
              <a:rPr lang="en-US" altLang="en-US" sz="2400" dirty="0" smtClean="0">
                <a:latin typeface="Arial" panose="020B0604020202020204" pitchFamily="34" charset="0"/>
              </a:rPr>
              <a:t>Limit </a:t>
            </a:r>
            <a:r>
              <a:rPr lang="en-US" altLang="en-US" sz="2400" dirty="0">
                <a:latin typeface="Arial" panose="020B0604020202020204" pitchFamily="34" charset="0"/>
              </a:rPr>
              <a:t>the variables</a:t>
            </a:r>
          </a:p>
          <a:p>
            <a:pPr marL="799505" lvl="1" indent="-457200"/>
            <a:endParaRPr lang="en-US" altLang="en-US" sz="2750" b="1" dirty="0">
              <a:latin typeface="Arial" panose="020B0604020202020204" pitchFamily="34" charset="0"/>
              <a:cs typeface="Arial" panose="020B0604020202020204" pitchFamily="34" charset="0"/>
            </a:endParaRPr>
          </a:p>
        </p:txBody>
      </p:sp>
      <p:sp>
        <p:nvSpPr>
          <p:cNvPr id="21509" name="TextBox 1"/>
          <p:cNvSpPr txBox="1">
            <a:spLocks noChangeArrowheads="1"/>
          </p:cNvSpPr>
          <p:nvPr/>
        </p:nvSpPr>
        <p:spPr bwMode="auto">
          <a:xfrm>
            <a:off x="4232505" y="3905271"/>
            <a:ext cx="4777383"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cs typeface="Arial" panose="020B0604020202020204" pitchFamily="34" charset="0"/>
              </a:defRPr>
            </a:lvl1pPr>
            <a:lvl2pPr marL="742950" indent="-285750">
              <a:defRPr>
                <a:solidFill>
                  <a:schemeClr val="tx1"/>
                </a:solidFill>
                <a:latin typeface="Franklin Gothic Book" panose="020B0503020102020204" pitchFamily="34" charset="0"/>
                <a:cs typeface="Arial" panose="020B0604020202020204" pitchFamily="34" charset="0"/>
              </a:defRPr>
            </a:lvl2pPr>
            <a:lvl3pPr marL="1143000" indent="-228600">
              <a:defRPr>
                <a:solidFill>
                  <a:schemeClr val="tx1"/>
                </a:solidFill>
                <a:latin typeface="Franklin Gothic Book" panose="020B0503020102020204" pitchFamily="34" charset="0"/>
                <a:cs typeface="Arial" panose="020B0604020202020204" pitchFamily="34" charset="0"/>
              </a:defRPr>
            </a:lvl3pPr>
            <a:lvl4pPr marL="1600200" indent="-228600">
              <a:defRPr>
                <a:solidFill>
                  <a:schemeClr val="tx1"/>
                </a:solidFill>
                <a:latin typeface="Franklin Gothic Book" panose="020B0503020102020204" pitchFamily="34" charset="0"/>
                <a:cs typeface="Arial" panose="020B0604020202020204" pitchFamily="34" charset="0"/>
              </a:defRPr>
            </a:lvl4pPr>
            <a:lvl5pPr marL="2057400" indent="-228600">
              <a:defRPr>
                <a:solidFill>
                  <a:schemeClr val="tx1"/>
                </a:solidFill>
                <a:latin typeface="Franklin Gothic Book" panose="020B05030201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Franklin Gothic Book" panose="020B0503020102020204" pitchFamily="34" charset="0"/>
                <a:cs typeface="Arial" panose="020B0604020202020204" pitchFamily="34" charset="0"/>
              </a:defRPr>
            </a:lvl9pPr>
          </a:lstStyle>
          <a:p>
            <a:pPr eaLnBrk="1" hangingPunct="1">
              <a:defRPr/>
            </a:pPr>
            <a:r>
              <a:rPr lang="en-US" sz="2100" b="1" i="1" dirty="0"/>
              <a:t>“Without a plan, there can be no victory”</a:t>
            </a: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49759" y="1257269"/>
            <a:ext cx="2169151" cy="2169151"/>
          </a:xfrm>
          <a:prstGeom prst="rect">
            <a:avLst/>
          </a:prstGeom>
        </p:spPr>
      </p:pic>
    </p:spTree>
    <p:extLst>
      <p:ext uri="{BB962C8B-B14F-4D97-AF65-F5344CB8AC3E}">
        <p14:creationId xmlns:p14="http://schemas.microsoft.com/office/powerpoint/2010/main" xmlns="" val="7373193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275138734"/>
              </p:ext>
            </p:extLst>
          </p:nvPr>
        </p:nvGraphicFramePr>
        <p:xfrm>
          <a:off x="341313" y="1009650"/>
          <a:ext cx="8202379" cy="3523258"/>
        </p:xfrm>
        <a:graphic>
          <a:graphicData uri="http://schemas.openxmlformats.org/drawingml/2006/table">
            <a:tbl>
              <a:tblPr firstRow="1" bandRow="1">
                <a:tableStyleId>{5C22544A-7EE6-4342-B048-85BDC9FD1C3A}</a:tableStyleId>
              </a:tblPr>
              <a:tblGrid>
                <a:gridCol w="1642446"/>
                <a:gridCol w="3385724"/>
                <a:gridCol w="3174209"/>
              </a:tblGrid>
              <a:tr h="716351">
                <a:tc>
                  <a:txBody>
                    <a:bodyPr/>
                    <a:lstStyle/>
                    <a:p>
                      <a:pPr algn="ctr"/>
                      <a:endParaRPr lang="en-US" sz="2100" b="1" dirty="0">
                        <a:solidFill>
                          <a:schemeClr val="bg1"/>
                        </a:solidFill>
                      </a:endParaRPr>
                    </a:p>
                  </a:txBody>
                  <a:tcPr marL="89865" marR="89865" marT="34293" marB="34293">
                    <a:solidFill>
                      <a:schemeClr val="bg1"/>
                    </a:solidFill>
                  </a:tcPr>
                </a:tc>
                <a:tc>
                  <a:txBody>
                    <a:bodyPr/>
                    <a:lstStyle/>
                    <a:p>
                      <a:pPr algn="ctr"/>
                      <a:r>
                        <a:rPr lang="en-US" sz="2100" dirty="0" smtClean="0"/>
                        <a:t>Critical</a:t>
                      </a:r>
                      <a:r>
                        <a:rPr lang="en-US" sz="2100" baseline="0" dirty="0" smtClean="0"/>
                        <a:t> and/or </a:t>
                      </a:r>
                      <a:r>
                        <a:rPr lang="en-US" sz="2100" dirty="0" smtClean="0"/>
                        <a:t>Strategic</a:t>
                      </a:r>
                      <a:endParaRPr lang="en-US" sz="2100" dirty="0"/>
                    </a:p>
                  </a:txBody>
                  <a:tcPr marL="89865" marR="89865" marT="34293" marB="34293">
                    <a:solidFill>
                      <a:schemeClr val="accent2"/>
                    </a:solidFill>
                  </a:tcPr>
                </a:tc>
                <a:tc>
                  <a:txBody>
                    <a:bodyPr/>
                    <a:lstStyle/>
                    <a:p>
                      <a:pPr algn="ctr"/>
                      <a:r>
                        <a:rPr lang="en-US" sz="2100" dirty="0" smtClean="0"/>
                        <a:t>Not</a:t>
                      </a:r>
                      <a:r>
                        <a:rPr lang="en-US" sz="2100" baseline="0" dirty="0" smtClean="0"/>
                        <a:t> Critical or </a:t>
                      </a:r>
                    </a:p>
                    <a:p>
                      <a:pPr algn="ctr"/>
                      <a:r>
                        <a:rPr lang="en-US" sz="2100" baseline="0" dirty="0" smtClean="0"/>
                        <a:t>Strategic</a:t>
                      </a:r>
                      <a:endParaRPr lang="en-US" sz="2100" dirty="0"/>
                    </a:p>
                  </a:txBody>
                  <a:tcPr marL="89865" marR="89865" marT="34293" marB="34293">
                    <a:solidFill>
                      <a:schemeClr val="accent2"/>
                    </a:solidFill>
                  </a:tcPr>
                </a:tc>
              </a:tr>
              <a:tr h="1364116">
                <a:tc>
                  <a:txBody>
                    <a:bodyPr/>
                    <a:lstStyle/>
                    <a:p>
                      <a:pPr algn="ctr"/>
                      <a:endParaRPr lang="en-US" sz="2100" b="1" dirty="0" smtClean="0">
                        <a:solidFill>
                          <a:schemeClr val="bg1"/>
                        </a:solidFill>
                      </a:endParaRPr>
                    </a:p>
                    <a:p>
                      <a:pPr algn="ctr"/>
                      <a:r>
                        <a:rPr lang="en-US" sz="2100" b="1" dirty="0" smtClean="0">
                          <a:solidFill>
                            <a:schemeClr val="bg1"/>
                          </a:solidFill>
                        </a:rPr>
                        <a:t>Easy to Move</a:t>
                      </a:r>
                    </a:p>
                    <a:p>
                      <a:pPr algn="ctr"/>
                      <a:endParaRPr lang="en-US" sz="2100" b="1" dirty="0">
                        <a:solidFill>
                          <a:schemeClr val="bg1"/>
                        </a:solidFill>
                      </a:endParaRPr>
                    </a:p>
                  </a:txBody>
                  <a:tcPr marL="89865" marR="89865" marT="34293" marB="34293">
                    <a:solidFill>
                      <a:schemeClr val="accent2"/>
                    </a:solidFill>
                  </a:tcPr>
                </a:tc>
                <a:tc>
                  <a:txBody>
                    <a:bodyPr/>
                    <a:lstStyle/>
                    <a:p>
                      <a:r>
                        <a:rPr lang="en-US" sz="1900" dirty="0" smtClean="0"/>
                        <a:t>1</a:t>
                      </a:r>
                      <a:r>
                        <a:rPr lang="en-US" sz="2100" b="1" dirty="0" smtClean="0"/>
                        <a:t> </a:t>
                      </a:r>
                    </a:p>
                    <a:p>
                      <a:pPr algn="ctr"/>
                      <a:r>
                        <a:rPr lang="en-US" sz="2100" b="1" dirty="0" smtClean="0"/>
                        <a:t>SaaS or </a:t>
                      </a:r>
                      <a:r>
                        <a:rPr lang="en-US" sz="2100" b="1" dirty="0" err="1" smtClean="0"/>
                        <a:t>IaaS</a:t>
                      </a:r>
                      <a:endParaRPr lang="en-US" sz="1900" dirty="0"/>
                    </a:p>
                  </a:txBody>
                  <a:tcPr marL="89865" marR="89865" marT="34293" marB="34293">
                    <a:solidFill>
                      <a:schemeClr val="accent3">
                        <a:lumMod val="40000"/>
                        <a:lumOff val="60000"/>
                      </a:schemeClr>
                    </a:solidFill>
                  </a:tcPr>
                </a:tc>
                <a:tc>
                  <a:txBody>
                    <a:bodyPr/>
                    <a:lstStyle/>
                    <a:p>
                      <a:r>
                        <a:rPr lang="en-US" sz="1900" dirty="0" smtClean="0"/>
                        <a:t>2</a:t>
                      </a:r>
                    </a:p>
                    <a:p>
                      <a:endParaRPr lang="en-US" sz="1900" dirty="0" smtClean="0"/>
                    </a:p>
                    <a:p>
                      <a:pPr algn="ctr"/>
                      <a:r>
                        <a:rPr lang="en-US" sz="2100" b="1" dirty="0" smtClean="0"/>
                        <a:t> </a:t>
                      </a:r>
                      <a:endParaRPr lang="en-US" sz="2100" b="1" dirty="0"/>
                    </a:p>
                  </a:txBody>
                  <a:tcPr marL="89865" marR="89865" marT="34293" marB="34293">
                    <a:solidFill>
                      <a:schemeClr val="accent3">
                        <a:lumMod val="40000"/>
                        <a:lumOff val="60000"/>
                      </a:schemeClr>
                    </a:solidFill>
                  </a:tcPr>
                </a:tc>
              </a:tr>
              <a:tr h="1442791">
                <a:tc>
                  <a:txBody>
                    <a:bodyPr/>
                    <a:lstStyle/>
                    <a:p>
                      <a:pPr algn="ctr"/>
                      <a:endParaRPr lang="en-US" sz="2100" b="1" dirty="0" smtClean="0">
                        <a:solidFill>
                          <a:schemeClr val="bg1"/>
                        </a:solidFill>
                      </a:endParaRPr>
                    </a:p>
                    <a:p>
                      <a:pPr algn="ctr"/>
                      <a:r>
                        <a:rPr lang="en-US" sz="2100" b="1" dirty="0" smtClean="0">
                          <a:solidFill>
                            <a:schemeClr val="bg1"/>
                          </a:solidFill>
                        </a:rPr>
                        <a:t>Hard to Move</a:t>
                      </a:r>
                      <a:endParaRPr lang="en-US" sz="2100" b="1" dirty="0">
                        <a:solidFill>
                          <a:schemeClr val="bg1"/>
                        </a:solidFill>
                      </a:endParaRPr>
                    </a:p>
                  </a:txBody>
                  <a:tcPr marL="89865" marR="89865" marT="34293" marB="34293">
                    <a:solidFill>
                      <a:schemeClr val="accent2"/>
                    </a:solidFill>
                  </a:tcPr>
                </a:tc>
                <a:tc>
                  <a:txBody>
                    <a:bodyPr/>
                    <a:lstStyle/>
                    <a:p>
                      <a:pPr algn="l"/>
                      <a:r>
                        <a:rPr lang="en-US" sz="1900" dirty="0" smtClean="0"/>
                        <a:t>3</a:t>
                      </a:r>
                    </a:p>
                    <a:p>
                      <a:pPr algn="ctr"/>
                      <a:r>
                        <a:rPr lang="en-US" sz="2100" b="1" dirty="0" smtClean="0"/>
                        <a:t>Custom</a:t>
                      </a:r>
                      <a:r>
                        <a:rPr lang="en-US" sz="2100" b="1" baseline="0" dirty="0" smtClean="0"/>
                        <a:t> Business Apps.</a:t>
                      </a:r>
                    </a:p>
                    <a:p>
                      <a:pPr algn="ctr"/>
                      <a:r>
                        <a:rPr lang="en-US" sz="2100" b="1" baseline="0" dirty="0" smtClean="0"/>
                        <a:t>Oracle Financials</a:t>
                      </a:r>
                      <a:endParaRPr lang="en-US" sz="1900" dirty="0"/>
                    </a:p>
                  </a:txBody>
                  <a:tcPr marL="89865" marR="89865" marT="34293" marB="34293">
                    <a:solidFill>
                      <a:schemeClr val="accent3">
                        <a:lumMod val="40000"/>
                        <a:lumOff val="60000"/>
                      </a:schemeClr>
                    </a:solidFill>
                  </a:tcPr>
                </a:tc>
                <a:tc>
                  <a:txBody>
                    <a:bodyPr/>
                    <a:lstStyle/>
                    <a:p>
                      <a:pPr algn="l"/>
                      <a:r>
                        <a:rPr lang="en-US" sz="1900" dirty="0" smtClean="0"/>
                        <a:t>4</a:t>
                      </a:r>
                    </a:p>
                    <a:p>
                      <a:pPr algn="ctr"/>
                      <a:r>
                        <a:rPr lang="en-US" sz="2100" b="1" dirty="0" smtClean="0"/>
                        <a:t>Legacy App</a:t>
                      </a:r>
                      <a:r>
                        <a:rPr lang="en-US" sz="2100" b="1" baseline="0" dirty="0" smtClean="0"/>
                        <a:t> Zone</a:t>
                      </a:r>
                      <a:endParaRPr lang="en-US" sz="2100" b="1" dirty="0" smtClean="0"/>
                    </a:p>
                    <a:p>
                      <a:pPr algn="ctr"/>
                      <a:r>
                        <a:rPr lang="en-US" sz="2100" b="1" dirty="0" smtClean="0"/>
                        <a:t>Kill or Replace Services</a:t>
                      </a:r>
                      <a:endParaRPr lang="en-US" sz="2100" b="1" dirty="0"/>
                    </a:p>
                  </a:txBody>
                  <a:tcPr marL="89865" marR="89865" marT="34293" marB="34293">
                    <a:solidFill>
                      <a:schemeClr val="accent3">
                        <a:lumMod val="40000"/>
                        <a:lumOff val="60000"/>
                      </a:schemeClr>
                    </a:solidFill>
                  </a:tcPr>
                </a:tc>
              </a:tr>
            </a:tbl>
          </a:graphicData>
        </a:graphic>
      </p:graphicFrame>
      <p:sp>
        <p:nvSpPr>
          <p:cNvPr id="2" name="Title 1"/>
          <p:cNvSpPr>
            <a:spLocks noGrp="1"/>
          </p:cNvSpPr>
          <p:nvPr>
            <p:ph type="title"/>
          </p:nvPr>
        </p:nvSpPr>
        <p:spPr/>
        <p:txBody>
          <a:bodyPr>
            <a:normAutofit/>
          </a:bodyPr>
          <a:lstStyle/>
          <a:p>
            <a:pPr>
              <a:defRPr/>
            </a:pPr>
            <a:r>
              <a:rPr lang="en-US" sz="2100" dirty="0" smtClean="0"/>
              <a:t>Categorize Apps and Reduce </a:t>
            </a:r>
            <a:r>
              <a:rPr lang="en-US" sz="2100" dirty="0"/>
              <a:t>V</a:t>
            </a:r>
            <a:r>
              <a:rPr lang="en-US" sz="2100" dirty="0" smtClean="0"/>
              <a:t>ariables</a:t>
            </a:r>
            <a:endParaRPr lang="en-US" sz="2100" dirty="0"/>
          </a:p>
        </p:txBody>
      </p:sp>
      <p:sp>
        <p:nvSpPr>
          <p:cNvPr id="7" name="Down Arrow 6"/>
          <p:cNvSpPr/>
          <p:nvPr/>
        </p:nvSpPr>
        <p:spPr>
          <a:xfrm rot="5400000">
            <a:off x="5166751" y="2415631"/>
            <a:ext cx="442516" cy="510977"/>
          </a:xfrm>
          <a:prstGeom prst="downArrow">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950" dirty="0"/>
          </a:p>
        </p:txBody>
      </p:sp>
    </p:spTree>
    <p:extLst>
      <p:ext uri="{BB962C8B-B14F-4D97-AF65-F5344CB8AC3E}">
        <p14:creationId xmlns:p14="http://schemas.microsoft.com/office/powerpoint/2010/main" xmlns="" val="355285872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59270" y="81966"/>
            <a:ext cx="4513461" cy="857250"/>
          </a:xfrm>
        </p:spPr>
        <p:txBody>
          <a:bodyPr/>
          <a:lstStyle/>
          <a:p>
            <a:pPr eaLnBrk="1" hangingPunct="1"/>
            <a:r>
              <a:rPr lang="en-US" altLang="en-US" dirty="0" smtClean="0">
                <a:latin typeface="Arial" panose="020B0604020202020204" pitchFamily="34" charset="0"/>
                <a:cs typeface="Arial" panose="020B0604020202020204" pitchFamily="34" charset="0"/>
              </a:rPr>
              <a:t>2</a:t>
            </a:r>
            <a:r>
              <a:rPr lang="en-US" altLang="en-US" baseline="30000" dirty="0">
                <a:latin typeface="Arial" panose="020B0604020202020204" pitchFamily="34" charset="0"/>
                <a:cs typeface="Arial" panose="020B0604020202020204" pitchFamily="34" charset="0"/>
              </a:rPr>
              <a:t>n</a:t>
            </a:r>
            <a:r>
              <a:rPr lang="en-US" altLang="en-US" baseline="30000" dirty="0" smtClean="0">
                <a:latin typeface="Arial" panose="020B0604020202020204" pitchFamily="34" charset="0"/>
                <a:cs typeface="Arial" panose="020B0604020202020204" pitchFamily="34" charset="0"/>
              </a:rPr>
              <a:t>d</a:t>
            </a:r>
            <a:r>
              <a:rPr lang="en-US" altLang="en-US" dirty="0" smtClean="0">
                <a:latin typeface="Arial" panose="020B0604020202020204" pitchFamily="34" charset="0"/>
                <a:cs typeface="Arial" panose="020B0604020202020204" pitchFamily="34" charset="0"/>
              </a:rPr>
              <a:t> </a:t>
            </a:r>
            <a:r>
              <a:rPr lang="en-US" altLang="en-US" baseline="30000"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Lesson Learned</a:t>
            </a:r>
          </a:p>
        </p:txBody>
      </p:sp>
      <p:sp>
        <p:nvSpPr>
          <p:cNvPr id="39940" name="Content Placeholder 2"/>
          <p:cNvSpPr>
            <a:spLocks noGrp="1"/>
          </p:cNvSpPr>
          <p:nvPr>
            <p:ph idx="1"/>
          </p:nvPr>
        </p:nvSpPr>
        <p:spPr>
          <a:xfrm>
            <a:off x="2237173" y="1316589"/>
            <a:ext cx="6399136" cy="3301008"/>
          </a:xfrm>
        </p:spPr>
        <p:txBody>
          <a:bodyPr>
            <a:normAutofit/>
          </a:bodyPr>
          <a:lstStyle/>
          <a:p>
            <a:pPr marL="0" indent="0">
              <a:buNone/>
              <a:defRPr/>
            </a:pPr>
            <a:r>
              <a:rPr lang="en-US" sz="2400" b="1" dirty="0">
                <a:latin typeface="Arial" panose="020B0604020202020204" pitchFamily="34" charset="0"/>
                <a:cs typeface="Arial" panose="020B0604020202020204" pitchFamily="34" charset="0"/>
              </a:rPr>
              <a:t>Personnel requirements in the cloud really are different from traditional </a:t>
            </a:r>
            <a:r>
              <a:rPr lang="en-US" sz="2400" b="1" dirty="0" smtClean="0">
                <a:latin typeface="Arial" panose="020B0604020202020204" pitchFamily="34" charset="0"/>
                <a:cs typeface="Arial" panose="020B0604020202020204" pitchFamily="34" charset="0"/>
              </a:rPr>
              <a:t>operations</a:t>
            </a:r>
            <a:endParaRPr lang="en-US" sz="2400" dirty="0" smtClean="0">
              <a:latin typeface="Arial" panose="020B0604020202020204" pitchFamily="34" charset="0"/>
              <a:cs typeface="Arial" panose="020B0604020202020204" pitchFamily="34" charset="0"/>
            </a:endParaRPr>
          </a:p>
          <a:p>
            <a:pPr lvl="1" eaLnBrk="1" hangingPunct="1">
              <a:buFont typeface="Wingdings" panose="05000000000000000000" pitchFamily="2" charset="2"/>
              <a:buChar char="§"/>
              <a:defRPr/>
            </a:pPr>
            <a:r>
              <a:rPr lang="en-US" dirty="0" smtClean="0">
                <a:latin typeface="Arial" panose="020B0604020202020204" pitchFamily="34" charset="0"/>
                <a:cs typeface="Arial" panose="020B0604020202020204" pitchFamily="34" charset="0"/>
              </a:rPr>
              <a:t>Strong Ops need for Software Engineering skills</a:t>
            </a:r>
          </a:p>
          <a:p>
            <a:pPr lvl="1" eaLnBrk="1" hangingPunct="1">
              <a:buFont typeface="Wingdings" panose="05000000000000000000" pitchFamily="2" charset="2"/>
              <a:buChar char="§"/>
              <a:defRPr/>
            </a:pPr>
            <a:r>
              <a:rPr lang="en-US" dirty="0" smtClean="0">
                <a:latin typeface="Arial" panose="020B0604020202020204" pitchFamily="34" charset="0"/>
                <a:cs typeface="Arial" panose="020B0604020202020204" pitchFamily="34" charset="0"/>
              </a:rPr>
              <a:t>Minimized need for deep Network or Storage</a:t>
            </a:r>
          </a:p>
          <a:p>
            <a:pPr marL="457200" lvl="1" indent="0" eaLnBrk="1" hangingPunct="1">
              <a:buNone/>
              <a:defRPr/>
            </a:pPr>
            <a:endParaRPr lang="en-US" dirty="0" smtClean="0">
              <a:latin typeface="Arial" panose="020B0604020202020204" pitchFamily="34" charset="0"/>
              <a:cs typeface="Arial" panose="020B0604020202020204" pitchFamily="34" charset="0"/>
            </a:endParaRPr>
          </a:p>
          <a:p>
            <a:pPr marL="0" lvl="1" indent="0" eaLnBrk="1" hangingPunct="1">
              <a:buNone/>
              <a:defRPr/>
            </a:pPr>
            <a:r>
              <a:rPr lang="en-US" dirty="0" smtClean="0">
                <a:latin typeface="Arial" panose="020B0604020202020204" pitchFamily="34" charset="0"/>
                <a:cs typeface="Arial" panose="020B0604020202020204" pitchFamily="34" charset="0"/>
              </a:rPr>
              <a:t>Not just in Ops…also for QA, Release, Dev and Security</a:t>
            </a: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8871" y="1207049"/>
            <a:ext cx="1848302" cy="1848302"/>
          </a:xfrm>
          <a:prstGeom prst="rect">
            <a:avLst/>
          </a:prstGeom>
        </p:spPr>
      </p:pic>
    </p:spTree>
    <p:extLst>
      <p:ext uri="{BB962C8B-B14F-4D97-AF65-F5344CB8AC3E}">
        <p14:creationId xmlns:p14="http://schemas.microsoft.com/office/powerpoint/2010/main" xmlns="" val="39574444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59270" y="97432"/>
            <a:ext cx="4513461" cy="857250"/>
          </a:xfrm>
        </p:spPr>
        <p:txBody>
          <a:bodyPr/>
          <a:lstStyle/>
          <a:p>
            <a:pPr eaLnBrk="1" hangingPunct="1"/>
            <a:r>
              <a:rPr lang="en-US" altLang="en-US" dirty="0" smtClean="0">
                <a:latin typeface="Arial" panose="020B0604020202020204" pitchFamily="34" charset="0"/>
                <a:cs typeface="Arial" panose="020B0604020202020204" pitchFamily="34" charset="0"/>
              </a:rPr>
              <a:t>3rd </a:t>
            </a:r>
            <a:r>
              <a:rPr lang="en-US" altLang="en-US" baseline="30000"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Lesson Learned</a:t>
            </a:r>
          </a:p>
        </p:txBody>
      </p:sp>
      <p:sp>
        <p:nvSpPr>
          <p:cNvPr id="39940" name="Content Placeholder 2"/>
          <p:cNvSpPr>
            <a:spLocks noGrp="1"/>
          </p:cNvSpPr>
          <p:nvPr>
            <p:ph idx="1"/>
          </p:nvPr>
        </p:nvSpPr>
        <p:spPr>
          <a:xfrm>
            <a:off x="2292001" y="1361291"/>
            <a:ext cx="6585669" cy="2420596"/>
          </a:xfrm>
        </p:spPr>
        <p:txBody>
          <a:bodyPr>
            <a:noAutofit/>
          </a:bodyPr>
          <a:lstStyle/>
          <a:p>
            <a:pPr marL="0" indent="0">
              <a:buNone/>
              <a:defRPr/>
            </a:pPr>
            <a:r>
              <a:rPr lang="en-US" sz="2400" b="1" dirty="0" smtClean="0">
                <a:latin typeface="Arial" panose="020B0604020202020204" pitchFamily="34" charset="0"/>
                <a:cs typeface="Arial" panose="020B0604020202020204" pitchFamily="34" charset="0"/>
              </a:rPr>
              <a:t>The Burden of “Day Jobs” During Migration</a:t>
            </a:r>
            <a:endParaRPr lang="en-US" sz="18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Existing Staff frequently asked to:</a:t>
            </a:r>
            <a:endParaRPr lang="en-US" sz="2000" dirty="0">
              <a:latin typeface="Arial" panose="020B0604020202020204" pitchFamily="34" charset="0"/>
              <a:cs typeface="Arial" panose="020B0604020202020204" pitchFamily="34" charset="0"/>
            </a:endParaRPr>
          </a:p>
          <a:p>
            <a:pPr lvl="1">
              <a:buFont typeface="Arial" panose="020B0604020202020204" pitchFamily="34" charset="0"/>
              <a:buChar char="−"/>
              <a:defRPr/>
            </a:pPr>
            <a:r>
              <a:rPr lang="en-US" sz="1700" dirty="0" smtClean="0">
                <a:latin typeface="Arial" panose="020B0604020202020204" pitchFamily="34" charset="0"/>
                <a:cs typeface="Arial" panose="020B0604020202020204" pitchFamily="34" charset="0"/>
              </a:rPr>
              <a:t>Maintain </a:t>
            </a:r>
            <a:r>
              <a:rPr lang="en-US" sz="1700" dirty="0">
                <a:latin typeface="Arial" panose="020B0604020202020204" pitchFamily="34" charset="0"/>
                <a:cs typeface="Arial" panose="020B0604020202020204" pitchFamily="34" charset="0"/>
              </a:rPr>
              <a:t>current infrastructure</a:t>
            </a:r>
          </a:p>
          <a:p>
            <a:pPr lvl="1">
              <a:buFont typeface="Arial" panose="020B0604020202020204" pitchFamily="34" charset="0"/>
              <a:buChar char="−"/>
              <a:defRPr/>
            </a:pPr>
            <a:r>
              <a:rPr lang="en-US" sz="1700" dirty="0">
                <a:latin typeface="Arial" panose="020B0604020202020204" pitchFamily="34" charset="0"/>
                <a:cs typeface="Arial" panose="020B0604020202020204" pitchFamily="34" charset="0"/>
              </a:rPr>
              <a:t>Learn new skills</a:t>
            </a:r>
          </a:p>
          <a:p>
            <a:pPr lvl="1">
              <a:buFont typeface="Arial" panose="020B0604020202020204" pitchFamily="34" charset="0"/>
              <a:buChar char="−"/>
              <a:defRPr/>
            </a:pPr>
            <a:r>
              <a:rPr lang="en-US" sz="1700" dirty="0">
                <a:latin typeface="Arial" panose="020B0604020202020204" pitchFamily="34" charset="0"/>
                <a:cs typeface="Arial" panose="020B0604020202020204" pitchFamily="34" charset="0"/>
              </a:rPr>
              <a:t>Build out new infrastructure </a:t>
            </a:r>
          </a:p>
          <a:p>
            <a:pPr lvl="1">
              <a:buFont typeface="Arial" panose="020B0604020202020204" pitchFamily="34" charset="0"/>
              <a:buChar char="−"/>
              <a:defRPr/>
            </a:pPr>
            <a:r>
              <a:rPr lang="en-US" sz="1700" dirty="0">
                <a:latin typeface="Arial" panose="020B0604020202020204" pitchFamily="34" charset="0"/>
                <a:cs typeface="Arial" panose="020B0604020202020204" pitchFamily="34" charset="0"/>
              </a:rPr>
              <a:t>Migrate applications to the new environment </a:t>
            </a:r>
          </a:p>
          <a:p>
            <a:pPr lvl="1">
              <a:buFont typeface="Arial" panose="020B0604020202020204" pitchFamily="34" charset="0"/>
              <a:buChar char="−"/>
              <a:defRPr/>
            </a:pPr>
            <a:r>
              <a:rPr lang="en-US" sz="1700" dirty="0">
                <a:latin typeface="Arial" panose="020B0604020202020204" pitchFamily="34" charset="0"/>
                <a:cs typeface="Arial" panose="020B0604020202020204" pitchFamily="34" charset="0"/>
              </a:rPr>
              <a:t>Decommission </a:t>
            </a:r>
            <a:r>
              <a:rPr lang="en-US" sz="1700" dirty="0" smtClean="0">
                <a:latin typeface="Arial" panose="020B0604020202020204" pitchFamily="34" charset="0"/>
                <a:cs typeface="Arial" panose="020B0604020202020204" pitchFamily="34" charset="0"/>
              </a:rPr>
              <a:t>the old environment</a:t>
            </a:r>
            <a:endParaRPr lang="en-US"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3058" y="1242018"/>
            <a:ext cx="1634756" cy="1634756"/>
          </a:xfrm>
          <a:prstGeom prst="rect">
            <a:avLst/>
          </a:prstGeom>
        </p:spPr>
      </p:pic>
      <p:sp>
        <p:nvSpPr>
          <p:cNvPr id="2" name="Rectangle 1"/>
          <p:cNvSpPr/>
          <p:nvPr/>
        </p:nvSpPr>
        <p:spPr>
          <a:xfrm>
            <a:off x="2292001" y="4003830"/>
            <a:ext cx="5979110" cy="369332"/>
          </a:xfrm>
          <a:prstGeom prst="rect">
            <a:avLst/>
          </a:prstGeom>
        </p:spPr>
        <p:txBody>
          <a:bodyPr wrap="square">
            <a:spAutoFit/>
          </a:bodyPr>
          <a:lstStyle/>
          <a:p>
            <a:pPr marL="0" lvl="1">
              <a:defRPr/>
            </a:pPr>
            <a:r>
              <a:rPr lang="en-US" b="1" dirty="0" smtClean="0">
                <a:latin typeface="Arial" panose="020B0604020202020204" pitchFamily="34" charset="0"/>
                <a:cs typeface="Arial" panose="020B0604020202020204" pitchFamily="34" charset="0"/>
              </a:rPr>
              <a:t>Do </a:t>
            </a:r>
            <a:r>
              <a:rPr lang="en-US" b="1" dirty="0">
                <a:latin typeface="Arial" panose="020B0604020202020204" pitchFamily="34" charset="0"/>
                <a:cs typeface="Arial" panose="020B0604020202020204" pitchFamily="34" charset="0"/>
              </a:rPr>
              <a:t>all of the above on the same salary, and… </a:t>
            </a:r>
          </a:p>
        </p:txBody>
      </p:sp>
    </p:spTree>
    <p:extLst>
      <p:ext uri="{BB962C8B-B14F-4D97-AF65-F5344CB8AC3E}">
        <p14:creationId xmlns:p14="http://schemas.microsoft.com/office/powerpoint/2010/main" xmlns="" val="40125027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http://www.internetmonk.com/wp-content/uploads/excited-skater.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38461" y="1242874"/>
            <a:ext cx="1960535" cy="289067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383677" y="1988598"/>
            <a:ext cx="4272659" cy="523220"/>
          </a:xfrm>
          <a:prstGeom prst="rect">
            <a:avLst/>
          </a:prstGeom>
          <a:noFill/>
        </p:spPr>
        <p:txBody>
          <a:bodyPr wrap="square" rtlCol="0">
            <a:spAutoFit/>
          </a:bodyPr>
          <a:lstStyle/>
          <a:p>
            <a:pPr algn="ctr"/>
            <a:r>
              <a:rPr lang="en-US" sz="2800" b="1" dirty="0" smtClean="0">
                <a:solidFill>
                  <a:schemeClr val="accent2"/>
                </a:solidFill>
              </a:rPr>
              <a:t>Get excited about it!</a:t>
            </a:r>
            <a:endParaRPr lang="en-US" sz="2800" b="1" dirty="0">
              <a:solidFill>
                <a:schemeClr val="accent2"/>
              </a:solidFill>
            </a:endParaRPr>
          </a:p>
        </p:txBody>
      </p:sp>
    </p:spTree>
    <p:extLst>
      <p:ext uri="{BB962C8B-B14F-4D97-AF65-F5344CB8AC3E}">
        <p14:creationId xmlns:p14="http://schemas.microsoft.com/office/powerpoint/2010/main" xmlns="" val="11395105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417921"/>
            <a:ext cx="8363938" cy="423193"/>
          </a:xfrm>
        </p:spPr>
        <p:txBody>
          <a:bodyPr>
            <a:normAutofit fontScale="90000"/>
          </a:bodyPr>
          <a:lstStyle/>
          <a:p>
            <a:r>
              <a:rPr lang="en-US" dirty="0" smtClean="0"/>
              <a:t>Application Migration Challenges</a:t>
            </a:r>
            <a:endParaRPr lang="en-US" dirty="0"/>
          </a:p>
        </p:txBody>
      </p:sp>
      <p:sp>
        <p:nvSpPr>
          <p:cNvPr id="5" name="Content Placeholder 1"/>
          <p:cNvSpPr txBox="1">
            <a:spLocks/>
          </p:cNvSpPr>
          <p:nvPr/>
        </p:nvSpPr>
        <p:spPr>
          <a:xfrm>
            <a:off x="389436" y="1376739"/>
            <a:ext cx="4716820" cy="3237747"/>
          </a:xfrm>
          <a:prstGeom prst="rect">
            <a:avLst/>
          </a:prstGeom>
        </p:spPr>
        <p:txBody>
          <a:bodyPr>
            <a:noAutofit/>
          </a:bodyPr>
          <a:lstStyle>
            <a:lvl1pPr marL="342900" indent="-342900" algn="l" defTabSz="457200" rtl="0" eaLnBrk="1" latinLnBrk="0" hangingPunct="1">
              <a:spcBef>
                <a:spcPct val="20000"/>
              </a:spcBef>
              <a:buFont typeface="Arial"/>
              <a:buChar char="•"/>
              <a:defRPr sz="2800" b="0" i="0" kern="1200">
                <a:solidFill>
                  <a:srgbClr val="595A5D"/>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595A5D"/>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595A5D"/>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US" sz="1800" dirty="0"/>
              <a:t>Lack of accurate discovery tools and processes</a:t>
            </a:r>
          </a:p>
          <a:p>
            <a:pPr>
              <a:buClr>
                <a:schemeClr val="accent1"/>
              </a:buClr>
              <a:buFont typeface="Wingdings" panose="05000000000000000000" pitchFamily="2" charset="2"/>
              <a:buChar char="§"/>
            </a:pPr>
            <a:r>
              <a:rPr lang="en-US" sz="1800" dirty="0"/>
              <a:t>Lack of application </a:t>
            </a:r>
            <a:r>
              <a:rPr lang="en-US" sz="1800" dirty="0" smtClean="0"/>
              <a:t>contexts / information</a:t>
            </a:r>
            <a:endParaRPr lang="en-US" sz="1800" dirty="0"/>
          </a:p>
          <a:p>
            <a:pPr>
              <a:buClr>
                <a:schemeClr val="accent1"/>
              </a:buClr>
              <a:buFont typeface="Wingdings" panose="05000000000000000000" pitchFamily="2" charset="2"/>
              <a:buChar char="§"/>
            </a:pPr>
            <a:r>
              <a:rPr lang="en-US" sz="1800" dirty="0"/>
              <a:t>Limited CMDB or similar data sources</a:t>
            </a:r>
          </a:p>
          <a:p>
            <a:pPr>
              <a:buClr>
                <a:schemeClr val="accent1"/>
              </a:buClr>
              <a:buFont typeface="Wingdings" panose="05000000000000000000" pitchFamily="2" charset="2"/>
              <a:buChar char="§"/>
            </a:pPr>
            <a:r>
              <a:rPr lang="en-US" sz="1800" dirty="0"/>
              <a:t>Inaccurate on premise costs</a:t>
            </a:r>
          </a:p>
          <a:p>
            <a:pPr>
              <a:buClr>
                <a:schemeClr val="accent1"/>
              </a:buClr>
              <a:buFont typeface="Wingdings" panose="05000000000000000000" pitchFamily="2" charset="2"/>
              <a:buChar char="§"/>
            </a:pPr>
            <a:r>
              <a:rPr lang="en-US" sz="1800" dirty="0"/>
              <a:t>Lack of detail and scope with respect to operating model, governance, risk, compliance, security, software licensing, etc. </a:t>
            </a:r>
          </a:p>
          <a:p>
            <a:pPr>
              <a:buClr>
                <a:schemeClr val="accent1"/>
              </a:buClr>
              <a:buFont typeface="Wingdings" panose="05000000000000000000" pitchFamily="2" charset="2"/>
              <a:buChar char="§"/>
            </a:pPr>
            <a:r>
              <a:rPr lang="en-US" sz="1800" dirty="0"/>
              <a:t>Indicators of potential operational practice maturity gaps within examined datasets</a:t>
            </a:r>
          </a:p>
        </p:txBody>
      </p:sp>
      <p:sp>
        <p:nvSpPr>
          <p:cNvPr id="2" name="Isosceles Triangle 1"/>
          <p:cNvSpPr/>
          <p:nvPr/>
        </p:nvSpPr>
        <p:spPr>
          <a:xfrm rot="5400000">
            <a:off x="4420566" y="2842904"/>
            <a:ext cx="2190670" cy="305416"/>
          </a:xfrm>
          <a:prstGeom prst="triangl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Font typeface="+mj-lt"/>
              <a:buAutoNum type="arabicPeriod"/>
            </a:pPr>
            <a:endParaRPr lang="en-US" dirty="0"/>
          </a:p>
        </p:txBody>
      </p:sp>
      <p:sp>
        <p:nvSpPr>
          <p:cNvPr id="6" name="Title 3"/>
          <p:cNvSpPr txBox="1">
            <a:spLocks/>
          </p:cNvSpPr>
          <p:nvPr/>
        </p:nvSpPr>
        <p:spPr>
          <a:xfrm>
            <a:off x="5925546" y="2186121"/>
            <a:ext cx="3167086" cy="1742268"/>
          </a:xfrm>
          <a:prstGeom prst="rect">
            <a:avLst/>
          </a:prstGeom>
        </p:spPr>
        <p:txBody>
          <a:bodyPr vert="horz" lIns="91440" tIns="45720" rIns="91440" bIns="45720" rtlCol="0" anchor="t">
            <a:noAutofit/>
          </a:bodyPr>
          <a:lstStyle>
            <a:lvl1pPr algn="l" defTabSz="457200" rtl="0" eaLnBrk="1" latinLnBrk="0" hangingPunct="1">
              <a:spcBef>
                <a:spcPct val="0"/>
              </a:spcBef>
              <a:buNone/>
              <a:defRPr sz="3000" b="1" i="0" kern="1200">
                <a:solidFill>
                  <a:schemeClr val="tx1"/>
                </a:solidFill>
                <a:latin typeface="Arial"/>
                <a:ea typeface="+mj-ea"/>
                <a:cs typeface="Arial"/>
              </a:defRPr>
            </a:lvl1pPr>
          </a:lstStyle>
          <a:p>
            <a:pPr marL="339725" indent="-339725">
              <a:lnSpc>
                <a:spcPct val="120000"/>
              </a:lnSpc>
              <a:spcAft>
                <a:spcPts val="1200"/>
              </a:spcAft>
              <a:buFont typeface="Wingdings" panose="05000000000000000000" pitchFamily="2" charset="2"/>
              <a:buChar char="Ø"/>
            </a:pPr>
            <a:r>
              <a:rPr lang="en-US" sz="2000" dirty="0" smtClean="0"/>
              <a:t>Increased cost</a:t>
            </a:r>
          </a:p>
          <a:p>
            <a:pPr marL="339725" indent="-339725">
              <a:lnSpc>
                <a:spcPct val="120000"/>
              </a:lnSpc>
              <a:spcAft>
                <a:spcPts val="1200"/>
              </a:spcAft>
              <a:buFont typeface="Wingdings" panose="05000000000000000000" pitchFamily="2" charset="2"/>
              <a:buChar char="Ø"/>
            </a:pPr>
            <a:r>
              <a:rPr lang="en-US" sz="2000" dirty="0" smtClean="0"/>
              <a:t>Longer time to value</a:t>
            </a:r>
          </a:p>
          <a:p>
            <a:pPr marL="339725" indent="-339725">
              <a:lnSpc>
                <a:spcPct val="120000"/>
              </a:lnSpc>
              <a:spcAft>
                <a:spcPts val="1200"/>
              </a:spcAft>
              <a:buFont typeface="Wingdings" panose="05000000000000000000" pitchFamily="2" charset="2"/>
              <a:buChar char="Ø"/>
            </a:pPr>
            <a:r>
              <a:rPr lang="en-US" sz="2000" dirty="0" smtClean="0"/>
              <a:t>Inaction</a:t>
            </a:r>
          </a:p>
          <a:p>
            <a:pPr marL="457200" indent="-457200">
              <a:lnSpc>
                <a:spcPct val="120000"/>
              </a:lnSpc>
              <a:spcAft>
                <a:spcPts val="1200"/>
              </a:spcAft>
              <a:buFont typeface="Wingdings" panose="05000000000000000000" pitchFamily="2" charset="2"/>
              <a:buChar char="ü"/>
            </a:pPr>
            <a:endParaRPr lang="en-US" sz="2000" dirty="0"/>
          </a:p>
        </p:txBody>
      </p:sp>
      <p:sp>
        <p:nvSpPr>
          <p:cNvPr id="3" name="TextBox 2"/>
          <p:cNvSpPr txBox="1"/>
          <p:nvPr/>
        </p:nvSpPr>
        <p:spPr>
          <a:xfrm>
            <a:off x="389436" y="966354"/>
            <a:ext cx="4304872" cy="400110"/>
          </a:xfrm>
          <a:prstGeom prst="rect">
            <a:avLst/>
          </a:prstGeom>
          <a:noFill/>
        </p:spPr>
        <p:txBody>
          <a:bodyPr wrap="square" rtlCol="0">
            <a:spAutoFit/>
          </a:bodyPr>
          <a:lstStyle/>
          <a:p>
            <a:r>
              <a:rPr lang="en-US" sz="2000" b="1" dirty="0" smtClean="0">
                <a:solidFill>
                  <a:schemeClr val="accent2"/>
                </a:solidFill>
              </a:rPr>
              <a:t>Challenges</a:t>
            </a:r>
            <a:endParaRPr lang="en-US" sz="2000" b="1" dirty="0">
              <a:solidFill>
                <a:schemeClr val="accent2"/>
              </a:solidFill>
            </a:endParaRPr>
          </a:p>
        </p:txBody>
      </p:sp>
    </p:spTree>
    <p:extLst>
      <p:ext uri="{BB962C8B-B14F-4D97-AF65-F5344CB8AC3E}">
        <p14:creationId xmlns:p14="http://schemas.microsoft.com/office/powerpoint/2010/main" xmlns="" val="190193437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1118" y="1047565"/>
            <a:ext cx="4884409" cy="2612191"/>
          </a:xfrm>
          <a:prstGeom prst="rect">
            <a:avLst/>
          </a:prstGeom>
          <a:ln>
            <a:solidFill>
              <a:schemeClr val="tx1"/>
            </a:solidFill>
          </a:ln>
          <a:effectLst>
            <a:outerShdw blurRad="50800" dist="38100" dir="8100000" algn="tr" rotWithShape="0">
              <a:prstClr val="black">
                <a:alpha val="40000"/>
              </a:prstClr>
            </a:outerShdw>
          </a:effectLst>
        </p:spPr>
      </p:pic>
      <p:pic>
        <p:nvPicPr>
          <p:cNvPr id="5" name="Picture 4"/>
          <p:cNvPicPr>
            <a:picLocks noChangeAspect="1"/>
          </p:cNvPicPr>
          <p:nvPr/>
        </p:nvPicPr>
        <p:blipFill>
          <a:blip r:embed="rId4"/>
          <a:stretch>
            <a:fillRect/>
          </a:stretch>
        </p:blipFill>
        <p:spPr>
          <a:xfrm>
            <a:off x="3126649" y="2188057"/>
            <a:ext cx="3987614" cy="2591126"/>
          </a:xfrm>
          <a:prstGeom prst="rect">
            <a:avLst/>
          </a:prstGeom>
          <a:ln>
            <a:solidFill>
              <a:schemeClr val="tx1"/>
            </a:solidFill>
          </a:ln>
          <a:effectLst>
            <a:outerShdw blurRad="50800" dist="38100" dir="8100000" algn="tr" rotWithShape="0">
              <a:prstClr val="black">
                <a:alpha val="40000"/>
              </a:prstClr>
            </a:outerShdw>
          </a:effectLst>
        </p:spPr>
      </p:pic>
      <p:pic>
        <p:nvPicPr>
          <p:cNvPr id="7" name="Picture 6"/>
          <p:cNvPicPr>
            <a:picLocks noChangeAspect="1"/>
          </p:cNvPicPr>
          <p:nvPr/>
        </p:nvPicPr>
        <p:blipFill>
          <a:blip r:embed="rId5"/>
          <a:stretch>
            <a:fillRect/>
          </a:stretch>
        </p:blipFill>
        <p:spPr>
          <a:xfrm>
            <a:off x="1195060" y="3770603"/>
            <a:ext cx="1695804" cy="1060511"/>
          </a:xfrm>
          <a:prstGeom prst="rect">
            <a:avLst/>
          </a:prstGeom>
          <a:ln>
            <a:solidFill>
              <a:schemeClr val="tx1"/>
            </a:solidFill>
          </a:ln>
          <a:effectLst>
            <a:outerShdw blurRad="50800" dist="38100" dir="8100000" algn="tr" rotWithShape="0">
              <a:prstClr val="black">
                <a:alpha val="40000"/>
              </a:prstClr>
            </a:outerShdw>
          </a:effectLst>
        </p:spPr>
      </p:pic>
      <p:sp>
        <p:nvSpPr>
          <p:cNvPr id="2" name="Rectangle 1"/>
          <p:cNvSpPr/>
          <p:nvPr/>
        </p:nvSpPr>
        <p:spPr>
          <a:xfrm>
            <a:off x="6742455" y="1075362"/>
            <a:ext cx="1249060" cy="646331"/>
          </a:xfrm>
          <a:prstGeom prst="rect">
            <a:avLst/>
          </a:prstGeom>
        </p:spPr>
        <p:txBody>
          <a:bodyPr wrap="none">
            <a:spAutoFit/>
          </a:bodyPr>
          <a:lstStyle/>
          <a:p>
            <a:pPr algn="ctr"/>
            <a:r>
              <a:rPr lang="en-US" b="1" dirty="0" smtClean="0"/>
              <a:t>Migration</a:t>
            </a:r>
          </a:p>
          <a:p>
            <a:pPr algn="ctr"/>
            <a:r>
              <a:rPr lang="en-US" b="1" dirty="0" smtClean="0"/>
              <a:t>Progress </a:t>
            </a:r>
          </a:p>
        </p:txBody>
      </p:sp>
      <p:sp>
        <p:nvSpPr>
          <p:cNvPr id="10" name="Title 1"/>
          <p:cNvSpPr>
            <a:spLocks noGrp="1"/>
          </p:cNvSpPr>
          <p:nvPr>
            <p:ph type="title"/>
          </p:nvPr>
        </p:nvSpPr>
        <p:spPr>
          <a:xfrm>
            <a:off x="315501" y="79468"/>
            <a:ext cx="5622296" cy="857250"/>
          </a:xfrm>
        </p:spPr>
        <p:txBody>
          <a:bodyPr/>
          <a:lstStyle/>
          <a:p>
            <a:pPr eaLnBrk="1" hangingPunct="1"/>
            <a:r>
              <a:rPr lang="en-US" altLang="en-US" dirty="0" smtClean="0">
                <a:latin typeface="Arial" panose="020B0604020202020204" pitchFamily="34" charset="0"/>
                <a:cs typeface="Arial" panose="020B0604020202020204" pitchFamily="34" charset="0"/>
              </a:rPr>
              <a:t>4th</a:t>
            </a:r>
            <a:r>
              <a:rPr lang="en-US" altLang="en-US" baseline="30000"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Lesson Learned</a:t>
            </a:r>
            <a:br>
              <a:rPr lang="en-US" altLang="en-US" dirty="0" smtClean="0">
                <a:latin typeface="Arial" panose="020B0604020202020204" pitchFamily="34" charset="0"/>
                <a:cs typeface="Arial" panose="020B0604020202020204" pitchFamily="34" charset="0"/>
              </a:rPr>
            </a:br>
            <a:r>
              <a:rPr lang="en-US" altLang="en-US" sz="2000" dirty="0" smtClean="0">
                <a:latin typeface="Arial" panose="020B0604020202020204" pitchFamily="34" charset="0"/>
                <a:cs typeface="Arial" panose="020B0604020202020204" pitchFamily="34" charset="0"/>
              </a:rPr>
              <a:t>Build Momentum, Monitor and Report </a:t>
            </a:r>
            <a:r>
              <a:rPr lang="en-US" altLang="en-US" sz="2000" dirty="0">
                <a:latin typeface="Arial" panose="020B0604020202020204" pitchFamily="34" charset="0"/>
                <a:cs typeface="Arial" panose="020B0604020202020204" pitchFamily="34" charset="0"/>
              </a:rPr>
              <a:t>S</a:t>
            </a:r>
            <a:r>
              <a:rPr lang="en-US" altLang="en-US" sz="2000" dirty="0" smtClean="0">
                <a:latin typeface="Arial" panose="020B0604020202020204" pitchFamily="34" charset="0"/>
                <a:cs typeface="Arial" panose="020B0604020202020204" pitchFamily="34" charset="0"/>
              </a:rPr>
              <a:t>tatus</a:t>
            </a:r>
            <a:endParaRPr lang="en-US" altLang="en-US"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6">
            <a:extLst>
              <a:ext uri="{28A0092B-C50C-407E-A947-70E740481C1C}">
                <a14:useLocalDpi xmlns:a14="http://schemas.microsoft.com/office/drawing/2010/main" xmlns="" val="0"/>
              </a:ext>
            </a:extLst>
          </a:blip>
          <a:srcRect r="23878"/>
          <a:stretch/>
        </p:blipFill>
        <p:spPr>
          <a:xfrm>
            <a:off x="7079265" y="1556733"/>
            <a:ext cx="1833916" cy="2409178"/>
          </a:xfrm>
          <a:prstGeom prst="rect">
            <a:avLst/>
          </a:prstGeom>
        </p:spPr>
      </p:pic>
    </p:spTree>
    <p:extLst>
      <p:ext uri="{BB962C8B-B14F-4D97-AF65-F5344CB8AC3E}">
        <p14:creationId xmlns:p14="http://schemas.microsoft.com/office/powerpoint/2010/main" xmlns="" val="35497869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itle 1"/>
          <p:cNvSpPr>
            <a:spLocks noGrp="1"/>
          </p:cNvSpPr>
          <p:nvPr>
            <p:ph type="title"/>
          </p:nvPr>
        </p:nvSpPr>
        <p:spPr>
          <a:xfrm>
            <a:off x="287078" y="104287"/>
            <a:ext cx="4500563" cy="857250"/>
          </a:xfrm>
        </p:spPr>
        <p:txBody>
          <a:bodyPr/>
          <a:lstStyle/>
          <a:p>
            <a:pPr eaLnBrk="1" hangingPunct="1"/>
            <a:r>
              <a:rPr lang="en-US" altLang="en-US" dirty="0" smtClean="0">
                <a:latin typeface="Arial" panose="020B0604020202020204" pitchFamily="34" charset="0"/>
                <a:cs typeface="Arial" panose="020B0604020202020204" pitchFamily="34" charset="0"/>
              </a:rPr>
              <a:t>5</a:t>
            </a:r>
            <a:r>
              <a:rPr lang="en-US" altLang="en-US" baseline="30000" dirty="0" smtClean="0">
                <a:latin typeface="Arial" panose="020B0604020202020204" pitchFamily="34" charset="0"/>
                <a:cs typeface="Arial" panose="020B0604020202020204" pitchFamily="34" charset="0"/>
              </a:rPr>
              <a:t>th</a:t>
            </a:r>
            <a:r>
              <a:rPr lang="en-US" altLang="en-US" dirty="0" smtClean="0">
                <a:latin typeface="Arial" panose="020B0604020202020204" pitchFamily="34" charset="0"/>
                <a:cs typeface="Arial" panose="020B0604020202020204" pitchFamily="34" charset="0"/>
              </a:rPr>
              <a:t> Lesson Learned</a:t>
            </a:r>
          </a:p>
        </p:txBody>
      </p:sp>
      <p:sp>
        <p:nvSpPr>
          <p:cNvPr id="41988" name="Content Placeholder 2"/>
          <p:cNvSpPr>
            <a:spLocks noGrp="1"/>
          </p:cNvSpPr>
          <p:nvPr>
            <p:ph idx="1"/>
          </p:nvPr>
        </p:nvSpPr>
        <p:spPr>
          <a:xfrm>
            <a:off x="349222" y="1139395"/>
            <a:ext cx="4189228" cy="800695"/>
          </a:xfrm>
        </p:spPr>
        <p:txBody>
          <a:bodyPr>
            <a:normAutofit/>
          </a:bodyPr>
          <a:lstStyle/>
          <a:p>
            <a:pPr marL="0" indent="0">
              <a:buNone/>
              <a:defRPr/>
            </a:pPr>
            <a:r>
              <a:rPr lang="en-US" sz="2400" b="1" dirty="0">
                <a:latin typeface="Arial" panose="020B0604020202020204" pitchFamily="34" charset="0"/>
                <a:cs typeface="Arial" panose="020B0604020202020204" pitchFamily="34" charset="0"/>
              </a:rPr>
              <a:t>Architecture is </a:t>
            </a:r>
            <a:r>
              <a:rPr lang="en-US" sz="2400" b="1" dirty="0" smtClean="0">
                <a:latin typeface="Arial" panose="020B0604020202020204" pitchFamily="34" charset="0"/>
                <a:cs typeface="Arial" panose="020B0604020202020204" pitchFamily="34" charset="0"/>
              </a:rPr>
              <a:t>Key</a:t>
            </a:r>
            <a:endParaRPr lang="en-US" sz="2000" b="1" dirty="0" smtClean="0">
              <a:latin typeface="Arial" panose="020B0604020202020204" pitchFamily="34" charset="0"/>
              <a:cs typeface="Arial" panose="020B0604020202020204" pitchFamily="34" charset="0"/>
            </a:endParaRPr>
          </a:p>
        </p:txBody>
      </p:sp>
      <p:sp>
        <p:nvSpPr>
          <p:cNvPr id="7" name="TextBox 6"/>
          <p:cNvSpPr txBox="1"/>
          <p:nvPr/>
        </p:nvSpPr>
        <p:spPr>
          <a:xfrm>
            <a:off x="349222" y="1601886"/>
            <a:ext cx="3530010" cy="1738938"/>
          </a:xfrm>
          <a:prstGeom prst="rect">
            <a:avLst/>
          </a:prstGeom>
          <a:noFill/>
        </p:spPr>
        <p:txBody>
          <a:bodyPr wrap="square">
            <a:spAutoFit/>
          </a:bodyPr>
          <a:lstStyle/>
          <a:p>
            <a:pPr marL="285750" indent="-285750">
              <a:spcBef>
                <a:spcPct val="20000"/>
              </a:spcBef>
              <a:spcAft>
                <a:spcPts val="600"/>
              </a:spcAft>
              <a:buClr>
                <a:schemeClr val="accent1"/>
              </a:buClr>
              <a:buFont typeface="Wingdings" panose="05000000000000000000" pitchFamily="2" charset="2"/>
              <a:buChar char="§"/>
              <a:defRPr/>
            </a:pPr>
            <a:r>
              <a:rPr lang="en-US" sz="2000" dirty="0">
                <a:solidFill>
                  <a:srgbClr val="595A5D"/>
                </a:solidFill>
                <a:latin typeface="Arial" panose="020B0604020202020204" pitchFamily="34" charset="0"/>
                <a:cs typeface="Arial" panose="020B0604020202020204" pitchFamily="34" charset="0"/>
              </a:rPr>
              <a:t>Unexpected </a:t>
            </a:r>
            <a:r>
              <a:rPr lang="en-US" sz="2000" dirty="0" smtClean="0">
                <a:solidFill>
                  <a:srgbClr val="595A5D"/>
                </a:solidFill>
                <a:latin typeface="Arial" panose="020B0604020202020204" pitchFamily="34" charset="0"/>
                <a:cs typeface="Arial" panose="020B0604020202020204" pitchFamily="34" charset="0"/>
              </a:rPr>
              <a:t>Savings</a:t>
            </a:r>
            <a:endParaRPr lang="en-US" sz="2000" dirty="0">
              <a:solidFill>
                <a:srgbClr val="595A5D"/>
              </a:solidFill>
              <a:latin typeface="Arial" panose="020B0604020202020204" pitchFamily="34" charset="0"/>
              <a:cs typeface="Arial" panose="020B0604020202020204" pitchFamily="34" charset="0"/>
            </a:endParaRPr>
          </a:p>
          <a:p>
            <a:pPr marL="285750" indent="-285750">
              <a:spcBef>
                <a:spcPct val="20000"/>
              </a:spcBef>
              <a:spcAft>
                <a:spcPts val="600"/>
              </a:spcAft>
              <a:buClr>
                <a:schemeClr val="accent1"/>
              </a:buClr>
              <a:buFont typeface="Wingdings" panose="05000000000000000000" pitchFamily="2" charset="2"/>
              <a:buChar char="§"/>
              <a:defRPr/>
            </a:pPr>
            <a:r>
              <a:rPr lang="en-US" sz="2000" dirty="0" smtClean="0">
                <a:solidFill>
                  <a:srgbClr val="595A5D"/>
                </a:solidFill>
                <a:latin typeface="Arial" panose="020B0604020202020204" pitchFamily="34" charset="0"/>
                <a:cs typeface="Arial" panose="020B0604020202020204" pitchFamily="34" charset="0"/>
              </a:rPr>
              <a:t>What…No </a:t>
            </a:r>
            <a:r>
              <a:rPr lang="en-US" sz="2000" dirty="0">
                <a:solidFill>
                  <a:srgbClr val="595A5D"/>
                </a:solidFill>
                <a:latin typeface="Arial" panose="020B0604020202020204" pitchFamily="34" charset="0"/>
                <a:cs typeface="Arial" panose="020B0604020202020204" pitchFamily="34" charset="0"/>
              </a:rPr>
              <a:t>Web Servers</a:t>
            </a:r>
            <a:r>
              <a:rPr lang="en-US" sz="2000" dirty="0" smtClean="0">
                <a:solidFill>
                  <a:srgbClr val="595A5D"/>
                </a:solidFill>
                <a:latin typeface="Arial" panose="020B0604020202020204" pitchFamily="34" charset="0"/>
                <a:cs typeface="Arial" panose="020B0604020202020204" pitchFamily="34" charset="0"/>
              </a:rPr>
              <a:t>?</a:t>
            </a:r>
            <a:endParaRPr lang="en-US" sz="2000" dirty="0">
              <a:solidFill>
                <a:srgbClr val="595A5D"/>
              </a:solidFill>
              <a:latin typeface="Arial" panose="020B0604020202020204" pitchFamily="34" charset="0"/>
              <a:cs typeface="Arial" panose="020B0604020202020204" pitchFamily="34" charset="0"/>
            </a:endParaRPr>
          </a:p>
          <a:p>
            <a:pPr marL="285750" indent="-285750">
              <a:spcBef>
                <a:spcPct val="20000"/>
              </a:spcBef>
              <a:spcAft>
                <a:spcPts val="600"/>
              </a:spcAft>
              <a:buClr>
                <a:schemeClr val="accent1"/>
              </a:buClr>
              <a:buFont typeface="Wingdings" panose="05000000000000000000" pitchFamily="2" charset="2"/>
              <a:buChar char="§"/>
              <a:defRPr/>
            </a:pPr>
            <a:r>
              <a:rPr lang="en-US" sz="2000" dirty="0">
                <a:solidFill>
                  <a:srgbClr val="595A5D"/>
                </a:solidFill>
                <a:latin typeface="Arial" panose="020B0604020202020204" pitchFamily="34" charset="0"/>
                <a:cs typeface="Arial" panose="020B0604020202020204" pitchFamily="34" charset="0"/>
              </a:rPr>
              <a:t>Compliance - </a:t>
            </a:r>
            <a:r>
              <a:rPr lang="en-US" sz="2000" dirty="0" err="1" smtClean="0">
                <a:solidFill>
                  <a:srgbClr val="595A5D"/>
                </a:solidFill>
                <a:latin typeface="Arial" panose="020B0604020202020204" pitchFamily="34" charset="0"/>
                <a:cs typeface="Arial" panose="020B0604020202020204" pitchFamily="34" charset="0"/>
              </a:rPr>
              <a:t>FedRAMP</a:t>
            </a:r>
            <a:endParaRPr lang="en-US" sz="2000" dirty="0">
              <a:solidFill>
                <a:srgbClr val="595A5D"/>
              </a:solidFill>
              <a:latin typeface="Arial" panose="020B0604020202020204" pitchFamily="34" charset="0"/>
              <a:cs typeface="Arial" panose="020B0604020202020204" pitchFamily="34" charset="0"/>
            </a:endParaRPr>
          </a:p>
          <a:p>
            <a:pPr marL="285750" indent="-285750">
              <a:spcBef>
                <a:spcPct val="20000"/>
              </a:spcBef>
              <a:spcAft>
                <a:spcPts val="600"/>
              </a:spcAft>
              <a:buClr>
                <a:schemeClr val="accent1"/>
              </a:buClr>
              <a:buFont typeface="Wingdings" panose="05000000000000000000" pitchFamily="2" charset="2"/>
              <a:buChar char="§"/>
              <a:defRPr/>
            </a:pPr>
            <a:r>
              <a:rPr lang="en-US" sz="2000" dirty="0">
                <a:solidFill>
                  <a:srgbClr val="595A5D"/>
                </a:solidFill>
                <a:latin typeface="Arial" panose="020B0604020202020204" pitchFamily="34" charset="0"/>
                <a:cs typeface="Arial" panose="020B0604020202020204" pitchFamily="34" charset="0"/>
              </a:rPr>
              <a:t>European Privacy </a:t>
            </a:r>
            <a:r>
              <a:rPr lang="en-US" sz="2000" dirty="0" smtClean="0">
                <a:solidFill>
                  <a:srgbClr val="595A5D"/>
                </a:solidFill>
                <a:latin typeface="Arial" panose="020B0604020202020204" pitchFamily="34" charset="0"/>
                <a:cs typeface="Arial" panose="020B0604020202020204" pitchFamily="34" charset="0"/>
              </a:rPr>
              <a:t>Laws</a:t>
            </a:r>
            <a:endParaRPr lang="en-US" sz="2000" dirty="0">
              <a:solidFill>
                <a:srgbClr val="595A5D"/>
              </a:solidFill>
              <a:latin typeface="Arial" panose="020B0604020202020204" pitchFamily="34" charset="0"/>
              <a:cs typeface="Arial" panose="020B0604020202020204" pitchFamily="34" charset="0"/>
            </a:endParaRPr>
          </a:p>
        </p:txBody>
      </p:sp>
      <p:pic>
        <p:nvPicPr>
          <p:cNvPr id="8" name="Picture 13"/>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4940629" y="1108642"/>
            <a:ext cx="3512977" cy="307318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75199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itle 1"/>
          <p:cNvSpPr>
            <a:spLocks noGrp="1"/>
          </p:cNvSpPr>
          <p:nvPr>
            <p:ph type="title"/>
          </p:nvPr>
        </p:nvSpPr>
        <p:spPr>
          <a:xfrm>
            <a:off x="334442" y="73514"/>
            <a:ext cx="4500563" cy="857250"/>
          </a:xfrm>
        </p:spPr>
        <p:txBody>
          <a:bodyPr/>
          <a:lstStyle/>
          <a:p>
            <a:pPr eaLnBrk="1" hangingPunct="1"/>
            <a:r>
              <a:rPr lang="en-US" altLang="en-US" dirty="0" smtClean="0">
                <a:latin typeface="Arial" panose="020B0604020202020204" pitchFamily="34" charset="0"/>
                <a:cs typeface="Arial" panose="020B0604020202020204" pitchFamily="34" charset="0"/>
              </a:rPr>
              <a:t>6</a:t>
            </a:r>
            <a:r>
              <a:rPr lang="en-US" altLang="en-US" baseline="30000" dirty="0" smtClean="0">
                <a:latin typeface="Arial" panose="020B0604020202020204" pitchFamily="34" charset="0"/>
                <a:cs typeface="Arial" panose="020B0604020202020204" pitchFamily="34" charset="0"/>
              </a:rPr>
              <a:t>th</a:t>
            </a:r>
            <a:r>
              <a:rPr lang="en-US" altLang="en-US" dirty="0" smtClean="0">
                <a:latin typeface="Arial" panose="020B0604020202020204" pitchFamily="34" charset="0"/>
                <a:cs typeface="Arial" panose="020B0604020202020204" pitchFamily="34" charset="0"/>
              </a:rPr>
              <a:t> Lesson Learned</a:t>
            </a:r>
          </a:p>
        </p:txBody>
      </p:sp>
      <p:sp>
        <p:nvSpPr>
          <p:cNvPr id="41988" name="Content Placeholder 2"/>
          <p:cNvSpPr>
            <a:spLocks noGrp="1"/>
          </p:cNvSpPr>
          <p:nvPr>
            <p:ph idx="1"/>
          </p:nvPr>
        </p:nvSpPr>
        <p:spPr>
          <a:xfrm>
            <a:off x="1881416" y="1298344"/>
            <a:ext cx="7262584" cy="800695"/>
          </a:xfrm>
        </p:spPr>
        <p:txBody>
          <a:bodyPr>
            <a:normAutofit fontScale="25000" lnSpcReduction="20000"/>
          </a:bodyPr>
          <a:lstStyle/>
          <a:p>
            <a:pPr marL="0" indent="0">
              <a:lnSpc>
                <a:spcPct val="120000"/>
              </a:lnSpc>
              <a:spcAft>
                <a:spcPts val="1200"/>
              </a:spcAft>
              <a:buNone/>
              <a:defRPr/>
            </a:pPr>
            <a:r>
              <a:rPr lang="en-US" sz="11200" b="1" dirty="0" smtClean="0">
                <a:latin typeface="Arial" panose="020B0604020202020204" pitchFamily="34" charset="0"/>
                <a:cs typeface="Arial" panose="020B0604020202020204" pitchFamily="34" charset="0"/>
              </a:rPr>
              <a:t>Help is available from AWS – </a:t>
            </a:r>
            <a:r>
              <a:rPr lang="en-US" sz="11200" b="1" dirty="0" smtClean="0">
                <a:solidFill>
                  <a:schemeClr val="accent2"/>
                </a:solidFill>
                <a:latin typeface="Arial" panose="020B0604020202020204" pitchFamily="34" charset="0"/>
                <a:cs typeface="Arial" panose="020B0604020202020204" pitchFamily="34" charset="0"/>
              </a:rPr>
              <a:t>Use it!</a:t>
            </a:r>
          </a:p>
          <a:p>
            <a:pPr>
              <a:lnSpc>
                <a:spcPct val="120000"/>
              </a:lnSpc>
              <a:spcAft>
                <a:spcPts val="1200"/>
              </a:spcAft>
              <a:defRPr/>
            </a:pPr>
            <a:r>
              <a:rPr lang="en-US" sz="8800" dirty="0">
                <a:latin typeface="Arial" panose="020B0604020202020204" pitchFamily="34" charset="0"/>
                <a:cs typeface="Arial" panose="020B0604020202020204" pitchFamily="34" charset="0"/>
              </a:rPr>
              <a:t>Documentation and Whitepapers</a:t>
            </a:r>
          </a:p>
          <a:p>
            <a:pPr>
              <a:lnSpc>
                <a:spcPct val="120000"/>
              </a:lnSpc>
              <a:spcAft>
                <a:spcPts val="1200"/>
              </a:spcAft>
              <a:defRPr/>
            </a:pPr>
            <a:r>
              <a:rPr lang="en-US" sz="8800" dirty="0">
                <a:latin typeface="Arial" panose="020B0604020202020204" pitchFamily="34" charset="0"/>
                <a:cs typeface="Arial" panose="020B0604020202020204" pitchFamily="34" charset="0"/>
              </a:rPr>
              <a:t>Solution Architects</a:t>
            </a:r>
          </a:p>
          <a:p>
            <a:pPr>
              <a:lnSpc>
                <a:spcPct val="120000"/>
              </a:lnSpc>
              <a:spcAft>
                <a:spcPts val="1200"/>
              </a:spcAft>
              <a:defRPr/>
            </a:pPr>
            <a:r>
              <a:rPr lang="en-US" sz="8800" dirty="0">
                <a:latin typeface="Arial" panose="020B0604020202020204" pitchFamily="34" charset="0"/>
                <a:cs typeface="Arial" panose="020B0604020202020204" pitchFamily="34" charset="0"/>
              </a:rPr>
              <a:t>Professional Services/APN Partners</a:t>
            </a:r>
          </a:p>
          <a:p>
            <a:pPr>
              <a:lnSpc>
                <a:spcPct val="120000"/>
              </a:lnSpc>
              <a:spcAft>
                <a:spcPts val="1200"/>
              </a:spcAft>
              <a:defRPr/>
            </a:pPr>
            <a:r>
              <a:rPr lang="en-US" sz="8800" dirty="0">
                <a:latin typeface="Arial" panose="020B0604020202020204" pitchFamily="34" charset="0"/>
                <a:cs typeface="Arial" panose="020B0604020202020204" pitchFamily="34" charset="0"/>
              </a:rPr>
              <a:t>Technical Account Managers (TAM</a:t>
            </a:r>
            <a:r>
              <a:rPr lang="en-US" sz="8800" dirty="0" smtClean="0">
                <a:latin typeface="Arial" panose="020B0604020202020204" pitchFamily="34" charset="0"/>
                <a:cs typeface="Arial" panose="020B0604020202020204" pitchFamily="34" charset="0"/>
              </a:rPr>
              <a:t>)</a:t>
            </a:r>
            <a:endParaRPr lang="en-US" b="1" dirty="0" smtClean="0">
              <a:latin typeface="Arial" panose="020B0604020202020204" pitchFamily="34" charset="0"/>
              <a:cs typeface="Arial" panose="020B0604020202020204" pitchFamily="34" charset="0"/>
            </a:endParaRPr>
          </a:p>
          <a:p>
            <a:pPr eaLnBrk="1" hangingPunct="1">
              <a:lnSpc>
                <a:spcPct val="120000"/>
              </a:lnSpc>
              <a:spcAft>
                <a:spcPts val="1200"/>
              </a:spcAft>
              <a:defRPr/>
            </a:pPr>
            <a:endParaRPr lang="en-US" b="1" dirty="0" smtClean="0">
              <a:latin typeface="Arial" panose="020B0604020202020204" pitchFamily="34" charset="0"/>
              <a:cs typeface="Arial" panose="020B0604020202020204" pitchFamily="34" charset="0"/>
            </a:endParaRPr>
          </a:p>
          <a:p>
            <a:pPr eaLnBrk="1" hangingPunct="1">
              <a:lnSpc>
                <a:spcPct val="120000"/>
              </a:lnSpc>
              <a:spcAft>
                <a:spcPts val="1200"/>
              </a:spcAft>
              <a:defRPr/>
            </a:pPr>
            <a:endParaRPr lang="en-US" b="1" dirty="0" smtClean="0">
              <a:latin typeface="Arial" panose="020B0604020202020204" pitchFamily="34" charset="0"/>
              <a:cs typeface="Arial" panose="020B0604020202020204" pitchFamily="34" charset="0"/>
            </a:endParaRPr>
          </a:p>
          <a:p>
            <a:pPr>
              <a:lnSpc>
                <a:spcPct val="120000"/>
              </a:lnSpc>
              <a:spcAft>
                <a:spcPts val="1200"/>
              </a:spcAft>
              <a:defRPr/>
            </a:pPr>
            <a:endParaRPr lang="en-US" b="1" dirty="0" smtClean="0">
              <a:latin typeface="Arial" panose="020B0604020202020204" pitchFamily="34" charset="0"/>
              <a:cs typeface="Arial" panose="020B0604020202020204" pitchFamily="34" charset="0"/>
            </a:endParaRPr>
          </a:p>
          <a:p>
            <a:pPr eaLnBrk="1" hangingPunct="1">
              <a:lnSpc>
                <a:spcPct val="120000"/>
              </a:lnSpc>
              <a:spcAft>
                <a:spcPts val="1200"/>
              </a:spcAft>
              <a:defRPr/>
            </a:pPr>
            <a:endParaRPr lang="en-US" b="1" dirty="0" smtClean="0">
              <a:latin typeface="Arial" panose="020B0604020202020204" pitchFamily="34" charset="0"/>
              <a:cs typeface="Arial" panose="020B0604020202020204" pitchFamily="34" charset="0"/>
            </a:endParaRPr>
          </a:p>
          <a:p>
            <a:pPr eaLnBrk="1" hangingPunct="1">
              <a:lnSpc>
                <a:spcPct val="120000"/>
              </a:lnSpc>
              <a:spcAft>
                <a:spcPts val="1200"/>
              </a:spcAft>
              <a:defRPr/>
            </a:pPr>
            <a:endParaRPr lang="en-US" b="1"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4442" y="1198485"/>
            <a:ext cx="1453684" cy="1453684"/>
          </a:xfrm>
          <a:prstGeom prst="rect">
            <a:avLst/>
          </a:prstGeom>
        </p:spPr>
      </p:pic>
    </p:spTree>
    <p:extLst>
      <p:ext uri="{BB962C8B-B14F-4D97-AF65-F5344CB8AC3E}">
        <p14:creationId xmlns:p14="http://schemas.microsoft.com/office/powerpoint/2010/main" xmlns="" val="16544807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4" name="TextBox 3"/>
          <p:cNvSpPr txBox="1"/>
          <p:nvPr/>
        </p:nvSpPr>
        <p:spPr>
          <a:xfrm>
            <a:off x="336790" y="972186"/>
            <a:ext cx="6960656" cy="3108543"/>
          </a:xfrm>
          <a:prstGeom prst="rect">
            <a:avLst/>
          </a:prstGeom>
          <a:noFill/>
        </p:spPr>
        <p:txBody>
          <a:bodyPr wrap="square" rtlCol="0">
            <a:spAutoFit/>
          </a:bodyPr>
          <a:lstStyle/>
          <a:p>
            <a:pPr marL="285750" indent="-285750">
              <a:spcBef>
                <a:spcPct val="20000"/>
              </a:spcBef>
              <a:buClr>
                <a:schemeClr val="accent1"/>
              </a:buClr>
              <a:buFont typeface="Wingdings" panose="05000000000000000000" pitchFamily="2" charset="2"/>
              <a:buChar char="§"/>
              <a:defRPr/>
            </a:pPr>
            <a:r>
              <a:rPr lang="en-US" sz="2000" dirty="0">
                <a:solidFill>
                  <a:srgbClr val="595A5D"/>
                </a:solidFill>
                <a:latin typeface="Arial" panose="020B0604020202020204" pitchFamily="34" charset="0"/>
                <a:cs typeface="Arial" panose="020B0604020202020204" pitchFamily="34" charset="0"/>
              </a:rPr>
              <a:t>Have a strategy and A Plan (even if it changes as you migrate</a:t>
            </a:r>
            <a:r>
              <a:rPr lang="en-US" sz="2000" dirty="0" smtClean="0">
                <a:solidFill>
                  <a:srgbClr val="595A5D"/>
                </a:solidFill>
                <a:latin typeface="Arial" panose="020B0604020202020204" pitchFamily="34" charset="0"/>
                <a:cs typeface="Arial" panose="020B0604020202020204" pitchFamily="34" charset="0"/>
              </a:rPr>
              <a:t>)</a:t>
            </a:r>
            <a:endParaRPr lang="en-US" sz="2000" dirty="0">
              <a:solidFill>
                <a:srgbClr val="595A5D"/>
              </a:solidFill>
              <a:latin typeface="Arial" panose="020B0604020202020204" pitchFamily="34" charset="0"/>
              <a:cs typeface="Arial" panose="020B0604020202020204" pitchFamily="34" charset="0"/>
            </a:endParaRPr>
          </a:p>
          <a:p>
            <a:pPr marL="285750" indent="-285750">
              <a:spcBef>
                <a:spcPct val="20000"/>
              </a:spcBef>
              <a:buClr>
                <a:schemeClr val="accent1"/>
              </a:buClr>
              <a:buFont typeface="Wingdings" panose="05000000000000000000" pitchFamily="2" charset="2"/>
              <a:buChar char="§"/>
              <a:defRPr/>
            </a:pPr>
            <a:r>
              <a:rPr lang="en-US" sz="2000" dirty="0">
                <a:solidFill>
                  <a:srgbClr val="595A5D"/>
                </a:solidFill>
                <a:latin typeface="Arial" panose="020B0604020202020204" pitchFamily="34" charset="0"/>
                <a:cs typeface="Arial" panose="020B0604020202020204" pitchFamily="34" charset="0"/>
              </a:rPr>
              <a:t>Understand the components of your Migration Bubble and their corresponding </a:t>
            </a:r>
            <a:r>
              <a:rPr lang="en-US" sz="2000" dirty="0" smtClean="0">
                <a:solidFill>
                  <a:srgbClr val="595A5D"/>
                </a:solidFill>
                <a:latin typeface="Arial" panose="020B0604020202020204" pitchFamily="34" charset="0"/>
                <a:cs typeface="Arial" panose="020B0604020202020204" pitchFamily="34" charset="0"/>
              </a:rPr>
              <a:t>costs</a:t>
            </a:r>
            <a:endParaRPr lang="en-US" sz="2000" dirty="0">
              <a:solidFill>
                <a:srgbClr val="595A5D"/>
              </a:solidFill>
              <a:latin typeface="Arial" panose="020B0604020202020204" pitchFamily="34" charset="0"/>
              <a:cs typeface="Arial" panose="020B0604020202020204" pitchFamily="34" charset="0"/>
            </a:endParaRPr>
          </a:p>
          <a:p>
            <a:pPr marL="285750" indent="-285750">
              <a:spcBef>
                <a:spcPct val="20000"/>
              </a:spcBef>
              <a:buClr>
                <a:schemeClr val="accent1"/>
              </a:buClr>
              <a:buFont typeface="Wingdings" panose="05000000000000000000" pitchFamily="2" charset="2"/>
              <a:buChar char="§"/>
              <a:defRPr/>
            </a:pPr>
            <a:r>
              <a:rPr lang="en-US" sz="2000" dirty="0">
                <a:solidFill>
                  <a:srgbClr val="595A5D"/>
                </a:solidFill>
                <a:latin typeface="Arial" panose="020B0604020202020204" pitchFamily="34" charset="0"/>
                <a:cs typeface="Arial" panose="020B0604020202020204" pitchFamily="34" charset="0"/>
              </a:rPr>
              <a:t>Determine the best “migration path” for each workload to optimize cost/outcome in the migration </a:t>
            </a:r>
            <a:r>
              <a:rPr lang="en-US" sz="2000" dirty="0" smtClean="0">
                <a:solidFill>
                  <a:srgbClr val="595A5D"/>
                </a:solidFill>
                <a:latin typeface="Arial" panose="020B0604020202020204" pitchFamily="34" charset="0"/>
                <a:cs typeface="Arial" panose="020B0604020202020204" pitchFamily="34" charset="0"/>
              </a:rPr>
              <a:t>process</a:t>
            </a:r>
            <a:endParaRPr lang="en-US" sz="2000" dirty="0">
              <a:solidFill>
                <a:srgbClr val="595A5D"/>
              </a:solidFill>
              <a:latin typeface="Arial" panose="020B0604020202020204" pitchFamily="34" charset="0"/>
              <a:cs typeface="Arial" panose="020B0604020202020204" pitchFamily="34" charset="0"/>
            </a:endParaRPr>
          </a:p>
          <a:p>
            <a:pPr marL="285750" indent="-285750">
              <a:spcBef>
                <a:spcPct val="20000"/>
              </a:spcBef>
              <a:buClr>
                <a:schemeClr val="accent1"/>
              </a:buClr>
              <a:buFont typeface="Wingdings" panose="05000000000000000000" pitchFamily="2" charset="2"/>
              <a:buChar char="§"/>
              <a:defRPr/>
            </a:pPr>
            <a:r>
              <a:rPr lang="en-US" sz="2000" dirty="0">
                <a:solidFill>
                  <a:srgbClr val="595A5D"/>
                </a:solidFill>
                <a:latin typeface="Arial" panose="020B0604020202020204" pitchFamily="34" charset="0"/>
                <a:cs typeface="Arial" panose="020B0604020202020204" pitchFamily="34" charset="0"/>
              </a:rPr>
              <a:t>Leverage the Tools: APN Partners, Tooling, and AWS to shorten the migration </a:t>
            </a:r>
            <a:r>
              <a:rPr lang="en-US" sz="2000" dirty="0" smtClean="0">
                <a:solidFill>
                  <a:srgbClr val="595A5D"/>
                </a:solidFill>
                <a:latin typeface="Arial" panose="020B0604020202020204" pitchFamily="34" charset="0"/>
                <a:cs typeface="Arial" panose="020B0604020202020204" pitchFamily="34" charset="0"/>
              </a:rPr>
              <a:t>window</a:t>
            </a:r>
            <a:endParaRPr lang="en-US" sz="2000" dirty="0">
              <a:solidFill>
                <a:srgbClr val="595A5D"/>
              </a:solidFill>
              <a:latin typeface="Arial" panose="020B0604020202020204" pitchFamily="34" charset="0"/>
              <a:cs typeface="Arial" panose="020B0604020202020204" pitchFamily="34" charset="0"/>
            </a:endParaRPr>
          </a:p>
          <a:p>
            <a:pPr marL="285750" indent="-285750">
              <a:spcBef>
                <a:spcPct val="20000"/>
              </a:spcBef>
              <a:buClr>
                <a:schemeClr val="accent1"/>
              </a:buClr>
              <a:buFont typeface="Wingdings" panose="05000000000000000000" pitchFamily="2" charset="2"/>
              <a:buChar char="§"/>
              <a:defRPr/>
            </a:pPr>
            <a:r>
              <a:rPr lang="en-US" sz="2000" b="1" dirty="0">
                <a:solidFill>
                  <a:schemeClr val="accent2"/>
                </a:solidFill>
                <a:latin typeface="Arial" panose="020B0604020202020204" pitchFamily="34" charset="0"/>
                <a:cs typeface="Arial" panose="020B0604020202020204" pitchFamily="34" charset="0"/>
              </a:rPr>
              <a:t>Go fast!</a:t>
            </a:r>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16809" y="972186"/>
            <a:ext cx="2060093" cy="2060093"/>
          </a:xfrm>
          <a:prstGeom prst="rect">
            <a:avLst/>
          </a:prstGeom>
        </p:spPr>
      </p:pic>
    </p:spTree>
    <p:extLst>
      <p:ext uri="{BB962C8B-B14F-4D97-AF65-F5344CB8AC3E}">
        <p14:creationId xmlns:p14="http://schemas.microsoft.com/office/powerpoint/2010/main" xmlns="" val="13807656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3" name="Title 3"/>
          <p:cNvSpPr txBox="1">
            <a:spLocks/>
          </p:cNvSpPr>
          <p:nvPr/>
        </p:nvSpPr>
        <p:spPr>
          <a:xfrm>
            <a:off x="685800" y="2385298"/>
            <a:ext cx="7772400" cy="102155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2800" b="1" i="0" kern="1200" cap="none">
                <a:solidFill>
                  <a:srgbClr val="353535"/>
                </a:solidFill>
                <a:latin typeface="Arial"/>
                <a:ea typeface="+mj-ea"/>
                <a:cs typeface="Arial"/>
              </a:defRPr>
            </a:lvl1pPr>
          </a:lstStyle>
          <a:p>
            <a:r>
              <a:rPr lang="en-US" dirty="0" smtClean="0"/>
              <a:t>AsnaniS@amazon.com</a:t>
            </a:r>
            <a:endParaRPr lang="en-US" dirty="0"/>
          </a:p>
        </p:txBody>
      </p:sp>
    </p:spTree>
    <p:extLst>
      <p:ext uri="{BB962C8B-B14F-4D97-AF65-F5344CB8AC3E}">
        <p14:creationId xmlns:p14="http://schemas.microsoft.com/office/powerpoint/2010/main" xmlns="" val="30166844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tx1"/>
                </a:solidFill>
              </a:rPr>
              <a:t>The Migration Bubble</a:t>
            </a:r>
            <a:endParaRPr lang="en-US" sz="3600" dirty="0">
              <a:solidFill>
                <a:schemeClr val="tx1"/>
              </a:solidFill>
            </a:endParaRPr>
          </a:p>
        </p:txBody>
      </p:sp>
    </p:spTree>
    <p:extLst>
      <p:ext uri="{BB962C8B-B14F-4D97-AF65-F5344CB8AC3E}">
        <p14:creationId xmlns:p14="http://schemas.microsoft.com/office/powerpoint/2010/main" xmlns="" val="211751942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720" y="278999"/>
            <a:ext cx="8205304" cy="545192"/>
          </a:xfrm>
        </p:spPr>
        <p:txBody>
          <a:bodyPr/>
          <a:lstStyle/>
          <a:p>
            <a:r>
              <a:rPr lang="en-US" dirty="0" smtClean="0"/>
              <a:t>The Migration Bubble – Components</a:t>
            </a:r>
            <a:endParaRPr lang="en-US" dirty="0"/>
          </a:p>
        </p:txBody>
      </p:sp>
      <p:sp>
        <p:nvSpPr>
          <p:cNvPr id="3" name="Text Placeholder 2"/>
          <p:cNvSpPr>
            <a:spLocks noGrp="1"/>
          </p:cNvSpPr>
          <p:nvPr>
            <p:ph type="body" sz="half" idx="2"/>
          </p:nvPr>
        </p:nvSpPr>
        <p:spPr>
          <a:xfrm>
            <a:off x="343720" y="2478379"/>
            <a:ext cx="1924050" cy="340940"/>
          </a:xfrm>
        </p:spPr>
        <p:txBody>
          <a:bodyPr/>
          <a:lstStyle/>
          <a:p>
            <a:r>
              <a:rPr lang="en-US" b="1" dirty="0" smtClean="0"/>
              <a:t>Planning and Assessment</a:t>
            </a:r>
            <a:endParaRPr lang="en-US" b="1" dirty="0"/>
          </a:p>
        </p:txBody>
      </p:sp>
      <p:sp>
        <p:nvSpPr>
          <p:cNvPr id="4" name="Text Placeholder 3"/>
          <p:cNvSpPr>
            <a:spLocks noGrp="1"/>
          </p:cNvSpPr>
          <p:nvPr>
            <p:ph type="body" sz="half" idx="11"/>
          </p:nvPr>
        </p:nvSpPr>
        <p:spPr>
          <a:xfrm>
            <a:off x="3483095" y="2478379"/>
            <a:ext cx="1924050" cy="340940"/>
          </a:xfrm>
        </p:spPr>
        <p:txBody>
          <a:bodyPr/>
          <a:lstStyle/>
          <a:p>
            <a:r>
              <a:rPr lang="en-US" b="1" dirty="0" smtClean="0"/>
              <a:t>Migration Tools</a:t>
            </a:r>
            <a:endParaRPr lang="en-US" b="1" dirty="0"/>
          </a:p>
        </p:txBody>
      </p:sp>
      <p:sp>
        <p:nvSpPr>
          <p:cNvPr id="5" name="Text Placeholder 4"/>
          <p:cNvSpPr>
            <a:spLocks noGrp="1"/>
          </p:cNvSpPr>
          <p:nvPr>
            <p:ph type="body" sz="half" idx="13"/>
          </p:nvPr>
        </p:nvSpPr>
        <p:spPr>
          <a:xfrm>
            <a:off x="6628761" y="2478379"/>
            <a:ext cx="1924050" cy="340940"/>
          </a:xfrm>
        </p:spPr>
        <p:txBody>
          <a:bodyPr/>
          <a:lstStyle/>
          <a:p>
            <a:r>
              <a:rPr lang="en-US" b="1" dirty="0" smtClean="0"/>
              <a:t>Consulting Partners</a:t>
            </a:r>
            <a:endParaRPr lang="en-US" b="1" dirty="0"/>
          </a:p>
        </p:txBody>
      </p:sp>
      <p:sp>
        <p:nvSpPr>
          <p:cNvPr id="6" name="Text Placeholder 5"/>
          <p:cNvSpPr>
            <a:spLocks noGrp="1"/>
          </p:cNvSpPr>
          <p:nvPr>
            <p:ph type="body" sz="half" idx="15"/>
          </p:nvPr>
        </p:nvSpPr>
        <p:spPr>
          <a:xfrm>
            <a:off x="343720" y="4387780"/>
            <a:ext cx="1924050" cy="340940"/>
          </a:xfrm>
        </p:spPr>
        <p:txBody>
          <a:bodyPr/>
          <a:lstStyle/>
          <a:p>
            <a:r>
              <a:rPr lang="en-US" b="1" dirty="0" smtClean="0"/>
              <a:t>Internal Training</a:t>
            </a:r>
            <a:endParaRPr lang="en-US" b="1" dirty="0"/>
          </a:p>
        </p:txBody>
      </p:sp>
      <p:sp>
        <p:nvSpPr>
          <p:cNvPr id="7" name="Text Placeholder 6"/>
          <p:cNvSpPr>
            <a:spLocks noGrp="1"/>
          </p:cNvSpPr>
          <p:nvPr>
            <p:ph type="body" sz="half" idx="17"/>
          </p:nvPr>
        </p:nvSpPr>
        <p:spPr>
          <a:xfrm>
            <a:off x="3483095" y="4387780"/>
            <a:ext cx="1924050" cy="340940"/>
          </a:xfrm>
        </p:spPr>
        <p:txBody>
          <a:bodyPr/>
          <a:lstStyle/>
          <a:p>
            <a:r>
              <a:rPr lang="en-US" b="1" dirty="0" smtClean="0"/>
              <a:t>Duplicate Environments</a:t>
            </a:r>
            <a:endParaRPr lang="en-US" b="1" dirty="0"/>
          </a:p>
        </p:txBody>
      </p:sp>
      <p:sp>
        <p:nvSpPr>
          <p:cNvPr id="8" name="Text Placeholder 7"/>
          <p:cNvSpPr>
            <a:spLocks noGrp="1"/>
          </p:cNvSpPr>
          <p:nvPr>
            <p:ph type="body" sz="half" idx="19"/>
          </p:nvPr>
        </p:nvSpPr>
        <p:spPr>
          <a:xfrm>
            <a:off x="6628761" y="4387780"/>
            <a:ext cx="1924050" cy="340940"/>
          </a:xfrm>
        </p:spPr>
        <p:txBody>
          <a:bodyPr/>
          <a:lstStyle/>
          <a:p>
            <a:r>
              <a:rPr lang="en-US" b="1" dirty="0" smtClean="0"/>
              <a:t>Lease Penalties</a:t>
            </a:r>
            <a:endParaRPr lang="en-US" b="1" dirty="0"/>
          </a:p>
        </p:txBody>
      </p:sp>
      <p:pic>
        <p:nvPicPr>
          <p:cNvPr id="16" name="Picture Placeholder 15"/>
          <p:cNvPicPr>
            <a:picLocks noGrp="1" noChangeAspect="1"/>
          </p:cNvPicPr>
          <p:nvPr>
            <p:ph type="pic" sz="quarter" idx="21"/>
          </p:nvPr>
        </p:nvPicPr>
        <p:blipFill rotWithShape="1">
          <a:blip r:embed="rId3">
            <a:extLst>
              <a:ext uri="{28A0092B-C50C-407E-A947-70E740481C1C}">
                <a14:useLocalDpi xmlns:a14="http://schemas.microsoft.com/office/drawing/2010/main" xmlns="" val="0"/>
              </a:ext>
            </a:extLst>
          </a:blip>
          <a:srcRect t="3554" b="1685"/>
          <a:stretch/>
        </p:blipFill>
        <p:spPr>
          <a:xfrm>
            <a:off x="3728622" y="1141941"/>
            <a:ext cx="1437195" cy="1250462"/>
          </a:xfrm>
        </p:spPr>
      </p:pic>
      <p:pic>
        <p:nvPicPr>
          <p:cNvPr id="24" name="Picture Placeholder 23"/>
          <p:cNvPicPr>
            <a:picLocks noGrp="1" noChangeAspect="1"/>
          </p:cNvPicPr>
          <p:nvPr>
            <p:ph type="pic" sz="quarter" idx="22"/>
          </p:nvPr>
        </p:nvPicPr>
        <p:blipFill rotWithShape="1">
          <a:blip r:embed="rId4">
            <a:extLst>
              <a:ext uri="{28A0092B-C50C-407E-A947-70E740481C1C}">
                <a14:useLocalDpi xmlns:a14="http://schemas.microsoft.com/office/drawing/2010/main" xmlns="" val="0"/>
              </a:ext>
            </a:extLst>
          </a:blip>
          <a:srcRect t="8413" b="7258"/>
          <a:stretch/>
        </p:blipFill>
        <p:spPr>
          <a:xfrm>
            <a:off x="6748376" y="1004866"/>
            <a:ext cx="1615146" cy="1362695"/>
          </a:xfrm>
        </p:spPr>
      </p:pic>
      <p:pic>
        <p:nvPicPr>
          <p:cNvPr id="23" name="Picture Placeholder 22"/>
          <p:cNvPicPr>
            <a:picLocks noGrp="1" noChangeAspect="1"/>
          </p:cNvPicPr>
          <p:nvPr>
            <p:ph type="pic" sz="quarter" idx="23"/>
          </p:nvPr>
        </p:nvPicPr>
        <p:blipFill rotWithShape="1">
          <a:blip r:embed="rId5">
            <a:extLst>
              <a:ext uri="{28A0092B-C50C-407E-A947-70E740481C1C}">
                <a14:useLocalDpi xmlns:a14="http://schemas.microsoft.com/office/drawing/2010/main" xmlns="" val="0"/>
              </a:ext>
            </a:extLst>
          </a:blip>
          <a:srcRect t="11903" b="11239"/>
          <a:stretch/>
        </p:blipFill>
        <p:spPr>
          <a:xfrm>
            <a:off x="532659" y="3054045"/>
            <a:ext cx="1529304" cy="1175942"/>
          </a:xfrm>
        </p:spPr>
      </p:pic>
      <p:pic>
        <p:nvPicPr>
          <p:cNvPr id="21" name="Picture Placeholder 20"/>
          <p:cNvPicPr>
            <a:picLocks noGrp="1" noChangeAspect="1"/>
          </p:cNvPicPr>
          <p:nvPr>
            <p:ph type="pic" sz="quarter" idx="24"/>
          </p:nvPr>
        </p:nvPicPr>
        <p:blipFill rotWithShape="1">
          <a:blip r:embed="rId6">
            <a:extLst>
              <a:ext uri="{28A0092B-C50C-407E-A947-70E740481C1C}">
                <a14:useLocalDpi xmlns:a14="http://schemas.microsoft.com/office/drawing/2010/main" xmlns="" val="0"/>
              </a:ext>
            </a:extLst>
          </a:blip>
          <a:srcRect t="10836" b="10172"/>
          <a:stretch/>
        </p:blipFill>
        <p:spPr>
          <a:xfrm>
            <a:off x="3599593" y="3057167"/>
            <a:ext cx="1691053" cy="1336438"/>
          </a:xfrm>
        </p:spPr>
      </p:pic>
      <p:pic>
        <p:nvPicPr>
          <p:cNvPr id="22" name="Picture Placeholder 21"/>
          <p:cNvPicPr>
            <a:picLocks noGrp="1" noChangeAspect="1"/>
          </p:cNvPicPr>
          <p:nvPr>
            <p:ph type="pic" sz="quarter" idx="25"/>
          </p:nvPr>
        </p:nvPicPr>
        <p:blipFill rotWithShape="1">
          <a:blip r:embed="rId7">
            <a:extLst>
              <a:ext uri="{28A0092B-C50C-407E-A947-70E740481C1C}">
                <a14:useLocalDpi xmlns:a14="http://schemas.microsoft.com/office/drawing/2010/main" xmlns="" val="0"/>
              </a:ext>
            </a:extLst>
          </a:blip>
          <a:srcRect t="8167" b="4834"/>
          <a:stretch/>
        </p:blipFill>
        <p:spPr>
          <a:xfrm>
            <a:off x="6748376" y="2927006"/>
            <a:ext cx="1566085" cy="1363116"/>
          </a:xfrm>
        </p:spPr>
      </p:pic>
      <p:pic>
        <p:nvPicPr>
          <p:cNvPr id="25" name="Picture Placeholder 24"/>
          <p:cNvPicPr>
            <a:picLocks noGrp="1" noChangeAspect="1"/>
          </p:cNvPicPr>
          <p:nvPr>
            <p:ph type="pic" sz="quarter" idx="20"/>
          </p:nvPr>
        </p:nvPicPr>
        <p:blipFill rotWithShape="1">
          <a:blip r:embed="rId8">
            <a:extLst>
              <a:ext uri="{28A0092B-C50C-407E-A947-70E740481C1C}">
                <a14:useLocalDpi xmlns:a14="http://schemas.microsoft.com/office/drawing/2010/main" xmlns="" val="0"/>
              </a:ext>
            </a:extLst>
          </a:blip>
          <a:srcRect t="13217" b="11527"/>
          <a:stretch/>
        </p:blipFill>
        <p:spPr>
          <a:xfrm>
            <a:off x="466305" y="1004866"/>
            <a:ext cx="1801465" cy="1356359"/>
          </a:xfrm>
        </p:spPr>
      </p:pic>
    </p:spTree>
    <p:extLst>
      <p:ext uri="{BB962C8B-B14F-4D97-AF65-F5344CB8AC3E}">
        <p14:creationId xmlns:p14="http://schemas.microsoft.com/office/powerpoint/2010/main" xmlns="" val="41835437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The Migration Bubble</a:t>
            </a:r>
            <a:endParaRPr lang="en-US" dirty="0"/>
          </a:p>
        </p:txBody>
      </p:sp>
      <p:grpSp>
        <p:nvGrpSpPr>
          <p:cNvPr id="4" name="Group 3"/>
          <p:cNvGrpSpPr/>
          <p:nvPr/>
        </p:nvGrpSpPr>
        <p:grpSpPr>
          <a:xfrm>
            <a:off x="832760" y="1277299"/>
            <a:ext cx="7213361" cy="3596541"/>
            <a:chOff x="1446791" y="1242680"/>
            <a:chExt cx="6077959" cy="3030436"/>
          </a:xfrm>
        </p:grpSpPr>
        <p:sp>
          <p:nvSpPr>
            <p:cNvPr id="22" name="Right Arrow 21"/>
            <p:cNvSpPr/>
            <p:nvPr/>
          </p:nvSpPr>
          <p:spPr>
            <a:xfrm rot="16200000">
              <a:off x="629220" y="2620965"/>
              <a:ext cx="2435780" cy="129859"/>
            </a:xfrm>
            <a:prstGeom prst="rightArrow">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1446791" y="1242680"/>
              <a:ext cx="6077959" cy="3030436"/>
              <a:chOff x="1446791" y="1242680"/>
              <a:chExt cx="6077959" cy="3030436"/>
            </a:xfrm>
          </p:grpSpPr>
          <p:sp>
            <p:nvSpPr>
              <p:cNvPr id="21" name="Right Arrow 20"/>
              <p:cNvSpPr/>
              <p:nvPr/>
            </p:nvSpPr>
            <p:spPr>
              <a:xfrm>
                <a:off x="1850065" y="3807342"/>
                <a:ext cx="5305647" cy="130980"/>
              </a:xfrm>
              <a:prstGeom prst="rightArrow">
                <a:avLst/>
              </a:prstGeom>
              <a:solidFill>
                <a:srgbClr val="FCB6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p:nvSpPr>
            <p:spPr>
              <a:xfrm rot="16200000">
                <a:off x="402732" y="2286739"/>
                <a:ext cx="2457450" cy="369332"/>
              </a:xfrm>
              <a:prstGeom prst="rect">
                <a:avLst/>
              </a:prstGeom>
              <a:noFill/>
            </p:spPr>
            <p:txBody>
              <a:bodyPr wrap="square" rtlCol="0">
                <a:spAutoFit/>
              </a:bodyPr>
              <a:lstStyle/>
              <a:p>
                <a:pPr algn="ctr"/>
                <a:r>
                  <a:rPr lang="en-US" b="1" dirty="0" smtClean="0"/>
                  <a:t>Cost</a:t>
                </a:r>
                <a:endParaRPr lang="en-US" b="1" dirty="0"/>
              </a:p>
            </p:txBody>
          </p:sp>
          <p:sp>
            <p:nvSpPr>
              <p:cNvPr id="25" name="TextBox 24"/>
              <p:cNvSpPr txBox="1"/>
              <p:nvPr/>
            </p:nvSpPr>
            <p:spPr>
              <a:xfrm>
                <a:off x="3041157" y="3903784"/>
                <a:ext cx="2457450" cy="369332"/>
              </a:xfrm>
              <a:prstGeom prst="rect">
                <a:avLst/>
              </a:prstGeom>
              <a:noFill/>
            </p:spPr>
            <p:txBody>
              <a:bodyPr wrap="square" rtlCol="0">
                <a:spAutoFit/>
              </a:bodyPr>
              <a:lstStyle/>
              <a:p>
                <a:pPr algn="ctr"/>
                <a:r>
                  <a:rPr lang="en-US" b="1" dirty="0" smtClean="0"/>
                  <a:t>Time</a:t>
                </a:r>
                <a:endParaRPr lang="en-US" b="1" dirty="0"/>
              </a:p>
            </p:txBody>
          </p:sp>
          <p:sp>
            <p:nvSpPr>
              <p:cNvPr id="29" name="Freeform 28"/>
              <p:cNvSpPr/>
              <p:nvPr/>
            </p:nvSpPr>
            <p:spPr>
              <a:xfrm>
                <a:off x="1971675" y="1878765"/>
                <a:ext cx="5153025" cy="1738270"/>
              </a:xfrm>
              <a:custGeom>
                <a:avLst/>
                <a:gdLst>
                  <a:gd name="connsiteX0" fmla="*/ 0 w 5153025"/>
                  <a:gd name="connsiteY0" fmla="*/ 1254960 h 1738270"/>
                  <a:gd name="connsiteX1" fmla="*/ 971550 w 5153025"/>
                  <a:gd name="connsiteY1" fmla="*/ 1054935 h 1738270"/>
                  <a:gd name="connsiteX2" fmla="*/ 1495425 w 5153025"/>
                  <a:gd name="connsiteY2" fmla="*/ 359610 h 1738270"/>
                  <a:gd name="connsiteX3" fmla="*/ 2276475 w 5153025"/>
                  <a:gd name="connsiteY3" fmla="*/ 26235 h 1738270"/>
                  <a:gd name="connsiteX4" fmla="*/ 3095625 w 5153025"/>
                  <a:gd name="connsiteY4" fmla="*/ 121485 h 1738270"/>
                  <a:gd name="connsiteX5" fmla="*/ 3838575 w 5153025"/>
                  <a:gd name="connsiteY5" fmla="*/ 912060 h 1738270"/>
                  <a:gd name="connsiteX6" fmla="*/ 4286250 w 5153025"/>
                  <a:gd name="connsiteY6" fmla="*/ 1493085 h 1738270"/>
                  <a:gd name="connsiteX7" fmla="*/ 4953000 w 5153025"/>
                  <a:gd name="connsiteY7" fmla="*/ 1721685 h 1738270"/>
                  <a:gd name="connsiteX8" fmla="*/ 5153025 w 5153025"/>
                  <a:gd name="connsiteY8" fmla="*/ 1702635 h 1738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3025" h="1738270">
                    <a:moveTo>
                      <a:pt x="0" y="1254960"/>
                    </a:moveTo>
                    <a:cubicBezTo>
                      <a:pt x="361156" y="1229560"/>
                      <a:pt x="722313" y="1204160"/>
                      <a:pt x="971550" y="1054935"/>
                    </a:cubicBezTo>
                    <a:cubicBezTo>
                      <a:pt x="1220787" y="905710"/>
                      <a:pt x="1277938" y="531060"/>
                      <a:pt x="1495425" y="359610"/>
                    </a:cubicBezTo>
                    <a:cubicBezTo>
                      <a:pt x="1712912" y="188160"/>
                      <a:pt x="2009775" y="65922"/>
                      <a:pt x="2276475" y="26235"/>
                    </a:cubicBezTo>
                    <a:cubicBezTo>
                      <a:pt x="2543175" y="-13452"/>
                      <a:pt x="2835275" y="-26153"/>
                      <a:pt x="3095625" y="121485"/>
                    </a:cubicBezTo>
                    <a:cubicBezTo>
                      <a:pt x="3355975" y="269123"/>
                      <a:pt x="3640138" y="683460"/>
                      <a:pt x="3838575" y="912060"/>
                    </a:cubicBezTo>
                    <a:cubicBezTo>
                      <a:pt x="4037013" y="1140660"/>
                      <a:pt x="4100513" y="1358148"/>
                      <a:pt x="4286250" y="1493085"/>
                    </a:cubicBezTo>
                    <a:cubicBezTo>
                      <a:pt x="4471988" y="1628023"/>
                      <a:pt x="4808538" y="1686760"/>
                      <a:pt x="4953000" y="1721685"/>
                    </a:cubicBezTo>
                    <a:cubicBezTo>
                      <a:pt x="5097462" y="1756610"/>
                      <a:pt x="5125243" y="1729622"/>
                      <a:pt x="5153025" y="1702635"/>
                    </a:cubicBezTo>
                  </a:path>
                </a:pathLst>
              </a:custGeom>
              <a:ln w="762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nvGrpSpPr>
              <p:cNvPr id="2" name="Group 1"/>
              <p:cNvGrpSpPr/>
              <p:nvPr/>
            </p:nvGrpSpPr>
            <p:grpSpPr>
              <a:xfrm>
                <a:off x="2905125" y="1651248"/>
                <a:ext cx="3371850" cy="2187106"/>
                <a:chOff x="2905125" y="1981200"/>
                <a:chExt cx="3371850" cy="1857153"/>
              </a:xfrm>
            </p:grpSpPr>
            <p:cxnSp>
              <p:nvCxnSpPr>
                <p:cNvPr id="31" name="Straight Connector 30"/>
                <p:cNvCxnSpPr/>
                <p:nvPr/>
              </p:nvCxnSpPr>
              <p:spPr>
                <a:xfrm>
                  <a:off x="2905125" y="1981200"/>
                  <a:ext cx="0" cy="1857153"/>
                </a:xfrm>
                <a:prstGeom prst="line">
                  <a:avLst/>
                </a:prstGeom>
                <a:ln>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276975" y="1981200"/>
                  <a:ext cx="0" cy="1857153"/>
                </a:xfrm>
                <a:prstGeom prst="line">
                  <a:avLst/>
                </a:prstGeom>
                <a:ln>
                  <a:solidFill>
                    <a:schemeClr val="accent3"/>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33" name="TextBox 32"/>
              <p:cNvSpPr txBox="1"/>
              <p:nvPr/>
            </p:nvSpPr>
            <p:spPr>
              <a:xfrm>
                <a:off x="2058629" y="2747900"/>
                <a:ext cx="846496" cy="261610"/>
              </a:xfrm>
              <a:prstGeom prst="rect">
                <a:avLst/>
              </a:prstGeom>
              <a:noFill/>
            </p:spPr>
            <p:txBody>
              <a:bodyPr wrap="square" rtlCol="0">
                <a:spAutoFit/>
              </a:bodyPr>
              <a:lstStyle/>
              <a:p>
                <a:r>
                  <a:rPr lang="en-US" sz="1100" b="1" dirty="0" smtClean="0"/>
                  <a:t>Planning</a:t>
                </a:r>
                <a:endParaRPr lang="en-US" sz="1100" b="1" dirty="0"/>
              </a:p>
            </p:txBody>
          </p:sp>
          <p:sp>
            <p:nvSpPr>
              <p:cNvPr id="34" name="TextBox 33"/>
              <p:cNvSpPr txBox="1"/>
              <p:nvPr/>
            </p:nvSpPr>
            <p:spPr>
              <a:xfrm>
                <a:off x="2944398" y="1424505"/>
                <a:ext cx="3116980" cy="307777"/>
              </a:xfrm>
              <a:prstGeom prst="rect">
                <a:avLst/>
              </a:prstGeom>
              <a:noFill/>
            </p:spPr>
            <p:txBody>
              <a:bodyPr wrap="square" rtlCol="0">
                <a:spAutoFit/>
              </a:bodyPr>
              <a:lstStyle/>
              <a:p>
                <a:pPr algn="ctr"/>
                <a:r>
                  <a:rPr lang="en-US" sz="1400" b="1" dirty="0" smtClean="0"/>
                  <a:t>Migration Bubble</a:t>
                </a:r>
                <a:endParaRPr lang="en-US" sz="1400" b="1" dirty="0"/>
              </a:p>
            </p:txBody>
          </p:sp>
          <p:sp>
            <p:nvSpPr>
              <p:cNvPr id="35" name="TextBox 34"/>
              <p:cNvSpPr txBox="1"/>
              <p:nvPr/>
            </p:nvSpPr>
            <p:spPr>
              <a:xfrm>
                <a:off x="6353175" y="3012252"/>
                <a:ext cx="1171575" cy="430887"/>
              </a:xfrm>
              <a:prstGeom prst="rect">
                <a:avLst/>
              </a:prstGeom>
              <a:noFill/>
            </p:spPr>
            <p:txBody>
              <a:bodyPr wrap="square" rtlCol="0">
                <a:spAutoFit/>
              </a:bodyPr>
              <a:lstStyle/>
              <a:p>
                <a:r>
                  <a:rPr lang="en-US" sz="1100" b="1" dirty="0" smtClean="0"/>
                  <a:t>Operation and Optimization</a:t>
                </a:r>
                <a:endParaRPr lang="en-US" sz="1100" b="1" dirty="0"/>
              </a:p>
            </p:txBody>
          </p:sp>
          <p:sp>
            <p:nvSpPr>
              <p:cNvPr id="36" name="TextBox 35"/>
              <p:cNvSpPr txBox="1"/>
              <p:nvPr/>
            </p:nvSpPr>
            <p:spPr>
              <a:xfrm>
                <a:off x="3445499" y="2508858"/>
                <a:ext cx="2517179" cy="1166993"/>
              </a:xfrm>
              <a:prstGeom prst="rect">
                <a:avLst/>
              </a:prstGeom>
              <a:noFill/>
            </p:spPr>
            <p:txBody>
              <a:bodyPr wrap="square" rtlCol="0">
                <a:spAutoFit/>
              </a:bodyPr>
              <a:lstStyle/>
              <a:p>
                <a:pPr marL="168275" indent="-168275">
                  <a:buFont typeface="Arial" panose="020B0604020202020204" pitchFamily="34" charset="0"/>
                  <a:buChar char="•"/>
                </a:pPr>
                <a:r>
                  <a:rPr lang="en-US" sz="1400" dirty="0" smtClean="0"/>
                  <a:t>Planning and Assessment</a:t>
                </a:r>
              </a:p>
              <a:p>
                <a:pPr marL="168275" indent="-168275">
                  <a:buFont typeface="Arial" panose="020B0604020202020204" pitchFamily="34" charset="0"/>
                  <a:buChar char="•"/>
                </a:pPr>
                <a:r>
                  <a:rPr lang="en-US" sz="1400" dirty="0" smtClean="0"/>
                  <a:t>Duplicate Environments</a:t>
                </a:r>
              </a:p>
              <a:p>
                <a:pPr marL="168275" indent="-168275">
                  <a:buFont typeface="Arial" panose="020B0604020202020204" pitchFamily="34" charset="0"/>
                  <a:buChar char="•"/>
                </a:pPr>
                <a:r>
                  <a:rPr lang="en-US" sz="1400" dirty="0" smtClean="0"/>
                  <a:t>Staff Training</a:t>
                </a:r>
              </a:p>
              <a:p>
                <a:pPr marL="168275" indent="-168275">
                  <a:buFont typeface="Arial" panose="020B0604020202020204" pitchFamily="34" charset="0"/>
                  <a:buChar char="•"/>
                </a:pPr>
                <a:r>
                  <a:rPr lang="en-US" sz="1400" dirty="0" smtClean="0"/>
                  <a:t>Migration Consulting</a:t>
                </a:r>
              </a:p>
              <a:p>
                <a:pPr marL="168275" indent="-168275">
                  <a:buFont typeface="Arial" panose="020B0604020202020204" pitchFamily="34" charset="0"/>
                  <a:buChar char="•"/>
                </a:pPr>
                <a:r>
                  <a:rPr lang="en-US" sz="1400" dirty="0" smtClean="0"/>
                  <a:t>3</a:t>
                </a:r>
                <a:r>
                  <a:rPr lang="en-US" sz="1400" baseline="30000" dirty="0" smtClean="0"/>
                  <a:t>rd</a:t>
                </a:r>
                <a:r>
                  <a:rPr lang="en-US" sz="1400" dirty="0" smtClean="0"/>
                  <a:t> Party Tooling</a:t>
                </a:r>
              </a:p>
              <a:p>
                <a:pPr marL="168275" indent="-168275">
                  <a:buFont typeface="Arial" panose="020B0604020202020204" pitchFamily="34" charset="0"/>
                  <a:buChar char="•"/>
                </a:pPr>
                <a:r>
                  <a:rPr lang="en-US" sz="1400" dirty="0" smtClean="0"/>
                  <a:t>Lease Penalties</a:t>
                </a:r>
                <a:endParaRPr lang="en-US" sz="1400" dirty="0"/>
              </a:p>
            </p:txBody>
          </p:sp>
        </p:grpSp>
      </p:grpSp>
    </p:spTree>
    <p:extLst>
      <p:ext uri="{BB962C8B-B14F-4D97-AF65-F5344CB8AC3E}">
        <p14:creationId xmlns:p14="http://schemas.microsoft.com/office/powerpoint/2010/main" xmlns="" val="40162712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CB64C"/>
                </a:solidFill>
              </a:rPr>
              <a:t>AWS</a:t>
            </a:r>
            <a:r>
              <a:rPr lang="en-US" dirty="0" smtClean="0"/>
              <a:t> Migration Planning </a:t>
            </a:r>
            <a:br>
              <a:rPr lang="en-US" dirty="0" smtClean="0"/>
            </a:br>
            <a:r>
              <a:rPr lang="en-US" dirty="0" smtClean="0"/>
              <a:t>and Execution Considerations</a:t>
            </a:r>
            <a:endParaRPr lang="en-US" dirty="0"/>
          </a:p>
        </p:txBody>
      </p:sp>
    </p:spTree>
    <p:extLst>
      <p:ext uri="{BB962C8B-B14F-4D97-AF65-F5344CB8AC3E}">
        <p14:creationId xmlns:p14="http://schemas.microsoft.com/office/powerpoint/2010/main" xmlns="" val="41329469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Your On-premises Cost</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xmlns="" val="0"/>
              </a:ext>
            </a:extLst>
          </a:blip>
          <a:stretch>
            <a:fillRect/>
          </a:stretch>
        </p:blipFill>
        <p:spPr>
          <a:xfrm>
            <a:off x="616743" y="1012825"/>
            <a:ext cx="3471863" cy="3471863"/>
          </a:xfrm>
        </p:spPr>
      </p:pic>
      <p:sp>
        <p:nvSpPr>
          <p:cNvPr id="4" name="Content Placeholder 3"/>
          <p:cNvSpPr>
            <a:spLocks noGrp="1"/>
          </p:cNvSpPr>
          <p:nvPr>
            <p:ph sz="half" idx="2"/>
          </p:nvPr>
        </p:nvSpPr>
        <p:spPr/>
        <p:txBody>
          <a:bodyPr anchor="ctr"/>
          <a:lstStyle/>
          <a:p>
            <a:pPr marL="0" indent="0">
              <a:buNone/>
            </a:pPr>
            <a:r>
              <a:rPr lang="en-US" dirty="0" smtClean="0"/>
              <a:t>It is important to accurately understand your current costs in order to know how to plan and build your migration model for optimal cost efficiency</a:t>
            </a:r>
            <a:endParaRPr lang="en-US" dirty="0"/>
          </a:p>
        </p:txBody>
      </p:sp>
    </p:spTree>
    <p:extLst>
      <p:ext uri="{BB962C8B-B14F-4D97-AF65-F5344CB8AC3E}">
        <p14:creationId xmlns:p14="http://schemas.microsoft.com/office/powerpoint/2010/main" xmlns="" val="39470265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051778" y="1071560"/>
            <a:ext cx="2329638" cy="2932969"/>
          </a:xfrm>
          <a:prstGeom prst="rect">
            <a:avLst/>
          </a:prstGeom>
          <a:noFill/>
          <a:ln w="19050">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endParaRPr lang="en-US" sz="1350" b="1">
              <a:solidFill>
                <a:schemeClr val="tx1"/>
              </a:solidFill>
            </a:endParaRPr>
          </a:p>
        </p:txBody>
      </p:sp>
      <p:sp>
        <p:nvSpPr>
          <p:cNvPr id="2" name="Title 1"/>
          <p:cNvSpPr>
            <a:spLocks noGrp="1"/>
          </p:cNvSpPr>
          <p:nvPr>
            <p:ph type="title"/>
          </p:nvPr>
        </p:nvSpPr>
        <p:spPr>
          <a:xfrm>
            <a:off x="317739" y="165964"/>
            <a:ext cx="7607826" cy="682427"/>
          </a:xfrm>
        </p:spPr>
        <p:txBody>
          <a:bodyPr anchor="b">
            <a:noAutofit/>
          </a:bodyPr>
          <a:lstStyle/>
          <a:p>
            <a:r>
              <a:rPr lang="en-US" sz="2400" dirty="0" smtClean="0"/>
              <a:t>On-premises Cost Considerations</a:t>
            </a:r>
            <a:endParaRPr lang="en-US" sz="2400" dirty="0"/>
          </a:p>
        </p:txBody>
      </p:sp>
      <p:sp>
        <p:nvSpPr>
          <p:cNvPr id="70" name="Rectangle 69"/>
          <p:cNvSpPr/>
          <p:nvPr/>
        </p:nvSpPr>
        <p:spPr>
          <a:xfrm>
            <a:off x="732353" y="3078336"/>
            <a:ext cx="1280958" cy="85109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425" b="1" dirty="0">
                <a:solidFill>
                  <a:schemeClr val="bg1"/>
                </a:solidFill>
              </a:rPr>
              <a:t>Network</a:t>
            </a:r>
          </a:p>
          <a:p>
            <a:pPr algn="ctr" defTabSz="685800"/>
            <a:r>
              <a:rPr lang="en-US" sz="1425" b="1" dirty="0">
                <a:solidFill>
                  <a:schemeClr val="bg1"/>
                </a:solidFill>
              </a:rPr>
              <a:t>costs</a:t>
            </a:r>
          </a:p>
        </p:txBody>
      </p:sp>
      <p:sp>
        <p:nvSpPr>
          <p:cNvPr id="63" name="Rectangle 62"/>
          <p:cNvSpPr/>
          <p:nvPr/>
        </p:nvSpPr>
        <p:spPr>
          <a:xfrm>
            <a:off x="722625" y="2065475"/>
            <a:ext cx="1280958" cy="8468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425" b="1" dirty="0">
                <a:solidFill>
                  <a:schemeClr val="bg1"/>
                </a:solidFill>
              </a:rPr>
              <a:t>Storage</a:t>
            </a:r>
          </a:p>
          <a:p>
            <a:pPr algn="ctr" defTabSz="685800"/>
            <a:r>
              <a:rPr lang="en-US" sz="1425" b="1" dirty="0">
                <a:solidFill>
                  <a:schemeClr val="bg1"/>
                </a:solidFill>
              </a:rPr>
              <a:t>costs</a:t>
            </a:r>
          </a:p>
        </p:txBody>
      </p:sp>
      <p:sp>
        <p:nvSpPr>
          <p:cNvPr id="66" name="Rectangle 65"/>
          <p:cNvSpPr/>
          <p:nvPr/>
        </p:nvSpPr>
        <p:spPr>
          <a:xfrm>
            <a:off x="727969" y="1071561"/>
            <a:ext cx="1275615" cy="85109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425" b="1" dirty="0">
                <a:solidFill>
                  <a:schemeClr val="bg1"/>
                </a:solidFill>
              </a:rPr>
              <a:t>Server</a:t>
            </a:r>
          </a:p>
          <a:p>
            <a:pPr algn="ctr" defTabSz="685800"/>
            <a:r>
              <a:rPr lang="en-US" sz="1425" b="1" dirty="0">
                <a:solidFill>
                  <a:schemeClr val="bg1"/>
                </a:solidFill>
              </a:rPr>
              <a:t>costs</a:t>
            </a:r>
          </a:p>
        </p:txBody>
      </p:sp>
      <p:sp>
        <p:nvSpPr>
          <p:cNvPr id="67" name="Rectangle 66"/>
          <p:cNvSpPr/>
          <p:nvPr/>
        </p:nvSpPr>
        <p:spPr>
          <a:xfrm>
            <a:off x="2115068" y="1071561"/>
            <a:ext cx="1988367" cy="85108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200" b="1" dirty="0">
                <a:solidFill>
                  <a:schemeClr val="bg1"/>
                </a:solidFill>
              </a:rPr>
              <a:t>Hardware – server, rack chassis PDUs, </a:t>
            </a:r>
            <a:r>
              <a:rPr lang="en-US" sz="1200" b="1" dirty="0" err="1">
                <a:solidFill>
                  <a:schemeClr val="bg1"/>
                </a:solidFill>
              </a:rPr>
              <a:t>ToR</a:t>
            </a:r>
            <a:r>
              <a:rPr lang="en-US" sz="1200" b="1" dirty="0">
                <a:solidFill>
                  <a:schemeClr val="bg1"/>
                </a:solidFill>
              </a:rPr>
              <a:t> switches</a:t>
            </a:r>
          </a:p>
          <a:p>
            <a:pPr algn="ctr" defTabSz="685800"/>
            <a:r>
              <a:rPr lang="en-US" sz="1200" b="1" dirty="0">
                <a:solidFill>
                  <a:schemeClr val="bg1"/>
                </a:solidFill>
              </a:rPr>
              <a:t>(+maintenance)</a:t>
            </a:r>
          </a:p>
        </p:txBody>
      </p:sp>
      <p:sp>
        <p:nvSpPr>
          <p:cNvPr id="27" name="Rectangle 26"/>
          <p:cNvSpPr/>
          <p:nvPr/>
        </p:nvSpPr>
        <p:spPr>
          <a:xfrm>
            <a:off x="4156677" y="1071561"/>
            <a:ext cx="1841859" cy="85109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200" b="1" dirty="0">
                <a:solidFill>
                  <a:schemeClr val="bg1"/>
                </a:solidFill>
              </a:rPr>
              <a:t>Software - OS, virtualization licenses</a:t>
            </a:r>
          </a:p>
          <a:p>
            <a:pPr algn="ctr" defTabSz="685800"/>
            <a:r>
              <a:rPr lang="en-US" sz="1200" b="1" dirty="0" smtClean="0">
                <a:solidFill>
                  <a:schemeClr val="bg1"/>
                </a:solidFill>
              </a:rPr>
              <a:t>(maintenance</a:t>
            </a:r>
            <a:r>
              <a:rPr lang="en-US" sz="1200" b="1" dirty="0">
                <a:solidFill>
                  <a:schemeClr val="bg1"/>
                </a:solidFill>
              </a:rPr>
              <a:t>)</a:t>
            </a:r>
          </a:p>
        </p:txBody>
      </p:sp>
      <p:sp>
        <p:nvSpPr>
          <p:cNvPr id="30" name="Rectangle 29"/>
          <p:cNvSpPr/>
          <p:nvPr/>
        </p:nvSpPr>
        <p:spPr>
          <a:xfrm>
            <a:off x="6091723" y="1118074"/>
            <a:ext cx="2250080" cy="36576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200" b="1" dirty="0">
                <a:solidFill>
                  <a:schemeClr val="tx1"/>
                </a:solidFill>
              </a:rPr>
              <a:t>Overhead cost</a:t>
            </a:r>
          </a:p>
        </p:txBody>
      </p:sp>
      <p:sp>
        <p:nvSpPr>
          <p:cNvPr id="31" name="Rectangle 30"/>
          <p:cNvSpPr/>
          <p:nvPr/>
        </p:nvSpPr>
        <p:spPr>
          <a:xfrm>
            <a:off x="6091723" y="1516984"/>
            <a:ext cx="731520" cy="42554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125" b="1" dirty="0">
                <a:solidFill>
                  <a:schemeClr val="tx1"/>
                </a:solidFill>
              </a:rPr>
              <a:t>Space</a:t>
            </a:r>
          </a:p>
        </p:txBody>
      </p:sp>
      <p:sp>
        <p:nvSpPr>
          <p:cNvPr id="32" name="Rectangle 31"/>
          <p:cNvSpPr/>
          <p:nvPr/>
        </p:nvSpPr>
        <p:spPr>
          <a:xfrm>
            <a:off x="6850075" y="1516984"/>
            <a:ext cx="731520" cy="42554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125" b="1" dirty="0">
                <a:solidFill>
                  <a:schemeClr val="tx1"/>
                </a:solidFill>
              </a:rPr>
              <a:t>Power</a:t>
            </a:r>
          </a:p>
        </p:txBody>
      </p:sp>
      <p:sp>
        <p:nvSpPr>
          <p:cNvPr id="33" name="Rectangle 32"/>
          <p:cNvSpPr/>
          <p:nvPr/>
        </p:nvSpPr>
        <p:spPr>
          <a:xfrm>
            <a:off x="7605850" y="1516985"/>
            <a:ext cx="731520" cy="42554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125" b="1" dirty="0">
                <a:solidFill>
                  <a:schemeClr val="tx1"/>
                </a:solidFill>
              </a:rPr>
              <a:t>Cooling</a:t>
            </a:r>
          </a:p>
        </p:txBody>
      </p:sp>
      <p:sp>
        <p:nvSpPr>
          <p:cNvPr id="35" name="Rectangle 34"/>
          <p:cNvSpPr/>
          <p:nvPr/>
        </p:nvSpPr>
        <p:spPr>
          <a:xfrm>
            <a:off x="2113297" y="2065475"/>
            <a:ext cx="1988367" cy="85109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endParaRPr lang="en-US" sz="1200" dirty="0">
              <a:solidFill>
                <a:schemeClr val="bg1"/>
              </a:solidFill>
            </a:endParaRPr>
          </a:p>
          <a:p>
            <a:pPr algn="ctr" defTabSz="685800"/>
            <a:r>
              <a:rPr lang="en-US" sz="1200" b="1" dirty="0">
                <a:solidFill>
                  <a:schemeClr val="bg1"/>
                </a:solidFill>
              </a:rPr>
              <a:t>Hardware – storage disks, SAN/FC switches</a:t>
            </a:r>
          </a:p>
          <a:p>
            <a:pPr algn="ctr" defTabSz="685800"/>
            <a:endParaRPr lang="en-US" sz="1200" dirty="0">
              <a:solidFill>
                <a:srgbClr val="FCB64C"/>
              </a:solidFill>
            </a:endParaRPr>
          </a:p>
        </p:txBody>
      </p:sp>
      <p:sp>
        <p:nvSpPr>
          <p:cNvPr id="36" name="Rectangle 35"/>
          <p:cNvSpPr/>
          <p:nvPr/>
        </p:nvSpPr>
        <p:spPr>
          <a:xfrm>
            <a:off x="6087290" y="2082788"/>
            <a:ext cx="2250080" cy="36576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200" b="1" dirty="0">
                <a:solidFill>
                  <a:schemeClr val="tx1"/>
                </a:solidFill>
              </a:rPr>
              <a:t>Overhead cost</a:t>
            </a:r>
          </a:p>
        </p:txBody>
      </p:sp>
      <p:sp>
        <p:nvSpPr>
          <p:cNvPr id="40" name="Rectangle 39"/>
          <p:cNvSpPr/>
          <p:nvPr/>
        </p:nvSpPr>
        <p:spPr>
          <a:xfrm>
            <a:off x="4156677" y="2065475"/>
            <a:ext cx="1841859" cy="85109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endParaRPr lang="en-US" sz="1200" b="1" dirty="0">
              <a:solidFill>
                <a:schemeClr val="bg1"/>
              </a:solidFill>
            </a:endParaRPr>
          </a:p>
          <a:p>
            <a:pPr algn="ctr" defTabSz="685800"/>
            <a:r>
              <a:rPr lang="en-US" sz="1200" b="1" dirty="0">
                <a:solidFill>
                  <a:schemeClr val="bg1"/>
                </a:solidFill>
              </a:rPr>
              <a:t>Storage admin costs</a:t>
            </a:r>
          </a:p>
          <a:p>
            <a:pPr algn="ctr" defTabSz="685800"/>
            <a:endParaRPr lang="en-US" sz="1200" b="1" dirty="0">
              <a:solidFill>
                <a:schemeClr val="bg1"/>
              </a:solidFill>
            </a:endParaRPr>
          </a:p>
        </p:txBody>
      </p:sp>
      <p:sp>
        <p:nvSpPr>
          <p:cNvPr id="41" name="Rectangle 40"/>
          <p:cNvSpPr/>
          <p:nvPr/>
        </p:nvSpPr>
        <p:spPr>
          <a:xfrm>
            <a:off x="2115068" y="3078336"/>
            <a:ext cx="1988367" cy="85109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200" b="1" dirty="0">
                <a:solidFill>
                  <a:schemeClr val="bg1"/>
                </a:solidFill>
              </a:rPr>
              <a:t>Network hardware – LAN switches, load balancer</a:t>
            </a:r>
          </a:p>
          <a:p>
            <a:pPr algn="ctr" defTabSz="685800"/>
            <a:r>
              <a:rPr lang="en-US" sz="1200" b="1" dirty="0">
                <a:solidFill>
                  <a:schemeClr val="bg1"/>
                </a:solidFill>
              </a:rPr>
              <a:t>bandwidth </a:t>
            </a:r>
            <a:r>
              <a:rPr lang="en-US" sz="1200" b="1" dirty="0" smtClean="0">
                <a:solidFill>
                  <a:schemeClr val="bg1"/>
                </a:solidFill>
              </a:rPr>
              <a:t>costs</a:t>
            </a:r>
            <a:endParaRPr lang="en-US" sz="1200" b="1" dirty="0">
              <a:solidFill>
                <a:schemeClr val="bg1"/>
              </a:solidFill>
            </a:endParaRPr>
          </a:p>
        </p:txBody>
      </p:sp>
      <p:sp>
        <p:nvSpPr>
          <p:cNvPr id="42" name="Rectangle 41"/>
          <p:cNvSpPr/>
          <p:nvPr/>
        </p:nvSpPr>
        <p:spPr>
          <a:xfrm>
            <a:off x="4156677" y="3078336"/>
            <a:ext cx="1841859" cy="851090"/>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endParaRPr lang="en-US" sz="1200" b="1" dirty="0">
              <a:solidFill>
                <a:schemeClr val="bg1"/>
              </a:solidFill>
            </a:endParaRPr>
          </a:p>
          <a:p>
            <a:pPr algn="ctr" defTabSz="685800"/>
            <a:r>
              <a:rPr lang="en-US" sz="1200" b="1" dirty="0">
                <a:solidFill>
                  <a:schemeClr val="bg1"/>
                </a:solidFill>
              </a:rPr>
              <a:t>Network admin costs</a:t>
            </a:r>
          </a:p>
          <a:p>
            <a:pPr algn="ctr" defTabSz="685800"/>
            <a:endParaRPr lang="en-US" sz="1200" b="1" dirty="0">
              <a:solidFill>
                <a:schemeClr val="bg1"/>
              </a:solidFill>
            </a:endParaRPr>
          </a:p>
        </p:txBody>
      </p:sp>
      <p:sp>
        <p:nvSpPr>
          <p:cNvPr id="43" name="Rectangle 42"/>
          <p:cNvSpPr/>
          <p:nvPr/>
        </p:nvSpPr>
        <p:spPr>
          <a:xfrm>
            <a:off x="6087290" y="3097508"/>
            <a:ext cx="2250080" cy="36576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200" b="1" dirty="0">
                <a:solidFill>
                  <a:schemeClr val="tx1"/>
                </a:solidFill>
              </a:rPr>
              <a:t>Overhead cost</a:t>
            </a:r>
          </a:p>
        </p:txBody>
      </p:sp>
      <p:sp>
        <p:nvSpPr>
          <p:cNvPr id="34" name="Rectangle 33"/>
          <p:cNvSpPr/>
          <p:nvPr/>
        </p:nvSpPr>
        <p:spPr>
          <a:xfrm>
            <a:off x="742742" y="4112001"/>
            <a:ext cx="1275615" cy="5027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425" b="1" dirty="0">
                <a:solidFill>
                  <a:schemeClr val="bg1"/>
                </a:solidFill>
              </a:rPr>
              <a:t>IT labor</a:t>
            </a:r>
          </a:p>
          <a:p>
            <a:pPr algn="ctr" defTabSz="685800"/>
            <a:r>
              <a:rPr lang="en-US" sz="1425" b="1" dirty="0">
                <a:solidFill>
                  <a:schemeClr val="bg1"/>
                </a:solidFill>
              </a:rPr>
              <a:t>costs</a:t>
            </a:r>
          </a:p>
        </p:txBody>
      </p:sp>
      <p:sp>
        <p:nvSpPr>
          <p:cNvPr id="49" name="Rectangle 48"/>
          <p:cNvSpPr/>
          <p:nvPr/>
        </p:nvSpPr>
        <p:spPr>
          <a:xfrm>
            <a:off x="2115067" y="4112001"/>
            <a:ext cx="6266350" cy="492985"/>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200" b="1" dirty="0">
                <a:solidFill>
                  <a:schemeClr val="bg1"/>
                </a:solidFill>
              </a:rPr>
              <a:t>Server admin</a:t>
            </a:r>
          </a:p>
          <a:p>
            <a:pPr algn="ctr" defTabSz="685800"/>
            <a:r>
              <a:rPr lang="en-US" sz="1200" b="1" dirty="0">
                <a:solidFill>
                  <a:schemeClr val="bg1"/>
                </a:solidFill>
              </a:rPr>
              <a:t>Virtualization admin</a:t>
            </a:r>
          </a:p>
        </p:txBody>
      </p:sp>
      <p:sp>
        <p:nvSpPr>
          <p:cNvPr id="4" name="Oval 3"/>
          <p:cNvSpPr/>
          <p:nvPr/>
        </p:nvSpPr>
        <p:spPr>
          <a:xfrm>
            <a:off x="593192" y="961044"/>
            <a:ext cx="365760" cy="3657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350" b="1" dirty="0">
                <a:solidFill>
                  <a:schemeClr val="bg1"/>
                </a:solidFill>
              </a:rPr>
              <a:t>1</a:t>
            </a:r>
          </a:p>
        </p:txBody>
      </p:sp>
      <p:sp>
        <p:nvSpPr>
          <p:cNvPr id="53" name="Oval 52"/>
          <p:cNvSpPr/>
          <p:nvPr/>
        </p:nvSpPr>
        <p:spPr>
          <a:xfrm>
            <a:off x="583463" y="1932186"/>
            <a:ext cx="365760" cy="3657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350" b="1" dirty="0">
                <a:solidFill>
                  <a:schemeClr val="bg1"/>
                </a:solidFill>
              </a:rPr>
              <a:t>2</a:t>
            </a:r>
          </a:p>
        </p:txBody>
      </p:sp>
      <p:sp>
        <p:nvSpPr>
          <p:cNvPr id="54" name="Oval 53"/>
          <p:cNvSpPr/>
          <p:nvPr/>
        </p:nvSpPr>
        <p:spPr>
          <a:xfrm>
            <a:off x="583463" y="2973302"/>
            <a:ext cx="365760" cy="3657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350" b="1" dirty="0">
                <a:solidFill>
                  <a:schemeClr val="bg1"/>
                </a:solidFill>
              </a:rPr>
              <a:t>3</a:t>
            </a:r>
          </a:p>
        </p:txBody>
      </p:sp>
      <p:sp>
        <p:nvSpPr>
          <p:cNvPr id="55" name="Oval 54"/>
          <p:cNvSpPr/>
          <p:nvPr/>
        </p:nvSpPr>
        <p:spPr>
          <a:xfrm>
            <a:off x="596635" y="3992733"/>
            <a:ext cx="365760" cy="36576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350" b="1" dirty="0">
                <a:solidFill>
                  <a:schemeClr val="bg1"/>
                </a:solidFill>
              </a:rPr>
              <a:t>4</a:t>
            </a:r>
          </a:p>
        </p:txBody>
      </p:sp>
      <p:sp>
        <p:nvSpPr>
          <p:cNvPr id="37" name="Rectangle 36"/>
          <p:cNvSpPr/>
          <p:nvPr/>
        </p:nvSpPr>
        <p:spPr>
          <a:xfrm>
            <a:off x="6087290" y="2481700"/>
            <a:ext cx="731520" cy="42554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125" b="1" dirty="0">
                <a:solidFill>
                  <a:schemeClr val="tx1"/>
                </a:solidFill>
              </a:rPr>
              <a:t>Space</a:t>
            </a:r>
          </a:p>
        </p:txBody>
      </p:sp>
      <p:sp>
        <p:nvSpPr>
          <p:cNvPr id="38" name="Rectangle 37"/>
          <p:cNvSpPr/>
          <p:nvPr/>
        </p:nvSpPr>
        <p:spPr>
          <a:xfrm>
            <a:off x="6850075" y="2481700"/>
            <a:ext cx="731520" cy="42554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125" b="1" dirty="0">
                <a:solidFill>
                  <a:schemeClr val="tx1"/>
                </a:solidFill>
              </a:rPr>
              <a:t>Power</a:t>
            </a:r>
          </a:p>
        </p:txBody>
      </p:sp>
      <p:sp>
        <p:nvSpPr>
          <p:cNvPr id="39" name="Rectangle 38"/>
          <p:cNvSpPr/>
          <p:nvPr/>
        </p:nvSpPr>
        <p:spPr>
          <a:xfrm>
            <a:off x="7605850" y="2481700"/>
            <a:ext cx="731520" cy="42554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125" b="1" dirty="0">
                <a:solidFill>
                  <a:schemeClr val="tx1"/>
                </a:solidFill>
              </a:rPr>
              <a:t>Cooling</a:t>
            </a:r>
          </a:p>
        </p:txBody>
      </p:sp>
      <p:sp>
        <p:nvSpPr>
          <p:cNvPr id="47" name="Rectangle 46"/>
          <p:cNvSpPr/>
          <p:nvPr/>
        </p:nvSpPr>
        <p:spPr>
          <a:xfrm>
            <a:off x="6098733" y="3506200"/>
            <a:ext cx="731520" cy="42554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125" b="1" dirty="0">
                <a:solidFill>
                  <a:schemeClr val="tx1"/>
                </a:solidFill>
              </a:rPr>
              <a:t>Space</a:t>
            </a:r>
          </a:p>
        </p:txBody>
      </p:sp>
      <p:sp>
        <p:nvSpPr>
          <p:cNvPr id="48" name="Rectangle 47"/>
          <p:cNvSpPr/>
          <p:nvPr/>
        </p:nvSpPr>
        <p:spPr>
          <a:xfrm>
            <a:off x="6854508" y="3506200"/>
            <a:ext cx="731520" cy="42554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125" b="1" dirty="0">
                <a:solidFill>
                  <a:schemeClr val="tx1"/>
                </a:solidFill>
              </a:rPr>
              <a:t>Power</a:t>
            </a:r>
          </a:p>
        </p:txBody>
      </p:sp>
      <p:sp>
        <p:nvSpPr>
          <p:cNvPr id="50" name="Rectangle 49"/>
          <p:cNvSpPr/>
          <p:nvPr/>
        </p:nvSpPr>
        <p:spPr>
          <a:xfrm>
            <a:off x="7610283" y="3506200"/>
            <a:ext cx="731520" cy="42554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125" b="1" dirty="0">
                <a:solidFill>
                  <a:schemeClr val="tx1"/>
                </a:solidFill>
              </a:rPr>
              <a:t>Cooling</a:t>
            </a:r>
          </a:p>
        </p:txBody>
      </p:sp>
      <p:sp>
        <p:nvSpPr>
          <p:cNvPr id="3" name="Rectangle 2"/>
          <p:cNvSpPr/>
          <p:nvPr/>
        </p:nvSpPr>
        <p:spPr>
          <a:xfrm>
            <a:off x="7891503" y="207471"/>
            <a:ext cx="1068082" cy="39188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defTabSz="685800"/>
            <a:r>
              <a:rPr lang="en-US" sz="1425" dirty="0">
                <a:solidFill>
                  <a:prstClr val="white"/>
                </a:solidFill>
              </a:rPr>
              <a:t>illustrative</a:t>
            </a:r>
          </a:p>
        </p:txBody>
      </p:sp>
      <p:cxnSp>
        <p:nvCxnSpPr>
          <p:cNvPr id="6" name="Straight Arrow Connector 5"/>
          <p:cNvCxnSpPr/>
          <p:nvPr/>
        </p:nvCxnSpPr>
        <p:spPr>
          <a:xfrm>
            <a:off x="7960659" y="238206"/>
            <a:ext cx="891348" cy="0"/>
          </a:xfrm>
          <a:prstGeom prst="straightConnector1">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7960659" y="570036"/>
            <a:ext cx="891348" cy="0"/>
          </a:xfrm>
          <a:prstGeom prst="straightConnector1">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88776" y="4755474"/>
            <a:ext cx="7332955" cy="346247"/>
          </a:xfrm>
          <a:prstGeom prst="rect">
            <a:avLst/>
          </a:prstGeom>
          <a:noFill/>
        </p:spPr>
        <p:txBody>
          <a:bodyPr wrap="square" lIns="91438" tIns="45719" rIns="91438" bIns="45719" rtlCol="0">
            <a:spAutoFit/>
          </a:bodyPr>
          <a:lstStyle/>
          <a:p>
            <a:pPr defTabSz="685800"/>
            <a:r>
              <a:rPr lang="en-US" sz="825" dirty="0"/>
              <a:t>Diagram doesn’t include every cost item. E.g. software costs can include database, management, middle tier software costs. Facilities cost can include costs associated with upgrades, maintenance, building security, taxes etc. IT labor costs can include security admin and application admin costs.  </a:t>
            </a:r>
          </a:p>
        </p:txBody>
      </p:sp>
    </p:spTree>
    <p:extLst>
      <p:ext uri="{BB962C8B-B14F-4D97-AF65-F5344CB8AC3E}">
        <p14:creationId xmlns:p14="http://schemas.microsoft.com/office/powerpoint/2010/main" xmlns="" val="1611938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nterprise-Summit-Light">
  <a:themeElements>
    <a:clrScheme name="AWS-Style-V2">
      <a:dk1>
        <a:srgbClr val="474746"/>
      </a:dk1>
      <a:lt1>
        <a:sysClr val="window" lastClr="FFFFFF"/>
      </a:lt1>
      <a:dk2>
        <a:srgbClr val="6D6E6D"/>
      </a:dk2>
      <a:lt2>
        <a:srgbClr val="F8F8F8"/>
      </a:lt2>
      <a:accent1>
        <a:srgbClr val="E98E31"/>
      </a:accent1>
      <a:accent2>
        <a:srgbClr val="1B508D"/>
      </a:accent2>
      <a:accent3>
        <a:srgbClr val="94C9E2"/>
      </a:accent3>
      <a:accent4>
        <a:srgbClr val="286332"/>
      </a:accent4>
      <a:accent5>
        <a:srgbClr val="FDD645"/>
      </a:accent5>
      <a:accent6>
        <a:srgbClr val="999A98"/>
      </a:accent6>
      <a:hlink>
        <a:srgbClr val="004B91"/>
      </a:hlink>
      <a:folHlink>
        <a:srgbClr val="517D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AWS Color Palette" id="{1DCFAD71-E325-43CD-805D-372DFD2441C0}" vid="{A24C6411-8089-4A48-AC05-6472ECA9D7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infopath/2007/PartnerControls"/>
    <ds:schemaRef ds:uri="http://purl.org/dc/elements/1.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Grey Background AWS</Template>
  <TotalTime>6346</TotalTime>
  <Words>1383</Words>
  <Application>Microsoft Macintosh PowerPoint</Application>
  <PresentationFormat>On-screen Show (16:9)</PresentationFormat>
  <Paragraphs>419</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Enterprise-Summit-Light</vt:lpstr>
      <vt:lpstr>AWS Migration Planning and  Roadmap</vt:lpstr>
      <vt:lpstr>Welcome &amp; Objectives</vt:lpstr>
      <vt:lpstr>Application Migration Challenges</vt:lpstr>
      <vt:lpstr>The Migration Bubble</vt:lpstr>
      <vt:lpstr>The Migration Bubble – Components</vt:lpstr>
      <vt:lpstr>The Migration Bubble</vt:lpstr>
      <vt:lpstr>AWS Migration Planning  and Execution Considerations</vt:lpstr>
      <vt:lpstr>Understand Your On-premises Cost</vt:lpstr>
      <vt:lpstr>On-premises Cost Considerations</vt:lpstr>
      <vt:lpstr>On-premises Cost Drivers</vt:lpstr>
      <vt:lpstr>Speed and Process Decisions Change Migration Costs</vt:lpstr>
      <vt:lpstr>Application Migration Methodology</vt:lpstr>
      <vt:lpstr>Application Disposition – All Options</vt:lpstr>
      <vt:lpstr>Application (Infrastructure) Migration Options</vt:lpstr>
      <vt:lpstr>Application (Infrastructure) Migration Use Cases</vt:lpstr>
      <vt:lpstr>Application Migration Level of Effort</vt:lpstr>
      <vt:lpstr>AWS Migration Cost Considerations</vt:lpstr>
      <vt:lpstr>Automated Migration Tool - Use Cases</vt:lpstr>
      <vt:lpstr>Map out Application Migration Activities</vt:lpstr>
      <vt:lpstr>Slide 20</vt:lpstr>
      <vt:lpstr>Let’s do a sample Total Cost of Migration (TCM) exercise…</vt:lpstr>
      <vt:lpstr>Sample Migration Cost Model Total Migration Effort Across 469 Hosts</vt:lpstr>
      <vt:lpstr>Per Server Average Migration  Investment Estimate</vt:lpstr>
      <vt:lpstr>Migration Investment Overview/Pay Back </vt:lpstr>
      <vt:lpstr>1st Lesson Learned</vt:lpstr>
      <vt:lpstr>Categorize Apps and Reduce Variables</vt:lpstr>
      <vt:lpstr>2nd  Lesson Learned</vt:lpstr>
      <vt:lpstr>3rd  Lesson Learned</vt:lpstr>
      <vt:lpstr>Slide 29</vt:lpstr>
      <vt:lpstr>4th Lesson Learned Build Momentum, Monitor and Report Status</vt:lpstr>
      <vt:lpstr>5th Lesson Learned</vt:lpstr>
      <vt:lpstr>6th Lesson Learned</vt:lpstr>
      <vt:lpstr>Key Takeaways</vt:lpstr>
      <vt:lpstr>Questions?</vt:lpstr>
    </vt:vector>
  </TitlesOfParts>
  <Company>Amazon.com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Asnani;Blake Chism</dc:creator>
  <cp:lastModifiedBy>hai</cp:lastModifiedBy>
  <cp:revision>235</cp:revision>
  <cp:lastPrinted>2015-12-16T18:12:47Z</cp:lastPrinted>
  <dcterms:created xsi:type="dcterms:W3CDTF">2015-11-25T20:10:45Z</dcterms:created>
  <dcterms:modified xsi:type="dcterms:W3CDTF">2016-10-10T16:43:50Z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