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6" r:id="rId3"/>
    <p:sldId id="277" r:id="rId4"/>
    <p:sldId id="278" r:id="rId5"/>
    <p:sldId id="288" r:id="rId6"/>
    <p:sldId id="289" r:id="rId7"/>
    <p:sldId id="290" r:id="rId8"/>
    <p:sldId id="291" r:id="rId9"/>
    <p:sldId id="292" r:id="rId10"/>
    <p:sldId id="293" r:id="rId11"/>
    <p:sldId id="294" r:id="rId12"/>
    <p:sldId id="295" r:id="rId13"/>
    <p:sldId id="296" r:id="rId14"/>
    <p:sldId id="284" r:id="rId15"/>
    <p:sldId id="285" r:id="rId16"/>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680043AC-F292-4F1A-B86B-7B6F304EEA46}">
          <p14:sldIdLst>
            <p14:sldId id="256"/>
            <p14:sldId id="276"/>
            <p14:sldId id="277"/>
            <p14:sldId id="278"/>
            <p14:sldId id="288"/>
            <p14:sldId id="289"/>
            <p14:sldId id="290"/>
            <p14:sldId id="291"/>
            <p14:sldId id="292"/>
            <p14:sldId id="293"/>
            <p14:sldId id="294"/>
            <p14:sldId id="295"/>
            <p14:sldId id="296"/>
            <p14:sldId id="284"/>
            <p14:sldId id="28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uel Alvarez" initials="SA" lastIdx="1" clrIdx="0">
    <p:extLst>
      <p:ext uri="{19B8F6BF-5375-455C-9EA6-DF929625EA0E}">
        <p15:presenceInfo xmlns:p15="http://schemas.microsoft.com/office/powerpoint/2012/main" userId="4aaf6bc51591ab6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7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143" d="100"/>
          <a:sy n="143" d="100"/>
        </p:scale>
        <p:origin x="684" y="11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25T00:00:26.356"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6566B0-3E59-A84D-9AB2-DA05E602ADD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14/02/2022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14/02/2022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77ACAF-E4FF-A844-9E41-091A7206A2B4}"/>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920DA-0831-5D43-AA82-7741662FB96F}"/>
              </a:ext>
            </a:extLst>
          </p:cNvPr>
          <p:cNvPicPr>
            <a:picLocks noChangeAspect="1"/>
          </p:cNvPicPr>
          <p:nvPr userDrawn="1"/>
        </p:nvPicPr>
        <p:blipFill rotWithShape="1">
          <a:blip r:embed="rId2"/>
          <a:srcRect l="88730" b="81517"/>
          <a:stretch/>
        </p:blipFill>
        <p:spPr>
          <a:xfrm>
            <a:off x="8113486" y="0"/>
            <a:ext cx="1030514" cy="950686"/>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B3CFEF-4B3E-1E40-B352-B3A39094156E}"/>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9422CC-C000-654E-9301-E5A5A99182F7}"/>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3B3542-21FA-CE4F-97EC-30221117B445}"/>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FC36C6-822B-4F4E-9443-296E49B7FDEB}"/>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14/02/2022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14/02/2022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14/02/2022</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2626243" y="1019508"/>
            <a:ext cx="5594586" cy="1384995"/>
          </a:xfrm>
          <a:prstGeom prst="rect">
            <a:avLst/>
          </a:prstGeom>
          <a:noFill/>
        </p:spPr>
        <p:txBody>
          <a:bodyPr wrap="square" rtlCol="0">
            <a:spAutoFit/>
          </a:bodyPr>
          <a:lstStyle/>
          <a:p>
            <a:pPr algn="r"/>
            <a:r>
              <a:rPr lang="en-US" sz="2800" b="1" dirty="0">
                <a:solidFill>
                  <a:schemeClr val="tx1">
                    <a:lumMod val="75000"/>
                    <a:lumOff val="25000"/>
                  </a:schemeClr>
                </a:solidFill>
              </a:rPr>
              <a:t>modalities of contracting in </a:t>
            </a:r>
            <a:r>
              <a:rPr lang="en-US" sz="2800" b="1" dirty="0" err="1">
                <a:solidFill>
                  <a:schemeClr val="tx1">
                    <a:lumMod val="75000"/>
                    <a:lumOff val="25000"/>
                  </a:schemeClr>
                </a:solidFill>
              </a:rPr>
              <a:t>Mipymes</a:t>
            </a:r>
            <a:r>
              <a:rPr lang="en-US" sz="2800" b="1" dirty="0">
                <a:solidFill>
                  <a:schemeClr val="tx1">
                    <a:lumMod val="75000"/>
                    <a:lumOff val="25000"/>
                  </a:schemeClr>
                </a:solidFill>
              </a:rPr>
              <a:t> in the processes of public purchase</a:t>
            </a:r>
            <a:endParaRPr lang="es-ES" sz="2800" b="1" dirty="0">
              <a:solidFill>
                <a:schemeClr val="tx1">
                  <a:lumMod val="75000"/>
                  <a:lumOff val="25000"/>
                </a:schemeClr>
              </a:solidFill>
            </a:endParaRPr>
          </a:p>
        </p:txBody>
      </p:sp>
      <p:sp>
        <p:nvSpPr>
          <p:cNvPr id="2" name="CuadroTexto 1">
            <a:extLst>
              <a:ext uri="{FF2B5EF4-FFF2-40B4-BE49-F238E27FC236}">
                <a16:creationId xmlns:a16="http://schemas.microsoft.com/office/drawing/2014/main" id="{25DA0F81-28FD-400E-87DA-7EA945DE034A}"/>
              </a:ext>
            </a:extLst>
          </p:cNvPr>
          <p:cNvSpPr txBox="1"/>
          <p:nvPr/>
        </p:nvSpPr>
        <p:spPr>
          <a:xfrm>
            <a:off x="723013" y="2244356"/>
            <a:ext cx="4040373" cy="1754326"/>
          </a:xfrm>
          <a:prstGeom prst="rect">
            <a:avLst/>
          </a:prstGeom>
          <a:noFill/>
        </p:spPr>
        <p:txBody>
          <a:bodyPr wrap="square" rtlCol="0">
            <a:spAutoFit/>
          </a:bodyPr>
          <a:lstStyle/>
          <a:p>
            <a:r>
              <a:rPr lang="es-MX" dirty="0"/>
              <a:t>Equipo: # 4</a:t>
            </a:r>
          </a:p>
          <a:p>
            <a:r>
              <a:rPr lang="es-MX" dirty="0"/>
              <a:t>Ficha: 2250989</a:t>
            </a:r>
          </a:p>
          <a:p>
            <a:r>
              <a:rPr lang="es-MX" dirty="0"/>
              <a:t>Integrantes: Pedro Pablo Valencia Muñoz</a:t>
            </a:r>
          </a:p>
          <a:p>
            <a:r>
              <a:rPr lang="es-MX" dirty="0"/>
              <a:t>		     Simón Giraldo Zapata</a:t>
            </a:r>
          </a:p>
          <a:p>
            <a:r>
              <a:rPr lang="es-MX" dirty="0"/>
              <a:t>		     Emmanuel Agudelo Gaviria</a:t>
            </a:r>
          </a:p>
          <a:p>
            <a:r>
              <a:rPr lang="es-MX" dirty="0"/>
              <a:t>		     Samuel Álvarez Ospina 	</a:t>
            </a:r>
          </a:p>
        </p:txBody>
      </p:sp>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1639" y="73517"/>
            <a:ext cx="7810641" cy="1200329"/>
          </a:xfrm>
          <a:prstGeom prst="rect">
            <a:avLst/>
          </a:prstGeom>
          <a:noFill/>
        </p:spPr>
        <p:txBody>
          <a:bodyPr wrap="square" rtlCol="0">
            <a:spAutoFit/>
          </a:bodyPr>
          <a:lstStyle/>
          <a:p>
            <a:r>
              <a:rPr lang="en-US" sz="3600" b="1" dirty="0">
                <a:solidFill>
                  <a:schemeClr val="tx1">
                    <a:lumMod val="75000"/>
                    <a:lumOff val="25000"/>
                  </a:schemeClr>
                </a:solidFill>
                <a:latin typeface="+mj-lt"/>
              </a:rPr>
              <a:t>What are the characteristics of the minimum selection mode? how much?</a:t>
            </a:r>
            <a:endParaRPr lang="es-ES" sz="3600" b="1" dirty="0">
              <a:solidFill>
                <a:schemeClr val="tx1">
                  <a:lumMod val="75000"/>
                  <a:lumOff val="25000"/>
                </a:schemeClr>
              </a:solidFill>
              <a:latin typeface="+mj-lt"/>
            </a:endParaRPr>
          </a:p>
        </p:txBody>
      </p:sp>
      <p:sp>
        <p:nvSpPr>
          <p:cNvPr id="6" name="CuadroTexto 5"/>
          <p:cNvSpPr txBox="1"/>
          <p:nvPr/>
        </p:nvSpPr>
        <p:spPr>
          <a:xfrm>
            <a:off x="551719" y="1272090"/>
            <a:ext cx="7810641" cy="3600986"/>
          </a:xfrm>
          <a:prstGeom prst="rect">
            <a:avLst/>
          </a:prstGeom>
          <a:noFill/>
        </p:spPr>
        <p:txBody>
          <a:bodyPr wrap="square" rtlCol="0">
            <a:spAutoFit/>
          </a:bodyPr>
          <a:lstStyle/>
          <a:p>
            <a:pPr fontAlgn="base"/>
            <a:r>
              <a:rPr lang="es-ES" sz="1200" b="1" dirty="0">
                <a:latin typeface="+mj-lt"/>
              </a:rPr>
              <a:t>3. Garantías </a:t>
            </a:r>
          </a:p>
          <a:p>
            <a:pPr fontAlgn="base"/>
            <a:r>
              <a:rPr lang="es-ES" sz="1200" dirty="0">
                <a:latin typeface="+mj-lt"/>
              </a:rPr>
              <a:t>Las Entidades Estatales no están obligadas a exigir garantías en los Procesos de Contratación de Mínima Cuantía. Si la Entidad Estatal decide exigir garantías en los procesos de Selección de Mínima Cuantía debe ser una consecuencia del Riesgo del Proceso de Contratación y del sector económico al cual pertenecen los posibles oferentes.</a:t>
            </a:r>
            <a:endParaRPr lang="es-ES" sz="1200" b="1" dirty="0">
              <a:latin typeface="+mj-lt"/>
            </a:endParaRPr>
          </a:p>
          <a:p>
            <a:pPr fontAlgn="base"/>
            <a:endParaRPr lang="es-ES" sz="1200" b="1" dirty="0">
              <a:latin typeface="+mj-lt"/>
            </a:endParaRPr>
          </a:p>
          <a:p>
            <a:pPr fontAlgn="base"/>
            <a:r>
              <a:rPr lang="es-ES" sz="1200" b="1" dirty="0">
                <a:latin typeface="+mj-lt"/>
              </a:rPr>
              <a:t>4. Requisitos habilitantes: </a:t>
            </a:r>
            <a:endParaRPr lang="es-ES" sz="1200" dirty="0">
              <a:latin typeface="+mj-lt"/>
            </a:endParaRPr>
          </a:p>
          <a:p>
            <a:pPr fontAlgn="base"/>
            <a:r>
              <a:rPr lang="es-ES" sz="1200" dirty="0">
                <a:latin typeface="+mj-lt"/>
              </a:rPr>
              <a:t>En los Procesos de Contratación de Mínima Cuantía la Entidad Estatal no debe solicitar certificado de RUP. La Entidad Estatal debe verificar directamente la capacidad jurídica, la experiencia, la capacidad financiera y capacidad organizacional, en caso de que haya solicitado alguna de estas tres últimas; aunque puede solicitar otros requisitos habilitantes de considerarlo conveniente y necesario.</a:t>
            </a:r>
          </a:p>
          <a:p>
            <a:pPr fontAlgn="base"/>
            <a:endParaRPr lang="es-ES" sz="1200" dirty="0">
              <a:latin typeface="+mj-lt"/>
            </a:endParaRPr>
          </a:p>
          <a:p>
            <a:pPr fontAlgn="base"/>
            <a:r>
              <a:rPr lang="es-ES" sz="1200" b="1" dirty="0">
                <a:latin typeface="+mj-lt"/>
              </a:rPr>
              <a:t>5. Plazos del Proceso de Contratación de Mínima Cuantía:</a:t>
            </a:r>
          </a:p>
          <a:p>
            <a:pPr fontAlgn="base"/>
            <a:r>
              <a:rPr lang="es-ES" sz="1200" dirty="0">
                <a:latin typeface="+mj-lt"/>
              </a:rPr>
              <a:t>Los términos del Proceso de Contratación de Mínima Cuantía son más cortos que los establecidos para las demás modalidades de selección. El término para presentar ofertas es de por lo menos un día hábil contado a partir de la publicación de la invitación y naturalmente la invitación debe estar publicada por lo menos durante un día hábil. La Agencia Nacional de Contratación Pública -Colombia Compra Eficiente- recomienda que la publicación de los Documentos del Proceso se haga a primera hora del día hábil en el cual se adelanta la actuación respectiva para ser consistente con la extensión de los términos previstos para esta modalidad de selección.</a:t>
            </a:r>
          </a:p>
          <a:p>
            <a:pPr fontAlgn="base"/>
            <a:endParaRPr lang="es-ES" sz="1200" b="1" dirty="0">
              <a:latin typeface="+mj-lt"/>
            </a:endParaRPr>
          </a:p>
        </p:txBody>
      </p:sp>
      <p:sp>
        <p:nvSpPr>
          <p:cNvPr id="7" name="Rectángulo 6"/>
          <p:cNvSpPr/>
          <p:nvPr/>
        </p:nvSpPr>
        <p:spPr>
          <a:xfrm>
            <a:off x="925819" y="1228127"/>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mj-lt"/>
            </a:endParaRPr>
          </a:p>
        </p:txBody>
      </p:sp>
    </p:spTree>
    <p:extLst>
      <p:ext uri="{BB962C8B-B14F-4D97-AF65-F5344CB8AC3E}">
        <p14:creationId xmlns:p14="http://schemas.microsoft.com/office/powerpoint/2010/main" val="16113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1639" y="73517"/>
            <a:ext cx="7501357" cy="1200329"/>
          </a:xfrm>
          <a:prstGeom prst="rect">
            <a:avLst/>
          </a:prstGeom>
          <a:noFill/>
        </p:spPr>
        <p:txBody>
          <a:bodyPr wrap="square" rtlCol="0">
            <a:spAutoFit/>
          </a:bodyPr>
          <a:lstStyle/>
          <a:p>
            <a:r>
              <a:rPr lang="en-US" sz="3600" b="1" dirty="0">
                <a:solidFill>
                  <a:schemeClr val="tx1">
                    <a:lumMod val="75000"/>
                    <a:lumOff val="25000"/>
                  </a:schemeClr>
                </a:solidFill>
                <a:latin typeface="+mj-lt"/>
              </a:rPr>
              <a:t>Concurrence of two selection modes for an object contractual</a:t>
            </a:r>
            <a:endParaRPr lang="es-ES" sz="3600" b="1" dirty="0">
              <a:solidFill>
                <a:schemeClr val="tx1">
                  <a:lumMod val="75000"/>
                  <a:lumOff val="25000"/>
                </a:schemeClr>
              </a:solidFill>
              <a:latin typeface="+mj-lt"/>
            </a:endParaRPr>
          </a:p>
        </p:txBody>
      </p:sp>
      <p:sp>
        <p:nvSpPr>
          <p:cNvPr id="6" name="CuadroTexto 5"/>
          <p:cNvSpPr txBox="1"/>
          <p:nvPr/>
        </p:nvSpPr>
        <p:spPr>
          <a:xfrm>
            <a:off x="551719" y="1272090"/>
            <a:ext cx="7810641" cy="3785652"/>
          </a:xfrm>
          <a:prstGeom prst="rect">
            <a:avLst/>
          </a:prstGeom>
          <a:noFill/>
        </p:spPr>
        <p:txBody>
          <a:bodyPr wrap="square" rtlCol="0">
            <a:spAutoFit/>
          </a:bodyPr>
          <a:lstStyle/>
          <a:p>
            <a:pPr fontAlgn="base"/>
            <a:r>
              <a:rPr lang="es-ES" sz="1200" dirty="0">
                <a:latin typeface="+mj-lt"/>
              </a:rPr>
              <a:t>En los siguientes casos existe un conflicto de normas contenidas en el artículo 2 de la Ley 1150 de</a:t>
            </a:r>
          </a:p>
          <a:p>
            <a:pPr fontAlgn="base"/>
            <a:r>
              <a:rPr lang="es-ES" sz="1200" dirty="0">
                <a:latin typeface="+mj-lt"/>
              </a:rPr>
              <a:t>2007, dado que concurren la modalidad de selección de mínima cuantía con otras modalidades de</a:t>
            </a:r>
          </a:p>
          <a:p>
            <a:pPr fontAlgn="base"/>
            <a:r>
              <a:rPr lang="es-ES" sz="1200" dirty="0">
                <a:latin typeface="+mj-lt"/>
              </a:rPr>
              <a:t>selección.</a:t>
            </a:r>
          </a:p>
          <a:p>
            <a:pPr fontAlgn="base"/>
            <a:endParaRPr lang="es-ES" sz="1200" dirty="0">
              <a:latin typeface="+mj-lt"/>
            </a:endParaRPr>
          </a:p>
          <a:p>
            <a:pPr fontAlgn="base"/>
            <a:r>
              <a:rPr lang="es-ES" sz="1200" b="1" dirty="0">
                <a:latin typeface="+mj-lt"/>
              </a:rPr>
              <a:t>1. Concurrencia de contratación directa y mínima cuantía:</a:t>
            </a:r>
          </a:p>
          <a:p>
            <a:pPr fontAlgn="base"/>
            <a:r>
              <a:rPr lang="es-ES" sz="1200" dirty="0">
                <a:latin typeface="+mj-lt"/>
              </a:rPr>
              <a:t>Las modalidades de selección de mínima cuantía y de contratación directa concurren cuando: (a) el presupuesto del Proceso de Contratación es menor o igual que la mínima cuantía de la Entidad Estatal; y (b) existe una causal de contratación directa, de conformidad con el numeral 4 del artículo 2 de la Ley 1150 de 2007, como en el caso de la prestación de servicios profesionales y de apoyo a la gestión o para los contratos interadministrativos.</a:t>
            </a:r>
          </a:p>
          <a:p>
            <a:pPr fontAlgn="base"/>
            <a:endParaRPr lang="es-ES" sz="1200" dirty="0">
              <a:latin typeface="+mj-lt"/>
            </a:endParaRPr>
          </a:p>
          <a:p>
            <a:pPr fontAlgn="base"/>
            <a:r>
              <a:rPr lang="es-ES" sz="1200" b="1" dirty="0">
                <a:latin typeface="+mj-lt"/>
              </a:rPr>
              <a:t>2. Concurrencia de concurso de méritos y mínima cuantía: </a:t>
            </a:r>
          </a:p>
          <a:p>
            <a:pPr fontAlgn="base"/>
            <a:r>
              <a:rPr lang="es-ES" sz="1200" dirty="0">
                <a:latin typeface="+mj-lt"/>
              </a:rPr>
              <a:t>Las modalidades de selección de concurso de méritos y de mínima cuantía concurren cuando: (a) el</a:t>
            </a:r>
          </a:p>
          <a:p>
            <a:pPr fontAlgn="base"/>
            <a:r>
              <a:rPr lang="es-ES" sz="1200" dirty="0">
                <a:latin typeface="+mj-lt"/>
              </a:rPr>
              <a:t>presupuesto del Proceso de Contratación es menor o igual que la mínima cuantía de la Entidad</a:t>
            </a:r>
          </a:p>
          <a:p>
            <a:pPr fontAlgn="base"/>
            <a:r>
              <a:rPr lang="es-ES" sz="1200" dirty="0">
                <a:latin typeface="+mj-lt"/>
              </a:rPr>
              <a:t>Estatal; y (b) el objeto del Proceso de Contratación es la selección de consultores o proyectos, de</a:t>
            </a:r>
          </a:p>
          <a:p>
            <a:pPr fontAlgn="base"/>
            <a:r>
              <a:rPr lang="es-ES" sz="1200" dirty="0">
                <a:latin typeface="+mj-lt"/>
              </a:rPr>
              <a:t>conformidad con el numeral 3 del artículo 2 de la Ley 1150 de 2007.</a:t>
            </a:r>
          </a:p>
          <a:p>
            <a:pPr fontAlgn="base"/>
            <a:endParaRPr lang="es-ES" sz="1200" dirty="0">
              <a:latin typeface="+mj-lt"/>
            </a:endParaRPr>
          </a:p>
          <a:p>
            <a:pPr fontAlgn="base"/>
            <a:r>
              <a:rPr lang="es-ES" sz="1200" dirty="0">
                <a:latin typeface="+mj-lt"/>
              </a:rPr>
              <a:t>Dado que la selección de mínima cuantía es especial para cualquier objeto contractual, de</a:t>
            </a:r>
          </a:p>
          <a:p>
            <a:pPr fontAlgn="base"/>
            <a:r>
              <a:rPr lang="es-ES" sz="1200" dirty="0">
                <a:latin typeface="+mj-lt"/>
              </a:rPr>
              <a:t>conformidad con el inciso primero del artículo 94 de la Ley 1474 de 2011, en caso de concurrencia</a:t>
            </a:r>
          </a:p>
          <a:p>
            <a:pPr fontAlgn="base"/>
            <a:r>
              <a:rPr lang="es-ES" sz="1200" dirty="0">
                <a:latin typeface="+mj-lt"/>
              </a:rPr>
              <a:t>entre el concurso de méritos y la mínima cuantía, la modalidad de selección aplicable es la de mínima</a:t>
            </a:r>
          </a:p>
          <a:p>
            <a:pPr fontAlgn="base"/>
            <a:r>
              <a:rPr lang="es-ES" sz="1200" dirty="0">
                <a:latin typeface="+mj-lt"/>
              </a:rPr>
              <a:t>cuantía.</a:t>
            </a:r>
          </a:p>
        </p:txBody>
      </p:sp>
      <p:sp>
        <p:nvSpPr>
          <p:cNvPr id="7" name="Rectángulo 6"/>
          <p:cNvSpPr/>
          <p:nvPr/>
        </p:nvSpPr>
        <p:spPr>
          <a:xfrm>
            <a:off x="925819" y="1228127"/>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mj-lt"/>
            </a:endParaRPr>
          </a:p>
        </p:txBody>
      </p:sp>
    </p:spTree>
    <p:extLst>
      <p:ext uri="{BB962C8B-B14F-4D97-AF65-F5344CB8AC3E}">
        <p14:creationId xmlns:p14="http://schemas.microsoft.com/office/powerpoint/2010/main" val="2254040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1639" y="73517"/>
            <a:ext cx="7501357" cy="646331"/>
          </a:xfrm>
          <a:prstGeom prst="rect">
            <a:avLst/>
          </a:prstGeom>
          <a:noFill/>
        </p:spPr>
        <p:txBody>
          <a:bodyPr wrap="square" rtlCol="0">
            <a:spAutoFit/>
          </a:bodyPr>
          <a:lstStyle/>
          <a:p>
            <a:r>
              <a:rPr lang="en-US" sz="3600" b="1" dirty="0">
                <a:solidFill>
                  <a:schemeClr val="tx1">
                    <a:lumMod val="75000"/>
                    <a:lumOff val="25000"/>
                  </a:schemeClr>
                </a:solidFill>
                <a:latin typeface="+mj-lt"/>
              </a:rPr>
              <a:t>Acquisition in Large Surfaces</a:t>
            </a:r>
            <a:endParaRPr lang="es-ES" sz="3600" b="1" dirty="0">
              <a:solidFill>
                <a:schemeClr val="tx1">
                  <a:lumMod val="75000"/>
                  <a:lumOff val="25000"/>
                </a:schemeClr>
              </a:solidFill>
              <a:latin typeface="+mj-lt"/>
            </a:endParaRPr>
          </a:p>
        </p:txBody>
      </p:sp>
      <p:sp>
        <p:nvSpPr>
          <p:cNvPr id="6" name="CuadroTexto 5"/>
          <p:cNvSpPr txBox="1"/>
          <p:nvPr/>
        </p:nvSpPr>
        <p:spPr>
          <a:xfrm>
            <a:off x="551719" y="1272090"/>
            <a:ext cx="7810641" cy="646331"/>
          </a:xfrm>
          <a:prstGeom prst="rect">
            <a:avLst/>
          </a:prstGeom>
          <a:noFill/>
        </p:spPr>
        <p:txBody>
          <a:bodyPr wrap="square" rtlCol="0">
            <a:spAutoFit/>
          </a:bodyPr>
          <a:lstStyle/>
          <a:p>
            <a:pPr fontAlgn="base"/>
            <a:r>
              <a:rPr lang="es-ES" sz="1200" dirty="0">
                <a:latin typeface="+mj-lt"/>
              </a:rPr>
              <a:t>El parágrafo 1 del artículo 2 de la Ley 1150 de 2007, adicionado por la Ley 1474 de 2011, estableció</a:t>
            </a:r>
          </a:p>
          <a:p>
            <a:pPr fontAlgn="base"/>
            <a:r>
              <a:rPr lang="es-ES" sz="1200" dirty="0">
                <a:latin typeface="+mj-lt"/>
              </a:rPr>
              <a:t>que las Entidades Estatales pueden hacer adquisiciones de mínima cuantía en “gran almacén”, las</a:t>
            </a:r>
          </a:p>
          <a:p>
            <a:pPr fontAlgn="base"/>
            <a:r>
              <a:rPr lang="es-ES" sz="1200" dirty="0">
                <a:latin typeface="+mj-lt"/>
              </a:rPr>
              <a:t>cuales están reglamentadas por el artículo 2.2.1.2.1.5.3 del Decreto 1082 de 2015.</a:t>
            </a:r>
          </a:p>
        </p:txBody>
      </p:sp>
      <p:sp>
        <p:nvSpPr>
          <p:cNvPr id="7" name="Rectángulo 6"/>
          <p:cNvSpPr/>
          <p:nvPr/>
        </p:nvSpPr>
        <p:spPr>
          <a:xfrm>
            <a:off x="861004" y="696988"/>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mj-lt"/>
            </a:endParaRPr>
          </a:p>
        </p:txBody>
      </p:sp>
    </p:spTree>
    <p:extLst>
      <p:ext uri="{BB962C8B-B14F-4D97-AF65-F5344CB8AC3E}">
        <p14:creationId xmlns:p14="http://schemas.microsoft.com/office/powerpoint/2010/main" val="2347435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1639" y="73517"/>
            <a:ext cx="7501357" cy="646331"/>
          </a:xfrm>
          <a:prstGeom prst="rect">
            <a:avLst/>
          </a:prstGeom>
          <a:noFill/>
        </p:spPr>
        <p:txBody>
          <a:bodyPr wrap="square" rtlCol="0">
            <a:spAutoFit/>
          </a:bodyPr>
          <a:lstStyle/>
          <a:p>
            <a:r>
              <a:rPr lang="en-US" sz="3600" b="1" dirty="0">
                <a:solidFill>
                  <a:schemeClr val="tx1">
                    <a:lumMod val="75000"/>
                    <a:lumOff val="25000"/>
                  </a:schemeClr>
                </a:solidFill>
                <a:latin typeface="+mj-lt"/>
              </a:rPr>
              <a:t>Sheets Type</a:t>
            </a:r>
            <a:endParaRPr lang="es-ES" sz="3600" b="1" dirty="0">
              <a:solidFill>
                <a:schemeClr val="tx1">
                  <a:lumMod val="75000"/>
                  <a:lumOff val="25000"/>
                </a:schemeClr>
              </a:solidFill>
              <a:latin typeface="+mj-lt"/>
            </a:endParaRPr>
          </a:p>
        </p:txBody>
      </p:sp>
      <p:sp>
        <p:nvSpPr>
          <p:cNvPr id="6" name="CuadroTexto 5"/>
          <p:cNvSpPr txBox="1"/>
          <p:nvPr/>
        </p:nvSpPr>
        <p:spPr>
          <a:xfrm>
            <a:off x="551719" y="1272090"/>
            <a:ext cx="7810641" cy="646331"/>
          </a:xfrm>
          <a:prstGeom prst="rect">
            <a:avLst/>
          </a:prstGeom>
          <a:noFill/>
        </p:spPr>
        <p:txBody>
          <a:bodyPr wrap="square" rtlCol="0">
            <a:spAutoFit/>
          </a:bodyPr>
          <a:lstStyle/>
          <a:p>
            <a:pPr fontAlgn="base"/>
            <a:r>
              <a:rPr lang="es-ES" sz="1200" dirty="0">
                <a:latin typeface="+mj-lt"/>
              </a:rPr>
              <a:t>La Agencia Nacional de Contratación Pública – Colombia Compra Eficiente - les informa a los participantes del Sistema de Compra Pública que cuando existan documentos tipo para la modalidad de contratación de Mínima Cuantía, estos deben ser utilizados en su integridad por las entidades destinatarias del documento sin atender lo dispuesto en esta guía.</a:t>
            </a:r>
          </a:p>
        </p:txBody>
      </p:sp>
      <p:sp>
        <p:nvSpPr>
          <p:cNvPr id="7" name="Rectángulo 6"/>
          <p:cNvSpPr/>
          <p:nvPr/>
        </p:nvSpPr>
        <p:spPr>
          <a:xfrm>
            <a:off x="861004" y="67412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mj-lt"/>
            </a:endParaRPr>
          </a:p>
        </p:txBody>
      </p:sp>
    </p:spTree>
    <p:extLst>
      <p:ext uri="{BB962C8B-B14F-4D97-AF65-F5344CB8AC3E}">
        <p14:creationId xmlns:p14="http://schemas.microsoft.com/office/powerpoint/2010/main" val="60602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4BB1E8E-1AA6-429D-9D07-03C45F862025}"/>
              </a:ext>
            </a:extLst>
          </p:cNvPr>
          <p:cNvSpPr txBox="1"/>
          <p:nvPr/>
        </p:nvSpPr>
        <p:spPr>
          <a:xfrm>
            <a:off x="502603" y="211798"/>
            <a:ext cx="2654755" cy="646331"/>
          </a:xfrm>
          <a:prstGeom prst="rect">
            <a:avLst/>
          </a:prstGeom>
          <a:noFill/>
        </p:spPr>
        <p:txBody>
          <a:bodyPr wrap="square" rtlCol="0">
            <a:spAutoFit/>
          </a:bodyPr>
          <a:lstStyle/>
          <a:p>
            <a:r>
              <a:rPr lang="es-ES" sz="3600" b="1" dirty="0" err="1">
                <a:solidFill>
                  <a:schemeClr val="tx1">
                    <a:lumMod val="75000"/>
                    <a:lumOff val="25000"/>
                  </a:schemeClr>
                </a:solidFill>
                <a:latin typeface="+mj-lt"/>
              </a:rPr>
              <a:t>References</a:t>
            </a:r>
            <a:endParaRPr lang="es-ES" sz="3600" b="1" dirty="0">
              <a:solidFill>
                <a:schemeClr val="tx1">
                  <a:lumMod val="75000"/>
                  <a:lumOff val="25000"/>
                </a:schemeClr>
              </a:solidFill>
              <a:latin typeface="+mj-lt"/>
            </a:endParaRPr>
          </a:p>
        </p:txBody>
      </p:sp>
      <p:sp>
        <p:nvSpPr>
          <p:cNvPr id="3" name="CuadroTexto 2">
            <a:extLst>
              <a:ext uri="{FF2B5EF4-FFF2-40B4-BE49-F238E27FC236}">
                <a16:creationId xmlns:a16="http://schemas.microsoft.com/office/drawing/2014/main" id="{8E391C06-9C36-4886-B696-60C53E2A4D0B}"/>
              </a:ext>
            </a:extLst>
          </p:cNvPr>
          <p:cNvSpPr txBox="1"/>
          <p:nvPr/>
        </p:nvSpPr>
        <p:spPr>
          <a:xfrm>
            <a:off x="502603" y="1715726"/>
            <a:ext cx="7979105" cy="338554"/>
          </a:xfrm>
          <a:prstGeom prst="rect">
            <a:avLst/>
          </a:prstGeom>
          <a:noFill/>
        </p:spPr>
        <p:txBody>
          <a:bodyPr wrap="square" rtlCol="0">
            <a:spAutoFit/>
          </a:bodyPr>
          <a:lstStyle/>
          <a:p>
            <a:pPr algn="just" defTabSz="943239" hangingPunct="0"/>
            <a:r>
              <a:rPr lang="es-MX" sz="1600" dirty="0">
                <a:solidFill>
                  <a:srgbClr val="404040"/>
                </a:solidFill>
                <a:latin typeface="+mj-lt"/>
                <a:ea typeface="Helvetica Neue"/>
                <a:cs typeface="Calibir"/>
                <a:sym typeface="Helvetica Neue"/>
              </a:rPr>
              <a:t>Manual de la modalidad de selección de Mínima Cuantía Gobierno de Colombia</a:t>
            </a:r>
          </a:p>
        </p:txBody>
      </p:sp>
    </p:spTree>
    <p:extLst>
      <p:ext uri="{BB962C8B-B14F-4D97-AF65-F5344CB8AC3E}">
        <p14:creationId xmlns:p14="http://schemas.microsoft.com/office/powerpoint/2010/main" val="2069224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4958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2945219" y="1019508"/>
            <a:ext cx="5275609" cy="1384995"/>
          </a:xfrm>
          <a:prstGeom prst="rect">
            <a:avLst/>
          </a:prstGeom>
          <a:noFill/>
        </p:spPr>
        <p:txBody>
          <a:bodyPr wrap="square" rtlCol="0">
            <a:spAutoFit/>
          </a:bodyPr>
          <a:lstStyle/>
          <a:p>
            <a:pPr algn="r"/>
            <a:r>
              <a:rPr lang="es-ES" sz="2800" b="1" dirty="0">
                <a:solidFill>
                  <a:schemeClr val="tx1">
                    <a:lumMod val="75000"/>
                    <a:lumOff val="25000"/>
                  </a:schemeClr>
                </a:solidFill>
              </a:rPr>
              <a:t>modalidades de contratación en  </a:t>
            </a:r>
            <a:r>
              <a:rPr lang="es-ES" sz="2800" b="1" dirty="0" err="1">
                <a:solidFill>
                  <a:schemeClr val="tx1">
                    <a:lumMod val="75000"/>
                    <a:lumOff val="25000"/>
                  </a:schemeClr>
                </a:solidFill>
              </a:rPr>
              <a:t>Mipymes</a:t>
            </a:r>
            <a:r>
              <a:rPr lang="es-ES" sz="2800" b="1" dirty="0">
                <a:solidFill>
                  <a:schemeClr val="tx1">
                    <a:lumMod val="75000"/>
                    <a:lumOff val="25000"/>
                  </a:schemeClr>
                </a:solidFill>
              </a:rPr>
              <a:t> en los procesos de compra pública</a:t>
            </a:r>
          </a:p>
        </p:txBody>
      </p:sp>
      <p:sp>
        <p:nvSpPr>
          <p:cNvPr id="3" name="CuadroTexto 2">
            <a:extLst>
              <a:ext uri="{FF2B5EF4-FFF2-40B4-BE49-F238E27FC236}">
                <a16:creationId xmlns:a16="http://schemas.microsoft.com/office/drawing/2014/main" id="{D66E8AAE-8A18-4693-A53B-0B827E095168}"/>
              </a:ext>
            </a:extLst>
          </p:cNvPr>
          <p:cNvSpPr txBox="1"/>
          <p:nvPr/>
        </p:nvSpPr>
        <p:spPr>
          <a:xfrm>
            <a:off x="723013" y="2244356"/>
            <a:ext cx="4040373" cy="1754326"/>
          </a:xfrm>
          <a:prstGeom prst="rect">
            <a:avLst/>
          </a:prstGeom>
          <a:noFill/>
        </p:spPr>
        <p:txBody>
          <a:bodyPr wrap="square" rtlCol="0">
            <a:spAutoFit/>
          </a:bodyPr>
          <a:lstStyle/>
          <a:p>
            <a:r>
              <a:rPr lang="es-MX" dirty="0" err="1"/>
              <a:t>Team</a:t>
            </a:r>
            <a:r>
              <a:rPr lang="es-MX" dirty="0"/>
              <a:t>: # 4</a:t>
            </a:r>
          </a:p>
          <a:p>
            <a:r>
              <a:rPr lang="es-MX" dirty="0" err="1"/>
              <a:t>Index</a:t>
            </a:r>
            <a:r>
              <a:rPr lang="es-MX" dirty="0"/>
              <a:t> </a:t>
            </a:r>
            <a:r>
              <a:rPr lang="es-MX" dirty="0" err="1"/>
              <a:t>card</a:t>
            </a:r>
            <a:r>
              <a:rPr lang="es-MX" dirty="0"/>
              <a:t>: 2250989</a:t>
            </a:r>
          </a:p>
          <a:p>
            <a:r>
              <a:rPr lang="es-MX" dirty="0" err="1"/>
              <a:t>Members</a:t>
            </a:r>
            <a:r>
              <a:rPr lang="es-MX" dirty="0"/>
              <a:t>:    Samuel Alvarez Ospina</a:t>
            </a:r>
          </a:p>
          <a:p>
            <a:r>
              <a:rPr lang="es-MX" dirty="0"/>
              <a:t>		     Pedro Pablo Valencia Muñoz</a:t>
            </a:r>
          </a:p>
          <a:p>
            <a:r>
              <a:rPr lang="es-MX" dirty="0"/>
              <a:t>		     Simón Giraldo Zapata</a:t>
            </a:r>
          </a:p>
          <a:p>
            <a:r>
              <a:rPr lang="es-MX" dirty="0"/>
              <a:t>		     Emmanuel Agudelo Gaviria</a:t>
            </a:r>
          </a:p>
        </p:txBody>
      </p:sp>
    </p:spTree>
    <p:extLst>
      <p:ext uri="{BB962C8B-B14F-4D97-AF65-F5344CB8AC3E}">
        <p14:creationId xmlns:p14="http://schemas.microsoft.com/office/powerpoint/2010/main" val="2094465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9598" y="174858"/>
            <a:ext cx="5682955" cy="1200329"/>
          </a:xfrm>
          <a:prstGeom prst="rect">
            <a:avLst/>
          </a:prstGeom>
          <a:noFill/>
        </p:spPr>
        <p:txBody>
          <a:bodyPr wrap="square" rtlCol="0">
            <a:spAutoFit/>
          </a:bodyPr>
          <a:lstStyle/>
          <a:p>
            <a:r>
              <a:rPr lang="en-US" sz="3600" b="1" dirty="0">
                <a:solidFill>
                  <a:schemeClr val="tx1">
                    <a:lumMod val="75000"/>
                    <a:lumOff val="25000"/>
                  </a:schemeClr>
                </a:solidFill>
                <a:latin typeface="+mj-lt"/>
              </a:rPr>
              <a:t>What is the minimum amount selection modality?</a:t>
            </a:r>
            <a:endParaRPr lang="es-ES" sz="3600" b="1" dirty="0">
              <a:solidFill>
                <a:schemeClr val="tx1">
                  <a:lumMod val="75000"/>
                  <a:lumOff val="25000"/>
                </a:schemeClr>
              </a:solidFill>
              <a:latin typeface="+mj-lt"/>
            </a:endParaRPr>
          </a:p>
        </p:txBody>
      </p:sp>
      <p:sp>
        <p:nvSpPr>
          <p:cNvPr id="6" name="CuadroTexto 5"/>
          <p:cNvSpPr txBox="1"/>
          <p:nvPr/>
        </p:nvSpPr>
        <p:spPr>
          <a:xfrm>
            <a:off x="0" y="1527336"/>
            <a:ext cx="4374668" cy="1569660"/>
          </a:xfrm>
          <a:prstGeom prst="rect">
            <a:avLst/>
          </a:prstGeom>
          <a:noFill/>
        </p:spPr>
        <p:txBody>
          <a:bodyPr wrap="square" rtlCol="0">
            <a:spAutoFit/>
          </a:bodyPr>
          <a:lstStyle/>
          <a:p>
            <a:pPr algn="just" defTabSz="943239" hangingPunct="0"/>
            <a:r>
              <a:rPr lang="es-ES" sz="1600" dirty="0">
                <a:solidFill>
                  <a:srgbClr val="404040"/>
                </a:solidFill>
                <a:latin typeface="+mj-lt"/>
                <a:ea typeface="Helvetica Neue"/>
                <a:cs typeface="Calibir"/>
                <a:sym typeface="Helvetica Neue"/>
              </a:rPr>
              <a:t>La modalidad de Selección de Mínima Cuantía es un procedimiento sencillo y rápido para escoger al contratista en la adquisición de los bienes, obras y servicios cuyo valor no exceda el diez por ciento (10%) de la menor cuantía de las Entidades Estatales</a:t>
            </a:r>
            <a:endParaRPr kumimoji="0" lang="es-ES" sz="1600" i="0" u="none" strike="noStrike" cap="none" spc="0" normalizeH="0" baseline="0" dirty="0">
              <a:ln>
                <a:noFill/>
              </a:ln>
              <a:solidFill>
                <a:srgbClr val="404040"/>
              </a:solidFill>
              <a:effectLst/>
              <a:uFillTx/>
              <a:latin typeface="+mj-lt"/>
              <a:ea typeface="Helvetica Neue"/>
              <a:cs typeface="Calibir"/>
              <a:sym typeface="Helvetica Neue"/>
            </a:endParaRPr>
          </a:p>
        </p:txBody>
      </p:sp>
      <p:sp>
        <p:nvSpPr>
          <p:cNvPr id="7" name="Rectángulo 6"/>
          <p:cNvSpPr/>
          <p:nvPr/>
        </p:nvSpPr>
        <p:spPr>
          <a:xfrm>
            <a:off x="74269" y="138265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mj-lt"/>
            </a:endParaRPr>
          </a:p>
        </p:txBody>
      </p:sp>
    </p:spTree>
    <p:extLst>
      <p:ext uri="{BB962C8B-B14F-4D97-AF65-F5344CB8AC3E}">
        <p14:creationId xmlns:p14="http://schemas.microsoft.com/office/powerpoint/2010/main" val="235592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691397" y="-14244"/>
            <a:ext cx="4488081" cy="1754326"/>
          </a:xfrm>
          <a:prstGeom prst="rect">
            <a:avLst/>
          </a:prstGeom>
          <a:noFill/>
        </p:spPr>
        <p:txBody>
          <a:bodyPr wrap="square" rtlCol="0">
            <a:spAutoFit/>
          </a:bodyPr>
          <a:lstStyle/>
          <a:p>
            <a:r>
              <a:rPr lang="en-US" sz="3600" b="1" dirty="0">
                <a:solidFill>
                  <a:schemeClr val="tx1">
                    <a:lumMod val="75000"/>
                    <a:lumOff val="25000"/>
                  </a:schemeClr>
                </a:solidFill>
                <a:latin typeface="+mj-lt"/>
              </a:rPr>
              <a:t>How is the value of the Minimum Amount determined?</a:t>
            </a:r>
            <a:endParaRPr lang="es-ES" sz="3600" b="1" dirty="0">
              <a:solidFill>
                <a:schemeClr val="tx1">
                  <a:lumMod val="75000"/>
                  <a:lumOff val="25000"/>
                </a:schemeClr>
              </a:solidFill>
              <a:latin typeface="+mj-lt"/>
            </a:endParaRPr>
          </a:p>
        </p:txBody>
      </p:sp>
      <p:sp>
        <p:nvSpPr>
          <p:cNvPr id="6" name="CuadroTexto 5"/>
          <p:cNvSpPr txBox="1"/>
          <p:nvPr/>
        </p:nvSpPr>
        <p:spPr>
          <a:xfrm>
            <a:off x="691397" y="1957403"/>
            <a:ext cx="8271850" cy="2308324"/>
          </a:xfrm>
          <a:prstGeom prst="rect">
            <a:avLst/>
          </a:prstGeom>
          <a:noFill/>
        </p:spPr>
        <p:txBody>
          <a:bodyPr wrap="square" rtlCol="0">
            <a:spAutoFit/>
          </a:bodyPr>
          <a:lstStyle/>
          <a:p>
            <a:pPr algn="just" defTabSz="943239" hangingPunct="0"/>
            <a:r>
              <a:rPr lang="es-ES" sz="1600" dirty="0">
                <a:solidFill>
                  <a:srgbClr val="404040"/>
                </a:solidFill>
                <a:latin typeface="+mj-lt"/>
                <a:ea typeface="Helvetica Neue"/>
                <a:cs typeface="Calibir"/>
                <a:sym typeface="Helvetica Neue"/>
              </a:rPr>
              <a:t>La mínima cuantía es el valor equivalente al diez por ciento (10%) o menos de la menor cuantía de una Entidad Estatal. El procedimiento para establecer la menor cuantía está descrito en el literal (b) del artículo 2 de la Ley 1150 de 2007, que sirve de guía para determinar la menor y la mínima cuantía de una Entidad Estatal</a:t>
            </a:r>
          </a:p>
          <a:p>
            <a:pPr algn="just" defTabSz="943239" hangingPunct="0"/>
            <a:endParaRPr lang="es-ES" sz="1600" dirty="0">
              <a:solidFill>
                <a:srgbClr val="404040"/>
              </a:solidFill>
              <a:latin typeface="+mj-lt"/>
              <a:ea typeface="Helvetica Neue"/>
              <a:cs typeface="Calibir"/>
              <a:sym typeface="Helvetica Neue"/>
            </a:endParaRPr>
          </a:p>
          <a:p>
            <a:pPr algn="just" defTabSz="943239" hangingPunct="0"/>
            <a:r>
              <a:rPr lang="es-ES" sz="1600" dirty="0">
                <a:solidFill>
                  <a:srgbClr val="404040"/>
                </a:solidFill>
                <a:latin typeface="+mj-lt"/>
                <a:ea typeface="Helvetica Neue"/>
                <a:cs typeface="Calibir"/>
                <a:sym typeface="Helvetica Neue"/>
              </a:rPr>
              <a:t>Las Entidades Estatales deben adelantar los Procesos de Contratación cuyo presupuesto oficial no exceda el valor de su mínima cuantía por la modalidad de Selección de Mínima Cuantía, salvo cuando exista concurrencia con un Acuerdo Marco de Precios vigente o alguna causal de contratación directa, en cuyo caso prevalecerán estos últimos procedimientos.</a:t>
            </a:r>
            <a:endParaRPr lang="es-MX" sz="1600" dirty="0">
              <a:solidFill>
                <a:srgbClr val="404040"/>
              </a:solidFill>
              <a:latin typeface="+mj-lt"/>
              <a:ea typeface="Helvetica Neue"/>
              <a:cs typeface="Calibir"/>
              <a:sym typeface="Helvetica Neue"/>
            </a:endParaRPr>
          </a:p>
        </p:txBody>
      </p:sp>
      <p:sp>
        <p:nvSpPr>
          <p:cNvPr id="7" name="Rectángulo 6"/>
          <p:cNvSpPr/>
          <p:nvPr/>
        </p:nvSpPr>
        <p:spPr>
          <a:xfrm>
            <a:off x="859075" y="1631053"/>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mj-lt"/>
            </a:endParaRPr>
          </a:p>
        </p:txBody>
      </p:sp>
    </p:spTree>
    <p:extLst>
      <p:ext uri="{BB962C8B-B14F-4D97-AF65-F5344CB8AC3E}">
        <p14:creationId xmlns:p14="http://schemas.microsoft.com/office/powerpoint/2010/main" val="342873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ED743D8-A1E3-4985-87A4-747F898485CA}"/>
              </a:ext>
            </a:extLst>
          </p:cNvPr>
          <p:cNvPicPr>
            <a:picLocks noChangeAspect="1"/>
          </p:cNvPicPr>
          <p:nvPr/>
        </p:nvPicPr>
        <p:blipFill>
          <a:blip r:embed="rId2"/>
          <a:stretch>
            <a:fillRect/>
          </a:stretch>
        </p:blipFill>
        <p:spPr>
          <a:xfrm>
            <a:off x="1714101" y="1438117"/>
            <a:ext cx="5715798" cy="2267266"/>
          </a:xfrm>
          <a:prstGeom prst="rect">
            <a:avLst/>
          </a:prstGeom>
        </p:spPr>
      </p:pic>
    </p:spTree>
    <p:extLst>
      <p:ext uri="{BB962C8B-B14F-4D97-AF65-F5344CB8AC3E}">
        <p14:creationId xmlns:p14="http://schemas.microsoft.com/office/powerpoint/2010/main" val="455517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1639" y="73517"/>
            <a:ext cx="7810641" cy="1200329"/>
          </a:xfrm>
          <a:prstGeom prst="rect">
            <a:avLst/>
          </a:prstGeom>
          <a:noFill/>
        </p:spPr>
        <p:txBody>
          <a:bodyPr wrap="square" rtlCol="0">
            <a:spAutoFit/>
          </a:bodyPr>
          <a:lstStyle/>
          <a:p>
            <a:r>
              <a:rPr lang="en-US" sz="3600" b="1" dirty="0">
                <a:solidFill>
                  <a:schemeClr val="tx1">
                    <a:lumMod val="75000"/>
                    <a:lumOff val="25000"/>
                  </a:schemeClr>
                </a:solidFill>
                <a:latin typeface="+mj-lt"/>
              </a:rPr>
              <a:t>Documents of the Process of the minimum amount modality</a:t>
            </a:r>
            <a:endParaRPr lang="es-ES" sz="3600" b="1" dirty="0">
              <a:solidFill>
                <a:schemeClr val="tx1">
                  <a:lumMod val="75000"/>
                  <a:lumOff val="25000"/>
                </a:schemeClr>
              </a:solidFill>
              <a:latin typeface="+mj-lt"/>
            </a:endParaRPr>
          </a:p>
        </p:txBody>
      </p:sp>
      <p:sp>
        <p:nvSpPr>
          <p:cNvPr id="6" name="CuadroTexto 5"/>
          <p:cNvSpPr txBox="1"/>
          <p:nvPr/>
        </p:nvSpPr>
        <p:spPr>
          <a:xfrm>
            <a:off x="551719" y="1325255"/>
            <a:ext cx="7810641" cy="4154984"/>
          </a:xfrm>
          <a:prstGeom prst="rect">
            <a:avLst/>
          </a:prstGeom>
          <a:noFill/>
        </p:spPr>
        <p:txBody>
          <a:bodyPr wrap="square" rtlCol="0">
            <a:spAutoFit/>
          </a:bodyPr>
          <a:lstStyle/>
          <a:p>
            <a:pPr fontAlgn="base"/>
            <a:r>
              <a:rPr lang="es-ES" sz="1200" b="1" dirty="0">
                <a:latin typeface="+mj-lt"/>
              </a:rPr>
              <a:t>1. Estudios previos: </a:t>
            </a:r>
          </a:p>
          <a:p>
            <a:pPr fontAlgn="base"/>
            <a:r>
              <a:rPr lang="es-ES" sz="1200" dirty="0">
                <a:latin typeface="+mj-lt"/>
              </a:rPr>
              <a:t>     Este debe contener:</a:t>
            </a:r>
            <a:endParaRPr lang="es-ES" sz="1200" b="1" dirty="0">
              <a:latin typeface="+mj-lt"/>
            </a:endParaRPr>
          </a:p>
          <a:p>
            <a:pPr marL="628650" lvl="1" indent="-171450" fontAlgn="base">
              <a:buFont typeface="Arial" panose="020B0604020202020204" pitchFamily="34" charset="0"/>
              <a:buChar char="•"/>
            </a:pPr>
            <a:r>
              <a:rPr lang="es-ES" sz="1200" dirty="0">
                <a:latin typeface="+mj-lt"/>
              </a:rPr>
              <a:t>La descripción sucinta de la necesidad que la Entidad Estatal pretende satisfacer con la contratación. </a:t>
            </a:r>
          </a:p>
          <a:p>
            <a:pPr marL="628650" lvl="1" indent="-171450" fontAlgn="base">
              <a:buFont typeface="Arial" panose="020B0604020202020204" pitchFamily="34" charset="0"/>
              <a:buChar char="•"/>
            </a:pPr>
            <a:r>
              <a:rPr lang="es-ES" sz="1200" dirty="0">
                <a:latin typeface="+mj-lt"/>
              </a:rPr>
              <a:t>La descripción del objeto a contratar identificado con el cuarto nivel del Clasificador de Bienes y Servicios. </a:t>
            </a:r>
          </a:p>
          <a:p>
            <a:pPr marL="628650" lvl="1" indent="-171450" fontAlgn="base">
              <a:buFont typeface="Arial" panose="020B0604020202020204" pitchFamily="34" charset="0"/>
              <a:buChar char="•"/>
            </a:pPr>
            <a:r>
              <a:rPr lang="es-ES" sz="1200" dirty="0">
                <a:latin typeface="+mj-lt"/>
              </a:rPr>
              <a:t>Las condiciones técnicas exigidas. </a:t>
            </a:r>
          </a:p>
          <a:p>
            <a:pPr marL="628650" lvl="1" indent="-171450" fontAlgn="base">
              <a:buFont typeface="Arial" panose="020B0604020202020204" pitchFamily="34" charset="0"/>
              <a:buChar char="•"/>
            </a:pPr>
            <a:r>
              <a:rPr lang="es-ES" sz="1200" dirty="0">
                <a:latin typeface="+mj-lt"/>
              </a:rPr>
              <a:t>El valor estimado del contrato y su justificación. </a:t>
            </a:r>
          </a:p>
          <a:p>
            <a:pPr marL="628650" lvl="1" indent="-171450" fontAlgn="base">
              <a:buFont typeface="Arial" panose="020B0604020202020204" pitchFamily="34" charset="0"/>
              <a:buChar char="•"/>
            </a:pPr>
            <a:r>
              <a:rPr lang="es-ES" sz="1200" dirty="0">
                <a:latin typeface="+mj-lt"/>
              </a:rPr>
              <a:t>El plazo de ejecución del contrato. </a:t>
            </a:r>
          </a:p>
          <a:p>
            <a:pPr marL="628650" lvl="1" indent="-171450" fontAlgn="base">
              <a:buFont typeface="Arial" panose="020B0604020202020204" pitchFamily="34" charset="0"/>
              <a:buChar char="•"/>
            </a:pPr>
            <a:r>
              <a:rPr lang="es-ES" sz="1200" dirty="0">
                <a:latin typeface="+mj-lt"/>
              </a:rPr>
              <a:t>El certificado de disponibilidad presupuestal que respalda la contratación.</a:t>
            </a:r>
          </a:p>
          <a:p>
            <a:pPr marL="628650" lvl="1" indent="-171450" fontAlgn="base">
              <a:buFont typeface="Arial" panose="020B0604020202020204" pitchFamily="34" charset="0"/>
              <a:buChar char="•"/>
            </a:pPr>
            <a:endParaRPr lang="es-ES" sz="1200" dirty="0">
              <a:latin typeface="+mj-lt"/>
            </a:endParaRPr>
          </a:p>
          <a:p>
            <a:pPr fontAlgn="base"/>
            <a:endParaRPr lang="es-ES" sz="1200" b="1" dirty="0">
              <a:latin typeface="+mj-lt"/>
            </a:endParaRPr>
          </a:p>
          <a:p>
            <a:pPr fontAlgn="base"/>
            <a:r>
              <a:rPr lang="es-ES" sz="1200" b="1" dirty="0">
                <a:latin typeface="+mj-lt"/>
              </a:rPr>
              <a:t>2. Invitación a participar: </a:t>
            </a:r>
          </a:p>
          <a:p>
            <a:pPr fontAlgn="base"/>
            <a:r>
              <a:rPr lang="es-ES" sz="1200" dirty="0">
                <a:latin typeface="+mj-lt"/>
              </a:rPr>
              <a:t>    Este debe contener:</a:t>
            </a:r>
          </a:p>
          <a:p>
            <a:pPr fontAlgn="base"/>
            <a:r>
              <a:rPr lang="es-ES" sz="1200" dirty="0">
                <a:latin typeface="+mj-lt"/>
              </a:rPr>
              <a:t>	• La descripción del objeto a contratar identificado con el cuarto nivel del Clasificador de Bienes y Servicios. </a:t>
            </a:r>
          </a:p>
          <a:p>
            <a:pPr fontAlgn="base"/>
            <a:r>
              <a:rPr lang="es-ES" sz="1200" dirty="0">
                <a:latin typeface="+mj-lt"/>
              </a:rPr>
              <a:t>	• Las condiciones técnicas exigidas. </a:t>
            </a:r>
          </a:p>
          <a:p>
            <a:pPr fontAlgn="base"/>
            <a:r>
              <a:rPr lang="es-ES" sz="1200" dirty="0">
                <a:latin typeface="+mj-lt"/>
              </a:rPr>
              <a:t>	• El valor estimado del contrato y su justificación. </a:t>
            </a:r>
          </a:p>
          <a:p>
            <a:pPr fontAlgn="base"/>
            <a:r>
              <a:rPr lang="es-ES" sz="1200" dirty="0">
                <a:latin typeface="+mj-lt"/>
              </a:rPr>
              <a:t>	• La forma de acreditar la capacidad jurídica. </a:t>
            </a:r>
          </a:p>
          <a:p>
            <a:pPr fontAlgn="base"/>
            <a:r>
              <a:rPr lang="es-ES" sz="1200" dirty="0">
                <a:latin typeface="+mj-lt"/>
              </a:rPr>
              <a:t>	• La forma de acreditar la experiencia mínima, cuya exigencia es discrecional de la Entidad Estatal. </a:t>
            </a:r>
          </a:p>
          <a:p>
            <a:pPr fontAlgn="base"/>
            <a:r>
              <a:rPr lang="es-ES" sz="1200" dirty="0">
                <a:latin typeface="+mj-lt"/>
              </a:rPr>
              <a:t>	• La forma de acreditar el cumplimiento de las condiciones técnicas. </a:t>
            </a:r>
          </a:p>
          <a:p>
            <a:pPr fontAlgn="base"/>
            <a:r>
              <a:rPr lang="es-ES" sz="1200" dirty="0">
                <a:latin typeface="+mj-lt"/>
              </a:rPr>
              <a:t>	• La capacidad financiera mínima y forma de verificar su cumplimiento cuando no se haga pago contra entrega de la 	obra, bien o servicio, cuya exigencia es discrecional de la Entidad Estatal.</a:t>
            </a:r>
          </a:p>
          <a:p>
            <a:pPr fontAlgn="base"/>
            <a:endParaRPr lang="es-ES" sz="1200" dirty="0">
              <a:latin typeface="+mj-lt"/>
            </a:endParaRPr>
          </a:p>
          <a:p>
            <a:pPr marL="628650" lvl="1" indent="-171450" fontAlgn="base">
              <a:buFont typeface="Arial" panose="020B0604020202020204" pitchFamily="34" charset="0"/>
              <a:buChar char="•"/>
            </a:pPr>
            <a:endParaRPr lang="es-ES" sz="1200" dirty="0">
              <a:latin typeface="+mj-lt"/>
            </a:endParaRPr>
          </a:p>
        </p:txBody>
      </p:sp>
      <p:sp>
        <p:nvSpPr>
          <p:cNvPr id="7" name="Rectángulo 6"/>
          <p:cNvSpPr/>
          <p:nvPr/>
        </p:nvSpPr>
        <p:spPr>
          <a:xfrm>
            <a:off x="925819" y="1228127"/>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mj-lt"/>
            </a:endParaRPr>
          </a:p>
        </p:txBody>
      </p:sp>
    </p:spTree>
    <p:extLst>
      <p:ext uri="{BB962C8B-B14F-4D97-AF65-F5344CB8AC3E}">
        <p14:creationId xmlns:p14="http://schemas.microsoft.com/office/powerpoint/2010/main" val="2763265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1639" y="73517"/>
            <a:ext cx="7810641" cy="1200329"/>
          </a:xfrm>
          <a:prstGeom prst="rect">
            <a:avLst/>
          </a:prstGeom>
          <a:noFill/>
        </p:spPr>
        <p:txBody>
          <a:bodyPr wrap="square" rtlCol="0">
            <a:spAutoFit/>
          </a:bodyPr>
          <a:lstStyle/>
          <a:p>
            <a:r>
              <a:rPr lang="en-US" sz="3600" b="1" dirty="0">
                <a:solidFill>
                  <a:schemeClr val="tx1">
                    <a:lumMod val="75000"/>
                    <a:lumOff val="25000"/>
                  </a:schemeClr>
                </a:solidFill>
                <a:latin typeface="+mj-lt"/>
              </a:rPr>
              <a:t>Documents of the Process of the minimum amount modality</a:t>
            </a:r>
            <a:endParaRPr lang="es-ES" sz="3600" b="1" dirty="0">
              <a:solidFill>
                <a:schemeClr val="tx1">
                  <a:lumMod val="75000"/>
                  <a:lumOff val="25000"/>
                </a:schemeClr>
              </a:solidFill>
              <a:latin typeface="+mj-lt"/>
            </a:endParaRPr>
          </a:p>
        </p:txBody>
      </p:sp>
      <p:sp>
        <p:nvSpPr>
          <p:cNvPr id="6" name="CuadroTexto 5"/>
          <p:cNvSpPr txBox="1"/>
          <p:nvPr/>
        </p:nvSpPr>
        <p:spPr>
          <a:xfrm>
            <a:off x="551719" y="1272090"/>
            <a:ext cx="7810641" cy="3970318"/>
          </a:xfrm>
          <a:prstGeom prst="rect">
            <a:avLst/>
          </a:prstGeom>
          <a:noFill/>
        </p:spPr>
        <p:txBody>
          <a:bodyPr wrap="square" rtlCol="0">
            <a:spAutoFit/>
          </a:bodyPr>
          <a:lstStyle/>
          <a:p>
            <a:pPr fontAlgn="base"/>
            <a:r>
              <a:rPr lang="es-ES" sz="1200" b="1" dirty="0">
                <a:latin typeface="+mj-lt"/>
              </a:rPr>
              <a:t>3. Acta de cierre del proceso de contratación:</a:t>
            </a:r>
          </a:p>
          <a:p>
            <a:pPr fontAlgn="base"/>
            <a:r>
              <a:rPr lang="es-ES" sz="1200" dirty="0">
                <a:latin typeface="+mj-lt"/>
              </a:rPr>
              <a:t>Es el documento elaborado por la Entidad Estatal para dejar constancia de la presentación de las ofertas en el cual debe constar el nombre del oferente y la hora de presentación de la oferta. La Entidad Estatal debe publicar en el </a:t>
            </a:r>
            <a:r>
              <a:rPr lang="es-ES" sz="1200" b="1" dirty="0">
                <a:latin typeface="+mj-lt"/>
              </a:rPr>
              <a:t>SECOP</a:t>
            </a:r>
            <a:r>
              <a:rPr lang="es-ES" sz="1200" dirty="0">
                <a:latin typeface="+mj-lt"/>
              </a:rPr>
              <a:t> el acta de cierre en la oportunidad establecida para el efecto. </a:t>
            </a:r>
          </a:p>
          <a:p>
            <a:pPr fontAlgn="base"/>
            <a:r>
              <a:rPr lang="es-ES" sz="1200" dirty="0">
                <a:latin typeface="+mj-lt"/>
              </a:rPr>
              <a:t>Cuando el proceso de selección se adelanta en el </a:t>
            </a:r>
            <a:r>
              <a:rPr lang="es-ES" sz="1200" b="1" dirty="0">
                <a:latin typeface="+mj-lt"/>
              </a:rPr>
              <a:t>SECOP I</a:t>
            </a:r>
            <a:r>
              <a:rPr lang="es-ES" sz="1200" dirty="0">
                <a:latin typeface="+mj-lt"/>
              </a:rPr>
              <a:t>, y el término para presentar ofertas ha vencido, se recomienda que la Entidad Estatal debe realizar la apertura de las propuestas en presencia de los proponentes o veedores que deseen asistir, y elaborar un acta de cierra en la cual conste la fecha y hora de recibo de las ofertas, indicando el nombre o razón social de los oferentes y sus representantes legales.</a:t>
            </a:r>
          </a:p>
          <a:p>
            <a:pPr fontAlgn="base"/>
            <a:r>
              <a:rPr lang="es-ES" sz="1200" dirty="0">
                <a:latin typeface="+mj-lt"/>
              </a:rPr>
              <a:t>Cuando el proceso de selección se publica en la plataforma transaccional </a:t>
            </a:r>
            <a:r>
              <a:rPr lang="es-ES" sz="1200" b="1" dirty="0">
                <a:latin typeface="+mj-lt"/>
              </a:rPr>
              <a:t>SECOP II</a:t>
            </a:r>
            <a:r>
              <a:rPr lang="es-ES" sz="1200" dirty="0">
                <a:latin typeface="+mj-lt"/>
              </a:rPr>
              <a:t>, la publicación de la lista de oferentes hace las veces de acta de cierre, la cual es generada por la plataforma, por lo cual no se requiere de la presencia de los proponentes, y la entidad estatal es quien hace la publicación de la lista de oferentes.</a:t>
            </a:r>
          </a:p>
          <a:p>
            <a:pPr fontAlgn="base"/>
            <a:endParaRPr lang="es-ES" sz="1200" b="1" dirty="0">
              <a:latin typeface="+mj-lt"/>
            </a:endParaRPr>
          </a:p>
          <a:p>
            <a:pPr fontAlgn="base"/>
            <a:r>
              <a:rPr lang="es-ES" sz="1200" b="1" dirty="0">
                <a:latin typeface="+mj-lt"/>
              </a:rPr>
              <a:t>4. Solicitud para subsanar documentos: </a:t>
            </a:r>
          </a:p>
          <a:p>
            <a:pPr fontAlgn="base"/>
            <a:r>
              <a:rPr lang="es-ES" sz="1200" dirty="0">
                <a:latin typeface="+mj-lt"/>
              </a:rPr>
              <a:t>El proponente tiene la responsabilidad de presentar su oferta junto a los documentos que soporten las condiciones que pretende hacer valer en el proceso.</a:t>
            </a:r>
          </a:p>
          <a:p>
            <a:pPr fontAlgn="base"/>
            <a:endParaRPr lang="es-ES" sz="1200" dirty="0">
              <a:latin typeface="+mj-lt"/>
            </a:endParaRPr>
          </a:p>
          <a:p>
            <a:pPr fontAlgn="base"/>
            <a:r>
              <a:rPr lang="es-ES" sz="1200" dirty="0">
                <a:latin typeface="+mj-lt"/>
              </a:rPr>
              <a:t>Si es necesario la entidad estatal solicitará a los proponentes para que hagan sus aclaraciones, pero no pueden mejorar la oferta. En caso de que no haya un plazo los proponentes pueden hacer sus aclaraciones antes de la aceptación de la oferta.</a:t>
            </a:r>
          </a:p>
          <a:p>
            <a:pPr fontAlgn="base"/>
            <a:endParaRPr lang="es-ES" sz="1200" dirty="0">
              <a:latin typeface="+mj-lt"/>
            </a:endParaRPr>
          </a:p>
          <a:p>
            <a:pPr fontAlgn="base"/>
            <a:r>
              <a:rPr lang="es-ES" sz="1200" dirty="0">
                <a:latin typeface="+mj-lt"/>
              </a:rPr>
              <a:t>En caso de que haya una falta de documentos, la entidad estatal podrá requerir a los proponentes para la entrega de los mismos, y de ser necesario la ampliación del cronograma.</a:t>
            </a:r>
          </a:p>
        </p:txBody>
      </p:sp>
      <p:sp>
        <p:nvSpPr>
          <p:cNvPr id="7" name="Rectángulo 6"/>
          <p:cNvSpPr/>
          <p:nvPr/>
        </p:nvSpPr>
        <p:spPr>
          <a:xfrm>
            <a:off x="925819" y="1228127"/>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mj-lt"/>
            </a:endParaRPr>
          </a:p>
        </p:txBody>
      </p:sp>
    </p:spTree>
    <p:extLst>
      <p:ext uri="{BB962C8B-B14F-4D97-AF65-F5344CB8AC3E}">
        <p14:creationId xmlns:p14="http://schemas.microsoft.com/office/powerpoint/2010/main" val="352141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1639" y="73517"/>
            <a:ext cx="7810641" cy="1200329"/>
          </a:xfrm>
          <a:prstGeom prst="rect">
            <a:avLst/>
          </a:prstGeom>
          <a:noFill/>
        </p:spPr>
        <p:txBody>
          <a:bodyPr wrap="square" rtlCol="0">
            <a:spAutoFit/>
          </a:bodyPr>
          <a:lstStyle/>
          <a:p>
            <a:r>
              <a:rPr lang="en-US" sz="3600" b="1" dirty="0">
                <a:solidFill>
                  <a:schemeClr val="tx1">
                    <a:lumMod val="75000"/>
                    <a:lumOff val="25000"/>
                  </a:schemeClr>
                </a:solidFill>
                <a:latin typeface="+mj-lt"/>
              </a:rPr>
              <a:t>Documents of the Process of the minimum amount modality</a:t>
            </a:r>
            <a:endParaRPr lang="es-ES" sz="3600" b="1" dirty="0">
              <a:solidFill>
                <a:schemeClr val="tx1">
                  <a:lumMod val="75000"/>
                  <a:lumOff val="25000"/>
                </a:schemeClr>
              </a:solidFill>
              <a:latin typeface="+mj-lt"/>
            </a:endParaRPr>
          </a:p>
        </p:txBody>
      </p:sp>
      <p:sp>
        <p:nvSpPr>
          <p:cNvPr id="6" name="CuadroTexto 5"/>
          <p:cNvSpPr txBox="1"/>
          <p:nvPr/>
        </p:nvSpPr>
        <p:spPr>
          <a:xfrm>
            <a:off x="551719" y="1272090"/>
            <a:ext cx="7810641" cy="2492990"/>
          </a:xfrm>
          <a:prstGeom prst="rect">
            <a:avLst/>
          </a:prstGeom>
          <a:noFill/>
        </p:spPr>
        <p:txBody>
          <a:bodyPr wrap="square" rtlCol="0">
            <a:spAutoFit/>
          </a:bodyPr>
          <a:lstStyle/>
          <a:p>
            <a:pPr fontAlgn="base"/>
            <a:r>
              <a:rPr lang="es-ES" sz="1200" b="1" dirty="0">
                <a:latin typeface="+mj-lt"/>
              </a:rPr>
              <a:t>5. Informe de evaluación: </a:t>
            </a:r>
          </a:p>
          <a:p>
            <a:pPr fontAlgn="base"/>
            <a:r>
              <a:rPr lang="es-ES" sz="1200" dirty="0">
                <a:latin typeface="+mj-lt"/>
              </a:rPr>
              <a:t>El informe de evaluación debe indicar si el oferente cumplió con los requisitos habilitantes o de otro tipo establecidos en la invitación a participar, el valor de su oferta y la fecha y hora de presentación de la oferta.</a:t>
            </a:r>
          </a:p>
          <a:p>
            <a:pPr fontAlgn="base"/>
            <a:endParaRPr lang="es-ES" sz="1200" b="1" dirty="0">
              <a:latin typeface="+mj-lt"/>
            </a:endParaRPr>
          </a:p>
          <a:p>
            <a:pPr fontAlgn="base"/>
            <a:r>
              <a:rPr lang="es-ES" sz="1200" b="1" dirty="0">
                <a:latin typeface="+mj-lt"/>
              </a:rPr>
              <a:t>6. Comunicación de la aceptación de la oferta:</a:t>
            </a:r>
          </a:p>
          <a:p>
            <a:pPr fontAlgn="base"/>
            <a:r>
              <a:rPr lang="es-ES" sz="1200" dirty="0">
                <a:latin typeface="+mj-lt"/>
              </a:rPr>
              <a:t>La Entidad Estatal debe aceptar la oferta que haya cumplido los requisitos establecidos en la invitación y ofrecido el precio más bajo, mediante documento electrónico o físico. En el documento de aceptación la Entidad Estatal debe indicar el supervisor del contrato. Si hay empate, la Entidad debe aceptar la oferta presentada primero en el tiempo.</a:t>
            </a:r>
          </a:p>
          <a:p>
            <a:pPr fontAlgn="base"/>
            <a:endParaRPr lang="es-ES" sz="1200" b="1" dirty="0">
              <a:latin typeface="+mj-lt"/>
            </a:endParaRPr>
          </a:p>
          <a:p>
            <a:pPr fontAlgn="base"/>
            <a:r>
              <a:rPr lang="es-ES" sz="1200" b="1" dirty="0">
                <a:latin typeface="+mj-lt"/>
              </a:rPr>
              <a:t>7. Ejecución:</a:t>
            </a:r>
          </a:p>
          <a:p>
            <a:pPr fontAlgn="base"/>
            <a:r>
              <a:rPr lang="es-ES" sz="1200" dirty="0">
                <a:latin typeface="+mj-lt"/>
              </a:rPr>
              <a:t>La etapa de ejecución inicia con la celebración del contrato y se extiende hasta el cumplimiento del objeto contractual. La Entidad Estatal debe ejercer la supervisión del contrato para establecer si se cumplieron a cabalidad las obligaciones pactadas.</a:t>
            </a:r>
            <a:endParaRPr lang="es-ES" sz="1200" b="1" dirty="0">
              <a:latin typeface="+mj-lt"/>
            </a:endParaRPr>
          </a:p>
        </p:txBody>
      </p:sp>
      <p:sp>
        <p:nvSpPr>
          <p:cNvPr id="7" name="Rectángulo 6"/>
          <p:cNvSpPr/>
          <p:nvPr/>
        </p:nvSpPr>
        <p:spPr>
          <a:xfrm>
            <a:off x="925819" y="1228127"/>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mj-lt"/>
            </a:endParaRPr>
          </a:p>
        </p:txBody>
      </p:sp>
    </p:spTree>
    <p:extLst>
      <p:ext uri="{BB962C8B-B14F-4D97-AF65-F5344CB8AC3E}">
        <p14:creationId xmlns:p14="http://schemas.microsoft.com/office/powerpoint/2010/main" val="1674237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81639" y="73517"/>
            <a:ext cx="7810641" cy="1200329"/>
          </a:xfrm>
          <a:prstGeom prst="rect">
            <a:avLst/>
          </a:prstGeom>
          <a:noFill/>
        </p:spPr>
        <p:txBody>
          <a:bodyPr wrap="square" rtlCol="0">
            <a:spAutoFit/>
          </a:bodyPr>
          <a:lstStyle/>
          <a:p>
            <a:r>
              <a:rPr lang="en-US" sz="3600" b="1" dirty="0">
                <a:solidFill>
                  <a:schemeClr val="tx1">
                    <a:lumMod val="75000"/>
                    <a:lumOff val="25000"/>
                  </a:schemeClr>
                </a:solidFill>
                <a:latin typeface="+mj-lt"/>
              </a:rPr>
              <a:t>What are the characteristics of the minimum selection mode? how much?</a:t>
            </a:r>
            <a:endParaRPr lang="es-ES" sz="3600" b="1" dirty="0">
              <a:solidFill>
                <a:schemeClr val="tx1">
                  <a:lumMod val="75000"/>
                  <a:lumOff val="25000"/>
                </a:schemeClr>
              </a:solidFill>
              <a:latin typeface="+mj-lt"/>
            </a:endParaRPr>
          </a:p>
        </p:txBody>
      </p:sp>
      <p:sp>
        <p:nvSpPr>
          <p:cNvPr id="6" name="CuadroTexto 5"/>
          <p:cNvSpPr txBox="1"/>
          <p:nvPr/>
        </p:nvSpPr>
        <p:spPr>
          <a:xfrm>
            <a:off x="551719" y="1272090"/>
            <a:ext cx="7810641" cy="2769989"/>
          </a:xfrm>
          <a:prstGeom prst="rect">
            <a:avLst/>
          </a:prstGeom>
          <a:noFill/>
        </p:spPr>
        <p:txBody>
          <a:bodyPr wrap="square" rtlCol="0">
            <a:spAutoFit/>
          </a:bodyPr>
          <a:lstStyle/>
          <a:p>
            <a:pPr fontAlgn="base"/>
            <a:r>
              <a:rPr lang="es-ES" sz="1200" b="1" dirty="0">
                <a:latin typeface="+mj-lt"/>
              </a:rPr>
              <a:t>1. El precio es factor de la selección: </a:t>
            </a:r>
          </a:p>
          <a:p>
            <a:pPr fontAlgn="base"/>
            <a:r>
              <a:rPr lang="es-ES" sz="1200" dirty="0">
                <a:latin typeface="+mj-lt"/>
              </a:rPr>
              <a:t>El precio es el factor de selección del proponente. Es decir, la Entidad Estatal debe adjudicar el Proceso de Contratación al oferente que cumpla con todas las condiciones exigidas por la Entidad Estatal en los Documentos del Proceso (estudios previos e invitación a participar), y que ofrezca el menor valor. No hay lugar a puntajes para evaluar las ofertas sobre las características del objeto a contratar, su calidad o condiciones. </a:t>
            </a:r>
            <a:endParaRPr lang="es-ES" sz="1200" b="1" dirty="0">
              <a:latin typeface="+mj-lt"/>
            </a:endParaRPr>
          </a:p>
          <a:p>
            <a:pPr fontAlgn="base"/>
            <a:r>
              <a:rPr lang="es-ES" sz="1200" b="1" dirty="0">
                <a:latin typeface="+mj-lt"/>
              </a:rPr>
              <a:t>2. Proceso de contratación con menores formalidades:</a:t>
            </a:r>
          </a:p>
          <a:p>
            <a:pPr fontAlgn="base"/>
            <a:r>
              <a:rPr lang="es-ES" sz="1200" dirty="0">
                <a:latin typeface="+mj-lt"/>
              </a:rPr>
              <a:t>    La entidad estatal no debe tener en cuenta las siguientes formalidades:</a:t>
            </a:r>
          </a:p>
          <a:p>
            <a:pPr marL="628650" lvl="1" indent="-171450" fontAlgn="base">
              <a:buFont typeface="Arial" panose="020B0604020202020204" pitchFamily="34" charset="0"/>
              <a:buChar char="•"/>
            </a:pPr>
            <a:r>
              <a:rPr lang="es-ES" sz="1200" dirty="0">
                <a:latin typeface="+mj-lt"/>
              </a:rPr>
              <a:t>Registro Único de Proponentes.</a:t>
            </a:r>
          </a:p>
          <a:p>
            <a:pPr marL="628650" lvl="1" indent="-171450" fontAlgn="base">
              <a:buFont typeface="Arial" panose="020B0604020202020204" pitchFamily="34" charset="0"/>
              <a:buChar char="•"/>
            </a:pPr>
            <a:r>
              <a:rPr lang="es-ES" sz="1200" dirty="0">
                <a:latin typeface="+mj-lt"/>
              </a:rPr>
              <a:t>Contenido mínimo de los estudios y documentos previos, aviso de convocatoria y de los pliegos de condiciones.</a:t>
            </a:r>
          </a:p>
          <a:p>
            <a:pPr marL="628650" lvl="1" indent="-171450" fontAlgn="base">
              <a:buFont typeface="Arial" panose="020B0604020202020204" pitchFamily="34" charset="0"/>
              <a:buChar char="•"/>
            </a:pPr>
            <a:r>
              <a:rPr lang="es-ES" sz="1200" dirty="0">
                <a:latin typeface="+mj-lt"/>
              </a:rPr>
              <a:t>Incentivos a la industria nacional.</a:t>
            </a:r>
          </a:p>
          <a:p>
            <a:pPr marL="628650" lvl="1" indent="-171450" fontAlgn="base">
              <a:buFont typeface="Arial" panose="020B0604020202020204" pitchFamily="34" charset="0"/>
              <a:buChar char="•"/>
            </a:pPr>
            <a:r>
              <a:rPr lang="es-ES" sz="1200" dirty="0">
                <a:latin typeface="+mj-lt"/>
              </a:rPr>
              <a:t>Convocatoria limitada a </a:t>
            </a:r>
            <a:r>
              <a:rPr lang="es-ES" sz="1200" dirty="0" err="1">
                <a:latin typeface="+mj-lt"/>
              </a:rPr>
              <a:t>Mipymes</a:t>
            </a:r>
            <a:r>
              <a:rPr lang="es-ES" sz="1200" dirty="0">
                <a:latin typeface="+mj-lt"/>
              </a:rPr>
              <a:t>.</a:t>
            </a:r>
          </a:p>
          <a:p>
            <a:pPr marL="628650" lvl="1" indent="-171450" fontAlgn="base">
              <a:buFont typeface="Arial" panose="020B0604020202020204" pitchFamily="34" charset="0"/>
              <a:buChar char="•"/>
            </a:pPr>
            <a:r>
              <a:rPr lang="es-ES" sz="1200" dirty="0">
                <a:latin typeface="+mj-lt"/>
              </a:rPr>
              <a:t>Capacidad Residual para contratos de obra pública.</a:t>
            </a:r>
          </a:p>
          <a:p>
            <a:pPr marL="628650" lvl="1" indent="-171450" fontAlgn="base">
              <a:buFont typeface="Arial" panose="020B0604020202020204" pitchFamily="34" charset="0"/>
              <a:buChar char="•"/>
            </a:pPr>
            <a:r>
              <a:rPr lang="es-ES" sz="1200" dirty="0">
                <a:latin typeface="+mj-lt"/>
              </a:rPr>
              <a:t>Formalidades del contrato</a:t>
            </a:r>
          </a:p>
          <a:p>
            <a:pPr fontAlgn="base"/>
            <a:endParaRPr lang="es-ES" sz="1200" dirty="0">
              <a:latin typeface="+mj-lt"/>
            </a:endParaRPr>
          </a:p>
        </p:txBody>
      </p:sp>
      <p:sp>
        <p:nvSpPr>
          <p:cNvPr id="7" name="Rectángulo 6"/>
          <p:cNvSpPr/>
          <p:nvPr/>
        </p:nvSpPr>
        <p:spPr>
          <a:xfrm>
            <a:off x="925819" y="1228127"/>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latin typeface="+mj-lt"/>
            </a:endParaRPr>
          </a:p>
        </p:txBody>
      </p:sp>
    </p:spTree>
    <p:extLst>
      <p:ext uri="{BB962C8B-B14F-4D97-AF65-F5344CB8AC3E}">
        <p14:creationId xmlns:p14="http://schemas.microsoft.com/office/powerpoint/2010/main" val="18064355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820</TotalTime>
  <Words>1657</Words>
  <Application>Microsoft Office PowerPoint</Application>
  <PresentationFormat>Presentación en pantalla (16:9)</PresentationFormat>
  <Paragraphs>107</Paragraphs>
  <Slides>15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simon giraldo zapata</cp:lastModifiedBy>
  <cp:revision>64</cp:revision>
  <dcterms:created xsi:type="dcterms:W3CDTF">2019-11-27T03:16:21Z</dcterms:created>
  <dcterms:modified xsi:type="dcterms:W3CDTF">2022-02-15T00:50:21Z</dcterms:modified>
</cp:coreProperties>
</file>