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13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000E6E-33C5-4899-9CD1-8F9BE3B6EC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48640" y="413352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1410B8-76B1-4CFA-88E0-239D5C7A9A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182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CFA2D2-8B6A-49AF-861E-995EF3428E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26636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8408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4864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26636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8408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DF77F1-EE95-4032-AEB0-5A5EB68FBD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78894D-06F4-4DF8-8231-69DEA6FBE2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4F2ECA-E1F3-48AE-9156-90990C3485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0EAA49-A2DF-44BC-9CB8-A4967301EA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F78631-1D60-47BF-A4F5-B12C34F7BC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A58F15-14E5-4BFB-A11E-3DE4DF5D1D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48640" y="951120"/>
            <a:ext cx="10995120" cy="49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861DDB-D729-4874-83B5-B537AA556C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0AD109-E10F-4E84-B8DB-98A44EE59F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30421E-016C-4B53-80F1-523E10E128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182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2FCDC8-22D4-4597-9B1B-6BAF04A9D0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43CA67-1463-40FB-B898-4C87BC9CA5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48640" y="413352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C7BDC2-F931-4A87-B35A-D6FBEAAE3C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182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B11B3C-223D-404F-99D0-5566B42A63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26636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98408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4864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26636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98408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031F3A-5E82-4450-AB25-4DCE493107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348543-59B7-46B1-AB4B-12FA125812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AA3C1E-9A54-46F6-9F98-8F7F83EA31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AD0C56-6210-4CF1-ACDF-146250DD73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24760A-0B09-4D9D-B4F4-047199553A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282DD5-8A19-4F10-9243-91BD9E4598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DEDAD8-E826-44D3-BC04-D724CB19C0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48640" y="951120"/>
            <a:ext cx="10995120" cy="49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52E948-A39E-41BA-B1A7-F104566316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7A706F-7E18-433B-BEC1-30C65285CE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182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220F8D-2C82-40FA-84EF-E27C241172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F64EED-E1F6-437E-9B0C-5589B23912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48640" y="413352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281E89-83CA-4C2E-B3E5-345A16B751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182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DAF409-9685-4536-938E-A183DC2529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26636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98408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4864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26636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798408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4F8781-C415-40D6-BEBD-F4FA6AA216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61A7E8-3184-41D9-881D-6A0B8A18FA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E76801-FC03-4DA5-B747-B19E8168D8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A1661D-5F3A-4B21-B70F-08A1996A32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4AD4A6-6762-44E4-A785-2B02E0737B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E079BA-E37B-4BDB-AB2D-18119EF9A8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21BD75-671A-4E8F-A634-8AE4819093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548640" y="951120"/>
            <a:ext cx="10995120" cy="49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4C2608-6C70-4FD5-8166-631FF8A93B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C46FD6-FDE2-4E25-8D11-619317AD23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182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CFE58C-4AFC-4110-B37B-71AF84FF9E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706F4AA-8AB0-4A36-BBCD-D65485E6CB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48640" y="413352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E8C1E2-35BB-494A-B7AD-A2CFDCB27D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182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CD88B3-778A-4049-864C-1BE0293869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26636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7984080" y="202896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54864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26636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7984080" y="4133520"/>
            <a:ext cx="35402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65E0C4-9438-488A-BB80-0612533EE0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D56E63-6B49-461D-8591-E6822D6C9B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48640" y="951120"/>
            <a:ext cx="10995120" cy="49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48AD10-F120-4E2C-B5C1-87ABF2A731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0855BD-C92B-420B-95B9-EDE0168B8E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182640" y="413352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C1B6B3-571C-4877-98DD-C6958EA232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48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182640" y="2028960"/>
            <a:ext cx="536544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48640" y="4133520"/>
            <a:ext cx="10995480" cy="19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A1EA6A-6EA0-4316-9CE8-D91613DD12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6"/>
          <p:cNvSpPr/>
          <p:nvPr/>
        </p:nvSpPr>
        <p:spPr>
          <a:xfrm>
            <a:off x="643320" y="678600"/>
            <a:ext cx="10905120" cy="360"/>
          </a:xfrm>
          <a:prstGeom prst="line">
            <a:avLst/>
          </a:prstGeom>
          <a:ln w="38100">
            <a:solidFill>
              <a:srgbClr val="bd1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Straight Connector 7"/>
          <p:cNvSpPr/>
          <p:nvPr/>
        </p:nvSpPr>
        <p:spPr>
          <a:xfrm>
            <a:off x="643320" y="6309360"/>
            <a:ext cx="10905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6509160" cy="355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4400" spc="-1" strike="noStrike">
                <a:solidFill>
                  <a:srgbClr val="bd1209"/>
                </a:solidFill>
                <a:latin typeface="Amasis MT Pro Medium"/>
              </a:rPr>
              <a:t>Click to edit Master title style</a:t>
            </a:r>
            <a:endParaRPr b="0" lang="es-CO" sz="44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588600" y="6449400"/>
            <a:ext cx="2982600" cy="3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000000"/>
                </a:solidFill>
                <a:latin typeface="Univers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Univers Light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558000" y="1738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710720" y="6449400"/>
            <a:ext cx="932040" cy="3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000000"/>
                </a:solidFill>
                <a:latin typeface="Univers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1110F2-DAE0-4D56-8711-A05EB2BF5508}" type="slidenum">
              <a:rPr b="0" lang="en-US" sz="900" spc="-1" strike="noStrike">
                <a:solidFill>
                  <a:srgbClr val="000000"/>
                </a:solidFill>
                <a:latin typeface="Univers Ligh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Univers Light"/>
              </a:rPr>
              <a:t>Click to edit the outline text format</a:t>
            </a: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600" spc="-1" strike="noStrike">
                <a:solidFill>
                  <a:srgbClr val="000000"/>
                </a:solidFill>
                <a:latin typeface="Univers Light"/>
              </a:rPr>
              <a:t>Second Outline Level</a:t>
            </a:r>
            <a:endParaRPr b="0" lang="es-CO" sz="1600" spc="-1" strike="noStrike">
              <a:solidFill>
                <a:srgbClr val="000000"/>
              </a:solidFill>
              <a:latin typeface="Univers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Univers Light"/>
              </a:rPr>
              <a:t>Third Outline Level</a:t>
            </a:r>
            <a:endParaRPr b="0" lang="es-CO" sz="1400" spc="-1" strike="noStrike">
              <a:solidFill>
                <a:srgbClr val="000000"/>
              </a:solidFill>
              <a:latin typeface="Univers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Univers Light"/>
              </a:rPr>
              <a:t>Fourth Outline Level</a:t>
            </a:r>
            <a:endParaRPr b="0" lang="es-CO" sz="1400" spc="-1" strike="noStrike">
              <a:solidFill>
                <a:srgbClr val="000000"/>
              </a:solidFill>
              <a:latin typeface="Univers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Univers Light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Univers Light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Univers Light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>
            <a:off x="643320" y="678600"/>
            <a:ext cx="10905120" cy="360"/>
          </a:xfrm>
          <a:prstGeom prst="line">
            <a:avLst/>
          </a:prstGeom>
          <a:ln w="38100">
            <a:solidFill>
              <a:srgbClr val="bd1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7"/>
          <p:cNvSpPr/>
          <p:nvPr/>
        </p:nvSpPr>
        <p:spPr>
          <a:xfrm>
            <a:off x="643320" y="6309360"/>
            <a:ext cx="10905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3600" spc="-1" strike="noStrike">
                <a:solidFill>
                  <a:srgbClr val="bd1209"/>
                </a:solidFill>
                <a:latin typeface="Amasis MT Pro Medium"/>
              </a:rPr>
              <a:t>Click to edit Master title style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Univers Light"/>
              </a:rPr>
              <a:t>Click to edit Master text styles</a:t>
            </a:r>
            <a:endParaRPr b="0" lang="es-CO" sz="2000" spc="-1" strike="noStrike">
              <a:solidFill>
                <a:srgbClr val="000000"/>
              </a:solidFill>
              <a:latin typeface="Univers Light"/>
            </a:endParaRPr>
          </a:p>
          <a:p>
            <a:pPr lvl="1" marL="50292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 Light"/>
              </a:rPr>
              <a:t>Second level</a:t>
            </a:r>
            <a:endParaRPr b="0" lang="es-CO" sz="1800" spc="-1" strike="noStrike">
              <a:solidFill>
                <a:srgbClr val="000000"/>
              </a:solidFill>
              <a:latin typeface="Univers Light"/>
            </a:endParaRPr>
          </a:p>
          <a:p>
            <a:pPr lvl="2" marL="73152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Univers Light"/>
              </a:rPr>
              <a:t>Third level</a:t>
            </a:r>
            <a:endParaRPr b="0" lang="es-CO" sz="1600" spc="-1" strike="noStrike">
              <a:solidFill>
                <a:srgbClr val="000000"/>
              </a:solidFill>
              <a:latin typeface="Univers Light"/>
            </a:endParaRPr>
          </a:p>
          <a:p>
            <a:pPr lvl="3" marL="100584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Univers Light"/>
              </a:rPr>
              <a:t>Fourth level</a:t>
            </a:r>
            <a:endParaRPr b="0" lang="es-CO" sz="1400" spc="-1" strike="noStrike">
              <a:solidFill>
                <a:srgbClr val="000000"/>
              </a:solidFill>
              <a:latin typeface="Univers Light"/>
            </a:endParaRPr>
          </a:p>
          <a:p>
            <a:pPr lvl="4" marL="123444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Univers Light"/>
              </a:rPr>
              <a:t>Fifth level</a:t>
            </a:r>
            <a:endParaRPr b="0" lang="es-CO" sz="14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588600" y="6449400"/>
            <a:ext cx="2982600" cy="3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000000"/>
                </a:solidFill>
                <a:latin typeface="Univers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Univers Light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558000" y="1738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10710720" y="6449400"/>
            <a:ext cx="932040" cy="3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000000"/>
                </a:solidFill>
                <a:latin typeface="Univers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409D4A-BA9B-48F7-A293-F4A6C034ADC6}" type="slidenum">
              <a:rPr b="0" lang="en-US" sz="900" spc="-1" strike="noStrike">
                <a:solidFill>
                  <a:srgbClr val="000000"/>
                </a:solidFill>
                <a:latin typeface="Univers Ligh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1;p15"/>
          <p:cNvSpPr/>
          <p:nvPr/>
        </p:nvSpPr>
        <p:spPr>
          <a:xfrm>
            <a:off x="643320" y="678600"/>
            <a:ext cx="1090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d120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Google Shape;12;p15"/>
          <p:cNvSpPr/>
          <p:nvPr/>
        </p:nvSpPr>
        <p:spPr>
          <a:xfrm>
            <a:off x="643320" y="6309720"/>
            <a:ext cx="1090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r>
              <a:rPr b="0" lang="es-CO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7"/>
          </p:nvPr>
        </p:nvSpPr>
        <p:spPr>
          <a:xfrm>
            <a:off x="588600" y="6449400"/>
            <a:ext cx="2982600" cy="3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8"/>
          </p:nvPr>
        </p:nvSpPr>
        <p:spPr>
          <a:xfrm>
            <a:off x="558000" y="1738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9"/>
          </p:nvPr>
        </p:nvSpPr>
        <p:spPr>
          <a:xfrm>
            <a:off x="10710720" y="6449400"/>
            <a:ext cx="932040" cy="3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CO" sz="900" spc="-1" strike="noStrike">
                <a:solidFill>
                  <a:srgbClr val="000000"/>
                </a:solidFill>
                <a:latin typeface="Open Sans Light"/>
                <a:ea typeface="Open Sans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11A7073-A30A-47D4-83C2-D32FE8B2EF10}" type="slidenum">
              <a:rPr b="0" lang="es-CO" sz="900" spc="-1" strike="noStrike">
                <a:solidFill>
                  <a:srgbClr val="000000"/>
                </a:solidFill>
                <a:latin typeface="Open Sans Light"/>
                <a:ea typeface="Open Sans Ligh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1;p15"/>
          <p:cNvSpPr/>
          <p:nvPr/>
        </p:nvSpPr>
        <p:spPr>
          <a:xfrm>
            <a:off x="643320" y="678600"/>
            <a:ext cx="1090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d120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12;p15"/>
          <p:cNvSpPr/>
          <p:nvPr/>
        </p:nvSpPr>
        <p:spPr>
          <a:xfrm>
            <a:off x="643320" y="6309720"/>
            <a:ext cx="1090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48640" y="2028960"/>
            <a:ext cx="1099548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10"/>
          </p:nvPr>
        </p:nvSpPr>
        <p:spPr>
          <a:xfrm>
            <a:off x="588600" y="6449400"/>
            <a:ext cx="2982600" cy="3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 idx="11"/>
          </p:nvPr>
        </p:nvSpPr>
        <p:spPr>
          <a:xfrm>
            <a:off x="558000" y="1738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 idx="12"/>
          </p:nvPr>
        </p:nvSpPr>
        <p:spPr>
          <a:xfrm>
            <a:off x="10710720" y="6449400"/>
            <a:ext cx="932040" cy="3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CO" sz="900" spc="-1" strike="noStrike">
                <a:solidFill>
                  <a:srgbClr val="000000"/>
                </a:solidFill>
                <a:latin typeface="Open Sans Light"/>
                <a:ea typeface="Open Sans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3EDDDF0-3AF2-4CB6-BB0C-77A169351085}" type="slidenum">
              <a:rPr b="0" lang="es-CO" sz="900" spc="-1" strike="noStrike">
                <a:solidFill>
                  <a:srgbClr val="000000"/>
                </a:solidFill>
                <a:latin typeface="Open Sans Light"/>
                <a:ea typeface="Open Sans Ligh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hyperlink" Target="https://w3.iihe.ac.be/~pvanlaer/RooStats/statistics_2012_part2_v9.pdf" TargetMode="External"/><Relationship Id="rId3" Type="http://schemas.openxmlformats.org/officeDocument/2006/relationships/hyperlink" Target="https://w3.iihe.ac.be/~pvanlaer/RooStats/statistics_2012_part2_v9.pdf" TargetMode="External"/><Relationship Id="rId4" Type="http://schemas.openxmlformats.org/officeDocument/2006/relationships/hyperlink" Target="https://w3.iihe.ac.be/~pvanlaer/RooStats/statistics_2012_part2_v9.pdf" TargetMode="External"/><Relationship Id="rId5" Type="http://schemas.openxmlformats.org/officeDocument/2006/relationships/hyperlink" Target="https://w3.iihe.ac.be/~pvanlaer/RooStats/statistics_2012_part2_v9.pdf" TargetMode="External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hyperlink" Target="https://w3.iihe.ac.be/~pvanlaer/RooStats/statistics_2012_part2_v9.pdf" TargetMode="External"/><Relationship Id="rId4" Type="http://schemas.openxmlformats.org/officeDocument/2006/relationships/hyperlink" Target="https://w3.iihe.ac.be/~pvanlaer/RooStats/statistics_2012_part2_v9.pdf" TargetMode="External"/><Relationship Id="rId5" Type="http://schemas.openxmlformats.org/officeDocument/2006/relationships/hyperlink" Target="https://w3.iihe.ac.be/~pvanlaer/RooStats/statistics_2012_part2_v9.pdf" TargetMode="External"/><Relationship Id="rId6" Type="http://schemas.openxmlformats.org/officeDocument/2006/relationships/hyperlink" Target="https://w3.iihe.ac.be/~pvanlaer/RooStats/statistics_2012_part2_v9.pdf" TargetMode="External"/><Relationship Id="rId7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hyperlink" Target="https://w3.iihe.ac.be/~pvanlaer/RooStats/statistics_2012_part2_v9.pdf" TargetMode="External"/><Relationship Id="rId5" Type="http://schemas.openxmlformats.org/officeDocument/2006/relationships/hyperlink" Target="https://w3.iihe.ac.be/~pvanlaer/RooStats/statistics_2012_part2_v9.pdf" TargetMode="External"/><Relationship Id="rId6" Type="http://schemas.openxmlformats.org/officeDocument/2006/relationships/hyperlink" Target="https://w3.iihe.ac.be/~pvanlaer/RooStats/statistics_2012_part2_v9.pdf" TargetMode="External"/><Relationship Id="rId7" Type="http://schemas.openxmlformats.org/officeDocument/2006/relationships/hyperlink" Target="https://w3.iihe.ac.be/~pvanlaer/RooStats/statistics_2012_part2_v9.pdf" TargetMode="External"/><Relationship Id="rId8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hyperlink" Target="https://w3.iihe.ac.be/~pvanlaer/RooStats/statistics_2012_part2_v9.pdf" TargetMode="External"/><Relationship Id="rId6" Type="http://schemas.openxmlformats.org/officeDocument/2006/relationships/hyperlink" Target="https://w3.iihe.ac.be/~pvanlaer/RooStats/statistics_2012_part2_v9.pdf" TargetMode="External"/><Relationship Id="rId7" Type="http://schemas.openxmlformats.org/officeDocument/2006/relationships/hyperlink" Target="https://w3.iihe.ac.be/~pvanlaer/RooStats/statistics_2012_part2_v9.pdf" TargetMode="External"/><Relationship Id="rId8" Type="http://schemas.openxmlformats.org/officeDocument/2006/relationships/hyperlink" Target="https://w3.iihe.ac.be/~pvanlaer/RooStats/statistics_2012_part2_v9.pdf" TargetMode="External"/><Relationship Id="rId9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roostatsworkbook.readthedocs.io/en/latest/index.html" TargetMode="External"/><Relationship Id="rId2" Type="http://schemas.openxmlformats.org/officeDocument/2006/relationships/hyperlink" Target="https://web2.ba.infn.it/~pompili/teaching/data_analysis_lab/Verkerke-RooFit-part1.pdf" TargetMode="External"/><Relationship Id="rId3" Type="http://schemas.openxmlformats.org/officeDocument/2006/relationships/hyperlink" Target="https://w3.iihe.ac.be/~pvanlaer/RooStats/statistics_2012_part2_v9.pdf" TargetMode="External"/><Relationship Id="rId4" Type="http://schemas.openxmlformats.org/officeDocument/2006/relationships/hyperlink" Target="https://cms-analysis.github.io/HiggsAnalysis-CombinedLimit/part5/roofit/" TargetMode="External"/><Relationship Id="rId5" Type="http://schemas.openxmlformats.org/officeDocument/2006/relationships/hyperlink" Target="https://root.cern/doc/master/" TargetMode="External"/><Relationship Id="rId6" Type="http://schemas.openxmlformats.org/officeDocument/2006/relationships/hyperlink" Target="https://roostatsworkbook.readthedocs.io/en/latest/modelbuilding.html#roofit" TargetMode="External"/><Relationship Id="rId7" Type="http://schemas.openxmlformats.org/officeDocument/2006/relationships/hyperlink" Target="https://moodle2.units.it/pluginfile.php/282931/mod_resource/content/0/Lezione10.pdf" TargetMode="External"/><Relationship Id="rId8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4f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2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5b4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Picture 3" descr="Fondo vectorial de salpicaduras de colores brillantes"/>
          <p:cNvPicPr/>
          <p:nvPr/>
        </p:nvPicPr>
        <p:blipFill>
          <a:blip r:embed="rId1"/>
          <a:srcRect l="0" t="1728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74" name="Rectangle 31"/>
          <p:cNvSpPr/>
          <p:nvPr/>
        </p:nvSpPr>
        <p:spPr>
          <a:xfrm rot="5400000">
            <a:off x="258120" y="-257760"/>
            <a:ext cx="6857640" cy="737316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39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48640" y="3928680"/>
            <a:ext cx="5127480" cy="2128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s-CO" sz="5400" spc="-1" strike="noStrike">
                <a:solidFill>
                  <a:srgbClr val="ffffff"/>
                </a:solidFill>
                <a:latin typeface="Amasis MT Pro Medium"/>
              </a:rPr>
              <a:t>Workspaces en RooFit</a:t>
            </a:r>
            <a:endParaRPr b="0" lang="es-CO" sz="54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176" name="Straight Connector 33"/>
          <p:cNvSpPr/>
          <p:nvPr/>
        </p:nvSpPr>
        <p:spPr>
          <a:xfrm>
            <a:off x="643320" y="678600"/>
            <a:ext cx="10905120" cy="36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Connector 35"/>
          <p:cNvSpPr/>
          <p:nvPr/>
        </p:nvSpPr>
        <p:spPr>
          <a:xfrm>
            <a:off x="643320" y="6309360"/>
            <a:ext cx="109051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Google Shape;90;g1e3c4f8711e_0_0"/>
          <p:cNvSpPr txBox="1"/>
          <p:nvPr/>
        </p:nvSpPr>
        <p:spPr>
          <a:xfrm>
            <a:off x="567000" y="952560"/>
            <a:ext cx="5127120" cy="146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s-CO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Integrantes: 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s-CO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Cristian David Gutierrez Cespedes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s-CO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Maria José Dominguez Mesa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s-CO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Daniela Andrea Torres Gómez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34400" y="90288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Workspace: aplicación. Bosón de Higgs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163;g1e3c4f8711e_0_ 2" descr=""/>
          <p:cNvPicPr/>
          <p:nvPr/>
        </p:nvPicPr>
        <p:blipFill>
          <a:blip r:embed="rId1"/>
          <a:srcRect l="0" t="56504" r="19084" b="0"/>
          <a:stretch/>
        </p:blipFill>
        <p:spPr>
          <a:xfrm>
            <a:off x="834120" y="1779480"/>
            <a:ext cx="5338800" cy="196704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164;g1e3c4f8711e_0_ 2" descr=""/>
          <p:cNvPicPr/>
          <p:nvPr/>
        </p:nvPicPr>
        <p:blipFill>
          <a:blip r:embed="rId2"/>
          <a:stretch/>
        </p:blipFill>
        <p:spPr>
          <a:xfrm>
            <a:off x="6792480" y="4114800"/>
            <a:ext cx="4368960" cy="1764000"/>
          </a:xfrm>
          <a:prstGeom prst="rect">
            <a:avLst/>
          </a:prstGeom>
          <a:ln w="0">
            <a:noFill/>
          </a:ln>
        </p:spPr>
      </p:pic>
      <p:sp>
        <p:nvSpPr>
          <p:cNvPr id="249" name="Google Shape;165;g1e3c4f8711e_0_ 2"/>
          <p:cNvSpPr/>
          <p:nvPr/>
        </p:nvSpPr>
        <p:spPr>
          <a:xfrm>
            <a:off x="6792480" y="5414760"/>
            <a:ext cx="4369320" cy="464040"/>
          </a:xfrm>
          <a:prstGeom prst="rect">
            <a:avLst/>
          </a:prstGeom>
          <a:noFill/>
          <a:ln w="9525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166;g1e3c4f8711e_0_ 2"/>
          <p:cNvSpPr/>
          <p:nvPr/>
        </p:nvSpPr>
        <p:spPr>
          <a:xfrm>
            <a:off x="834120" y="1996200"/>
            <a:ext cx="4482000" cy="183600"/>
          </a:xfrm>
          <a:prstGeom prst="rect">
            <a:avLst/>
          </a:prstGeom>
          <a:noFill/>
          <a:ln w="9525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Google Shape;167;g1e3c4f8711e_0_ 2"/>
          <p:cNvSpPr/>
          <p:nvPr/>
        </p:nvSpPr>
        <p:spPr>
          <a:xfrm>
            <a:off x="6792480" y="4114800"/>
            <a:ext cx="4369320" cy="464040"/>
          </a:xfrm>
          <a:prstGeom prst="rect">
            <a:avLst/>
          </a:prstGeom>
          <a:noFill/>
          <a:ln w="9525">
            <a:solidFill>
              <a:srgbClr val="f2621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Google Shape;168;g1e3c4f8711e_0_ 2" descr=""/>
          <p:cNvPicPr/>
          <p:nvPr/>
        </p:nvPicPr>
        <p:blipFill>
          <a:blip r:embed="rId3"/>
          <a:stretch/>
        </p:blipFill>
        <p:spPr>
          <a:xfrm>
            <a:off x="6259680" y="1779480"/>
            <a:ext cx="5752800" cy="1800000"/>
          </a:xfrm>
          <a:prstGeom prst="rect">
            <a:avLst/>
          </a:prstGeom>
          <a:ln w="0">
            <a:noFill/>
          </a:ln>
        </p:spPr>
      </p:pic>
      <p:pic>
        <p:nvPicPr>
          <p:cNvPr id="253" name="Google Shape;169;g1e3c4f8711e_0_ 2" descr=""/>
          <p:cNvPicPr/>
          <p:nvPr/>
        </p:nvPicPr>
        <p:blipFill>
          <a:blip r:embed="rId4"/>
          <a:stretch/>
        </p:blipFill>
        <p:spPr>
          <a:xfrm>
            <a:off x="834120" y="4114800"/>
            <a:ext cx="5574600" cy="1839960"/>
          </a:xfrm>
          <a:prstGeom prst="rect">
            <a:avLst/>
          </a:prstGeom>
          <a:ln w="0">
            <a:noFill/>
          </a:ln>
        </p:spPr>
      </p:pic>
      <p:sp>
        <p:nvSpPr>
          <p:cNvPr id="254" name="Google Shape;170;g1e3c4f8711e_0_ 2"/>
          <p:cNvSpPr/>
          <p:nvPr/>
        </p:nvSpPr>
        <p:spPr>
          <a:xfrm>
            <a:off x="6259680" y="2058120"/>
            <a:ext cx="4853520" cy="1015920"/>
          </a:xfrm>
          <a:prstGeom prst="rect">
            <a:avLst/>
          </a:prstGeom>
          <a:noFill/>
          <a:ln w="9525">
            <a:solidFill>
              <a:srgbClr val="f2621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Google Shape;171;g1e3c4f8711e_0_ 2"/>
          <p:cNvSpPr/>
          <p:nvPr/>
        </p:nvSpPr>
        <p:spPr>
          <a:xfrm>
            <a:off x="247680" y="2294640"/>
            <a:ext cx="5860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CO" sz="3800" spc="-1" strike="noStrike">
                <a:solidFill>
                  <a:srgbClr val="ffffff"/>
                </a:solidFill>
                <a:latin typeface="Open Sans"/>
                <a:ea typeface="Open Sans"/>
              </a:rPr>
              <a:t>3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256" name="Google Shape;172;g1e3c4f8711e_0_ 2"/>
          <p:cNvSpPr/>
          <p:nvPr/>
        </p:nvSpPr>
        <p:spPr>
          <a:xfrm>
            <a:off x="247680" y="4506120"/>
            <a:ext cx="4867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CO" sz="3800" spc="-1" strike="noStrike">
                <a:solidFill>
                  <a:srgbClr val="ffffff"/>
                </a:solidFill>
                <a:latin typeface="Open Sans"/>
                <a:ea typeface="Open Sans"/>
              </a:rPr>
              <a:t>4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Workspace: aplicación. Bosón de Higgs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Google Shape;178;g1e3c4f8711e_0_ 2" descr=""/>
          <p:cNvPicPr/>
          <p:nvPr/>
        </p:nvPicPr>
        <p:blipFill>
          <a:blip r:embed="rId1"/>
          <a:stretch/>
        </p:blipFill>
        <p:spPr>
          <a:xfrm>
            <a:off x="198720" y="1794240"/>
            <a:ext cx="5302440" cy="3608280"/>
          </a:xfrm>
          <a:prstGeom prst="rect">
            <a:avLst/>
          </a:prstGeom>
          <a:ln w="0">
            <a:noFill/>
          </a:ln>
        </p:spPr>
      </p:pic>
      <p:pic>
        <p:nvPicPr>
          <p:cNvPr id="259" name="Google Shape;179;g1e3c4f8711e_0_ 2" descr=""/>
          <p:cNvPicPr/>
          <p:nvPr/>
        </p:nvPicPr>
        <p:blipFill>
          <a:blip r:embed="rId2"/>
          <a:stretch/>
        </p:blipFill>
        <p:spPr>
          <a:xfrm>
            <a:off x="5569560" y="1794240"/>
            <a:ext cx="6485400" cy="4413240"/>
          </a:xfrm>
          <a:prstGeom prst="rect">
            <a:avLst/>
          </a:prstGeom>
          <a:ln w="0">
            <a:noFill/>
          </a:ln>
        </p:spPr>
      </p:pic>
      <p:sp>
        <p:nvSpPr>
          <p:cNvPr id="260" name="Google Shape;180;g1e3c4f8711e_0_ 2"/>
          <p:cNvSpPr/>
          <p:nvPr/>
        </p:nvSpPr>
        <p:spPr>
          <a:xfrm>
            <a:off x="5569560" y="6288840"/>
            <a:ext cx="245592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CO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HiggsModel.C 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61" name="Google Shape;181;g1e3c4f8711e_0_ 2"/>
          <p:cNvSpPr/>
          <p:nvPr/>
        </p:nvSpPr>
        <p:spPr>
          <a:xfrm>
            <a:off x="291600" y="5543280"/>
            <a:ext cx="245592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CO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DataFit.C 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Factory. 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263" name="Imagen 3" descr=""/>
          <p:cNvPicPr/>
          <p:nvPr/>
        </p:nvPicPr>
        <p:blipFill>
          <a:blip r:embed="rId1"/>
          <a:stretch/>
        </p:blipFill>
        <p:spPr>
          <a:xfrm>
            <a:off x="4393440" y="4461120"/>
            <a:ext cx="7560360" cy="1691280"/>
          </a:xfrm>
          <a:prstGeom prst="rect">
            <a:avLst/>
          </a:prstGeom>
          <a:ln w="0">
            <a:noFill/>
          </a:ln>
        </p:spPr>
      </p:pic>
      <p:sp>
        <p:nvSpPr>
          <p:cNvPr id="264" name="Rectángulo 4"/>
          <p:cNvSpPr/>
          <p:nvPr/>
        </p:nvSpPr>
        <p:spPr>
          <a:xfrm>
            <a:off x="4582440" y="4461120"/>
            <a:ext cx="4056480" cy="898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onector recto de flecha 5"/>
          <p:cNvSpPr/>
          <p:nvPr/>
        </p:nvSpPr>
        <p:spPr>
          <a:xfrm flipH="1">
            <a:off x="2900880" y="4982400"/>
            <a:ext cx="168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onector recto de flecha 6"/>
          <p:cNvSpPr/>
          <p:nvPr/>
        </p:nvSpPr>
        <p:spPr>
          <a:xfrm flipH="1">
            <a:off x="2900880" y="6023160"/>
            <a:ext cx="168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d120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adroTexto 7"/>
          <p:cNvSpPr/>
          <p:nvPr/>
        </p:nvSpPr>
        <p:spPr>
          <a:xfrm>
            <a:off x="1897200" y="4782240"/>
            <a:ext cx="1166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000" spc="-1" strike="noStrike">
                <a:solidFill>
                  <a:srgbClr val="ffffff"/>
                </a:solidFill>
                <a:latin typeface="Univers Light"/>
              </a:rPr>
              <a:t>RooFit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CuadroTexto 8"/>
          <p:cNvSpPr/>
          <p:nvPr/>
        </p:nvSpPr>
        <p:spPr>
          <a:xfrm>
            <a:off x="1897200" y="5823000"/>
            <a:ext cx="1166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000" spc="-1" strike="noStrike">
                <a:solidFill>
                  <a:srgbClr val="ffffff"/>
                </a:solidFill>
                <a:latin typeface="Univers Light"/>
              </a:rPr>
              <a:t>Factory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Google Shape;151;p7"/>
          <p:cNvSpPr/>
          <p:nvPr/>
        </p:nvSpPr>
        <p:spPr>
          <a:xfrm>
            <a:off x="548640" y="2035440"/>
            <a:ext cx="956808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4190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Método para llenar el workspace con lenguaje simplificado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Funciones principales:</a:t>
            </a:r>
            <a:endParaRPr b="0" lang="en-US" sz="2400" spc="-1" strike="noStrike">
              <a:latin typeface="Arial"/>
            </a:endParaRPr>
          </a:p>
          <a:p>
            <a:pPr marL="1371600" indent="-4190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Crear variables</a:t>
            </a:r>
            <a:endParaRPr b="0" lang="en-US" sz="2400" spc="-1" strike="noStrike">
              <a:latin typeface="Arial"/>
            </a:endParaRPr>
          </a:p>
          <a:p>
            <a:pPr marL="1371600" indent="-4190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Crear PDFs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Factory syntax. 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71" name="Google Shape;167;g1e3aae6ef86_0_12"/>
          <p:cNvSpPr/>
          <p:nvPr/>
        </p:nvSpPr>
        <p:spPr>
          <a:xfrm>
            <a:off x="548640" y="1902240"/>
            <a:ext cx="190764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000" spc="-1" strike="noStrike">
                <a:solidFill>
                  <a:srgbClr val="ffffff"/>
                </a:solidFill>
                <a:latin typeface="Univers Light"/>
              </a:rPr>
              <a:t>Variables: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2" name="Google Shape;168;g1e3aae6ef86_0_12" descr=""/>
          <p:cNvPicPr/>
          <p:nvPr/>
        </p:nvPicPr>
        <p:blipFill>
          <a:blip r:embed="rId1"/>
          <a:stretch/>
        </p:blipFill>
        <p:spPr>
          <a:xfrm>
            <a:off x="4437000" y="1686600"/>
            <a:ext cx="4478040" cy="1077480"/>
          </a:xfrm>
          <a:prstGeom prst="rect">
            <a:avLst/>
          </a:prstGeom>
          <a:ln w="0">
            <a:noFill/>
          </a:ln>
        </p:spPr>
      </p:pic>
      <p:sp>
        <p:nvSpPr>
          <p:cNvPr id="273" name="Google Shape;169;g1e3aae6ef86_0_12"/>
          <p:cNvSpPr/>
          <p:nvPr/>
        </p:nvSpPr>
        <p:spPr>
          <a:xfrm>
            <a:off x="548640" y="4255560"/>
            <a:ext cx="22507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000" spc="-1" strike="noStrike">
                <a:solidFill>
                  <a:srgbClr val="ffffff"/>
                </a:solidFill>
                <a:latin typeface="Univers Light"/>
              </a:rPr>
              <a:t>Anidación: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4" name="Google Shape;170;g1e3aae6ef86_0_12" descr=""/>
          <p:cNvPicPr/>
          <p:nvPr/>
        </p:nvPicPr>
        <p:blipFill>
          <a:blip r:embed="rId2"/>
          <a:stretch/>
        </p:blipFill>
        <p:spPr>
          <a:xfrm>
            <a:off x="2815920" y="3343680"/>
            <a:ext cx="8727840" cy="246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Factory syntax. 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76" name="Google Shape;176;g1e3aae6ef86_0_25"/>
          <p:cNvSpPr/>
          <p:nvPr/>
        </p:nvSpPr>
        <p:spPr>
          <a:xfrm>
            <a:off x="5933880" y="4121640"/>
            <a:ext cx="323640" cy="665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47040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Google Shape;177;g1e3aae6ef86_0_25"/>
          <p:cNvSpPr/>
          <p:nvPr/>
        </p:nvSpPr>
        <p:spPr>
          <a:xfrm>
            <a:off x="864000" y="2321280"/>
            <a:ext cx="1637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000" spc="-1" strike="noStrike">
                <a:solidFill>
                  <a:srgbClr val="ffffff"/>
                </a:solidFill>
                <a:latin typeface="Univers Light"/>
              </a:rPr>
              <a:t>RooFit: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8" name="Google Shape;178;g1e3aae6ef86_0_25"/>
          <p:cNvSpPr/>
          <p:nvPr/>
        </p:nvSpPr>
        <p:spPr>
          <a:xfrm>
            <a:off x="864000" y="4222800"/>
            <a:ext cx="163764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000" spc="-1" strike="noStrike">
                <a:solidFill>
                  <a:srgbClr val="ffffff"/>
                </a:solidFill>
                <a:latin typeface="Univers Light"/>
              </a:rPr>
              <a:t>Factory: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9" name="Google Shape;180;g1e3aae6ef86_0_25" descr=""/>
          <p:cNvPicPr/>
          <p:nvPr/>
        </p:nvPicPr>
        <p:blipFill>
          <a:blip r:embed="rId1"/>
          <a:stretch/>
        </p:blipFill>
        <p:spPr>
          <a:xfrm>
            <a:off x="1261800" y="3221640"/>
            <a:ext cx="10281960" cy="646200"/>
          </a:xfrm>
          <a:prstGeom prst="rect">
            <a:avLst/>
          </a:prstGeom>
          <a:ln w="0">
            <a:noFill/>
          </a:ln>
        </p:spPr>
      </p:pic>
      <p:pic>
        <p:nvPicPr>
          <p:cNvPr id="280" name="Google Shape;181;g1e3aae6ef86_0_25" descr=""/>
          <p:cNvPicPr/>
          <p:nvPr/>
        </p:nvPicPr>
        <p:blipFill>
          <a:blip r:embed="rId2"/>
          <a:stretch/>
        </p:blipFill>
        <p:spPr>
          <a:xfrm>
            <a:off x="1560960" y="5211360"/>
            <a:ext cx="9069840" cy="66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  <a:ea typeface="Arial"/>
              </a:rPr>
              <a:t>Workspace: Factory syntax (expresiones propias). 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Google Shape;187;p9"/>
          <p:cNvSpPr/>
          <p:nvPr/>
        </p:nvSpPr>
        <p:spPr>
          <a:xfrm>
            <a:off x="548640" y="1835280"/>
            <a:ext cx="98010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000" spc="-1" strike="noStrike">
                <a:solidFill>
                  <a:srgbClr val="ffffff"/>
                </a:solidFill>
                <a:latin typeface="Arial"/>
              </a:rPr>
              <a:t>PDFs:</a:t>
            </a:r>
            <a:r>
              <a:rPr b="0" lang="es-CO" sz="3000" spc="-1" strike="noStrike">
                <a:solidFill>
                  <a:srgbClr val="cacaca"/>
                </a:solidFill>
                <a:latin typeface="Arial"/>
              </a:rPr>
              <a:t>	</a:t>
            </a:r>
            <a:r>
              <a:rPr b="0" lang="es-CO" sz="3000" spc="-1" strike="noStrike">
                <a:solidFill>
                  <a:srgbClr val="cacaca"/>
                </a:solidFill>
                <a:latin typeface="Arial"/>
              </a:rPr>
              <a:t>	</a:t>
            </a:r>
            <a:r>
              <a:rPr b="0" lang="es-CO" sz="3000" spc="-1" strike="noStrike">
                <a:solidFill>
                  <a:srgbClr val="ffffff"/>
                </a:solidFill>
                <a:latin typeface="Arial"/>
              </a:rPr>
              <a:t>EXPR —&gt; RooAbsPdf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3" name="Google Shape;188;p9"/>
          <p:cNvSpPr/>
          <p:nvPr/>
        </p:nvSpPr>
        <p:spPr>
          <a:xfrm>
            <a:off x="548640" y="4013640"/>
            <a:ext cx="711900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000" spc="-1" strike="noStrike">
                <a:solidFill>
                  <a:srgbClr val="ffffff"/>
                </a:solidFill>
                <a:latin typeface="Arial"/>
              </a:rPr>
              <a:t>Funciones:</a:t>
            </a:r>
            <a:r>
              <a:rPr b="0" lang="es-CO" sz="3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s-CO" sz="3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s-CO" sz="3000" spc="-1" strike="noStrike">
                <a:solidFill>
                  <a:srgbClr val="ffffff"/>
                </a:solidFill>
                <a:latin typeface="Arial"/>
              </a:rPr>
              <a:t>expr —&gt; RooAbsReal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84" name="Google Shape;189;p9" descr=""/>
          <p:cNvPicPr/>
          <p:nvPr/>
        </p:nvPicPr>
        <p:blipFill>
          <a:blip r:embed="rId1"/>
          <a:stretch/>
        </p:blipFill>
        <p:spPr>
          <a:xfrm>
            <a:off x="908640" y="2697840"/>
            <a:ext cx="10900080" cy="646200"/>
          </a:xfrm>
          <a:prstGeom prst="rect">
            <a:avLst/>
          </a:prstGeom>
          <a:ln w="0">
            <a:noFill/>
          </a:ln>
        </p:spPr>
      </p:pic>
      <p:pic>
        <p:nvPicPr>
          <p:cNvPr id="285" name="Google Shape;190;p9" descr=""/>
          <p:cNvPicPr/>
          <p:nvPr/>
        </p:nvPicPr>
        <p:blipFill>
          <a:blip r:embed="rId2"/>
          <a:stretch/>
        </p:blipFill>
        <p:spPr>
          <a:xfrm>
            <a:off x="1562760" y="5008680"/>
            <a:ext cx="9591840" cy="64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  <a:ea typeface="Arial"/>
              </a:rPr>
              <a:t>Workspace: Factory syntax (expresiones propias). 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196;g1e3b50694ee_0_0"/>
          <p:cNvSpPr/>
          <p:nvPr/>
        </p:nvSpPr>
        <p:spPr>
          <a:xfrm>
            <a:off x="548640" y="1835280"/>
            <a:ext cx="98010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000" spc="-1" strike="noStrike">
                <a:solidFill>
                  <a:srgbClr val="ffffff"/>
                </a:solidFill>
                <a:latin typeface="Arial"/>
              </a:rPr>
              <a:t>Uso de variables existentes: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8" name="Google Shape;197;g1e3b50694ee_0_0"/>
          <p:cNvSpPr/>
          <p:nvPr/>
        </p:nvSpPr>
        <p:spPr>
          <a:xfrm>
            <a:off x="548640" y="4013640"/>
            <a:ext cx="71190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000" spc="-1" strike="noStrike">
                <a:solidFill>
                  <a:srgbClr val="ffffff"/>
                </a:solidFill>
                <a:latin typeface="Arial"/>
              </a:rPr>
              <a:t>Uso de funciones reales en PDFs: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89" name="Google Shape;198;g1e3b50694ee_0_0" descr=""/>
          <p:cNvPicPr/>
          <p:nvPr/>
        </p:nvPicPr>
        <p:blipFill>
          <a:blip r:embed="rId1"/>
          <a:stretch/>
        </p:blipFill>
        <p:spPr>
          <a:xfrm>
            <a:off x="82440" y="2617920"/>
            <a:ext cx="12026880" cy="806400"/>
          </a:xfrm>
          <a:prstGeom prst="rect">
            <a:avLst/>
          </a:prstGeom>
          <a:ln w="0">
            <a:noFill/>
          </a:ln>
        </p:spPr>
      </p:pic>
      <p:pic>
        <p:nvPicPr>
          <p:cNvPr id="290" name="Google Shape;199;g1e3b50694ee_0_0" descr=""/>
          <p:cNvPicPr/>
          <p:nvPr/>
        </p:nvPicPr>
        <p:blipFill>
          <a:blip r:embed="rId2"/>
          <a:stretch/>
        </p:blipFill>
        <p:spPr>
          <a:xfrm>
            <a:off x="269640" y="4794480"/>
            <a:ext cx="11652120" cy="92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Factory syntax (operaciones). 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292" name="Google Shape;206;p10" descr=""/>
          <p:cNvPicPr/>
          <p:nvPr/>
        </p:nvPicPr>
        <p:blipFill>
          <a:blip r:embed="rId1"/>
          <a:stretch/>
        </p:blipFill>
        <p:spPr>
          <a:xfrm>
            <a:off x="548640" y="2028960"/>
            <a:ext cx="10995120" cy="1098000"/>
          </a:xfrm>
          <a:prstGeom prst="rect">
            <a:avLst/>
          </a:prstGeom>
          <a:ln w="0">
            <a:noFill/>
          </a:ln>
        </p:spPr>
      </p:pic>
      <p:pic>
        <p:nvPicPr>
          <p:cNvPr id="293" name="Google Shape;207;p10" descr=""/>
          <p:cNvPicPr/>
          <p:nvPr/>
        </p:nvPicPr>
        <p:blipFill>
          <a:blip r:embed="rId2"/>
          <a:stretch/>
        </p:blipFill>
        <p:spPr>
          <a:xfrm>
            <a:off x="1758960" y="3391200"/>
            <a:ext cx="8673480" cy="1168200"/>
          </a:xfrm>
          <a:prstGeom prst="rect">
            <a:avLst/>
          </a:prstGeom>
          <a:ln w="0">
            <a:noFill/>
          </a:ln>
        </p:spPr>
      </p:pic>
      <p:pic>
        <p:nvPicPr>
          <p:cNvPr id="294" name="Google Shape;208;p10" descr=""/>
          <p:cNvPicPr/>
          <p:nvPr/>
        </p:nvPicPr>
        <p:blipFill>
          <a:blip r:embed="rId3"/>
          <a:stretch/>
        </p:blipFill>
        <p:spPr>
          <a:xfrm>
            <a:off x="997200" y="4824000"/>
            <a:ext cx="10197360" cy="134820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205;p10"/>
          <p:cNvSpPr/>
          <p:nvPr/>
        </p:nvSpPr>
        <p:spPr>
          <a:xfrm>
            <a:off x="548640" y="1382400"/>
            <a:ext cx="98010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4190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s-CO" sz="3000" spc="-1" strike="noStrike">
                <a:solidFill>
                  <a:srgbClr val="ffffff"/>
                </a:solidFill>
                <a:latin typeface="Univers Light"/>
              </a:rPr>
              <a:t>Sumar, multiplicar, y convolucionar PDFs: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Factory, rehaciendo el bosón de </a:t>
            </a: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Higgs. 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297" name="Imagen 3" descr=""/>
          <p:cNvPicPr/>
          <p:nvPr/>
        </p:nvPicPr>
        <p:blipFill>
          <a:blip r:embed="rId1"/>
          <a:stretch/>
        </p:blipFill>
        <p:spPr>
          <a:xfrm>
            <a:off x="548640" y="1710720"/>
            <a:ext cx="8342280" cy="3954240"/>
          </a:xfrm>
          <a:prstGeom prst="rect">
            <a:avLst/>
          </a:prstGeom>
          <a:ln w="0">
            <a:noFill/>
          </a:ln>
        </p:spPr>
      </p:pic>
      <p:sp>
        <p:nvSpPr>
          <p:cNvPr id="298" name="CuadroTexto 4"/>
          <p:cNvSpPr/>
          <p:nvPr/>
        </p:nvSpPr>
        <p:spPr>
          <a:xfrm>
            <a:off x="7299360" y="5762880"/>
            <a:ext cx="4533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Higgs/HiggsModelFactory2.C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Factory, rehaciendo el bosón de Higgs. 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300" name="Imagen 3" descr=""/>
          <p:cNvPicPr/>
          <p:nvPr/>
        </p:nvPicPr>
        <p:blipFill>
          <a:blip r:embed="rId1"/>
          <a:stretch/>
        </p:blipFill>
        <p:spPr>
          <a:xfrm>
            <a:off x="290520" y="1605600"/>
            <a:ext cx="6131160" cy="2905920"/>
          </a:xfrm>
          <a:prstGeom prst="rect">
            <a:avLst/>
          </a:prstGeom>
          <a:ln w="0">
            <a:noFill/>
          </a:ln>
        </p:spPr>
      </p:pic>
      <p:pic>
        <p:nvPicPr>
          <p:cNvPr id="301" name="Imagen 4" descr=""/>
          <p:cNvPicPr/>
          <p:nvPr/>
        </p:nvPicPr>
        <p:blipFill>
          <a:blip r:embed="rId2"/>
          <a:stretch/>
        </p:blipFill>
        <p:spPr>
          <a:xfrm>
            <a:off x="5671800" y="4106880"/>
            <a:ext cx="6131160" cy="1934280"/>
          </a:xfrm>
          <a:prstGeom prst="rect">
            <a:avLst/>
          </a:prstGeom>
          <a:ln w="0">
            <a:noFill/>
          </a:ln>
        </p:spPr>
      </p:pic>
      <p:sp>
        <p:nvSpPr>
          <p:cNvPr id="302" name="Conector recto de flecha 7"/>
          <p:cNvSpPr/>
          <p:nvPr/>
        </p:nvSpPr>
        <p:spPr>
          <a:xfrm>
            <a:off x="5128920" y="3825720"/>
            <a:ext cx="96660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Workspace.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grpSp>
        <p:nvGrpSpPr>
          <p:cNvPr id="180" name="Grupo 9"/>
          <p:cNvGrpSpPr/>
          <p:nvPr/>
        </p:nvGrpSpPr>
        <p:grpSpPr>
          <a:xfrm>
            <a:off x="7778160" y="2151720"/>
            <a:ext cx="3703320" cy="3477240"/>
            <a:chOff x="7778160" y="2151720"/>
            <a:chExt cx="3703320" cy="3477240"/>
          </a:xfrm>
        </p:grpSpPr>
        <p:sp>
          <p:nvSpPr>
            <p:cNvPr id="181" name="Rectángulo 5"/>
            <p:cNvSpPr/>
            <p:nvPr/>
          </p:nvSpPr>
          <p:spPr>
            <a:xfrm>
              <a:off x="7778160" y="2151720"/>
              <a:ext cx="3703320" cy="3477240"/>
            </a:xfrm>
            <a:prstGeom prst="rect">
              <a:avLst/>
            </a:prstGeom>
            <a:gradFill rotWithShape="0">
              <a:gsLst>
                <a:gs pos="0">
                  <a:srgbClr val="c50a00"/>
                </a:gs>
                <a:gs pos="100000">
                  <a:srgbClr val="740500"/>
                </a:gs>
              </a:gsLst>
              <a:lin ang="8100000"/>
            </a:gradFill>
            <a:ln w="28575">
              <a:solidFill>
                <a:srgbClr val="0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adroTexto 7"/>
            <p:cNvSpPr/>
            <p:nvPr/>
          </p:nvSpPr>
          <p:spPr>
            <a:xfrm>
              <a:off x="8668080" y="2381760"/>
              <a:ext cx="1923120" cy="516240"/>
            </a:xfrm>
            <a:prstGeom prst="rect">
              <a:avLst/>
            </a:prstGeom>
            <a:gradFill rotWithShape="0">
              <a:gsLst>
                <a:gs pos="0">
                  <a:srgbClr val="c50a00"/>
                </a:gs>
                <a:gs pos="100000">
                  <a:srgbClr val="740500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s-CO" sz="2800" spc="-1" strike="noStrike">
                  <a:solidFill>
                    <a:srgbClr val="ffffff"/>
                  </a:solidFill>
                  <a:latin typeface="Univers Light"/>
                </a:rPr>
                <a:t>DATASET</a:t>
              </a:r>
              <a:endParaRPr b="0" lang="en-US" sz="2800" spc="-1" strike="noStrike">
                <a:latin typeface="Arial"/>
              </a:endParaRPr>
            </a:p>
          </p:txBody>
        </p:sp>
      </p:grpSp>
      <p:graphicFrame>
        <p:nvGraphicFramePr>
          <p:cNvPr id="183" name="Tabla 7"/>
          <p:cNvGraphicFramePr/>
          <p:nvPr/>
        </p:nvGraphicFramePr>
        <p:xfrm>
          <a:off x="8245800" y="3081960"/>
          <a:ext cx="2768040" cy="2014920"/>
        </p:xfrm>
        <a:graphic>
          <a:graphicData uri="http://schemas.openxmlformats.org/drawingml/2006/table">
            <a:tbl>
              <a:tblPr/>
              <a:tblGrid>
                <a:gridCol w="922680"/>
                <a:gridCol w="922680"/>
                <a:gridCol w="922680"/>
              </a:tblGrid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Univers Light"/>
                        </a:rPr>
                        <a:t>P_t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Univers Light"/>
                        </a:rPr>
                        <a:t>Counts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2,5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3000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1,2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1780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84" name="Rectángulo 3"/>
          <p:cNvSpPr/>
          <p:nvPr/>
        </p:nvSpPr>
        <p:spPr>
          <a:xfrm>
            <a:off x="425160" y="2151720"/>
            <a:ext cx="6901560" cy="3477240"/>
          </a:xfrm>
          <a:custGeom>
            <a:avLst/>
            <a:gdLst/>
            <a:ahLst/>
            <a:rect l="l" t="t" r="r" b="b"/>
            <a:pathLst>
              <a:path fill="none" w="6901749" h="3477446">
                <a:moveTo>
                  <a:pt x="0" y="0"/>
                </a:moveTo>
                <a:cubicBezTo>
                  <a:pt x="1926719" y="-158973"/>
                  <a:pt x="4847536" y="-63668"/>
                  <a:pt x="6901749" y="0"/>
                </a:cubicBezTo>
                <a:cubicBezTo>
                  <a:pt x="6995422" y="634072"/>
                  <a:pt x="6999249" y="2022196"/>
                  <a:pt x="6901749" y="3477446"/>
                </a:cubicBezTo>
                <a:cubicBezTo>
                  <a:pt x="4924722" y="3364930"/>
                  <a:pt x="2106589" y="3479189"/>
                  <a:pt x="0" y="3477446"/>
                </a:cubicBezTo>
                <a:cubicBezTo>
                  <a:pt x="2017" y="2421120"/>
                  <a:pt x="18073" y="776893"/>
                  <a:pt x="0" y="0"/>
                </a:cubicBezTo>
                <a:close/>
              </a:path>
              <a:path stroke="0" w="6901749" h="3477446">
                <a:moveTo>
                  <a:pt x="0" y="0"/>
                </a:moveTo>
                <a:cubicBezTo>
                  <a:pt x="1585439" y="109261"/>
                  <a:pt x="4825556" y="-110647"/>
                  <a:pt x="6901749" y="0"/>
                </a:cubicBezTo>
                <a:cubicBezTo>
                  <a:pt x="7030385" y="779879"/>
                  <a:pt x="7049549" y="3109897"/>
                  <a:pt x="6901749" y="3477446"/>
                </a:cubicBezTo>
                <a:cubicBezTo>
                  <a:pt x="4970357" y="3556208"/>
                  <a:pt x="2534029" y="3386757"/>
                  <a:pt x="0" y="3477446"/>
                </a:cubicBezTo>
                <a:cubicBezTo>
                  <a:pt x="114794" y="2613981"/>
                  <a:pt x="122353" y="1457377"/>
                  <a:pt x="0" y="0"/>
                </a:cubicBezTo>
                <a:close/>
              </a:path>
            </a:pathLst>
          </a:custGeom>
          <a:gradFill rotWithShape="0">
            <a:gsLst>
              <a:gs pos="0">
                <a:srgbClr val="740500"/>
              </a:gs>
              <a:gs pos="100000">
                <a:srgbClr val="a60900"/>
              </a:gs>
            </a:gsLst>
            <a:lin ang="18900000"/>
          </a:gradFill>
          <a:ln w="28575"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ffffff"/>
                </a:solidFill>
                <a:latin typeface="Univers Light"/>
              </a:rPr>
              <a:t>Functions / PDFs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5" name="Imagen 11" descr=""/>
          <p:cNvPicPr/>
          <p:nvPr/>
        </p:nvPicPr>
        <p:blipFill>
          <a:blip r:embed="rId1"/>
          <a:stretch/>
        </p:blipFill>
        <p:spPr>
          <a:xfrm>
            <a:off x="710280" y="3081960"/>
            <a:ext cx="6610680" cy="225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Workspace: Factory fit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Google Shape;326;g1e3c4f8711e_0_ 2" descr=""/>
          <p:cNvPicPr/>
          <p:nvPr/>
        </p:nvPicPr>
        <p:blipFill>
          <a:blip r:embed="rId1"/>
          <a:stretch/>
        </p:blipFill>
        <p:spPr>
          <a:xfrm>
            <a:off x="2613960" y="1632960"/>
            <a:ext cx="6483600" cy="469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Workspace: Resutados Toy Monte Carlo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Google Shape;357;g1e3c4f8711e_0_ 2" descr=""/>
          <p:cNvPicPr/>
          <p:nvPr/>
        </p:nvPicPr>
        <p:blipFill>
          <a:blip r:embed="rId1"/>
          <a:stretch/>
        </p:blipFill>
        <p:spPr>
          <a:xfrm>
            <a:off x="709560" y="1562040"/>
            <a:ext cx="5552640" cy="3778560"/>
          </a:xfrm>
          <a:prstGeom prst="rect">
            <a:avLst/>
          </a:prstGeom>
          <a:ln w="0">
            <a:noFill/>
          </a:ln>
        </p:spPr>
      </p:pic>
      <p:pic>
        <p:nvPicPr>
          <p:cNvPr id="307" name="Google Shape;358;g1e3c4f8711e_0_ 2" descr=""/>
          <p:cNvPicPr/>
          <p:nvPr/>
        </p:nvPicPr>
        <p:blipFill>
          <a:blip r:embed="rId2"/>
          <a:stretch/>
        </p:blipFill>
        <p:spPr>
          <a:xfrm>
            <a:off x="6641280" y="1562040"/>
            <a:ext cx="4767840" cy="4584240"/>
          </a:xfrm>
          <a:prstGeom prst="rect">
            <a:avLst/>
          </a:prstGeom>
          <a:ln w="0">
            <a:noFill/>
          </a:ln>
        </p:spPr>
      </p:pic>
      <p:sp>
        <p:nvSpPr>
          <p:cNvPr id="308" name="Google Shape;359;g1e3c4f8711e_0_ 2"/>
          <p:cNvSpPr/>
          <p:nvPr/>
        </p:nvSpPr>
        <p:spPr>
          <a:xfrm>
            <a:off x="709560" y="5591880"/>
            <a:ext cx="363240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CO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AnalysisMCHiggs.C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09" name="Google Shape;360;g1e3c4f8711e_0_ 2"/>
          <p:cNvSpPr/>
          <p:nvPr/>
        </p:nvSpPr>
        <p:spPr>
          <a:xfrm>
            <a:off x="6641280" y="6270840"/>
            <a:ext cx="363240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CO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ToyMC_Class.C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Y mucho más…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311" name="Imagen 3" descr=""/>
          <p:cNvPicPr/>
          <p:nvPr/>
        </p:nvPicPr>
        <p:blipFill>
          <a:blip r:embed="rId1"/>
          <a:stretch/>
        </p:blipFill>
        <p:spPr>
          <a:xfrm>
            <a:off x="548640" y="1629360"/>
            <a:ext cx="4397040" cy="3320640"/>
          </a:xfrm>
          <a:prstGeom prst="rect">
            <a:avLst/>
          </a:prstGeom>
          <a:ln w="0">
            <a:noFill/>
          </a:ln>
        </p:spPr>
      </p:pic>
      <p:sp>
        <p:nvSpPr>
          <p:cNvPr id="312" name="CuadroTexto 10"/>
          <p:cNvSpPr/>
          <p:nvPr/>
        </p:nvSpPr>
        <p:spPr>
          <a:xfrm>
            <a:off x="6489720" y="6340680"/>
            <a:ext cx="5707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2"/>
              </a:rPr>
              <a:t>Advanced 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3"/>
              </a:rPr>
              <a:t>Statistic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4"/>
              </a:rPr>
              <a:t> 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5"/>
              </a:rPr>
              <a:t>Course</a:t>
            </a: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/ Verkerke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Y mucho más…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314" name="Imagen 3" descr=""/>
          <p:cNvPicPr/>
          <p:nvPr/>
        </p:nvPicPr>
        <p:blipFill>
          <a:blip r:embed="rId1"/>
          <a:stretch/>
        </p:blipFill>
        <p:spPr>
          <a:xfrm>
            <a:off x="548640" y="1629360"/>
            <a:ext cx="4397040" cy="3320640"/>
          </a:xfrm>
          <a:prstGeom prst="rect">
            <a:avLst/>
          </a:prstGeom>
          <a:ln w="0">
            <a:noFill/>
          </a:ln>
        </p:spPr>
      </p:pic>
      <p:pic>
        <p:nvPicPr>
          <p:cNvPr id="315" name="Imagen 5" descr=""/>
          <p:cNvPicPr/>
          <p:nvPr/>
        </p:nvPicPr>
        <p:blipFill>
          <a:blip r:embed="rId2"/>
          <a:stretch/>
        </p:blipFill>
        <p:spPr>
          <a:xfrm>
            <a:off x="2747160" y="2035080"/>
            <a:ext cx="4410720" cy="3308040"/>
          </a:xfrm>
          <a:prstGeom prst="rect">
            <a:avLst/>
          </a:prstGeom>
          <a:ln w="0">
            <a:noFill/>
          </a:ln>
        </p:spPr>
      </p:pic>
      <p:sp>
        <p:nvSpPr>
          <p:cNvPr id="316" name="CuadroTexto 10"/>
          <p:cNvSpPr/>
          <p:nvPr/>
        </p:nvSpPr>
        <p:spPr>
          <a:xfrm>
            <a:off x="6489720" y="6340680"/>
            <a:ext cx="5707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3"/>
              </a:rPr>
              <a:t>Advanced 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4"/>
              </a:rPr>
              <a:t>Statistic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5"/>
              </a:rPr>
              <a:t> 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6"/>
              </a:rPr>
              <a:t>Course</a:t>
            </a: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/ Verkerke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Y mucho más…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318" name="Imagen 3" descr=""/>
          <p:cNvPicPr/>
          <p:nvPr/>
        </p:nvPicPr>
        <p:blipFill>
          <a:blip r:embed="rId1"/>
          <a:stretch/>
        </p:blipFill>
        <p:spPr>
          <a:xfrm>
            <a:off x="548640" y="1629360"/>
            <a:ext cx="4397040" cy="3320640"/>
          </a:xfrm>
          <a:prstGeom prst="rect">
            <a:avLst/>
          </a:prstGeom>
          <a:ln w="0">
            <a:noFill/>
          </a:ln>
        </p:spPr>
      </p:pic>
      <p:pic>
        <p:nvPicPr>
          <p:cNvPr id="319" name="Imagen 5" descr=""/>
          <p:cNvPicPr/>
          <p:nvPr/>
        </p:nvPicPr>
        <p:blipFill>
          <a:blip r:embed="rId2"/>
          <a:stretch/>
        </p:blipFill>
        <p:spPr>
          <a:xfrm>
            <a:off x="2747160" y="2035080"/>
            <a:ext cx="4410720" cy="3308040"/>
          </a:xfrm>
          <a:prstGeom prst="rect">
            <a:avLst/>
          </a:prstGeom>
          <a:ln w="0">
            <a:noFill/>
          </a:ln>
        </p:spPr>
      </p:pic>
      <p:pic>
        <p:nvPicPr>
          <p:cNvPr id="320" name="Imagen 7" descr=""/>
          <p:cNvPicPr/>
          <p:nvPr/>
        </p:nvPicPr>
        <p:blipFill>
          <a:blip r:embed="rId3"/>
          <a:stretch/>
        </p:blipFill>
        <p:spPr>
          <a:xfrm>
            <a:off x="4946040" y="2418480"/>
            <a:ext cx="4397040" cy="3317760"/>
          </a:xfrm>
          <a:prstGeom prst="rect">
            <a:avLst/>
          </a:prstGeom>
          <a:ln w="0">
            <a:noFill/>
          </a:ln>
        </p:spPr>
      </p:pic>
      <p:sp>
        <p:nvSpPr>
          <p:cNvPr id="321" name="CuadroTexto 10"/>
          <p:cNvSpPr/>
          <p:nvPr/>
        </p:nvSpPr>
        <p:spPr>
          <a:xfrm>
            <a:off x="6489720" y="6340680"/>
            <a:ext cx="5707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4"/>
              </a:rPr>
              <a:t>Advanced 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5"/>
              </a:rPr>
              <a:t>Statistic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6"/>
              </a:rPr>
              <a:t> 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7"/>
              </a:rPr>
              <a:t>Course</a:t>
            </a: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/ Verkerke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Y mucho más…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323" name="Imagen 3" descr=""/>
          <p:cNvPicPr/>
          <p:nvPr/>
        </p:nvPicPr>
        <p:blipFill>
          <a:blip r:embed="rId1"/>
          <a:stretch/>
        </p:blipFill>
        <p:spPr>
          <a:xfrm>
            <a:off x="548640" y="1629360"/>
            <a:ext cx="4397040" cy="3320640"/>
          </a:xfrm>
          <a:prstGeom prst="rect">
            <a:avLst/>
          </a:prstGeom>
          <a:ln w="0">
            <a:noFill/>
          </a:ln>
        </p:spPr>
      </p:pic>
      <p:pic>
        <p:nvPicPr>
          <p:cNvPr id="324" name="Imagen 5" descr=""/>
          <p:cNvPicPr/>
          <p:nvPr/>
        </p:nvPicPr>
        <p:blipFill>
          <a:blip r:embed="rId2"/>
          <a:stretch/>
        </p:blipFill>
        <p:spPr>
          <a:xfrm>
            <a:off x="2747160" y="2035080"/>
            <a:ext cx="4410720" cy="3308040"/>
          </a:xfrm>
          <a:prstGeom prst="rect">
            <a:avLst/>
          </a:prstGeom>
          <a:ln w="0">
            <a:noFill/>
          </a:ln>
        </p:spPr>
      </p:pic>
      <p:pic>
        <p:nvPicPr>
          <p:cNvPr id="325" name="Imagen 7" descr=""/>
          <p:cNvPicPr/>
          <p:nvPr/>
        </p:nvPicPr>
        <p:blipFill>
          <a:blip r:embed="rId3"/>
          <a:stretch/>
        </p:blipFill>
        <p:spPr>
          <a:xfrm>
            <a:off x="4946040" y="2418480"/>
            <a:ext cx="4397040" cy="3317760"/>
          </a:xfrm>
          <a:prstGeom prst="rect">
            <a:avLst/>
          </a:prstGeom>
          <a:ln w="0">
            <a:noFill/>
          </a:ln>
        </p:spPr>
      </p:pic>
      <p:pic>
        <p:nvPicPr>
          <p:cNvPr id="326" name="Imagen 9" descr=""/>
          <p:cNvPicPr/>
          <p:nvPr/>
        </p:nvPicPr>
        <p:blipFill>
          <a:blip r:embed="rId4"/>
          <a:stretch/>
        </p:blipFill>
        <p:spPr>
          <a:xfrm>
            <a:off x="7378560" y="2969280"/>
            <a:ext cx="4372560" cy="3282120"/>
          </a:xfrm>
          <a:prstGeom prst="rect">
            <a:avLst/>
          </a:prstGeom>
          <a:ln w="0">
            <a:noFill/>
          </a:ln>
        </p:spPr>
      </p:pic>
      <p:sp>
        <p:nvSpPr>
          <p:cNvPr id="327" name="CuadroTexto 10"/>
          <p:cNvSpPr/>
          <p:nvPr/>
        </p:nvSpPr>
        <p:spPr>
          <a:xfrm>
            <a:off x="6489720" y="6340680"/>
            <a:ext cx="5707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5"/>
              </a:rPr>
              <a:t>Advanced 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6"/>
              </a:rPr>
              <a:t>Statistic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7"/>
              </a:rPr>
              <a:t> </a:t>
            </a: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8"/>
              </a:rPr>
              <a:t>Course</a:t>
            </a: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/ Verkerke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Referencias y bibliografía.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329" name="CuadroTexto 2"/>
          <p:cNvSpPr/>
          <p:nvPr/>
        </p:nvSpPr>
        <p:spPr>
          <a:xfrm>
            <a:off x="647640" y="1490040"/>
            <a:ext cx="10818720" cy="51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1"/>
              </a:rPr>
              <a:t>RooStats Workbook.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Explicación de aplicación RooFit.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2"/>
              </a:rPr>
              <a:t>Parte I</a:t>
            </a: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.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3"/>
              </a:rPr>
              <a:t>Parte II</a:t>
            </a: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4"/>
              </a:rPr>
              <a:t>Aplicación al bosón de Higgs</a:t>
            </a: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CO" sz="2400" spc="-1" strike="noStrike" u="sng">
                <a:solidFill>
                  <a:srgbClr val="f40600"/>
                </a:solidFill>
                <a:uFillTx/>
                <a:latin typeface="Univers Light"/>
                <a:hlinkClick r:id="rId5"/>
              </a:rPr>
              <a:t>Ejemplos de uso en la documentación</a:t>
            </a: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Univers Light"/>
              </a:rPr>
              <a:t>RooFit and RooStats Workbook. K. Cranmer, V. Croft, W. Verkerke. URL: </a:t>
            </a:r>
            <a:r>
              <a:rPr b="0" lang="en-US" sz="2400" spc="-1" strike="noStrike" u="sng">
                <a:solidFill>
                  <a:srgbClr val="f40600"/>
                </a:solidFill>
                <a:uFillTx/>
                <a:latin typeface="Univers Light"/>
                <a:hlinkClick r:id="rId6"/>
              </a:rPr>
              <a:t>https://roostatsworkbook.readthedocs.io/en/latest/modelbuilding.html#roofit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Univers Light"/>
              </a:rPr>
              <a:t>RooFit, Based on L. Moneta lessons at Terascale Statistics School 2015. URL: </a:t>
            </a:r>
            <a:r>
              <a:rPr b="0" lang="en-US" sz="2400" spc="-1" strike="noStrike" u="sng">
                <a:solidFill>
                  <a:srgbClr val="f40600"/>
                </a:solidFill>
                <a:uFillTx/>
                <a:latin typeface="Univers Light"/>
                <a:hlinkClick r:id="rId7"/>
              </a:rPr>
              <a:t>https://moodle2.units.it/pluginfile.php/282931/mod_resource/content/0/Lezione10.pdf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9752760" y="5780160"/>
            <a:ext cx="206064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Gracias.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Workspace.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grpSp>
        <p:nvGrpSpPr>
          <p:cNvPr id="187" name="Grupo 9"/>
          <p:cNvGrpSpPr/>
          <p:nvPr/>
        </p:nvGrpSpPr>
        <p:grpSpPr>
          <a:xfrm>
            <a:off x="7778160" y="2151720"/>
            <a:ext cx="3703320" cy="3477240"/>
            <a:chOff x="7778160" y="2151720"/>
            <a:chExt cx="3703320" cy="3477240"/>
          </a:xfrm>
        </p:grpSpPr>
        <p:sp>
          <p:nvSpPr>
            <p:cNvPr id="188" name="Rectángulo 5"/>
            <p:cNvSpPr/>
            <p:nvPr/>
          </p:nvSpPr>
          <p:spPr>
            <a:xfrm>
              <a:off x="7778160" y="2151720"/>
              <a:ext cx="3703320" cy="3477240"/>
            </a:xfrm>
            <a:prstGeom prst="rect">
              <a:avLst/>
            </a:prstGeom>
            <a:gradFill rotWithShape="0">
              <a:gsLst>
                <a:gs pos="0">
                  <a:srgbClr val="c50a00"/>
                </a:gs>
                <a:gs pos="100000">
                  <a:srgbClr val="740500"/>
                </a:gs>
              </a:gsLst>
              <a:lin ang="8100000"/>
            </a:gradFill>
            <a:ln w="28575">
              <a:solidFill>
                <a:srgbClr val="0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adroTexto 7"/>
            <p:cNvSpPr/>
            <p:nvPr/>
          </p:nvSpPr>
          <p:spPr>
            <a:xfrm>
              <a:off x="8668080" y="2381760"/>
              <a:ext cx="1923120" cy="516240"/>
            </a:xfrm>
            <a:prstGeom prst="rect">
              <a:avLst/>
            </a:prstGeom>
            <a:gradFill rotWithShape="0">
              <a:gsLst>
                <a:gs pos="0">
                  <a:srgbClr val="c50a00"/>
                </a:gs>
                <a:gs pos="100000">
                  <a:srgbClr val="740500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s-CO" sz="2800" spc="-1" strike="noStrike">
                  <a:solidFill>
                    <a:srgbClr val="ffffff"/>
                  </a:solidFill>
                  <a:latin typeface="Univers Light"/>
                </a:rPr>
                <a:t>DATASET</a:t>
              </a:r>
              <a:endParaRPr b="0" lang="en-US" sz="2800" spc="-1" strike="noStrike">
                <a:latin typeface="Arial"/>
              </a:endParaRPr>
            </a:p>
          </p:txBody>
        </p:sp>
      </p:grpSp>
      <p:graphicFrame>
        <p:nvGraphicFramePr>
          <p:cNvPr id="190" name="Tabla 7"/>
          <p:cNvGraphicFramePr/>
          <p:nvPr/>
        </p:nvGraphicFramePr>
        <p:xfrm>
          <a:off x="8245800" y="3081960"/>
          <a:ext cx="2768040" cy="2014920"/>
        </p:xfrm>
        <a:graphic>
          <a:graphicData uri="http://schemas.openxmlformats.org/drawingml/2006/table">
            <a:tbl>
              <a:tblPr/>
              <a:tblGrid>
                <a:gridCol w="922680"/>
                <a:gridCol w="922680"/>
                <a:gridCol w="922680"/>
              </a:tblGrid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Univers Light"/>
                        </a:rPr>
                        <a:t>P_t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Univers Light"/>
                        </a:rPr>
                        <a:t>Counts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2,5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3000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1,2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1780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91" name="Rectángulo 3"/>
          <p:cNvSpPr/>
          <p:nvPr/>
        </p:nvSpPr>
        <p:spPr>
          <a:xfrm>
            <a:off x="425160" y="2151720"/>
            <a:ext cx="6901560" cy="3477240"/>
          </a:xfrm>
          <a:custGeom>
            <a:avLst/>
            <a:gdLst/>
            <a:ahLst/>
            <a:rect l="l" t="t" r="r" b="b"/>
            <a:pathLst>
              <a:path fill="none" w="6901749" h="3477446">
                <a:moveTo>
                  <a:pt x="0" y="0"/>
                </a:moveTo>
                <a:cubicBezTo>
                  <a:pt x="1926719" y="-158973"/>
                  <a:pt x="4847536" y="-63668"/>
                  <a:pt x="6901749" y="0"/>
                </a:cubicBezTo>
                <a:cubicBezTo>
                  <a:pt x="6995422" y="634072"/>
                  <a:pt x="6999249" y="2022196"/>
                  <a:pt x="6901749" y="3477446"/>
                </a:cubicBezTo>
                <a:cubicBezTo>
                  <a:pt x="4924722" y="3364930"/>
                  <a:pt x="2106589" y="3479189"/>
                  <a:pt x="0" y="3477446"/>
                </a:cubicBezTo>
                <a:cubicBezTo>
                  <a:pt x="2017" y="2421120"/>
                  <a:pt x="18073" y="776893"/>
                  <a:pt x="0" y="0"/>
                </a:cubicBezTo>
                <a:close/>
              </a:path>
              <a:path stroke="0" w="6901749" h="3477446">
                <a:moveTo>
                  <a:pt x="0" y="0"/>
                </a:moveTo>
                <a:cubicBezTo>
                  <a:pt x="1585439" y="109261"/>
                  <a:pt x="4825556" y="-110647"/>
                  <a:pt x="6901749" y="0"/>
                </a:cubicBezTo>
                <a:cubicBezTo>
                  <a:pt x="7030385" y="779879"/>
                  <a:pt x="7049549" y="3109897"/>
                  <a:pt x="6901749" y="3477446"/>
                </a:cubicBezTo>
                <a:cubicBezTo>
                  <a:pt x="4970357" y="3556208"/>
                  <a:pt x="2534029" y="3386757"/>
                  <a:pt x="0" y="3477446"/>
                </a:cubicBezTo>
                <a:cubicBezTo>
                  <a:pt x="114794" y="2613981"/>
                  <a:pt x="122353" y="1457377"/>
                  <a:pt x="0" y="0"/>
                </a:cubicBezTo>
                <a:close/>
              </a:path>
            </a:pathLst>
          </a:custGeom>
          <a:gradFill rotWithShape="0">
            <a:gsLst>
              <a:gs pos="0">
                <a:srgbClr val="740500"/>
              </a:gs>
              <a:gs pos="100000">
                <a:srgbClr val="a60900"/>
              </a:gs>
            </a:gsLst>
            <a:lin ang="18900000"/>
          </a:gradFill>
          <a:ln w="28575"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ffffff"/>
                </a:solidFill>
                <a:latin typeface="Univers Light"/>
              </a:rPr>
              <a:t>Functions / PDFs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2" name="Imagen 11" descr=""/>
          <p:cNvPicPr/>
          <p:nvPr/>
        </p:nvPicPr>
        <p:blipFill>
          <a:blip r:embed="rId1"/>
          <a:stretch/>
        </p:blipFill>
        <p:spPr>
          <a:xfrm>
            <a:off x="710280" y="3081960"/>
            <a:ext cx="6610680" cy="2258640"/>
          </a:xfrm>
          <a:prstGeom prst="rect">
            <a:avLst/>
          </a:prstGeom>
          <a:ln w="0">
            <a:noFill/>
          </a:ln>
        </p:spPr>
      </p:pic>
      <p:sp>
        <p:nvSpPr>
          <p:cNvPr id="193" name="CuadroTexto 2"/>
          <p:cNvSpPr/>
          <p:nvPr/>
        </p:nvSpPr>
        <p:spPr>
          <a:xfrm>
            <a:off x="5444280" y="1258920"/>
            <a:ext cx="4113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Objetos usuales en RooFit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Conector recto de flecha 8"/>
          <p:cNvSpPr/>
          <p:nvPr/>
        </p:nvSpPr>
        <p:spPr>
          <a:xfrm flipH="1">
            <a:off x="6095880" y="1720800"/>
            <a:ext cx="1404720" cy="152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onector recto de flecha 15"/>
          <p:cNvSpPr/>
          <p:nvPr/>
        </p:nvSpPr>
        <p:spPr>
          <a:xfrm>
            <a:off x="7500960" y="1720800"/>
            <a:ext cx="1460160" cy="14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Workspace.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grpSp>
        <p:nvGrpSpPr>
          <p:cNvPr id="197" name="Grupo 9"/>
          <p:cNvGrpSpPr/>
          <p:nvPr/>
        </p:nvGrpSpPr>
        <p:grpSpPr>
          <a:xfrm>
            <a:off x="7778160" y="2151720"/>
            <a:ext cx="3703320" cy="3477240"/>
            <a:chOff x="7778160" y="2151720"/>
            <a:chExt cx="3703320" cy="3477240"/>
          </a:xfrm>
        </p:grpSpPr>
        <p:sp>
          <p:nvSpPr>
            <p:cNvPr id="198" name="Rectángulo 5"/>
            <p:cNvSpPr/>
            <p:nvPr/>
          </p:nvSpPr>
          <p:spPr>
            <a:xfrm>
              <a:off x="7778160" y="2151720"/>
              <a:ext cx="3703320" cy="3477240"/>
            </a:xfrm>
            <a:prstGeom prst="rect">
              <a:avLst/>
            </a:prstGeom>
            <a:gradFill rotWithShape="0">
              <a:gsLst>
                <a:gs pos="0">
                  <a:srgbClr val="c50a00"/>
                </a:gs>
                <a:gs pos="100000">
                  <a:srgbClr val="740500"/>
                </a:gs>
              </a:gsLst>
              <a:lin ang="8100000"/>
            </a:gradFill>
            <a:ln w="28575">
              <a:solidFill>
                <a:srgbClr val="0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adroTexto 7"/>
            <p:cNvSpPr/>
            <p:nvPr/>
          </p:nvSpPr>
          <p:spPr>
            <a:xfrm>
              <a:off x="8668080" y="2381760"/>
              <a:ext cx="1923120" cy="516240"/>
            </a:xfrm>
            <a:prstGeom prst="rect">
              <a:avLst/>
            </a:prstGeom>
            <a:gradFill rotWithShape="0">
              <a:gsLst>
                <a:gs pos="0">
                  <a:srgbClr val="c50a00"/>
                </a:gs>
                <a:gs pos="100000">
                  <a:srgbClr val="740500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s-CO" sz="2800" spc="-1" strike="noStrike">
                  <a:solidFill>
                    <a:srgbClr val="ffffff"/>
                  </a:solidFill>
                  <a:latin typeface="Univers Light"/>
                </a:rPr>
                <a:t>DATASET</a:t>
              </a:r>
              <a:endParaRPr b="0" lang="en-US" sz="2800" spc="-1" strike="noStrike">
                <a:latin typeface="Arial"/>
              </a:endParaRPr>
            </a:p>
          </p:txBody>
        </p:sp>
      </p:grpSp>
      <p:graphicFrame>
        <p:nvGraphicFramePr>
          <p:cNvPr id="200" name="Tabla 7"/>
          <p:cNvGraphicFramePr/>
          <p:nvPr/>
        </p:nvGraphicFramePr>
        <p:xfrm>
          <a:off x="8245800" y="3081960"/>
          <a:ext cx="2768040" cy="2014920"/>
        </p:xfrm>
        <a:graphic>
          <a:graphicData uri="http://schemas.openxmlformats.org/drawingml/2006/table">
            <a:tbl>
              <a:tblPr/>
              <a:tblGrid>
                <a:gridCol w="922680"/>
                <a:gridCol w="922680"/>
                <a:gridCol w="922680"/>
              </a:tblGrid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Univers Light"/>
                        </a:rPr>
                        <a:t>P_t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Univers Light"/>
                        </a:rPr>
                        <a:t>Counts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2,5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3000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1,2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1780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01" name="Rectángulo 3"/>
          <p:cNvSpPr/>
          <p:nvPr/>
        </p:nvSpPr>
        <p:spPr>
          <a:xfrm>
            <a:off x="425160" y="2151720"/>
            <a:ext cx="6901560" cy="3477240"/>
          </a:xfrm>
          <a:custGeom>
            <a:avLst/>
            <a:gdLst/>
            <a:ahLst/>
            <a:rect l="l" t="t" r="r" b="b"/>
            <a:pathLst>
              <a:path fill="none" w="6901749" h="3477446">
                <a:moveTo>
                  <a:pt x="0" y="0"/>
                </a:moveTo>
                <a:cubicBezTo>
                  <a:pt x="1926719" y="-158973"/>
                  <a:pt x="4847536" y="-63668"/>
                  <a:pt x="6901749" y="0"/>
                </a:cubicBezTo>
                <a:cubicBezTo>
                  <a:pt x="6995422" y="634072"/>
                  <a:pt x="6999249" y="2022196"/>
                  <a:pt x="6901749" y="3477446"/>
                </a:cubicBezTo>
                <a:cubicBezTo>
                  <a:pt x="4924722" y="3364930"/>
                  <a:pt x="2106589" y="3479189"/>
                  <a:pt x="0" y="3477446"/>
                </a:cubicBezTo>
                <a:cubicBezTo>
                  <a:pt x="2017" y="2421120"/>
                  <a:pt x="18073" y="776893"/>
                  <a:pt x="0" y="0"/>
                </a:cubicBezTo>
                <a:close/>
              </a:path>
              <a:path stroke="0" w="6901749" h="3477446">
                <a:moveTo>
                  <a:pt x="0" y="0"/>
                </a:moveTo>
                <a:cubicBezTo>
                  <a:pt x="1585439" y="109261"/>
                  <a:pt x="4825556" y="-110647"/>
                  <a:pt x="6901749" y="0"/>
                </a:cubicBezTo>
                <a:cubicBezTo>
                  <a:pt x="7030385" y="779879"/>
                  <a:pt x="7049549" y="3109897"/>
                  <a:pt x="6901749" y="3477446"/>
                </a:cubicBezTo>
                <a:cubicBezTo>
                  <a:pt x="4970357" y="3556208"/>
                  <a:pt x="2534029" y="3386757"/>
                  <a:pt x="0" y="3477446"/>
                </a:cubicBezTo>
                <a:cubicBezTo>
                  <a:pt x="114794" y="2613981"/>
                  <a:pt x="122353" y="1457377"/>
                  <a:pt x="0" y="0"/>
                </a:cubicBezTo>
                <a:close/>
              </a:path>
            </a:pathLst>
          </a:custGeom>
          <a:gradFill rotWithShape="0">
            <a:gsLst>
              <a:gs pos="0">
                <a:srgbClr val="740500"/>
              </a:gs>
              <a:gs pos="100000">
                <a:srgbClr val="a60900"/>
              </a:gs>
            </a:gsLst>
            <a:lin ang="18900000"/>
          </a:gradFill>
          <a:ln w="28575"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ffffff"/>
                </a:solidFill>
                <a:latin typeface="Univers Light"/>
              </a:rPr>
              <a:t>Functions / PDFs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2" name="Imagen 11" descr=""/>
          <p:cNvPicPr/>
          <p:nvPr/>
        </p:nvPicPr>
        <p:blipFill>
          <a:blip r:embed="rId1"/>
          <a:stretch/>
        </p:blipFill>
        <p:spPr>
          <a:xfrm>
            <a:off x="710280" y="3081960"/>
            <a:ext cx="6610680" cy="2258640"/>
          </a:xfrm>
          <a:prstGeom prst="rect">
            <a:avLst/>
          </a:prstGeom>
          <a:ln w="0">
            <a:noFill/>
          </a:ln>
        </p:spPr>
      </p:pic>
      <p:sp>
        <p:nvSpPr>
          <p:cNvPr id="203" name="CuadroTexto 2"/>
          <p:cNvSpPr/>
          <p:nvPr/>
        </p:nvSpPr>
        <p:spPr>
          <a:xfrm>
            <a:off x="5444280" y="1258920"/>
            <a:ext cx="4113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Objetos usuales en RooFit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onector recto de flecha 8"/>
          <p:cNvSpPr/>
          <p:nvPr/>
        </p:nvSpPr>
        <p:spPr>
          <a:xfrm flipH="1">
            <a:off x="6095880" y="1720800"/>
            <a:ext cx="1404720" cy="152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onector recto de flecha 15"/>
          <p:cNvSpPr/>
          <p:nvPr/>
        </p:nvSpPr>
        <p:spPr>
          <a:xfrm>
            <a:off x="7500960" y="1720800"/>
            <a:ext cx="1460160" cy="14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adroTexto 4"/>
          <p:cNvSpPr/>
          <p:nvPr/>
        </p:nvSpPr>
        <p:spPr>
          <a:xfrm>
            <a:off x="3289680" y="5796360"/>
            <a:ext cx="5777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¿Asegurar </a:t>
            </a:r>
            <a:r>
              <a:rPr b="1" lang="es-CO" sz="2400" spc="-1" strike="noStrike">
                <a:solidFill>
                  <a:srgbClr val="ff0000"/>
                </a:solidFill>
                <a:latin typeface="Univers Light"/>
              </a:rPr>
              <a:t>persistencia</a:t>
            </a: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 de objetos?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Workspace.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08" name="Rectángulo: esquinas redondeadas 10"/>
          <p:cNvSpPr/>
          <p:nvPr/>
        </p:nvSpPr>
        <p:spPr>
          <a:xfrm>
            <a:off x="713520" y="2461680"/>
            <a:ext cx="8374320" cy="344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0a00"/>
              </a:gs>
              <a:gs pos="100000">
                <a:srgbClr val="740500"/>
              </a:gs>
            </a:gsLst>
            <a:lin ang="8100000"/>
          </a:gradFill>
          <a:ln w="28575"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ffffff"/>
                </a:solidFill>
                <a:latin typeface="Univers Light"/>
              </a:rPr>
              <a:t>WORKSPACE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9" name="Imagen 11" descr=""/>
          <p:cNvPicPr/>
          <p:nvPr/>
        </p:nvPicPr>
        <p:blipFill>
          <a:blip r:embed="rId1"/>
          <a:stretch/>
        </p:blipFill>
        <p:spPr>
          <a:xfrm>
            <a:off x="1152720" y="3556800"/>
            <a:ext cx="4247280" cy="1451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10" name="Tabla 7"/>
          <p:cNvGraphicFramePr/>
          <p:nvPr/>
        </p:nvGraphicFramePr>
        <p:xfrm>
          <a:off x="5839920" y="3274920"/>
          <a:ext cx="2768040" cy="2014920"/>
        </p:xfrm>
        <a:graphic>
          <a:graphicData uri="http://schemas.openxmlformats.org/drawingml/2006/table">
            <a:tbl>
              <a:tblPr/>
              <a:tblGrid>
                <a:gridCol w="922680"/>
                <a:gridCol w="922680"/>
                <a:gridCol w="922680"/>
              </a:tblGrid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Univers Light"/>
                        </a:rPr>
                        <a:t>P_t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Univers Light"/>
                        </a:rPr>
                        <a:t>Counts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2,5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3000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1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1,2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Univers Light"/>
                        </a:rPr>
                        <a:t>1780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11" name="CuadroTexto 2"/>
          <p:cNvSpPr/>
          <p:nvPr/>
        </p:nvSpPr>
        <p:spPr>
          <a:xfrm>
            <a:off x="8523720" y="854640"/>
            <a:ext cx="33735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Univers Light"/>
              </a:rPr>
              <a:t>A generic container class for all RooFit objects of your project.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onector recto de flecha 3"/>
          <p:cNvSpPr/>
          <p:nvPr/>
        </p:nvSpPr>
        <p:spPr>
          <a:xfrm flipH="1">
            <a:off x="6095160" y="1454760"/>
            <a:ext cx="2427480" cy="142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uso básico, write. 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214" name="Imagen 3" descr=""/>
          <p:cNvPicPr/>
          <p:nvPr/>
        </p:nvPicPr>
        <p:blipFill>
          <a:blip r:embed="rId1"/>
          <a:stretch/>
        </p:blipFill>
        <p:spPr>
          <a:xfrm>
            <a:off x="3996360" y="2449440"/>
            <a:ext cx="7547760" cy="2588760"/>
          </a:xfrm>
          <a:prstGeom prst="rect">
            <a:avLst/>
          </a:prstGeom>
          <a:ln w="0">
            <a:noFill/>
          </a:ln>
        </p:spPr>
      </p:pic>
      <p:sp>
        <p:nvSpPr>
          <p:cNvPr id="215" name="Conector: angular 5"/>
          <p:cNvSpPr/>
          <p:nvPr/>
        </p:nvSpPr>
        <p:spPr>
          <a:xfrm rot="10800000">
            <a:off x="2565000" y="2680560"/>
            <a:ext cx="1775880" cy="123984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onector: angular 7"/>
          <p:cNvSpPr/>
          <p:nvPr/>
        </p:nvSpPr>
        <p:spPr>
          <a:xfrm flipV="1" rot="10800000">
            <a:off x="2565000" y="4914000"/>
            <a:ext cx="1775880" cy="94572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Rectángulo 9"/>
          <p:cNvSpPr/>
          <p:nvPr/>
        </p:nvSpPr>
        <p:spPr>
          <a:xfrm>
            <a:off x="4246200" y="4000320"/>
            <a:ext cx="1944000" cy="42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onector recto de flecha 13"/>
          <p:cNvSpPr/>
          <p:nvPr/>
        </p:nvSpPr>
        <p:spPr>
          <a:xfrm flipH="1">
            <a:off x="2564640" y="4212720"/>
            <a:ext cx="168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d120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adroTexto 15"/>
          <p:cNvSpPr/>
          <p:nvPr/>
        </p:nvSpPr>
        <p:spPr>
          <a:xfrm>
            <a:off x="1530360" y="2467800"/>
            <a:ext cx="1166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000" spc="-1" strike="noStrike">
                <a:solidFill>
                  <a:srgbClr val="ffffff"/>
                </a:solidFill>
                <a:latin typeface="Univers Light"/>
              </a:rPr>
              <a:t>CREAR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CuadroTexto 16"/>
          <p:cNvSpPr/>
          <p:nvPr/>
        </p:nvSpPr>
        <p:spPr>
          <a:xfrm>
            <a:off x="1114200" y="3987000"/>
            <a:ext cx="1582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000" spc="-1" strike="noStrike">
                <a:solidFill>
                  <a:srgbClr val="ffffff"/>
                </a:solidFill>
                <a:latin typeface="Univers Light"/>
              </a:rPr>
              <a:t>IMPORTAR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CuadroTexto 17"/>
          <p:cNvSpPr/>
          <p:nvPr/>
        </p:nvSpPr>
        <p:spPr>
          <a:xfrm>
            <a:off x="1114200" y="5660280"/>
            <a:ext cx="1582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000" spc="-1" strike="noStrike">
                <a:solidFill>
                  <a:srgbClr val="ffffff"/>
                </a:solidFill>
                <a:latin typeface="Univers Light"/>
              </a:rPr>
              <a:t>GUARDAR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CuadroTexto 2"/>
          <p:cNvSpPr/>
          <p:nvPr/>
        </p:nvSpPr>
        <p:spPr>
          <a:xfrm>
            <a:off x="7425720" y="5829840"/>
            <a:ext cx="4506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Examples/writeWorkspace.C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n 4" descr=""/>
          <p:cNvPicPr/>
          <p:nvPr/>
        </p:nvPicPr>
        <p:blipFill>
          <a:blip r:embed="rId1"/>
          <a:stretch/>
        </p:blipFill>
        <p:spPr>
          <a:xfrm>
            <a:off x="4077360" y="2667960"/>
            <a:ext cx="7547760" cy="204264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uso básico, read. 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225" name="Conector: angular 5"/>
          <p:cNvSpPr/>
          <p:nvPr/>
        </p:nvSpPr>
        <p:spPr>
          <a:xfrm rot="10800000">
            <a:off x="2697480" y="2668320"/>
            <a:ext cx="1716840" cy="30384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onector: angular 7"/>
          <p:cNvSpPr/>
          <p:nvPr/>
        </p:nvSpPr>
        <p:spPr>
          <a:xfrm flipV="1" rot="10800000">
            <a:off x="2733120" y="3943800"/>
            <a:ext cx="1681200" cy="966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Rectángulo 9"/>
          <p:cNvSpPr/>
          <p:nvPr/>
        </p:nvSpPr>
        <p:spPr>
          <a:xfrm>
            <a:off x="4414320" y="3621240"/>
            <a:ext cx="4308840" cy="6454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onector recto de flecha 13"/>
          <p:cNvSpPr/>
          <p:nvPr/>
        </p:nvSpPr>
        <p:spPr>
          <a:xfrm flipH="1">
            <a:off x="2732760" y="3416400"/>
            <a:ext cx="168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d120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adroTexto 15"/>
          <p:cNvSpPr/>
          <p:nvPr/>
        </p:nvSpPr>
        <p:spPr>
          <a:xfrm>
            <a:off x="1530360" y="2467800"/>
            <a:ext cx="1166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000" spc="-1" strike="noStrike">
                <a:solidFill>
                  <a:srgbClr val="ffffff"/>
                </a:solidFill>
                <a:latin typeface="Univers Light"/>
              </a:rPr>
              <a:t>ABRIR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adroTexto 16"/>
          <p:cNvSpPr/>
          <p:nvPr/>
        </p:nvSpPr>
        <p:spPr>
          <a:xfrm>
            <a:off x="920880" y="3216240"/>
            <a:ext cx="1775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000" spc="-1" strike="noStrike">
                <a:solidFill>
                  <a:srgbClr val="ffffff"/>
                </a:solidFill>
                <a:latin typeface="Univers Light"/>
              </a:rPr>
              <a:t>RECUPERAR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1" name="CuadroTexto 17"/>
          <p:cNvSpPr/>
          <p:nvPr/>
        </p:nvSpPr>
        <p:spPr>
          <a:xfrm>
            <a:off x="1149840" y="4710960"/>
            <a:ext cx="1582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000" spc="-1" strike="noStrike">
                <a:solidFill>
                  <a:srgbClr val="ffffff"/>
                </a:solidFill>
                <a:latin typeface="Univers Light"/>
              </a:rPr>
              <a:t>EXTRAER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CuadroTexto 2"/>
          <p:cNvSpPr/>
          <p:nvPr/>
        </p:nvSpPr>
        <p:spPr>
          <a:xfrm>
            <a:off x="7465320" y="5829840"/>
            <a:ext cx="4426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Examples/readWorkspace.C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s-CO" sz="3600" spc="-1" strike="noStrike">
                <a:solidFill>
                  <a:srgbClr val="ffffff"/>
                </a:solidFill>
                <a:latin typeface="Amasis MT Pro Medium"/>
              </a:rPr>
              <a:t>Workspace: aplicación. </a:t>
            </a:r>
            <a:endParaRPr b="0" lang="es-CO" sz="3600" spc="-1" strike="noStrike">
              <a:solidFill>
                <a:srgbClr val="000000"/>
              </a:solidFill>
              <a:latin typeface="Univers Light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548640" y="1600200"/>
            <a:ext cx="4961520" cy="3364560"/>
          </a:xfrm>
          <a:prstGeom prst="rect">
            <a:avLst/>
          </a:prstGeom>
          <a:ln w="0">
            <a:noFill/>
          </a:ln>
        </p:spPr>
      </p:pic>
      <p:sp>
        <p:nvSpPr>
          <p:cNvPr id="235" name="CuadroTexto 2"/>
          <p:cNvSpPr/>
          <p:nvPr/>
        </p:nvSpPr>
        <p:spPr>
          <a:xfrm>
            <a:off x="9216720" y="5320440"/>
            <a:ext cx="2537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Higgs/DataFit.C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CuadroTexto 3"/>
          <p:cNvSpPr/>
          <p:nvPr/>
        </p:nvSpPr>
        <p:spPr>
          <a:xfrm>
            <a:off x="8528400" y="5773320"/>
            <a:ext cx="3227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400" spc="-1" strike="noStrike">
                <a:solidFill>
                  <a:srgbClr val="ffffff"/>
                </a:solidFill>
                <a:latin typeface="Univers Light"/>
              </a:rPr>
              <a:t>Higgs/HiggsModel.C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7" name="Google Shape;144;g1e3c4f8711e_0_259" descr=""/>
          <p:cNvPicPr/>
          <p:nvPr/>
        </p:nvPicPr>
        <p:blipFill>
          <a:blip r:embed="rId2"/>
          <a:stretch/>
        </p:blipFill>
        <p:spPr>
          <a:xfrm>
            <a:off x="6400800" y="1600200"/>
            <a:ext cx="3657600" cy="330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4fbb"/>
            </a:gs>
            <a:gs pos="100000">
              <a:srgbClr val="40378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48640" y="951120"/>
            <a:ext cx="10995120" cy="10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Worksp</a:t>
            </a: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ace: </a:t>
            </a: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Aplicaci</a:t>
            </a: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ón. </a:t>
            </a: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Bosón </a:t>
            </a: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de </a:t>
            </a:r>
            <a:r>
              <a:rPr b="0" lang="es-CO" sz="3600" spc="-1" strike="noStrike">
                <a:solidFill>
                  <a:srgbClr val="ffffff"/>
                </a:solidFill>
                <a:latin typeface="Arial"/>
                <a:ea typeface="Arial"/>
              </a:rPr>
              <a:t>Higgs.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151;g1e3c4f8711e_0_ 2" descr=""/>
          <p:cNvPicPr/>
          <p:nvPr/>
        </p:nvPicPr>
        <p:blipFill>
          <a:blip r:embed="rId1"/>
          <a:srcRect l="0" t="21559" r="0" b="44558"/>
          <a:stretch/>
        </p:blipFill>
        <p:spPr>
          <a:xfrm>
            <a:off x="1027800" y="3823920"/>
            <a:ext cx="6598080" cy="153216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152;g1e3c4f8711e_0_ 2" descr=""/>
          <p:cNvPicPr/>
          <p:nvPr/>
        </p:nvPicPr>
        <p:blipFill>
          <a:blip r:embed="rId2"/>
          <a:srcRect l="0" t="0" r="39337" b="80432"/>
          <a:stretch/>
        </p:blipFill>
        <p:spPr>
          <a:xfrm>
            <a:off x="1027800" y="2768400"/>
            <a:ext cx="4002120" cy="88452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153;g1e3c4f8711e_0_ 2" descr=""/>
          <p:cNvPicPr/>
          <p:nvPr/>
        </p:nvPicPr>
        <p:blipFill>
          <a:blip r:embed="rId3"/>
          <a:stretch/>
        </p:blipFill>
        <p:spPr>
          <a:xfrm>
            <a:off x="6100200" y="2734920"/>
            <a:ext cx="5181120" cy="95220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154;g1e3c4f8711e_0_ 2" descr=""/>
          <p:cNvPicPr/>
          <p:nvPr/>
        </p:nvPicPr>
        <p:blipFill>
          <a:blip r:embed="rId4"/>
          <a:stretch/>
        </p:blipFill>
        <p:spPr>
          <a:xfrm>
            <a:off x="8057160" y="4042440"/>
            <a:ext cx="2552400" cy="1095120"/>
          </a:xfrm>
          <a:prstGeom prst="rect">
            <a:avLst/>
          </a:prstGeom>
          <a:ln w="0">
            <a:noFill/>
          </a:ln>
        </p:spPr>
      </p:pic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669960" y="1751040"/>
            <a:ext cx="6597720" cy="67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CO" sz="2500" spc="-1" strike="noStrike">
                <a:solidFill>
                  <a:srgbClr val="ffffff"/>
                </a:solidFill>
                <a:latin typeface="Arial"/>
                <a:ea typeface="Arial"/>
              </a:rPr>
              <a:t>Guardar el modelo en el WS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oogle Shape;156;g1e3c4f8711e_0_ 2"/>
          <p:cNvSpPr/>
          <p:nvPr/>
        </p:nvSpPr>
        <p:spPr>
          <a:xfrm>
            <a:off x="346680" y="2826360"/>
            <a:ext cx="5860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CO" sz="3800" spc="-1" strike="noStrike">
                <a:solidFill>
                  <a:srgbClr val="ffffff"/>
                </a:solidFill>
                <a:latin typeface="Open Sans"/>
                <a:ea typeface="Open Sans"/>
              </a:rPr>
              <a:t>1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245" name="Google Shape;157;g1e3c4f8711e_0_ 2"/>
          <p:cNvSpPr/>
          <p:nvPr/>
        </p:nvSpPr>
        <p:spPr>
          <a:xfrm>
            <a:off x="346680" y="3951720"/>
            <a:ext cx="5860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CO" sz="3800" spc="-1" strike="noStrike">
                <a:solidFill>
                  <a:srgbClr val="ffffff"/>
                </a:solidFill>
                <a:latin typeface="Open Sans"/>
                <a:ea typeface="Open Sans"/>
              </a:rPr>
              <a:t>2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Application>LibreOffice/7.3.7.2$Linux_X86_64 LibreOffice_project/30$Build-2</Application>
  <AppVersion>15.0000</AppVersion>
  <Words>403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2023-05-21T01:20:43Z</dcterms:created>
  <dc:creator>krixtian gutirrez</dc:creator>
  <dc:description/>
  <dc:language>en-US</dc:language>
  <cp:lastModifiedBy/>
  <dcterms:modified xsi:type="dcterms:W3CDTF">2023-06-07T09:53:34Z</dcterms:modified>
  <cp:revision>23</cp:revision>
  <dc:subject/>
  <dc:title>Workspaces en root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Panorámica</vt:lpwstr>
  </property>
  <property fmtid="{D5CDD505-2E9C-101B-9397-08002B2CF9AE}" pid="4" name="Slides">
    <vt:i4>22</vt:i4>
  </property>
</Properties>
</file>