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7" r:id="rId4"/>
    <p:sldId id="262" r:id="rId5"/>
    <p:sldId id="259" r:id="rId6"/>
    <p:sldId id="258" r:id="rId7"/>
    <p:sldId id="263" r:id="rId8"/>
    <p:sldId id="264" r:id="rId9"/>
    <p:sldId id="265" r:id="rId10"/>
    <p:sldId id="260" r:id="rId11"/>
  </p:sldIdLst>
  <p:sldSz cx="12192000" cy="6858000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Libre Franklin Black" pitchFamily="2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gtRoUACHLATXdZZ1BrhyH1InAv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panoramique avec légende">
  <p:cSld name="Image panoramique avec légend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légende">
  <p:cSld name="Titre et légen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 avec légende">
  <p:cSld name="Citation avec légend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nom">
  <p:cSld name="Carte nom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colonnes">
  <p:cSld name="3 colonne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0" name="Google Shape;110;p21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2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2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colonnes d’image">
  <p:cSld name="3 colonnes d’imag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22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9" name="Google Shape;119;p22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22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2" name="Google Shape;122;p22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22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5" name="Google Shape;125;p22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6" name="Google Shape;126;p22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22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2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7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7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7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7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7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Gauthier2Pro/P2_Gauthier_Sylvain.git" TargetMode="External"/><Relationship Id="rId4" Type="http://schemas.openxmlformats.org/officeDocument/2006/relationships/hyperlink" Target="http://books.toscrape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hyperlink" Target="https://books.toscrape.com/catalogue/a-light-in-the-attic_1000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view-source:https://books.toscrape.com/catalogue/private-paris-private-10_958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5.png"/><Relationship Id="rId4" Type="http://schemas.openxmlformats.org/officeDocument/2006/relationships/hyperlink" Target="https://books.toscrape.com/catalogue/category/books_1/index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1208220" y="1208985"/>
            <a:ext cx="8825658" cy="44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 Black"/>
              <a:buNone/>
            </a:pPr>
            <a:r>
              <a:rPr lang="fr-FR" dirty="0" err="1">
                <a:latin typeface="Libre Franklin Black"/>
                <a:ea typeface="Libre Franklin Black"/>
                <a:cs typeface="Libre Franklin Black"/>
                <a:sym typeface="Libre Franklin Black"/>
              </a:rPr>
              <a:t>Scraping</a:t>
            </a:r>
            <a:r>
              <a:rPr lang="fr-FR" dirty="0">
                <a:latin typeface="Libre Franklin Black"/>
                <a:ea typeface="Libre Franklin Black"/>
                <a:cs typeface="Libre Franklin Black"/>
                <a:sym typeface="Libre Franklin Black"/>
              </a:rPr>
              <a:t> </a:t>
            </a:r>
            <a:r>
              <a:rPr lang="fr-FR" dirty="0" err="1">
                <a:latin typeface="Libre Franklin Black"/>
                <a:ea typeface="Libre Franklin Black"/>
                <a:cs typeface="Libre Franklin Black"/>
                <a:sym typeface="Libre Franklin Black"/>
              </a:rPr>
              <a:t>tool</a:t>
            </a:r>
            <a:br>
              <a:rPr lang="fr-FR" dirty="0">
                <a:latin typeface="Libre Franklin Black"/>
                <a:ea typeface="Libre Franklin Black"/>
                <a:cs typeface="Libre Franklin Black"/>
                <a:sym typeface="Libre Franklin Black"/>
              </a:rPr>
            </a:br>
            <a:r>
              <a:rPr lang="fr-FR" dirty="0">
                <a:latin typeface="Libre Franklin Black"/>
                <a:ea typeface="Libre Franklin Black"/>
                <a:cs typeface="Libre Franklin Black"/>
                <a:sym typeface="Libre Franklin Black"/>
              </a:rPr>
              <a:t>for</a:t>
            </a:r>
            <a:br>
              <a:rPr lang="fr-FR" dirty="0">
                <a:latin typeface="Libre Franklin Black"/>
                <a:ea typeface="Libre Franklin Black"/>
                <a:cs typeface="Libre Franklin Black"/>
                <a:sym typeface="Libre Franklin Black"/>
              </a:rPr>
            </a:br>
            <a:r>
              <a:rPr lang="fr-FR" dirty="0">
                <a:latin typeface="Libre Franklin Black"/>
                <a:ea typeface="Libre Franklin Black"/>
                <a:cs typeface="Libre Franklin Black"/>
                <a:sym typeface="Libre Franklin Black"/>
              </a:rPr>
              <a:t>Book to </a:t>
            </a:r>
            <a:r>
              <a:rPr lang="fr-FR" dirty="0" err="1">
                <a:latin typeface="Libre Franklin Black"/>
                <a:ea typeface="Libre Franklin Black"/>
                <a:cs typeface="Libre Franklin Black"/>
                <a:sym typeface="Libre Franklin Black"/>
              </a:rPr>
              <a:t>Scrap</a:t>
            </a:r>
            <a:r>
              <a:rPr lang="fr-FR" dirty="0">
                <a:latin typeface="Libre Franklin Black"/>
                <a:ea typeface="Libre Franklin Black"/>
                <a:cs typeface="Libre Franklin Black"/>
                <a:sym typeface="Libre Franklin Black"/>
              </a:rPr>
              <a:t>: </a:t>
            </a:r>
            <a:br>
              <a:rPr lang="fr-FR" dirty="0"/>
            </a:br>
            <a:r>
              <a:rPr lang="fr-FR" sz="4400" dirty="0">
                <a:latin typeface="Arial"/>
                <a:cs typeface="Arial"/>
                <a:sym typeface="Arial"/>
              </a:rPr>
              <a:t>A</a:t>
            </a:r>
            <a:r>
              <a:rPr lang="fr-FR" sz="4400" dirty="0">
                <a:latin typeface="Arial"/>
                <a:ea typeface="Arial"/>
                <a:cs typeface="Arial"/>
                <a:sym typeface="Arial"/>
              </a:rPr>
              <a:t>nalyse de marché avec Python</a:t>
            </a:r>
            <a:endParaRPr dirty="0"/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1294915" y="326678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 dirty="0"/>
              <a:t>SOUTENANCE DE PROJET</a:t>
            </a:r>
            <a:endParaRPr dirty="0"/>
          </a:p>
        </p:txBody>
      </p:sp>
      <p:sp>
        <p:nvSpPr>
          <p:cNvPr id="149" name="Google Shape;149;p1"/>
          <p:cNvSpPr txBox="1"/>
          <p:nvPr/>
        </p:nvSpPr>
        <p:spPr>
          <a:xfrm>
            <a:off x="780101" y="6005004"/>
            <a:ext cx="79610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 Sylvain GAUTHIER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3000"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72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fr-FR" dirty="0"/>
              <a:t>En Conclusion</a:t>
            </a:r>
            <a:endParaRPr dirty="0"/>
          </a:p>
        </p:txBody>
      </p:sp>
      <p:sp>
        <p:nvSpPr>
          <p:cNvPr id="175" name="Google Shape;175;p5"/>
          <p:cNvSpPr txBox="1">
            <a:spLocks noGrp="1"/>
          </p:cNvSpPr>
          <p:nvPr>
            <p:ph type="body" idx="1"/>
          </p:nvPr>
        </p:nvSpPr>
        <p:spPr>
          <a:xfrm>
            <a:off x="646111" y="1259631"/>
            <a:ext cx="10822192" cy="539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1" indent="-208026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fr-FR" dirty="0"/>
              <a:t>Fonctionnalité attendues :</a:t>
            </a:r>
          </a:p>
          <a:p>
            <a:pPr marL="800100" lvl="1" indent="-342900">
              <a:buSzPct val="80000"/>
            </a:pPr>
            <a:r>
              <a:rPr lang="fr-FR" dirty="0"/>
              <a:t>Extraction des données de livre par catégorie dans un fichier csv</a:t>
            </a:r>
          </a:p>
          <a:p>
            <a:pPr marL="800100" lvl="1" indent="-342900">
              <a:buSzPct val="80000"/>
            </a:pPr>
            <a:r>
              <a:rPr lang="fr-FR" dirty="0"/>
              <a:t>Téléchargement des image de couvertures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endParaRPr lang="fr-FR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fr-FR" dirty="0"/>
              <a:t>Axe d’amélioration :</a:t>
            </a:r>
          </a:p>
          <a:p>
            <a:pPr marL="800100" lvl="1" indent="-342900">
              <a:buSzPct val="80000"/>
            </a:pPr>
            <a:r>
              <a:rPr lang="fr-FR" dirty="0"/>
              <a:t>Rendre le programme multiplateforme (développé et testé uniquement sous Windows 10)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fr-FR" dirty="0"/>
              <a:t>Supprimer l’archivage des images créant un surplus de donnée stockée</a:t>
            </a: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fr-FR" dirty="0"/>
              <a:t>Transformer en module au nom du site et s’en servir comme base pour le </a:t>
            </a:r>
            <a:r>
              <a:rPr lang="fr-FR" dirty="0" err="1"/>
              <a:t>scraping</a:t>
            </a:r>
            <a:r>
              <a:rPr lang="fr-FR" dirty="0"/>
              <a:t> d’autre site de librairie en ligne (</a:t>
            </a:r>
            <a:r>
              <a:rPr lang="fr-FR"/>
              <a:t>si permis)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08386-00B0-4612-BDCA-54F354C9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2400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A2152B-AE57-40B5-B671-F8C386707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94360" indent="-457200"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</a:t>
            </a:r>
            <a:endParaRPr lang="fr-FR" dirty="0">
              <a:solidFill>
                <a:schemeClr val="bg1"/>
              </a:solidFill>
            </a:endParaRPr>
          </a:p>
          <a:p>
            <a:pPr marL="594360" indent="-457200"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Technologies utilisées</a:t>
            </a:r>
            <a:endParaRPr lang="fr-FR" dirty="0">
              <a:solidFill>
                <a:schemeClr val="bg1"/>
              </a:solidFill>
            </a:endParaRPr>
          </a:p>
          <a:p>
            <a:pPr marL="594360" indent="-457200"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Structure de dossier et fichiers de sortie </a:t>
            </a:r>
            <a:endParaRPr lang="fr-FR" dirty="0">
              <a:solidFill>
                <a:schemeClr val="bg1"/>
              </a:solidFill>
            </a:endParaRPr>
          </a:p>
          <a:p>
            <a:pPr marL="594360" indent="-457200"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Extraction d’un livre</a:t>
            </a:r>
            <a:endParaRPr lang="fr-FR" dirty="0">
              <a:solidFill>
                <a:schemeClr val="bg1"/>
              </a:solidFill>
            </a:endParaRPr>
          </a:p>
          <a:p>
            <a:pPr marL="594360" indent="-457200"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Extraction par catégorie</a:t>
            </a:r>
            <a:endParaRPr lang="fr-FR" dirty="0">
              <a:solidFill>
                <a:schemeClr val="bg1"/>
              </a:solidFill>
            </a:endParaRPr>
          </a:p>
          <a:p>
            <a:pPr marL="594360" indent="-457200"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Extraction complète et téléchargement des images</a:t>
            </a:r>
            <a:endParaRPr lang="fr-FR" dirty="0">
              <a:solidFill>
                <a:schemeClr val="bg1"/>
              </a:solidFill>
            </a:endParaRPr>
          </a:p>
          <a:p>
            <a:pPr marL="594360" indent="-457200"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Section Main et gestion d’UI</a:t>
            </a:r>
            <a:endParaRPr lang="fr-FR" dirty="0">
              <a:solidFill>
                <a:schemeClr val="bg1"/>
              </a:solidFill>
            </a:endParaRPr>
          </a:p>
          <a:p>
            <a:pPr marL="594360" indent="-457200"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 Conclusion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79307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3000"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fr-FR" dirty="0"/>
              <a:t>Introduction :</a:t>
            </a:r>
            <a:endParaRPr dirty="0"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1010006" y="1241156"/>
            <a:ext cx="8946541" cy="516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fr-FR" dirty="0"/>
              <a:t>Contexte :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 dirty="0"/>
              <a:t> Demande d’outils développé en Python permettant:</a:t>
            </a:r>
            <a:endParaRPr dirty="0"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fr-FR" dirty="0"/>
              <a:t>L’extraction des données de chaque livre vendu sur </a:t>
            </a:r>
            <a:r>
              <a:rPr lang="fr-FR" dirty="0">
                <a:hlinkClick r:id="rId4"/>
              </a:rPr>
              <a:t>Book to </a:t>
            </a:r>
            <a:r>
              <a:rPr lang="fr-FR" dirty="0" err="1">
                <a:hlinkClick r:id="rId4"/>
              </a:rPr>
              <a:t>Scrap</a:t>
            </a:r>
            <a:endParaRPr lang="fr-FR" dirty="0"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fr-FR" dirty="0"/>
              <a:t>L’injection des données récupérés dans un fichier csv par catégorie</a:t>
            </a:r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fr-FR" dirty="0"/>
              <a:t>La récupération des fichiers image de chaque livre consulté</a:t>
            </a:r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fr-FR" dirty="0"/>
              <a:t>L’hébergement script sur un </a:t>
            </a:r>
            <a:r>
              <a:rPr lang="fr-FR" dirty="0">
                <a:hlinkClick r:id="rId5"/>
              </a:rPr>
              <a:t>repository GitHub </a:t>
            </a:r>
            <a:r>
              <a:rPr lang="fr-FR" dirty="0"/>
              <a:t>accompagné des fichiers requirements.txt et README.md</a:t>
            </a:r>
          </a:p>
          <a:p>
            <a:pPr marL="914400" lvl="2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lang="fr-FR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fr-FR" dirty="0"/>
              <a:t>Livrables attendus :</a:t>
            </a:r>
          </a:p>
          <a:p>
            <a:pPr marL="800100" lvl="1" indent="-342900">
              <a:buSzPts val="1600"/>
            </a:pPr>
            <a:r>
              <a:rPr lang="fr-FR" dirty="0"/>
              <a:t>Liens vers le repository GitHub du projet: </a:t>
            </a:r>
            <a:r>
              <a:rPr lang="fr-FR" dirty="0">
                <a:hlinkClick r:id="rId5"/>
              </a:rPr>
              <a:t>https://github.com/SGauthier2Pro/P2_Gauthier_Sylvain.git</a:t>
            </a:r>
            <a:endParaRPr lang="fr-FR" dirty="0"/>
          </a:p>
          <a:p>
            <a:pPr marL="800100" lvl="1" indent="-342900">
              <a:buSzPts val="1600"/>
            </a:pPr>
            <a:r>
              <a:rPr lang="fr-FR" dirty="0"/>
              <a:t>Un fichier compressé contenant les données extraites et les images associées</a:t>
            </a:r>
            <a:endParaRPr dirty="0"/>
          </a:p>
          <a:p>
            <a:pPr marL="742950" lvl="1" indent="-19430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1143000" lvl="2" indent="-147319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2079C-F943-4376-95AD-79AB1E99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4544"/>
          </a:xfrm>
        </p:spPr>
        <p:txBody>
          <a:bodyPr/>
          <a:lstStyle/>
          <a:p>
            <a:pPr algn="ctr"/>
            <a:r>
              <a:rPr lang="fr-FR" dirty="0"/>
              <a:t>Technologies utilisées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6170E8-0C20-49D7-A444-94F8245F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2740959"/>
            <a:ext cx="8946541" cy="2210626"/>
          </a:xfrm>
        </p:spPr>
        <p:txBody>
          <a:bodyPr/>
          <a:lstStyle/>
          <a:p>
            <a:r>
              <a:rPr lang="fr-FR" dirty="0"/>
              <a:t>Windows 10: version 21H2</a:t>
            </a:r>
          </a:p>
          <a:p>
            <a:r>
              <a:rPr lang="fr-FR" dirty="0"/>
              <a:t>Python: version 3.10.0</a:t>
            </a:r>
          </a:p>
          <a:p>
            <a:r>
              <a:rPr lang="fr-FR" dirty="0" err="1"/>
              <a:t>PyCharm</a:t>
            </a:r>
            <a:r>
              <a:rPr lang="fr-FR" dirty="0"/>
              <a:t>: version 2021.2.3</a:t>
            </a:r>
          </a:p>
          <a:p>
            <a:r>
              <a:rPr lang="fr-FR" dirty="0"/>
              <a:t>git: version 2.35.1.windows.2</a:t>
            </a:r>
          </a:p>
        </p:txBody>
      </p:sp>
      <p:pic>
        <p:nvPicPr>
          <p:cNvPr id="1026" name="Picture 2" descr="Télécharger Windows 10 (Gratuit) | November 2021 Update | Clubic sûr et  rapide">
            <a:extLst>
              <a:ext uri="{FF2B5EF4-FFF2-40B4-BE49-F238E27FC236}">
                <a16:creationId xmlns:a16="http://schemas.microsoft.com/office/drawing/2014/main" id="{85B74292-64E3-40B3-83BB-BB4537F06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915" y="1917576"/>
            <a:ext cx="834544" cy="83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 PHP à Python | Syleam | Changez de langage aujourd&amp;amp;#39;hui !">
            <a:extLst>
              <a:ext uri="{FF2B5EF4-FFF2-40B4-BE49-F238E27FC236}">
                <a16:creationId xmlns:a16="http://schemas.microsoft.com/office/drawing/2014/main" id="{A9796243-4A73-49E8-B579-2A6ECB9B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309" y="2752120"/>
            <a:ext cx="834544" cy="83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charm">
            <a:extLst>
              <a:ext uri="{FF2B5EF4-FFF2-40B4-BE49-F238E27FC236}">
                <a16:creationId xmlns:a16="http://schemas.microsoft.com/office/drawing/2014/main" id="{1D09D53E-1B35-4C01-9AA4-94CD02ADA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242" y="3429000"/>
            <a:ext cx="834544" cy="83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 Bash Windows logo&amp;amp;quot; Laptop Skin by Koohiisan | Redbubble">
            <a:extLst>
              <a:ext uri="{FF2B5EF4-FFF2-40B4-BE49-F238E27FC236}">
                <a16:creationId xmlns:a16="http://schemas.microsoft.com/office/drawing/2014/main" id="{13E5D95F-6B12-405A-940E-C422E9914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508" y="4424822"/>
            <a:ext cx="834544" cy="83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21365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3000"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645130" y="322090"/>
            <a:ext cx="9404723" cy="1245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fr-FR" dirty="0"/>
              <a:t>Structure de dossier et fichiers de sortie :</a:t>
            </a:r>
            <a:endParaRPr dirty="0"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45130" y="2252335"/>
            <a:ext cx="10747547" cy="348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fr-FR" dirty="0"/>
              <a:t>Modules utilisés :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 dirty="0"/>
              <a:t>Path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pathlib</a:t>
            </a:r>
            <a:r>
              <a:rPr lang="fr-FR" dirty="0"/>
              <a:t>, os, csv, time</a:t>
            </a:r>
            <a:endParaRPr dirty="0"/>
          </a:p>
          <a:p>
            <a:pPr marL="742950" lvl="1" indent="-19430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fr-FR" dirty="0"/>
              <a:t>Création des fonctions :</a:t>
            </a: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 dirty="0"/>
              <a:t>Création de l’arborescence si non-existante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 dirty="0"/>
              <a:t>Gestion des chemins de fichier de sortie (csv ou jpg)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 dirty="0"/>
              <a:t>Ecriture des données dans le fichier csv</a:t>
            </a: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 dirty="0"/>
              <a:t>Archivage des anciens fichiers avec ajout de timestamp</a:t>
            </a:r>
            <a:endParaRPr dirty="0"/>
          </a:p>
          <a:p>
            <a:pPr marL="742950" lvl="1" indent="-19430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2CC4B2D-4B53-4F09-A771-C4C612B11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3693" y="3427638"/>
            <a:ext cx="1314633" cy="95263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8EAA610-3307-42B0-8EE7-B5B7ECF7ED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634"/>
          <a:stretch/>
        </p:blipFill>
        <p:spPr>
          <a:xfrm>
            <a:off x="7326747" y="5555574"/>
            <a:ext cx="4065930" cy="11050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3000"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76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fr-FR" dirty="0"/>
              <a:t>Extraction d’un livre</a:t>
            </a:r>
            <a:endParaRPr dirty="0"/>
          </a:p>
        </p:txBody>
      </p:sp>
      <p:sp>
        <p:nvSpPr>
          <p:cNvPr id="161" name="Google Shape;161;p3"/>
          <p:cNvSpPr txBox="1">
            <a:spLocks noGrp="1"/>
          </p:cNvSpPr>
          <p:nvPr>
            <p:ph type="body" idx="1"/>
          </p:nvPr>
        </p:nvSpPr>
        <p:spPr>
          <a:xfrm>
            <a:off x="1103312" y="1390262"/>
            <a:ext cx="10149406" cy="518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fr-FR" dirty="0"/>
              <a:t>Module utilisés: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 dirty="0" err="1"/>
              <a:t>Requests</a:t>
            </a:r>
            <a:r>
              <a:rPr lang="fr-FR" dirty="0"/>
              <a:t>, beautifulsoup4, Re</a:t>
            </a:r>
            <a:endParaRPr dirty="0"/>
          </a:p>
          <a:p>
            <a:pPr marL="742950" lvl="1" indent="-19430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fr-FR" dirty="0"/>
              <a:t>Source de donnée identifié :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 dirty="0"/>
              <a:t>Balises standard de la page : </a:t>
            </a:r>
            <a:r>
              <a:rPr lang="fr-FR" dirty="0" err="1"/>
              <a:t>meta</a:t>
            </a:r>
            <a:r>
              <a:rPr lang="fr-FR" dirty="0"/>
              <a:t>, h1, etc…</a:t>
            </a: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 dirty="0"/>
              <a:t>Table Product information : balise Table</a:t>
            </a:r>
            <a:endParaRPr dirty="0"/>
          </a:p>
          <a:p>
            <a:pPr marL="1143000" lvl="2" indent="-147319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fr-FR" dirty="0"/>
              <a:t>Création des fonctions:</a:t>
            </a:r>
          </a:p>
          <a:p>
            <a:pPr marL="800100" lvl="1" indent="-342900">
              <a:buSzPts val="1600"/>
            </a:pPr>
            <a:r>
              <a:rPr lang="fr-FR" dirty="0"/>
              <a:t>Test de la réponse de l’url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 dirty="0"/>
              <a:t>Récupération et traitement de la données à partir de l’url</a:t>
            </a: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 dirty="0"/>
              <a:t>Fonction retournant une liste de string contenant les données du livre</a:t>
            </a:r>
            <a:endParaRPr dirty="0"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7" name="Image 6">
            <a:hlinkClick r:id="rId4"/>
            <a:extLst>
              <a:ext uri="{FF2B5EF4-FFF2-40B4-BE49-F238E27FC236}">
                <a16:creationId xmlns:a16="http://schemas.microsoft.com/office/drawing/2014/main" id="{1EA1DB60-FD4D-4100-A1C0-706E24EA1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8419" y="1891197"/>
            <a:ext cx="3572374" cy="43821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4C2B1B5-CAAE-4FC5-853E-F658BFC049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077" b="30546"/>
          <a:stretch/>
        </p:blipFill>
        <p:spPr>
          <a:xfrm>
            <a:off x="8207110" y="2567954"/>
            <a:ext cx="2715004" cy="335133"/>
          </a:xfrm>
          <a:prstGeom prst="rect">
            <a:avLst/>
          </a:prstGeom>
        </p:spPr>
      </p:pic>
      <p:pic>
        <p:nvPicPr>
          <p:cNvPr id="11" name="Image 10">
            <a:hlinkClick r:id="rId7"/>
            <a:extLst>
              <a:ext uri="{FF2B5EF4-FFF2-40B4-BE49-F238E27FC236}">
                <a16:creationId xmlns:a16="http://schemas.microsoft.com/office/drawing/2014/main" id="{23CF9F81-9BB8-465A-8A37-D23B382CB32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966" b="13078"/>
          <a:stretch/>
        </p:blipFill>
        <p:spPr>
          <a:xfrm>
            <a:off x="8004542" y="3228809"/>
            <a:ext cx="3436251" cy="15107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887DD-40E2-49EB-BD64-6DFBA13E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033"/>
          </a:xfrm>
        </p:spPr>
        <p:txBody>
          <a:bodyPr/>
          <a:lstStyle/>
          <a:p>
            <a:pPr algn="ctr"/>
            <a:r>
              <a:rPr lang="fr-FR" dirty="0"/>
              <a:t>Extraction par catégorie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0AE53B-31D6-4945-8E77-8668E7C7A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251752"/>
            <a:ext cx="8946541" cy="4996648"/>
          </a:xfrm>
        </p:spPr>
        <p:txBody>
          <a:bodyPr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fr-FR" dirty="0"/>
              <a:t>Module utilisés:</a:t>
            </a: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 dirty="0" err="1"/>
              <a:t>Requests</a:t>
            </a:r>
            <a:r>
              <a:rPr lang="fr-FR" dirty="0"/>
              <a:t>, beautifulsoup4, Re</a:t>
            </a:r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lang="fr-FR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fr-FR" dirty="0"/>
              <a:t>Source de donnée identifié :</a:t>
            </a: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 dirty="0"/>
              <a:t>Choix de la page servant d’index : </a:t>
            </a:r>
          </a:p>
          <a:p>
            <a:pPr marL="1200150" lvl="2" indent="-285750"/>
            <a:r>
              <a:rPr lang="fr-FR" dirty="0">
                <a:hlinkClick r:id="rId4"/>
              </a:rPr>
              <a:t>https://books.toscrape.com/catalogue/category/books_1/index.html</a:t>
            </a:r>
            <a:endParaRPr lang="fr-FR" dirty="0"/>
          </a:p>
          <a:p>
            <a:pPr marL="914400" lvl="2" indent="0">
              <a:buNone/>
            </a:pPr>
            <a:endParaRPr lang="fr-FR" dirty="0"/>
          </a:p>
          <a:p>
            <a:pPr marL="285750" indent="-285750"/>
            <a:r>
              <a:rPr lang="fr-FR" dirty="0"/>
              <a:t>Création des fonction :</a:t>
            </a:r>
          </a:p>
          <a:p>
            <a:pPr marL="742950" lvl="1" indent="-285750"/>
            <a:r>
              <a:rPr lang="fr-FR" dirty="0"/>
              <a:t>Liste des noms de catégorie</a:t>
            </a:r>
          </a:p>
          <a:p>
            <a:pPr marL="742950" lvl="1" indent="-285750"/>
            <a:r>
              <a:rPr lang="fr-FR" dirty="0"/>
              <a:t>Url de la catégorie par le nom</a:t>
            </a:r>
          </a:p>
          <a:p>
            <a:pPr marL="742950" lvl="1" indent="-285750"/>
            <a:r>
              <a:rPr lang="fr-FR" dirty="0"/>
              <a:t>Liste des </a:t>
            </a:r>
            <a:r>
              <a:rPr lang="fr-FR" dirty="0" err="1"/>
              <a:t>url’s</a:t>
            </a:r>
            <a:r>
              <a:rPr lang="fr-FR" dirty="0"/>
              <a:t> de chaque livre de la catégorie</a:t>
            </a:r>
          </a:p>
          <a:p>
            <a:pPr marL="742950" lvl="1" indent="-285750"/>
            <a:r>
              <a:rPr lang="fr-FR" dirty="0"/>
              <a:t>Nombre de page</a:t>
            </a:r>
          </a:p>
          <a:p>
            <a:pPr marL="742950" lvl="1" indent="-285750"/>
            <a:r>
              <a:rPr lang="fr-FR" dirty="0"/>
              <a:t>Url de la prochaine page </a:t>
            </a:r>
          </a:p>
          <a:p>
            <a:pPr marL="13716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EF279A-B2F5-45E9-A893-DC27D91ED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2192" y="3181905"/>
            <a:ext cx="1459798" cy="139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4643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B30D38-708B-46F4-8D8B-447B7D06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Extraction complète et téléchargement des images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767D51-132F-49AA-9031-7B73EFDB4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fr-FR" dirty="0"/>
              <a:t>Module utilisés:</a:t>
            </a: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 dirty="0" err="1"/>
              <a:t>Requests</a:t>
            </a:r>
            <a:r>
              <a:rPr lang="fr-FR" dirty="0"/>
              <a:t>, BeautifulSoup4, re, </a:t>
            </a:r>
            <a:r>
              <a:rPr lang="fr-FR" dirty="0" err="1"/>
              <a:t>urllib</a:t>
            </a:r>
            <a:endParaRPr lang="fr-FR" dirty="0"/>
          </a:p>
          <a:p>
            <a:endParaRPr lang="fr-FR" dirty="0"/>
          </a:p>
          <a:p>
            <a:r>
              <a:rPr lang="fr-FR" dirty="0"/>
              <a:t>Extraction complète :</a:t>
            </a:r>
          </a:p>
          <a:p>
            <a:pPr lvl="1"/>
            <a:r>
              <a:rPr lang="fr-FR" dirty="0"/>
              <a:t>Récupération de la liste des catégories</a:t>
            </a:r>
          </a:p>
          <a:p>
            <a:pPr lvl="1"/>
            <a:r>
              <a:rPr lang="fr-FR" dirty="0"/>
              <a:t>Application du code pour chaque catégories</a:t>
            </a:r>
          </a:p>
          <a:p>
            <a:pPr lvl="1"/>
            <a:endParaRPr lang="fr-FR" dirty="0"/>
          </a:p>
          <a:p>
            <a:r>
              <a:rPr lang="fr-FR" dirty="0"/>
              <a:t>Téléchargement des images :</a:t>
            </a:r>
          </a:p>
          <a:p>
            <a:pPr lvl="1"/>
            <a:r>
              <a:rPr lang="fr-FR" dirty="0"/>
              <a:t>Création d’un fonction Download</a:t>
            </a:r>
          </a:p>
          <a:p>
            <a:pPr lvl="1"/>
            <a:r>
              <a:rPr lang="fr-FR" dirty="0"/>
              <a:t>Intégration à la récupération des données livre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04828FE-09E8-4F96-A6FB-5285068AC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125" y="5128754"/>
            <a:ext cx="155279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0141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7176-4435-461B-87EE-C3CE456C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0156"/>
          </a:xfrm>
        </p:spPr>
        <p:txBody>
          <a:bodyPr/>
          <a:lstStyle/>
          <a:p>
            <a:pPr algn="ctr"/>
            <a:r>
              <a:rPr lang="fr-FR" dirty="0"/>
              <a:t>Section Main et gestion d’UI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6031EC-0294-4353-B5A4-46A57584F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5201" y="1242874"/>
            <a:ext cx="9404723" cy="5162408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Trois types de lancement manuel :</a:t>
            </a:r>
          </a:p>
          <a:p>
            <a:pPr lvl="1"/>
            <a:r>
              <a:rPr lang="fr-FR" dirty="0"/>
              <a:t>Pour un livre : </a:t>
            </a:r>
            <a:r>
              <a:rPr lang="fr-FR" sz="1600" i="1" dirty="0">
                <a:solidFill>
                  <a:schemeClr val="tx1"/>
                </a:solidFill>
              </a:rPr>
              <a:t>python main.py livre </a:t>
            </a:r>
            <a:r>
              <a:rPr lang="fr-FR" sz="1600" i="1" dirty="0" err="1">
                <a:solidFill>
                  <a:schemeClr val="tx1"/>
                </a:solidFill>
              </a:rPr>
              <a:t>url_du_livre</a:t>
            </a:r>
            <a:endParaRPr lang="fr-FR" sz="1600" i="1" dirty="0">
              <a:solidFill>
                <a:schemeClr val="tx1"/>
              </a:solidFill>
            </a:endParaRPr>
          </a:p>
          <a:p>
            <a:pPr lvl="1"/>
            <a:r>
              <a:rPr lang="fr-FR" dirty="0"/>
              <a:t>Pour une catégorie : </a:t>
            </a:r>
            <a:r>
              <a:rPr lang="fr-FR" sz="1600" i="1" dirty="0">
                <a:solidFill>
                  <a:schemeClr val="tx1"/>
                </a:solidFill>
              </a:rPr>
              <a:t>python main.py </a:t>
            </a:r>
            <a:r>
              <a:rPr lang="fr-FR" sz="1600" i="1" dirty="0" err="1">
                <a:solidFill>
                  <a:schemeClr val="tx1"/>
                </a:solidFill>
              </a:rPr>
              <a:t>categorie</a:t>
            </a:r>
            <a:r>
              <a:rPr lang="fr-FR" sz="1600" i="1" dirty="0">
                <a:solidFill>
                  <a:schemeClr val="tx1"/>
                </a:solidFill>
              </a:rPr>
              <a:t> </a:t>
            </a:r>
            <a:r>
              <a:rPr lang="fr-FR" sz="1600" i="1" dirty="0" err="1">
                <a:solidFill>
                  <a:schemeClr val="tx1"/>
                </a:solidFill>
              </a:rPr>
              <a:t>nom_de_la_catégorie</a:t>
            </a:r>
            <a:endParaRPr lang="fr-FR" sz="1600" i="1" dirty="0">
              <a:solidFill>
                <a:schemeClr val="tx1"/>
              </a:solidFill>
            </a:endParaRPr>
          </a:p>
          <a:p>
            <a:pPr marL="1051561" lvl="2" indent="0">
              <a:buNone/>
            </a:pPr>
            <a:r>
              <a:rPr lang="fr-FR" dirty="0"/>
              <a:t>		Ou </a:t>
            </a:r>
            <a:r>
              <a:rPr lang="fr-FR" i="1" dirty="0">
                <a:solidFill>
                  <a:schemeClr val="tx1"/>
                </a:solidFill>
              </a:rPr>
              <a:t>Python main.py </a:t>
            </a:r>
            <a:r>
              <a:rPr lang="fr-FR" i="1" dirty="0" err="1">
                <a:solidFill>
                  <a:schemeClr val="tx1"/>
                </a:solidFill>
              </a:rPr>
              <a:t>categorie</a:t>
            </a:r>
            <a:r>
              <a:rPr lang="fr-FR" i="1" dirty="0">
                <a:solidFill>
                  <a:schemeClr val="tx1"/>
                </a:solidFill>
              </a:rPr>
              <a:t> </a:t>
            </a:r>
            <a:r>
              <a:rPr lang="fr-FR" i="1" dirty="0" err="1">
                <a:solidFill>
                  <a:schemeClr val="tx1"/>
                </a:solidFill>
              </a:rPr>
              <a:t>url_de_la_catégorie</a:t>
            </a:r>
            <a:endParaRPr lang="fr-FR" i="1" dirty="0">
              <a:solidFill>
                <a:schemeClr val="tx1"/>
              </a:solidFill>
            </a:endParaRPr>
          </a:p>
          <a:p>
            <a:pPr lvl="1"/>
            <a:r>
              <a:rPr lang="fr-FR" dirty="0"/>
              <a:t>Pour le site complet : </a:t>
            </a:r>
            <a:r>
              <a:rPr lang="fr-FR" sz="1600" i="1" dirty="0">
                <a:solidFill>
                  <a:schemeClr val="tx1"/>
                </a:solidFill>
              </a:rPr>
              <a:t>python main.py complet</a:t>
            </a:r>
          </a:p>
          <a:p>
            <a:endParaRPr lang="fr-FR" sz="1800" i="1" dirty="0">
              <a:solidFill>
                <a:schemeClr val="tx1"/>
              </a:solidFill>
            </a:endParaRPr>
          </a:p>
          <a:p>
            <a:r>
              <a:rPr lang="fr-FR" dirty="0"/>
              <a:t>Section gestion des arguments : </a:t>
            </a:r>
          </a:p>
          <a:p>
            <a:pPr lvl="1"/>
            <a:r>
              <a:rPr lang="fr-FR" dirty="0"/>
              <a:t>Détermine la validité des argument et le type d’exécution</a:t>
            </a:r>
          </a:p>
          <a:p>
            <a:pPr marL="137160" indent="0">
              <a:buNone/>
            </a:pPr>
            <a:endParaRPr lang="fr-FR" sz="1800" i="1" dirty="0">
              <a:solidFill>
                <a:schemeClr val="tx1"/>
              </a:solidFill>
            </a:endParaRPr>
          </a:p>
          <a:p>
            <a:r>
              <a:rPr lang="fr-FR" dirty="0"/>
              <a:t>Section mode d’exécution :</a:t>
            </a:r>
          </a:p>
          <a:p>
            <a:pPr lvl="1"/>
            <a:r>
              <a:rPr lang="fr-FR" dirty="0"/>
              <a:t>Demande d’info supplémentaires si argument invalide</a:t>
            </a:r>
          </a:p>
          <a:p>
            <a:pPr lvl="1"/>
            <a:r>
              <a:rPr lang="fr-FR" dirty="0"/>
              <a:t>Exécution de la demande selon le mode choisi</a:t>
            </a:r>
          </a:p>
          <a:p>
            <a:endParaRPr lang="fr-FR" i="1" dirty="0">
              <a:solidFill>
                <a:schemeClr val="tx1"/>
              </a:solidFill>
            </a:endParaRPr>
          </a:p>
          <a:p>
            <a:r>
              <a:rPr lang="fr-FR" dirty="0"/>
              <a:t>Lancement sans argument renvoi sur un menu :</a:t>
            </a:r>
          </a:p>
          <a:p>
            <a:pPr lvl="1"/>
            <a:r>
              <a:rPr lang="fr-FR" dirty="0"/>
              <a:t>Choix du mode d’exécution</a:t>
            </a:r>
          </a:p>
          <a:p>
            <a:pPr marL="1051561" lvl="2" indent="0">
              <a:buNone/>
            </a:pPr>
            <a:endParaRPr lang="fr-FR" dirty="0"/>
          </a:p>
          <a:p>
            <a:pPr marL="1051561" lvl="2" indent="0">
              <a:buNone/>
            </a:pPr>
            <a:r>
              <a:rPr lang="fr-FR" dirty="0"/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4A9C620-FEA8-4DEB-9FC1-4AA74FD81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174" y="4836241"/>
            <a:ext cx="3101981" cy="187884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82E966D-598B-4122-A9E7-6A1F9EAE8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2606" y="2174793"/>
            <a:ext cx="1886408" cy="29344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949097F-6CC8-4695-BB29-5EBA0F6496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449"/>
          <a:stretch/>
        </p:blipFill>
        <p:spPr>
          <a:xfrm>
            <a:off x="7161322" y="3452479"/>
            <a:ext cx="4413014" cy="7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1113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on">
    <a:dk1>
      <a:srgbClr val="000000"/>
    </a:dk1>
    <a:lt1>
      <a:srgbClr val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2.xml><?xml version="1.0" encoding="utf-8"?>
<a:themeOverride xmlns:a="http://schemas.openxmlformats.org/drawingml/2006/main">
  <a:clrScheme name="Ion">
    <a:dk1>
      <a:srgbClr val="000000"/>
    </a:dk1>
    <a:lt1>
      <a:srgbClr val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3.xml><?xml version="1.0" encoding="utf-8"?>
<a:themeOverride xmlns:a="http://schemas.openxmlformats.org/drawingml/2006/main">
  <a:clrScheme name="Ion">
    <a:dk1>
      <a:srgbClr val="000000"/>
    </a:dk1>
    <a:lt1>
      <a:srgbClr val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4.xml><?xml version="1.0" encoding="utf-8"?>
<a:themeOverride xmlns:a="http://schemas.openxmlformats.org/drawingml/2006/main">
  <a:clrScheme name="Ion">
    <a:dk1>
      <a:srgbClr val="000000"/>
    </a:dk1>
    <a:lt1>
      <a:srgbClr val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5.xml><?xml version="1.0" encoding="utf-8"?>
<a:themeOverride xmlns:a="http://schemas.openxmlformats.org/drawingml/2006/main">
  <a:clrScheme name="Ion">
    <a:dk1>
      <a:srgbClr val="000000"/>
    </a:dk1>
    <a:lt1>
      <a:srgbClr val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2695</TotalTime>
  <Words>594</Words>
  <Application>Microsoft Office PowerPoint</Application>
  <PresentationFormat>Grand écran</PresentationFormat>
  <Paragraphs>104</Paragraphs>
  <Slides>10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Noto Sans Symbols</vt:lpstr>
      <vt:lpstr>Libre Franklin Black</vt:lpstr>
      <vt:lpstr>Century Gothic</vt:lpstr>
      <vt:lpstr>Arial</vt:lpstr>
      <vt:lpstr>Ion</vt:lpstr>
      <vt:lpstr>Scraping tool for Book to Scrap:  Analyse de marché avec Python</vt:lpstr>
      <vt:lpstr>Sommaire</vt:lpstr>
      <vt:lpstr>Introduction :</vt:lpstr>
      <vt:lpstr>Technologies utilisées</vt:lpstr>
      <vt:lpstr>Structure de dossier et fichiers de sortie :</vt:lpstr>
      <vt:lpstr>Extraction d’un livre</vt:lpstr>
      <vt:lpstr>Extraction par catégorie</vt:lpstr>
      <vt:lpstr>Extraction complète et téléchargement des images</vt:lpstr>
      <vt:lpstr>Section Main et gestion d’UI</vt:lpstr>
      <vt:lpstr>En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:  Prenez en main Votre formation Python</dc:title>
  <dc:creator>GAUTHIER Sylvain</dc:creator>
  <cp:lastModifiedBy>Fendrhil</cp:lastModifiedBy>
  <cp:revision>9</cp:revision>
  <dcterms:created xsi:type="dcterms:W3CDTF">2022-02-10T11:05:30Z</dcterms:created>
  <dcterms:modified xsi:type="dcterms:W3CDTF">2022-03-03T09:57:48Z</dcterms:modified>
</cp:coreProperties>
</file>