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72" r:id="rId9"/>
    <p:sldId id="273" r:id="rId10"/>
    <p:sldId id="271" r:id="rId11"/>
    <p:sldId id="268" r:id="rId12"/>
    <p:sldId id="265" r:id="rId13"/>
    <p:sldId id="270" r:id="rId14"/>
    <p:sldId id="267" r:id="rId15"/>
    <p:sldId id="269" r:id="rId16"/>
  </p:sldIdLst>
  <p:sldSz cx="9144000" cy="6858000" type="screen4x3"/>
  <p:notesSz cx="6858000" cy="9144000"/>
  <p:embeddedFontLst>
    <p:embeddedFont>
      <p:font typeface="Tahoma" pitchFamily="34" charset="0"/>
      <p:regular r:id="rId18"/>
      <p:bold r:id="rId19"/>
    </p:embeddedFont>
    <p:embeddedFont>
      <p:font typeface="Quattrocento Sans" charset="0"/>
      <p:bold r:id="rId20"/>
      <p:italic r:id="rId21"/>
      <p:boldItalic r:id="rId2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0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hape 70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4" name="Shape 71"/>
          <p:cNvSpPr>
            <a:spLocks noGrp="1" noRot="1" noChangeAspect="1"/>
          </p:cNvSpPr>
          <p:nvPr>
            <p:ph type="sldImg" idx="2"/>
          </p:nvPr>
        </p:nvSpPr>
        <p:spPr>
          <a:ln>
            <a:miter lim="800000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76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2" name="Shape 77"/>
          <p:cNvSpPr>
            <a:spLocks noGrp="1" noRot="1" noChangeAspect="1"/>
          </p:cNvSpPr>
          <p:nvPr>
            <p:ph type="sldImg" idx="2"/>
          </p:nvPr>
        </p:nvSpPr>
        <p:spPr>
          <a:ln>
            <a:miter lim="800000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84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0" name="Shape 85"/>
          <p:cNvSpPr>
            <a:spLocks noGrp="1" noRot="1" noChangeAspect="1"/>
          </p:cNvSpPr>
          <p:nvPr>
            <p:ph type="sldImg" idx="2"/>
          </p:nvPr>
        </p:nvSpPr>
        <p:spPr>
          <a:ln>
            <a:miter lim="800000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hape 91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58" name="Shape 92"/>
          <p:cNvSpPr>
            <a:spLocks noGrp="1" noRot="1" noChangeAspect="1"/>
          </p:cNvSpPr>
          <p:nvPr>
            <p:ph type="sldImg" idx="2"/>
          </p:nvPr>
        </p:nvSpPr>
        <p:spPr>
          <a:ln>
            <a:miter lim="800000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hape 99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506" name="Shape 100"/>
          <p:cNvSpPr>
            <a:spLocks noGrp="1" noRot="1" noChangeAspect="1"/>
          </p:cNvSpPr>
          <p:nvPr>
            <p:ph type="sldImg" idx="2"/>
          </p:nvPr>
        </p:nvSpPr>
        <p:spPr>
          <a:ln>
            <a:miter lim="800000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hape 107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554" name="Shape 108"/>
          <p:cNvSpPr>
            <a:spLocks noGrp="1" noRot="1" noChangeAspect="1"/>
          </p:cNvSpPr>
          <p:nvPr>
            <p:ph type="sldImg" idx="2"/>
          </p:nvPr>
        </p:nvSpPr>
        <p:spPr>
          <a:ln>
            <a:miter lim="800000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hape 135"/>
          <p:cNvSpPr>
            <a:spLocks noGrp="1" noRot="1" noChangeAspect="1"/>
          </p:cNvSpPr>
          <p:nvPr>
            <p:ph type="sldImg" idx="2"/>
          </p:nvPr>
        </p:nvSpPr>
        <p:spPr>
          <a:ln>
            <a:miter lim="800000"/>
          </a:ln>
        </p:spPr>
      </p:sp>
      <p:sp>
        <p:nvSpPr>
          <p:cNvPr id="29698" name="Shape 136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135"/>
          <p:cNvSpPr>
            <a:spLocks noGrp="1" noRot="1" noChangeAspect="1"/>
          </p:cNvSpPr>
          <p:nvPr>
            <p:ph type="sldImg" idx="2"/>
          </p:nvPr>
        </p:nvSpPr>
        <p:spPr>
          <a:ln>
            <a:miter lim="800000"/>
          </a:ln>
        </p:spPr>
      </p:sp>
      <p:sp>
        <p:nvSpPr>
          <p:cNvPr id="31746" name="Shape 136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hape 135"/>
          <p:cNvSpPr>
            <a:spLocks noGrp="1" noRot="1" noChangeAspect="1"/>
          </p:cNvSpPr>
          <p:nvPr>
            <p:ph type="sldImg" idx="2"/>
          </p:nvPr>
        </p:nvSpPr>
        <p:spPr>
          <a:ln>
            <a:miter lim="800000"/>
          </a:ln>
        </p:spPr>
      </p:sp>
      <p:sp>
        <p:nvSpPr>
          <p:cNvPr id="33794" name="Shape 136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2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1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Shape 1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250" y="185738"/>
            <a:ext cx="8705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hape 13"/>
          <p:cNvSpPr txBox="1">
            <a:spLocks noChangeArrowheads="1"/>
          </p:cNvSpPr>
          <p:nvPr/>
        </p:nvSpPr>
        <p:spPr bwMode="auto">
          <a:xfrm>
            <a:off x="-566738" y="4259263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defRPr/>
            </a:pPr>
            <a:endParaRPr lang="en-US" sz="180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891541" y="2701639"/>
            <a:ext cx="5723399" cy="1731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891545" y="1963231"/>
            <a:ext cx="6727200" cy="4545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155" marR="0" lvl="1" indent="-1265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308" marR="0" lvl="2" indent="-1260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464" marR="0" lvl="3" indent="-1256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618" marR="0" lvl="4" indent="-1251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5773" marR="0" lvl="5" indent="-12473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2925" marR="0" lvl="6" indent="-12425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079" marR="0" lvl="7" indent="-12379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234" marR="0" lvl="8" indent="-12334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272143" y="1592494"/>
            <a:ext cx="8675400" cy="5005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685733" marR="0" lvl="1" indent="-10153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ahoma"/>
              <a:buChar char="▪"/>
              <a:defRPr sz="2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2885" marR="0" lvl="2" indent="-10148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ahoma"/>
              <a:buChar char="-"/>
              <a:defRPr sz="2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039" marR="0" lvl="3" indent="-12937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Tahoma"/>
              <a:buChar char="▪"/>
              <a:defRPr sz="2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88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2"/>
          </p:nvPr>
        </p:nvSpPr>
        <p:spPr>
          <a:xfrm>
            <a:off x="272143" y="908050"/>
            <a:ext cx="7375200" cy="4545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155" marR="0" lvl="1" indent="-1265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308" marR="0" lvl="2" indent="-1260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464" marR="0" lvl="3" indent="-1256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618" marR="0" lvl="4" indent="-1251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5773" marR="0" lvl="5" indent="-12473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2925" marR="0" lvl="6" indent="-12425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079" marR="0" lvl="7" indent="-12379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234" marR="0" lvl="8" indent="-12334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st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72142" y="1590675"/>
            <a:ext cx="8655900" cy="500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578" marR="0" lvl="0" indent="-8887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685733" marR="0" lvl="1" indent="-10153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2885" marR="0" lvl="2" indent="-10148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039" marR="0" lvl="3" indent="-12937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88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ubTitle" idx="2"/>
          </p:nvPr>
        </p:nvSpPr>
        <p:spPr>
          <a:xfrm>
            <a:off x="272143" y="908050"/>
            <a:ext cx="7375200" cy="4545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155" marR="0" lvl="1" indent="-1265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308" marR="0" lvl="2" indent="-1260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464" marR="0" lvl="3" indent="-1256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618" marR="0" lvl="4" indent="-1251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5773" marR="0" lvl="5" indent="-12473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2925" marR="0" lvl="6" indent="-12425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079" marR="0" lvl="7" indent="-12379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234" marR="0" lvl="8" indent="-12334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272143" y="908050"/>
            <a:ext cx="7375200" cy="4545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155" marR="0" lvl="1" indent="-1265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308" marR="0" lvl="2" indent="-1260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464" marR="0" lvl="3" indent="-1256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618" marR="0" lvl="4" indent="-1251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5773" marR="0" lvl="5" indent="-12473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2925" marR="0" lvl="6" indent="-12425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079" marR="0" lvl="7" indent="-12379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234" marR="0" lvl="8" indent="-12334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and image 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72142" y="1647825"/>
            <a:ext cx="4191600" cy="4949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155" marR="0" lvl="1" indent="-1265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308" marR="0" lvl="2" indent="-1260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464" marR="0" lvl="3" indent="-1256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618" marR="0" lvl="4" indent="-1251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5773" marR="0" lvl="5" indent="-12473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2925" marR="0" lvl="6" indent="-12425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079" marR="0" lvl="7" indent="-12379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234" marR="0" lvl="8" indent="-12334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pic" idx="2"/>
          </p:nvPr>
        </p:nvSpPr>
        <p:spPr>
          <a:xfrm>
            <a:off x="4680348" y="1647825"/>
            <a:ext cx="4247699" cy="4949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lvl="0"/>
            <a:endParaRPr noProof="0">
              <a:sym typeface="Tahoma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subTitle" idx="3"/>
          </p:nvPr>
        </p:nvSpPr>
        <p:spPr>
          <a:xfrm>
            <a:off x="272143" y="908050"/>
            <a:ext cx="7375200" cy="4545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155" marR="0" lvl="1" indent="-1265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308" marR="0" lvl="2" indent="-1260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464" marR="0" lvl="3" indent="-1256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618" marR="0" lvl="4" indent="-1251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5773" marR="0" lvl="5" indent="-12473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2925" marR="0" lvl="6" indent="-12425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079" marR="0" lvl="7" indent="-12379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234" marR="0" lvl="8" indent="-12334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39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Shape 4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250" y="185738"/>
            <a:ext cx="8705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hape 41"/>
          <p:cNvSpPr txBox="1">
            <a:spLocks noChangeArrowheads="1"/>
          </p:cNvSpPr>
          <p:nvPr/>
        </p:nvSpPr>
        <p:spPr bwMode="auto">
          <a:xfrm>
            <a:off x="-566738" y="4259263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defRPr/>
            </a:pPr>
            <a:endParaRPr lang="en-US" sz="180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891541" y="2701639"/>
            <a:ext cx="5723399" cy="1731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891545" y="1963231"/>
            <a:ext cx="6727200" cy="4545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155" marR="0" lvl="1" indent="-1265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308" marR="0" lvl="2" indent="-1260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464" marR="0" lvl="3" indent="-1256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618" marR="0" lvl="4" indent="-1251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5773" marR="0" lvl="5" indent="-12473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2925" marR="0" lvl="6" indent="-12425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079" marR="0" lvl="7" indent="-12379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234" marR="0" lvl="8" indent="-12334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st slide contacts 0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ape 45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Shape 4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250" y="185738"/>
            <a:ext cx="8705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hape 47"/>
          <p:cNvSpPr txBox="1">
            <a:spLocks noChangeArrowheads="1"/>
          </p:cNvSpPr>
          <p:nvPr/>
        </p:nvSpPr>
        <p:spPr bwMode="auto">
          <a:xfrm>
            <a:off x="950913" y="5000625"/>
            <a:ext cx="7381875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SzPct val="25000"/>
              <a:defRPr/>
            </a:pPr>
            <a:r>
              <a:rPr lang="en-US" sz="1000" b="1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USA HQ</a:t>
            </a:r>
            <a:br>
              <a:rPr lang="en-US" sz="1000" b="1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</a:b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Toll Free: 866-687-3588 </a:t>
            </a:r>
            <a:b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</a:b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Tel: +1-512-516-8880</a:t>
            </a:r>
          </a:p>
          <a:p>
            <a:pPr>
              <a:spcBef>
                <a:spcPts val="1200"/>
              </a:spcBef>
              <a:buSzPct val="25000"/>
              <a:defRPr/>
            </a:pPr>
            <a:r>
              <a:rPr lang="en-US" sz="1000" b="1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Ukraine HQ</a:t>
            </a: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/>
            </a:r>
            <a:b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</a:b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Tel: +380-32-240-9090</a:t>
            </a:r>
          </a:p>
          <a:p>
            <a:pPr>
              <a:spcBef>
                <a:spcPts val="1200"/>
              </a:spcBef>
              <a:defRPr/>
            </a:pPr>
            <a:endParaRPr lang="en-US" sz="100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>
              <a:spcBef>
                <a:spcPts val="1200"/>
              </a:spcBef>
              <a:buSzPct val="25000"/>
              <a:defRPr/>
            </a:pPr>
            <a:r>
              <a:rPr lang="en-US" sz="1000" b="1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Bulgaria</a:t>
            </a: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</a:t>
            </a:r>
            <a:b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</a:b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Tel: +359-2-902-3760</a:t>
            </a:r>
          </a:p>
          <a:p>
            <a:pPr>
              <a:spcBef>
                <a:spcPts val="1200"/>
              </a:spcBef>
              <a:buSzPct val="25000"/>
              <a:defRPr/>
            </a:pPr>
            <a:r>
              <a:rPr lang="en-US" sz="1000" b="1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Germany</a:t>
            </a: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/>
            </a:r>
            <a:b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</a:b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Tel: +49-69-2602-5857</a:t>
            </a:r>
          </a:p>
          <a:p>
            <a:pPr>
              <a:spcBef>
                <a:spcPts val="1200"/>
              </a:spcBef>
              <a:buSzPct val="25000"/>
              <a:defRPr/>
            </a:pPr>
            <a:r>
              <a:rPr lang="en-US" sz="1000" b="1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Netherlands</a:t>
            </a: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/>
            </a:r>
            <a:b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</a:b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Tel: +31-20-262-33-23 </a:t>
            </a:r>
          </a:p>
          <a:p>
            <a:pPr>
              <a:spcBef>
                <a:spcPts val="1200"/>
              </a:spcBef>
              <a:buSzPct val="25000"/>
              <a:defRPr/>
            </a:pPr>
            <a:r>
              <a:rPr lang="en-US" sz="1000" b="1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Poland</a:t>
            </a: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/>
            </a:r>
            <a:b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</a:b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Tel: +48-71-382-2800</a:t>
            </a:r>
          </a:p>
          <a:p>
            <a:pPr>
              <a:spcBef>
                <a:spcPts val="1200"/>
              </a:spcBef>
              <a:buSzPct val="25000"/>
              <a:defRPr/>
            </a:pPr>
            <a:r>
              <a:rPr lang="en-US" sz="1000" b="1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UK</a:t>
            </a: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/>
            </a:r>
            <a:b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</a:b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Tel: +44-207-544-8414 </a:t>
            </a:r>
          </a:p>
          <a:p>
            <a:pPr>
              <a:spcBef>
                <a:spcPts val="1200"/>
              </a:spcBef>
              <a:defRPr/>
            </a:pPr>
            <a:endParaRPr lang="en-US" sz="100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>
              <a:spcBef>
                <a:spcPts val="1200"/>
              </a:spcBef>
              <a:defRPr/>
            </a:pPr>
            <a:endParaRPr lang="en-US" sz="100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>
              <a:spcBef>
                <a:spcPts val="1200"/>
              </a:spcBef>
              <a:buSzPct val="25000"/>
              <a:defRPr/>
            </a:pPr>
            <a:r>
              <a:rPr lang="en-US" sz="1000" b="1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EMAIL</a:t>
            </a: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/>
            </a:r>
            <a:b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</a:b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info@softserveinc.com</a:t>
            </a:r>
          </a:p>
          <a:p>
            <a:pPr>
              <a:spcBef>
                <a:spcPts val="1200"/>
              </a:spcBef>
              <a:buSzPct val="25000"/>
              <a:defRPr/>
            </a:pPr>
            <a:r>
              <a:rPr lang="en-US" sz="1000" b="1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WEBSITE:</a:t>
            </a: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/>
            </a:r>
            <a:b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</a:br>
            <a:r>
              <a:rPr lang="en-US" sz="1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www.softserveinc.com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951545" y="2132238"/>
            <a:ext cx="7412700" cy="1325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0988" y="908050"/>
            <a:ext cx="8497887" cy="460375"/>
          </a:xfrm>
        </p:spPr>
        <p:txBody>
          <a:bodyPr/>
          <a:lstStyle/>
          <a:p>
            <a:r>
              <a:rPr lang="en-US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79400" y="1657350"/>
            <a:ext cx="8499475" cy="4940300"/>
          </a:xfrm>
        </p:spPr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B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6"/>
          <p:cNvSpPr txBox="1">
            <a:spLocks noGrp="1"/>
          </p:cNvSpPr>
          <p:nvPr>
            <p:ph type="title"/>
          </p:nvPr>
        </p:nvSpPr>
        <p:spPr bwMode="auto">
          <a:xfrm>
            <a:off x="280988" y="908050"/>
            <a:ext cx="84978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>
              <a:sym typeface="Arial" charset="0"/>
            </a:endParaRPr>
          </a:p>
        </p:txBody>
      </p:sp>
      <p:sp>
        <p:nvSpPr>
          <p:cNvPr id="1027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279400" y="1657350"/>
            <a:ext cx="8499475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>
              <a:sym typeface="Arial" charset="0"/>
            </a:endParaRPr>
          </a:p>
        </p:txBody>
      </p:sp>
      <p:pic>
        <p:nvPicPr>
          <p:cNvPr id="1028" name="Shape 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250" y="185738"/>
            <a:ext cx="8705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Shape 9"/>
          <p:cNvPicPr preferRelativeResize="0"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5900" y="182563"/>
            <a:ext cx="87201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har char="»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B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22"/>
          <p:cNvSpPr txBox="1">
            <a:spLocks noGrp="1"/>
          </p:cNvSpPr>
          <p:nvPr>
            <p:ph type="title"/>
          </p:nvPr>
        </p:nvSpPr>
        <p:spPr bwMode="auto">
          <a:xfrm>
            <a:off x="280988" y="908050"/>
            <a:ext cx="84978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>
              <a:sym typeface="Arial" charset="0"/>
            </a:endParaRPr>
          </a:p>
        </p:txBody>
      </p:sp>
      <p:sp>
        <p:nvSpPr>
          <p:cNvPr id="3075" name="Shape 23"/>
          <p:cNvSpPr txBox="1">
            <a:spLocks noGrp="1"/>
          </p:cNvSpPr>
          <p:nvPr>
            <p:ph type="body" idx="1"/>
          </p:nvPr>
        </p:nvSpPr>
        <p:spPr bwMode="auto">
          <a:xfrm>
            <a:off x="279400" y="1657350"/>
            <a:ext cx="8499475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>
              <a:sym typeface="Arial" charset="0"/>
            </a:endParaRPr>
          </a:p>
        </p:txBody>
      </p:sp>
      <p:pic>
        <p:nvPicPr>
          <p:cNvPr id="3076" name="Shape 24"/>
          <p:cNvPicPr preferRelativeResize="0"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22250" y="185738"/>
            <a:ext cx="8705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Shape 25"/>
          <p:cNvPicPr preferRelativeResize="0"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15900" y="182563"/>
            <a:ext cx="87201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69" r:id="rId2"/>
    <p:sldLayoutId id="2147483668" r:id="rId3"/>
    <p:sldLayoutId id="2147483667" r:id="rId4"/>
    <p:sldLayoutId id="2147483672" r:id="rId5"/>
    <p:sldLayoutId id="2147483673" r:id="rId6"/>
    <p:sldLayoutId id="214748366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har char="»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prezi.com/log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gjbj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gjbj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gjbj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gjbj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ezi.com/logi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gjbjn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mailto:gjbjn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hape 73"/>
          <p:cNvSpPr txBox="1">
            <a:spLocks noGrp="1"/>
          </p:cNvSpPr>
          <p:nvPr>
            <p:ph type="subTitle" idx="1"/>
          </p:nvPr>
        </p:nvSpPr>
        <p:spPr>
          <a:xfrm>
            <a:off x="1214438" y="4143375"/>
            <a:ext cx="6727825" cy="455613"/>
          </a:xfrm>
        </p:spPr>
        <p:txBody>
          <a:bodyPr tIns="45700" bIns="45700"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rgbClr val="171B65"/>
              </a:buClr>
              <a:buSzPct val="25000"/>
              <a:buFontTx/>
              <a:buNone/>
            </a:pPr>
            <a:r>
              <a:rPr lang="en-US" sz="4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Test Types</a:t>
            </a:r>
          </a:p>
        </p:txBody>
      </p:sp>
      <p:sp>
        <p:nvSpPr>
          <p:cNvPr id="12290" name="Shape 74"/>
          <p:cNvSpPr>
            <a:spLocks noChangeArrowheads="1"/>
          </p:cNvSpPr>
          <p:nvPr/>
        </p:nvSpPr>
        <p:spPr bwMode="auto">
          <a:xfrm>
            <a:off x="5214938" y="5500688"/>
            <a:ext cx="3429000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 algn="ctr">
              <a:lnSpc>
                <a:spcPct val="90000"/>
              </a:lnSpc>
              <a:buClr>
                <a:srgbClr val="171B65"/>
              </a:buClr>
              <a:buSzPct val="25000"/>
              <a:buFont typeface="Arial" charset="0"/>
              <a:buNone/>
            </a:pPr>
            <a:r>
              <a:rPr lang="en-US" sz="2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Svitlana Havryshchuk</a:t>
            </a:r>
            <a:r>
              <a:rPr lang="uk-UA" sz="2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, </a:t>
            </a:r>
            <a:r>
              <a:rPr lang="en-US" sz="2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2016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171B65"/>
              </a:buClr>
              <a:buFont typeface="Arial" charset="0"/>
              <a:buNone/>
            </a:pPr>
            <a:endParaRPr lang="en-US" sz="300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sp>
        <p:nvSpPr>
          <p:cNvPr id="12291" name="Прямоугольник 3"/>
          <p:cNvSpPr>
            <a:spLocks noChangeArrowheads="1"/>
          </p:cNvSpPr>
          <p:nvPr/>
        </p:nvSpPr>
        <p:spPr bwMode="auto">
          <a:xfrm>
            <a:off x="500063" y="1785938"/>
            <a:ext cx="8215312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u="sng">
                <a:latin typeface="Tahoma" pitchFamily="34" charset="0"/>
                <a:cs typeface="Tahoma" pitchFamily="34" charset="0"/>
                <a:hlinkClick r:id="rId3"/>
              </a:rPr>
              <a:t>Trello</a:t>
            </a:r>
            <a:r>
              <a:rPr lang="en-US" sz="4000">
                <a:latin typeface="Tahoma" pitchFamily="34" charset="0"/>
                <a:cs typeface="Tahoma" pitchFamily="34" charset="0"/>
              </a:rPr>
              <a:t> </a:t>
            </a:r>
            <a:r>
              <a:rPr lang="en-US" sz="400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: </a:t>
            </a:r>
            <a:r>
              <a:rPr lang="en-US" sz="400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an online tool for managing projects and personal tasks</a:t>
            </a:r>
          </a:p>
          <a:p>
            <a:pPr algn="ctr"/>
            <a:endParaRPr lang="en-US" sz="400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en-US" sz="400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n-US" sz="400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</a:br>
            <a:endParaRPr lang="uk-UA" sz="400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Текст 1"/>
          <p:cNvSpPr txBox="1">
            <a:spLocks noGrp="1"/>
          </p:cNvSpPr>
          <p:nvPr>
            <p:ph type="body" idx="1"/>
          </p:nvPr>
        </p:nvSpPr>
        <p:spPr>
          <a:xfrm>
            <a:off x="271463" y="1592263"/>
            <a:ext cx="8658225" cy="490855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2000" u="sng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Requirement</a:t>
            </a: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:</a:t>
            </a:r>
            <a:r>
              <a:rPr lang="en-US" sz="2000" b="1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</a:t>
            </a: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As a User I want to log in using  my </a:t>
            </a: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Google Account.</a:t>
            </a:r>
            <a:endParaRPr lang="uk-UA" sz="2000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endParaRPr lang="en-US" sz="2000" smtClean="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eaLnBrk="1" hangingPunct="1"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2000" u="sng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Testing Procedure: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Open URL: </a:t>
            </a:r>
            <a:r>
              <a:rPr lang="en-US" sz="2000" u="sng" smtClean="0">
                <a:solidFill>
                  <a:schemeClr val="hlink"/>
                </a:solidFill>
                <a:latin typeface="Tahoma" pitchFamily="34" charset="0"/>
                <a:cs typeface="Tahoma" pitchFamily="34" charset="0"/>
                <a:sym typeface="Tahoma" pitchFamily="34" charset="0"/>
                <a:hlinkClick r:id="rId2"/>
              </a:rPr>
              <a:t>https://trello.com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Click ‘Sign in with Google</a:t>
            </a: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’ button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Enter Google Account data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Click ‘Create new Trello account’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endParaRPr lang="en-US" sz="2000" u="sng" smtClean="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2000" u="sng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Expected result: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The user is  registered and logged in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endParaRPr lang="en-US" sz="2000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  <a:hlinkClick r:id="rId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endParaRPr lang="en-US" sz="2400" u="sng" smtClean="0">
              <a:solidFill>
                <a:schemeClr val="hlink"/>
              </a:solidFill>
              <a:latin typeface="Tahoma" pitchFamily="34" charset="0"/>
              <a:cs typeface="Tahoma" pitchFamily="34" charset="0"/>
              <a:sym typeface="Tahoma" pitchFamily="34" charset="0"/>
              <a:hlinkClick r:id="rId2"/>
            </a:endParaRPr>
          </a:p>
        </p:txBody>
      </p:sp>
      <p:sp>
        <p:nvSpPr>
          <p:cNvPr id="27650" name="Подзаголовок 2"/>
          <p:cNvSpPr txBox="1">
            <a:spLocks noGrp="1"/>
          </p:cNvSpPr>
          <p:nvPr>
            <p:ph type="subTitle" idx="2"/>
          </p:nvPr>
        </p:nvSpPr>
        <p:spPr>
          <a:xfrm>
            <a:off x="271463" y="908050"/>
            <a:ext cx="7375525" cy="454025"/>
          </a:xfrm>
        </p:spPr>
        <p:txBody>
          <a:bodyPr/>
          <a:lstStyle/>
          <a:p>
            <a:pPr eaLnBrk="1" hangingPunct="1">
              <a:spcAft>
                <a:spcPct val="0"/>
              </a:spcAft>
              <a:buClr>
                <a:srgbClr val="00B4D5"/>
              </a:buClr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Functional testing: interoperability </a:t>
            </a:r>
            <a:endParaRPr lang="uk-UA" sz="3200" smtClean="0">
              <a:solidFill>
                <a:schemeClr val="accent2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eaLnBrk="1" hangingPunct="1">
              <a:spcAft>
                <a:spcPct val="0"/>
              </a:spcAft>
              <a:buClr>
                <a:srgbClr val="00B4D5"/>
              </a:buClr>
              <a:buFontTx/>
              <a:buNone/>
            </a:pPr>
            <a:endParaRPr lang="uk-UA" smtClean="0"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5113" y="5429250"/>
            <a:ext cx="7146925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Shape 119"/>
          <p:cNvPicPr preferRelativeResize="0">
            <a:picLocks noChangeAspect="1" noChangeArrowheads="1"/>
          </p:cNvPicPr>
          <p:nvPr/>
        </p:nvPicPr>
        <p:blipFill>
          <a:blip r:embed="rId4"/>
          <a:srcRect l="380" t="-3468" r="-378" b="3470"/>
          <a:stretch>
            <a:fillRect/>
          </a:stretch>
        </p:blipFill>
        <p:spPr bwMode="auto">
          <a:xfrm>
            <a:off x="3132138" y="5229225"/>
            <a:ext cx="17335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138"/>
          <p:cNvSpPr txBox="1">
            <a:spLocks noGrp="1"/>
          </p:cNvSpPr>
          <p:nvPr>
            <p:ph type="body" idx="1"/>
          </p:nvPr>
        </p:nvSpPr>
        <p:spPr>
          <a:xfrm>
            <a:off x="214313" y="1647825"/>
            <a:ext cx="8572500" cy="49498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r>
              <a:rPr lang="en-US" sz="2000" u="sng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Requirement: </a:t>
            </a: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As a User I want to change the language from ukrainian to english, so all service information should be translated into english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endParaRPr lang="en-US" u="sng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r>
              <a:rPr lang="en-US" sz="2000" u="sng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Testing Procedure:</a:t>
            </a:r>
          </a:p>
          <a:p>
            <a:pPr marL="179388" lvl="1" indent="-179388" eaLnBrk="1" hangingPunct="1"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Open URL: </a:t>
            </a:r>
            <a:r>
              <a:rPr lang="en-US" sz="2000" u="sng" smtClean="0">
                <a:solidFill>
                  <a:schemeClr val="hlink"/>
                </a:solidFill>
                <a:latin typeface="Tahoma" pitchFamily="34" charset="0"/>
                <a:cs typeface="Tahoma" pitchFamily="34" charset="0"/>
                <a:sym typeface="Tahoma" pitchFamily="34" charset="0"/>
                <a:hlinkClick r:id="rId3"/>
              </a:rPr>
              <a:t>https://trello.com</a:t>
            </a:r>
          </a:p>
          <a:p>
            <a:pPr marL="179388" lvl="1" indent="-179388" eaLnBrk="1" hangingPunct="1"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Log in to the system</a:t>
            </a:r>
          </a:p>
          <a:p>
            <a:pPr marL="179388" lvl="1" indent="-179388" eaLnBrk="1" hangingPunct="1"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Click user profile menu in the right top corner of the page </a:t>
            </a:r>
            <a:endParaRPr lang="uk-UA" sz="2000" smtClean="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179388" lvl="1" indent="-179388" eaLnBrk="1" hangingPunct="1"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Click ‘</a:t>
            </a:r>
            <a:r>
              <a:rPr lang="uk-UA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Змінити мову</a:t>
            </a: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…’ link</a:t>
            </a:r>
          </a:p>
          <a:p>
            <a:pPr marL="179388" lvl="1" indent="-179388" eaLnBrk="1" hangingPunct="1"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Choose ‘English ‘language</a:t>
            </a:r>
          </a:p>
          <a:p>
            <a:pPr marL="179388" lvl="1" indent="-179388" eaLnBrk="1" hangingPunct="1"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Check whether service information </a:t>
            </a:r>
            <a:endParaRPr lang="uk-UA" sz="2000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179388" lvl="1" indent="-179388" eaLnBrk="1" hangingPunct="1">
              <a:spcAft>
                <a:spcPct val="0"/>
              </a:spcAft>
              <a:buClr>
                <a:srgbClr val="00B4D5"/>
              </a:buClr>
              <a:buFontTx/>
              <a:buNone/>
            </a:pP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on the page is translated into </a:t>
            </a: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English</a:t>
            </a:r>
            <a:endParaRPr lang="en-US" sz="2000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179388" lvl="1" indent="-179388" eaLnBrk="1" hangingPunct="1">
              <a:spcAft>
                <a:spcPct val="0"/>
              </a:spcAft>
              <a:buClr>
                <a:srgbClr val="00B4D5"/>
              </a:buClr>
              <a:buFontTx/>
              <a:buNone/>
            </a:pPr>
            <a:endParaRPr lang="en-US" sz="2000" u="sng" smtClean="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r>
              <a:rPr lang="en-US" sz="2000" u="sng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Expected result: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All service information on the page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is translated into selected language.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sp>
        <p:nvSpPr>
          <p:cNvPr id="28674" name="Shape 140"/>
          <p:cNvSpPr txBox="1">
            <a:spLocks noGrp="1"/>
          </p:cNvSpPr>
          <p:nvPr>
            <p:ph type="subTitle" idx="3"/>
          </p:nvPr>
        </p:nvSpPr>
        <p:spPr>
          <a:xfrm>
            <a:off x="271463" y="908050"/>
            <a:ext cx="7375525" cy="4540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Non-functional testing: localization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3" y="4000500"/>
            <a:ext cx="2038350" cy="261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00875" y="3571875"/>
            <a:ext cx="195262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Стрелка вправо 9"/>
          <p:cNvSpPr/>
          <p:nvPr/>
        </p:nvSpPr>
        <p:spPr>
          <a:xfrm>
            <a:off x="6286500" y="5572125"/>
            <a:ext cx="571500" cy="5715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uk-UA" b="1" ker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sym typeface="Arial"/>
            </a:endParaRPr>
          </a:p>
        </p:txBody>
      </p:sp>
      <p:pic>
        <p:nvPicPr>
          <p:cNvPr id="28678" name="Shape 119"/>
          <p:cNvPicPr preferRelativeResize="0">
            <a:picLocks noChangeAspect="1" noChangeArrowheads="1"/>
          </p:cNvPicPr>
          <p:nvPr/>
        </p:nvPicPr>
        <p:blipFill>
          <a:blip r:embed="rId6"/>
          <a:srcRect l="380" t="-3468" r="-378" b="3470"/>
          <a:stretch>
            <a:fillRect/>
          </a:stretch>
        </p:blipFill>
        <p:spPr bwMode="auto">
          <a:xfrm>
            <a:off x="6084888" y="3860800"/>
            <a:ext cx="17335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hape 138"/>
          <p:cNvSpPr txBox="1">
            <a:spLocks noGrp="1"/>
          </p:cNvSpPr>
          <p:nvPr>
            <p:ph type="body" idx="1"/>
          </p:nvPr>
        </p:nvSpPr>
        <p:spPr>
          <a:xfrm>
            <a:off x="214313" y="1647825"/>
            <a:ext cx="8572500" cy="49498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r>
              <a:rPr lang="en-US" sz="2000" u="sng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Requirement: </a:t>
            </a: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As a User I want to see data/time formats are displayed according to selected locale 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change the language from ukrainian to english, so all service information should be translated into english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endParaRPr lang="en-US" u="sng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r>
              <a:rPr lang="en-US" sz="2000" u="sng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Testing Procedure:</a:t>
            </a:r>
          </a:p>
          <a:p>
            <a:pPr marL="179388" lvl="1" indent="-179388" eaLnBrk="1" hangingPunct="1"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Open URL: </a:t>
            </a:r>
            <a:r>
              <a:rPr lang="en-US" sz="2000" u="sng" smtClean="0">
                <a:solidFill>
                  <a:schemeClr val="hlink"/>
                </a:solidFill>
                <a:latin typeface="Tahoma" pitchFamily="34" charset="0"/>
                <a:cs typeface="Tahoma" pitchFamily="34" charset="0"/>
                <a:sym typeface="Tahoma" pitchFamily="34" charset="0"/>
                <a:hlinkClick r:id="rId3"/>
              </a:rPr>
              <a:t>https://trello.com</a:t>
            </a:r>
          </a:p>
          <a:p>
            <a:pPr marL="179388" lvl="1" indent="-179388" eaLnBrk="1" hangingPunct="1"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Log in to the system</a:t>
            </a:r>
          </a:p>
          <a:p>
            <a:pPr marL="179388" lvl="1" indent="-179388" eaLnBrk="1" hangingPunct="1"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Click user profile menu in the right top corner of the page </a:t>
            </a:r>
            <a:endParaRPr lang="uk-UA" sz="2000" smtClean="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179388" lvl="1" indent="-179388" eaLnBrk="1" hangingPunct="1"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Click ‘</a:t>
            </a:r>
            <a:r>
              <a:rPr lang="uk-UA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Змінити мову</a:t>
            </a: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…’ link</a:t>
            </a:r>
          </a:p>
          <a:p>
            <a:pPr marL="179388" lvl="1" indent="-179388" eaLnBrk="1" hangingPunct="1"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Choose ‘English ‘language</a:t>
            </a:r>
          </a:p>
          <a:p>
            <a:pPr marL="179388" lvl="1" indent="-179388" eaLnBrk="1" hangingPunct="1"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Check whether data/time formats are displayed according  to selected locale</a:t>
            </a:r>
            <a:endParaRPr lang="en-US" sz="2000" u="sng" smtClean="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endParaRPr lang="en-US" sz="2000" u="sng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endParaRPr lang="en-US" sz="2000" u="sng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endParaRPr lang="en-US" sz="2000" u="sng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sp>
        <p:nvSpPr>
          <p:cNvPr id="30722" name="Shape 140"/>
          <p:cNvSpPr txBox="1">
            <a:spLocks noGrp="1"/>
          </p:cNvSpPr>
          <p:nvPr>
            <p:ph type="subTitle" idx="3"/>
          </p:nvPr>
        </p:nvSpPr>
        <p:spPr>
          <a:xfrm>
            <a:off x="271463" y="908050"/>
            <a:ext cx="8188325" cy="4540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Non-functional testing: internationalization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271463" y="1647825"/>
            <a:ext cx="6372225" cy="4949825"/>
          </a:xfrm>
        </p:spPr>
        <p:txBody>
          <a:bodyPr>
            <a:noAutofit/>
          </a:bodyPr>
          <a:lstStyle/>
          <a:p>
            <a:pPr marL="179388" lvl="1" indent="-179388" eaLnBrk="1" fontAlgn="auto" hangingPunct="1">
              <a:buSzPct val="100000"/>
              <a:defRPr/>
            </a:pPr>
            <a:r>
              <a:rPr lang="en-US" sz="2000" u="sng" dirty="0" smtClean="0">
                <a:solidFill>
                  <a:schemeClr val="lt1"/>
                </a:solidFill>
              </a:rPr>
              <a:t>Expected result:</a:t>
            </a:r>
          </a:p>
          <a:p>
            <a:pPr marL="179388" lvl="1" indent="-179388" eaLnBrk="1" fontAlgn="auto" hangingPunct="1">
              <a:buSzPct val="100000"/>
              <a:defRPr/>
            </a:pPr>
            <a:endParaRPr lang="en-US" sz="2000" kern="1200" dirty="0" smtClean="0">
              <a:solidFill>
                <a:schemeClr val="bg1"/>
              </a:solidFill>
            </a:endParaRPr>
          </a:p>
          <a:p>
            <a:pPr marL="179388" lvl="1" indent="-179388" eaLnBrk="1" fontAlgn="auto" hangingPunct="1">
              <a:buSzPct val="100000"/>
              <a:defRPr/>
            </a:pPr>
            <a:r>
              <a:rPr lang="en-US" sz="2000" kern="1200" dirty="0" smtClean="0">
                <a:solidFill>
                  <a:schemeClr val="bg1"/>
                </a:solidFill>
              </a:rPr>
              <a:t>Data/time formats</a:t>
            </a:r>
          </a:p>
          <a:p>
            <a:pPr marL="179388" lvl="1" indent="-179388" eaLnBrk="1" fontAlgn="auto" hangingPunct="1">
              <a:buSzPct val="100000"/>
              <a:defRPr/>
            </a:pPr>
            <a:r>
              <a:rPr lang="en-US" sz="2000" kern="1200" dirty="0" smtClean="0">
                <a:solidFill>
                  <a:schemeClr val="bg1"/>
                </a:solidFill>
              </a:rPr>
              <a:t>are displayed </a:t>
            </a:r>
          </a:p>
          <a:p>
            <a:pPr marL="179388" lvl="1" indent="-179388" eaLnBrk="1" fontAlgn="auto" hangingPunct="1">
              <a:buSzPct val="100000"/>
              <a:defRPr/>
            </a:pPr>
            <a:r>
              <a:rPr lang="en-US" sz="2000" kern="1200" dirty="0" smtClean="0">
                <a:solidFill>
                  <a:schemeClr val="bg1"/>
                </a:solidFill>
              </a:rPr>
              <a:t>according to US location </a:t>
            </a:r>
            <a:endParaRPr lang="en-US" sz="2000" dirty="0" smtClean="0">
              <a:solidFill>
                <a:schemeClr val="lt1"/>
              </a:solidFill>
            </a:endParaRPr>
          </a:p>
          <a:p>
            <a:pPr eaLnBrk="1" fontAlgn="auto" hangingPunct="1">
              <a:spcBef>
                <a:spcPts val="0"/>
              </a:spcBef>
              <a:buSzPct val="100000"/>
              <a:defRPr/>
            </a:pPr>
            <a:endParaRPr lang="en-US" dirty="0"/>
          </a:p>
        </p:txBody>
      </p:sp>
      <p:sp>
        <p:nvSpPr>
          <p:cNvPr id="32770" name="Shape 140"/>
          <p:cNvSpPr txBox="1">
            <a:spLocks noGrp="1"/>
          </p:cNvSpPr>
          <p:nvPr>
            <p:ph type="subTitle" idx="3"/>
          </p:nvPr>
        </p:nvSpPr>
        <p:spPr>
          <a:xfrm>
            <a:off x="271463" y="908050"/>
            <a:ext cx="8188325" cy="4540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Non-functional testing: internationalization</a:t>
            </a:r>
          </a:p>
        </p:txBody>
      </p:sp>
      <p:pic>
        <p:nvPicPr>
          <p:cNvPr id="3277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75" y="1785938"/>
            <a:ext cx="210502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38" y="1714500"/>
            <a:ext cx="225742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Стрелка вправо 8"/>
          <p:cNvSpPr/>
          <p:nvPr/>
        </p:nvSpPr>
        <p:spPr>
          <a:xfrm>
            <a:off x="5357813" y="2143125"/>
            <a:ext cx="928687" cy="6429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uk-UA" kern="0">
              <a:sym typeface="Arial"/>
            </a:endParaRPr>
          </a:p>
        </p:txBody>
      </p:sp>
      <p:pic>
        <p:nvPicPr>
          <p:cNvPr id="32774" name="Shape 119"/>
          <p:cNvPicPr preferRelativeResize="0">
            <a:picLocks noChangeAspect="1" noChangeArrowheads="1"/>
          </p:cNvPicPr>
          <p:nvPr/>
        </p:nvPicPr>
        <p:blipFill>
          <a:blip r:embed="rId5"/>
          <a:srcRect l="380" t="-3468" r="-378" b="3470"/>
          <a:stretch>
            <a:fillRect/>
          </a:stretch>
        </p:blipFill>
        <p:spPr bwMode="auto">
          <a:xfrm>
            <a:off x="5867400" y="4724400"/>
            <a:ext cx="17335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271463" y="1592263"/>
            <a:ext cx="2657475" cy="5005387"/>
          </a:xfrm>
        </p:spPr>
        <p:txBody>
          <a:bodyPr/>
          <a:lstStyle/>
          <a:p>
            <a:pPr eaLnBrk="1" fontAlgn="auto" hangingPunct="1">
              <a:buSzPct val="100000"/>
              <a:defRPr/>
            </a:pPr>
            <a:endParaRPr lang="uk-UA" dirty="0"/>
          </a:p>
        </p:txBody>
      </p:sp>
      <p:sp>
        <p:nvSpPr>
          <p:cNvPr id="34818" name="Подзаголовок 2"/>
          <p:cNvSpPr txBox="1">
            <a:spLocks noGrp="1"/>
          </p:cNvSpPr>
          <p:nvPr>
            <p:ph type="subTitle" idx="2"/>
          </p:nvPr>
        </p:nvSpPr>
        <p:spPr>
          <a:xfrm>
            <a:off x="271463" y="908050"/>
            <a:ext cx="7375525" cy="454025"/>
          </a:xfrm>
        </p:spPr>
        <p:txBody>
          <a:bodyPr/>
          <a:lstStyle/>
          <a:p>
            <a:pPr eaLnBrk="1" hangingPunct="1">
              <a:spcAft>
                <a:spcPct val="0"/>
              </a:spcAft>
              <a:buClr>
                <a:srgbClr val="00B4D5"/>
              </a:buClr>
              <a:buFontTx/>
              <a:buNone/>
            </a:pPr>
            <a:endParaRPr lang="uk-UA" smtClean="0"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sp>
        <p:nvSpPr>
          <p:cNvPr id="34819" name="Shape 145"/>
          <p:cNvSpPr txBox="1">
            <a:spLocks/>
          </p:cNvSpPr>
          <p:nvPr/>
        </p:nvSpPr>
        <p:spPr bwMode="auto">
          <a:xfrm>
            <a:off x="950913" y="2132013"/>
            <a:ext cx="7413625" cy="132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>
              <a:buSzPct val="25000"/>
            </a:pPr>
            <a:r>
              <a:rPr lang="en-US" sz="4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Thank you !</a:t>
            </a:r>
            <a:endParaRPr lang="en-US" sz="400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271463" y="1592263"/>
            <a:ext cx="8658225" cy="2193925"/>
          </a:xfrm>
        </p:spPr>
        <p:txBody>
          <a:bodyPr tIns="45700" bIns="45700">
            <a:noAutofit/>
          </a:bodyPr>
          <a:lstStyle/>
          <a:p>
            <a:pPr eaLnBrk="1" fontAlgn="auto" hangingPunct="1">
              <a:spcBef>
                <a:spcPts val="0"/>
              </a:spcBef>
              <a:buSzPct val="25000"/>
              <a:defRPr/>
            </a:pPr>
            <a:r>
              <a:rPr lang="en-US" sz="3200" dirty="0" smtClean="0"/>
              <a:t> </a:t>
            </a:r>
            <a:r>
              <a:rPr lang="en-US" sz="3200" u="sng" dirty="0" err="1" smtClean="0">
                <a:solidFill>
                  <a:schemeClr val="accent2"/>
                </a:solidFill>
              </a:rPr>
              <a:t>Trello</a:t>
            </a:r>
            <a:r>
              <a:rPr lang="en-US" sz="3200" dirty="0" smtClean="0">
                <a:solidFill>
                  <a:schemeClr val="lt1"/>
                </a:solidFill>
              </a:rPr>
              <a:t>: </a:t>
            </a:r>
            <a:r>
              <a:rPr lang="en-US" sz="3200" dirty="0" smtClean="0">
                <a:solidFill>
                  <a:schemeClr val="bg1"/>
                </a:solidFill>
              </a:rPr>
              <a:t>a web-based project management application that has</a:t>
            </a:r>
            <a:r>
              <a:rPr lang="en-US" sz="3200" dirty="0" smtClean="0">
                <a:solidFill>
                  <a:schemeClr val="lt1"/>
                </a:solidFill>
              </a:rPr>
              <a:t> a variety of work and personal uses including real estate management, software project management,  lesson planning and law office case management.</a:t>
            </a:r>
            <a:endParaRPr lang="en-US" sz="3200" dirty="0">
              <a:solidFill>
                <a:schemeClr val="lt1"/>
              </a:solidFill>
            </a:endParaRPr>
          </a:p>
        </p:txBody>
      </p:sp>
      <p:sp>
        <p:nvSpPr>
          <p:cNvPr id="14338" name="Shape 80"/>
          <p:cNvSpPr txBox="1">
            <a:spLocks noGrp="1"/>
          </p:cNvSpPr>
          <p:nvPr>
            <p:ph type="subTitle" idx="2"/>
          </p:nvPr>
        </p:nvSpPr>
        <p:spPr>
          <a:xfrm>
            <a:off x="271463" y="908050"/>
            <a:ext cx="7375525" cy="454025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3200" smtClean="0">
                <a:solidFill>
                  <a:srgbClr val="00B4D5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Object for testing: </a:t>
            </a:r>
          </a:p>
          <a:p>
            <a:pPr eaLnBrk="1" hangingPunct="1"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4876" y="3857628"/>
            <a:ext cx="3714776" cy="26785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340" name="Shape 82"/>
          <p:cNvPicPr preferRelativeResize="0"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813" y="5143500"/>
            <a:ext cx="2528887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hape 87"/>
          <p:cNvSpPr txBox="1">
            <a:spLocks noGrp="1"/>
          </p:cNvSpPr>
          <p:nvPr>
            <p:ph type="body" idx="1"/>
          </p:nvPr>
        </p:nvSpPr>
        <p:spPr>
          <a:xfrm>
            <a:off x="271463" y="1592263"/>
            <a:ext cx="8675687" cy="5005387"/>
          </a:xfrm>
        </p:spPr>
        <p:txBody>
          <a:bodyPr tIns="45700" bIns="45700"/>
          <a:lstStyle/>
          <a:p>
            <a:pPr marL="457200" indent="-457200" eaLnBrk="1" hangingPunct="1">
              <a:spcBef>
                <a:spcPct val="0"/>
              </a:spcBef>
              <a:spcAft>
                <a:spcPct val="0"/>
              </a:spcAft>
              <a:buClr>
                <a:srgbClr val="CBCECE"/>
              </a:buClr>
              <a:buFont typeface="Wingdings" pitchFamily="2" charset="2"/>
              <a:buChar char="ü"/>
            </a:pPr>
            <a:r>
              <a:rPr lang="en-US" sz="3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Smoke testing</a:t>
            </a:r>
          </a:p>
          <a:p>
            <a:pPr marL="457200" indent="-457200" eaLnBrk="1" hangingPunct="1">
              <a:spcBef>
                <a:spcPct val="0"/>
              </a:spcBef>
              <a:spcAft>
                <a:spcPct val="0"/>
              </a:spcAft>
              <a:buClr>
                <a:srgbClr val="CBCECE"/>
              </a:buClr>
              <a:buFont typeface="Wingdings" pitchFamily="2" charset="2"/>
              <a:buChar char="ü"/>
            </a:pPr>
            <a:r>
              <a:rPr lang="en-US" sz="3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Positive testing</a:t>
            </a:r>
          </a:p>
          <a:p>
            <a:pPr marL="457200" indent="-457200" eaLnBrk="1" hangingPunct="1">
              <a:spcBef>
                <a:spcPct val="0"/>
              </a:spcBef>
              <a:spcAft>
                <a:spcPct val="0"/>
              </a:spcAft>
              <a:buClr>
                <a:srgbClr val="CBCECE"/>
              </a:buClr>
              <a:buFont typeface="Wingdings" pitchFamily="2" charset="2"/>
              <a:buChar char="ü"/>
            </a:pPr>
            <a:r>
              <a:rPr lang="en-US" sz="3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Negative testing</a:t>
            </a:r>
          </a:p>
          <a:p>
            <a:pPr marL="457200" indent="-457200" eaLnBrk="1" hangingPunct="1">
              <a:spcBef>
                <a:spcPct val="0"/>
              </a:spcBef>
              <a:spcAft>
                <a:spcPct val="0"/>
              </a:spcAft>
              <a:buClr>
                <a:srgbClr val="CBCECE"/>
              </a:buClr>
              <a:buFont typeface="Wingdings" pitchFamily="2" charset="2"/>
              <a:buChar char="ü"/>
            </a:pPr>
            <a:r>
              <a:rPr lang="en-US" sz="3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Functional testing: </a:t>
            </a:r>
            <a:endParaRPr lang="uk-UA" sz="3200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ct val="0"/>
              </a:spcAft>
              <a:buClr>
                <a:srgbClr val="CBCECE"/>
              </a:buClr>
              <a:buFontTx/>
              <a:buNone/>
            </a:pPr>
            <a:r>
              <a:rPr lang="en-US" sz="3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	</a:t>
            </a:r>
            <a:r>
              <a:rPr lang="uk-UA" sz="3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- </a:t>
            </a:r>
            <a:r>
              <a:rPr lang="en-US" sz="3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suitability</a:t>
            </a:r>
            <a:endParaRPr lang="uk-UA" sz="3200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ct val="0"/>
              </a:spcAft>
              <a:buClr>
                <a:srgbClr val="CBCECE"/>
              </a:buClr>
              <a:buFontTx/>
              <a:buNone/>
            </a:pPr>
            <a:r>
              <a:rPr lang="en-US" sz="3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	- security</a:t>
            </a:r>
            <a:endParaRPr lang="uk-UA" sz="3200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ct val="0"/>
              </a:spcAft>
              <a:buClr>
                <a:srgbClr val="CBCECE"/>
              </a:buClr>
              <a:buFontTx/>
              <a:buNone/>
            </a:pPr>
            <a:r>
              <a:rPr lang="en-US" sz="3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	</a:t>
            </a:r>
            <a:r>
              <a:rPr lang="uk-UA" sz="3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- </a:t>
            </a:r>
            <a:r>
              <a:rPr lang="en-US" sz="3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interoperability</a:t>
            </a:r>
            <a:endParaRPr lang="uk-UA" sz="3200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ct val="0"/>
              </a:spcAft>
              <a:buClr>
                <a:srgbClr val="CBCECE"/>
              </a:buClr>
              <a:buFont typeface="Wingdings" pitchFamily="2" charset="2"/>
              <a:buChar char="ü"/>
            </a:pPr>
            <a:r>
              <a:rPr lang="en-US" sz="3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Non-functional testing: </a:t>
            </a:r>
            <a:endParaRPr lang="uk-UA" sz="3200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ct val="0"/>
              </a:spcAft>
              <a:buClr>
                <a:srgbClr val="CBCECE"/>
              </a:buClr>
              <a:buFontTx/>
              <a:buNone/>
            </a:pPr>
            <a:r>
              <a:rPr lang="uk-UA" sz="320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	</a:t>
            </a:r>
            <a:r>
              <a:rPr lang="uk-UA" sz="3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- </a:t>
            </a:r>
            <a:r>
              <a:rPr lang="en-US" sz="3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localization</a:t>
            </a:r>
            <a:endParaRPr lang="uk-UA" sz="3200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ct val="0"/>
              </a:spcAft>
              <a:buClr>
                <a:srgbClr val="CBCECE"/>
              </a:buClr>
              <a:buFontTx/>
              <a:buNone/>
            </a:pPr>
            <a:r>
              <a:rPr lang="uk-UA" sz="3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    -</a:t>
            </a:r>
            <a:r>
              <a:rPr lang="en-US" sz="32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internationalization</a:t>
            </a:r>
          </a:p>
          <a:p>
            <a:pPr marL="457200" indent="-457200" eaLnBrk="1" hangingPunct="1">
              <a:spcBef>
                <a:spcPct val="0"/>
              </a:spcBef>
              <a:spcAft>
                <a:spcPct val="0"/>
              </a:spcAft>
              <a:buClr>
                <a:srgbClr val="CBCECE"/>
              </a:buClr>
              <a:buFontTx/>
              <a:buNone/>
            </a:pPr>
            <a:r>
              <a:rPr lang="uk-UA" sz="240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   </a:t>
            </a:r>
          </a:p>
        </p:txBody>
      </p:sp>
      <p:sp>
        <p:nvSpPr>
          <p:cNvPr id="16386" name="Подзаголовок 5"/>
          <p:cNvSpPr txBox="1">
            <a:spLocks noGrp="1"/>
          </p:cNvSpPr>
          <p:nvPr>
            <p:ph type="subTitle" idx="2"/>
          </p:nvPr>
        </p:nvSpPr>
        <p:spPr>
          <a:xfrm>
            <a:off x="271463" y="908050"/>
            <a:ext cx="7375525" cy="454025"/>
          </a:xfrm>
        </p:spPr>
        <p:txBody>
          <a:bodyPr/>
          <a:lstStyle/>
          <a:p>
            <a:pPr eaLnBrk="1" hangingPunct="1">
              <a:spcAft>
                <a:spcPct val="0"/>
              </a:spcAft>
              <a:buClr>
                <a:srgbClr val="00B4D5"/>
              </a:buClr>
              <a:buFontTx/>
              <a:buNone/>
            </a:pPr>
            <a:endParaRPr lang="uk-UA" smtClean="0"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sp>
        <p:nvSpPr>
          <p:cNvPr id="16387" name="Shape 88"/>
          <p:cNvSpPr txBox="1">
            <a:spLocks noGrp="1"/>
          </p:cNvSpPr>
          <p:nvPr>
            <p:ph type="title" idx="4294967295"/>
          </p:nvPr>
        </p:nvSpPr>
        <p:spPr>
          <a:xfrm>
            <a:off x="468313" y="928688"/>
            <a:ext cx="8675687" cy="525462"/>
          </a:xfrm>
        </p:spPr>
        <p:txBody>
          <a:bodyPr tIns="45700" bIns="45700"/>
          <a:lstStyle/>
          <a:p>
            <a:pPr eaLnBrk="1" hangingPunct="1">
              <a:lnSpc>
                <a:spcPct val="90000"/>
              </a:lnSpc>
              <a:buSzPct val="25000"/>
            </a:pPr>
            <a:r>
              <a:rPr lang="en-US" sz="3500" smtClean="0">
                <a:solidFill>
                  <a:srgbClr val="00B4D5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Agenda</a:t>
            </a:r>
          </a:p>
        </p:txBody>
      </p:sp>
      <p:pic>
        <p:nvPicPr>
          <p:cNvPr id="16388" name="Shape 8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962605">
            <a:off x="5576888" y="1878013"/>
            <a:ext cx="3187700" cy="318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hape 94"/>
          <p:cNvSpPr txBox="1">
            <a:spLocks noGrp="1"/>
          </p:cNvSpPr>
          <p:nvPr>
            <p:ph type="body" idx="1"/>
          </p:nvPr>
        </p:nvSpPr>
        <p:spPr>
          <a:xfrm>
            <a:off x="0" y="1652588"/>
            <a:ext cx="8639175" cy="3895725"/>
          </a:xfrm>
        </p:spPr>
        <p:txBody>
          <a:bodyPr tIns="45700" bIns="45700"/>
          <a:lstStyle/>
          <a:p>
            <a:pPr marL="482600" lvl="1" indent="-304800"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2000" u="sng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Requirement</a:t>
            </a:r>
            <a:r>
              <a:rPr lang="en-US" sz="2000" b="1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: </a:t>
            </a: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As a User, I want to create a new board so I can manage my project</a:t>
            </a:r>
          </a:p>
          <a:p>
            <a:pPr marL="482600" lvl="1" indent="-304800"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endParaRPr lang="en-US" sz="2000" smtClean="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482600" lvl="1" indent="-304800" eaLnBrk="1" hangingPunct="1"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2000" u="sng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Testing Procedure:</a:t>
            </a:r>
          </a:p>
          <a:p>
            <a:pPr marL="482600" lvl="1" indent="-304800" eaLnBrk="1" hangingPunct="1">
              <a:spcAft>
                <a:spcPct val="0"/>
              </a:spcAft>
              <a:buClr>
                <a:srgbClr val="00B4D5"/>
              </a:buClr>
              <a:buSzTx/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Open URL: </a:t>
            </a:r>
            <a:r>
              <a:rPr lang="en-US" sz="2000" u="sng" smtClean="0">
                <a:solidFill>
                  <a:schemeClr val="hlink"/>
                </a:solidFill>
                <a:latin typeface="Tahoma" pitchFamily="34" charset="0"/>
                <a:cs typeface="Tahoma" pitchFamily="34" charset="0"/>
                <a:sym typeface="Tahoma" pitchFamily="34" charset="0"/>
                <a:hlinkClick r:id="rId3"/>
              </a:rPr>
              <a:t>https://trello.com</a:t>
            </a:r>
          </a:p>
          <a:p>
            <a:pPr marL="482600" lvl="1" indent="-304800" eaLnBrk="1" hangingPunct="1">
              <a:spcAft>
                <a:spcPct val="0"/>
              </a:spcAft>
              <a:buClr>
                <a:srgbClr val="00B4D5"/>
              </a:buClr>
              <a:buSzTx/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Log in to the system</a:t>
            </a:r>
          </a:p>
          <a:p>
            <a:pPr marL="482600" lvl="1" indent="-304800" eaLnBrk="1" hangingPunct="1">
              <a:spcAft>
                <a:spcPct val="0"/>
              </a:spcAft>
              <a:buClr>
                <a:srgbClr val="00B4D5"/>
              </a:buClr>
              <a:buSzTx/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Click the "+" in the header and select “Create Board…"</a:t>
            </a:r>
            <a:r>
              <a:rPr lang="en-US" sz="1800" smtClean="0">
                <a:latin typeface="Tahoma" pitchFamily="34" charset="0"/>
                <a:cs typeface="Tahoma" pitchFamily="34" charset="0"/>
                <a:sym typeface="Tahoma" pitchFamily="34" charset="0"/>
              </a:rPr>
              <a:t> </a:t>
            </a:r>
          </a:p>
          <a:p>
            <a:pPr marL="482600" lvl="1" indent="-304800" eaLnBrk="1" hangingPunct="1">
              <a:spcAft>
                <a:spcPct val="0"/>
              </a:spcAft>
              <a:buClr>
                <a:srgbClr val="00B4D5"/>
              </a:buClr>
              <a:buSzTx/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Enter the title of a new board</a:t>
            </a:r>
            <a:r>
              <a:rPr lang="en-US" sz="1800" smtClean="0">
                <a:latin typeface="Tahoma" pitchFamily="34" charset="0"/>
                <a:cs typeface="Tahoma" pitchFamily="34" charset="0"/>
                <a:sym typeface="Tahoma" pitchFamily="34" charset="0"/>
              </a:rPr>
              <a:t> </a:t>
            </a:r>
          </a:p>
          <a:p>
            <a:pPr marL="482600" lvl="1" indent="-304800" eaLnBrk="1" hangingPunct="1"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endParaRPr lang="en-US" sz="1800" smtClean="0"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482600" lvl="1" indent="-304800" eaLnBrk="1" hangingPunct="1"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2000" u="sng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Expected result:</a:t>
            </a:r>
          </a:p>
          <a:p>
            <a:pPr marL="342900" indent="-342900" eaLnBrk="1" hangingPunct="1"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	A new board is created</a:t>
            </a:r>
          </a:p>
          <a:p>
            <a:pPr marL="342900" indent="-342900" eaLnBrk="1" hangingPunct="1">
              <a:spcAft>
                <a:spcPct val="0"/>
              </a:spcAft>
              <a:buClr>
                <a:srgbClr val="171B65"/>
              </a:buClr>
              <a:buSzTx/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sp>
        <p:nvSpPr>
          <p:cNvPr id="18434" name="Shape 95"/>
          <p:cNvSpPr txBox="1">
            <a:spLocks noGrp="1"/>
          </p:cNvSpPr>
          <p:nvPr>
            <p:ph type="subTitle" idx="2"/>
          </p:nvPr>
        </p:nvSpPr>
        <p:spPr>
          <a:xfrm>
            <a:off x="271463" y="908050"/>
            <a:ext cx="7375525" cy="454025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3200" smtClean="0">
                <a:solidFill>
                  <a:srgbClr val="00B4D5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Smoke testing</a:t>
            </a:r>
          </a:p>
          <a:p>
            <a:pPr eaLnBrk="1" hangingPunct="1"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endParaRPr lang="en-US" sz="3200" smtClean="0"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pic>
        <p:nvPicPr>
          <p:cNvPr id="18435" name="Shape 96"/>
          <p:cNvPicPr preferRelativeResize="0"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2400" y="4648200"/>
            <a:ext cx="4999038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Shape 119"/>
          <p:cNvPicPr preferRelativeResize="0">
            <a:picLocks noChangeAspect="1" noChangeArrowheads="1"/>
          </p:cNvPicPr>
          <p:nvPr/>
        </p:nvPicPr>
        <p:blipFill>
          <a:blip r:embed="rId5"/>
          <a:srcRect l="380" t="-3468" r="-378" b="3470"/>
          <a:stretch>
            <a:fillRect/>
          </a:stretch>
        </p:blipFill>
        <p:spPr bwMode="auto">
          <a:xfrm>
            <a:off x="2843213" y="5373688"/>
            <a:ext cx="17335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hape 102"/>
          <p:cNvSpPr txBox="1">
            <a:spLocks noGrp="1"/>
          </p:cNvSpPr>
          <p:nvPr>
            <p:ph type="subTitle" idx="1"/>
          </p:nvPr>
        </p:nvSpPr>
        <p:spPr>
          <a:xfrm>
            <a:off x="304800" y="990600"/>
            <a:ext cx="7366000" cy="454025"/>
          </a:xfrm>
        </p:spPr>
        <p:txBody>
          <a:bodyPr tIns="45700" bIns="45700"/>
          <a:lstStyle/>
          <a:p>
            <a:pPr ea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Positive testing</a:t>
            </a:r>
          </a:p>
          <a:p>
            <a:pPr eaLnBrk="1" hangingPunct="1">
              <a:lnSpc>
                <a:spcPct val="70000"/>
              </a:lnSpc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endParaRPr lang="en-US" sz="2100" smtClean="0">
              <a:solidFill>
                <a:srgbClr val="000000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81000" y="1828800"/>
            <a:ext cx="8223250" cy="3505200"/>
          </a:xfrm>
          <a:prstGeom prst="rect">
            <a:avLst/>
          </a:prstGeom>
          <a:noFill/>
          <a:ln w="9525" cap="flat" cmpd="sng">
            <a:solidFill>
              <a:schemeClr val="accent2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/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en-US" sz="2000" u="sng" kern="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Requirement:</a:t>
            </a:r>
            <a:r>
              <a:rPr lang="en-US" sz="2000" b="1" kern="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kern="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As a User, I want to move the cards from list to list on</a:t>
            </a:r>
            <a:r>
              <a:rPr lang="uk-UA" sz="2000" kern="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kern="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board to indicate progress in my project</a:t>
            </a:r>
          </a:p>
          <a:p>
            <a:pPr marL="342900" lvl="1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sz="2000" b="1" kern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1" indent="-342900" fontAlgn="auto"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en-US" sz="2000" u="sng" kern="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Testing Procedure: </a:t>
            </a:r>
          </a:p>
          <a:p>
            <a:pPr marL="457200" indent="-35560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ahoma"/>
              <a:buAutoNum type="arabicPeriod"/>
              <a:defRPr/>
            </a:pPr>
            <a:r>
              <a:rPr lang="en-US" sz="2000" kern="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Open URL: </a:t>
            </a:r>
            <a:r>
              <a:rPr lang="en-US" sz="2000" u="sng" kern="0" dirty="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https://trello.com</a:t>
            </a:r>
          </a:p>
          <a:p>
            <a:pPr marL="457200" indent="-35560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ahoma"/>
              <a:buAutoNum type="arabicPeriod"/>
              <a:defRPr/>
            </a:pPr>
            <a:r>
              <a:rPr lang="en-US" sz="2000" kern="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Log in to the system</a:t>
            </a:r>
          </a:p>
          <a:p>
            <a:pPr marL="457200" indent="-35560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ahoma"/>
              <a:buAutoNum type="arabicPeriod"/>
              <a:defRPr/>
            </a:pPr>
            <a:r>
              <a:rPr lang="en-US" sz="2000" kern="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Open the existing board</a:t>
            </a:r>
          </a:p>
          <a:p>
            <a:pPr marL="457200" indent="-35560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ahoma"/>
              <a:buAutoNum type="arabicPeriod"/>
              <a:defRPr/>
            </a:pPr>
            <a:r>
              <a:rPr lang="en-US" sz="2000" kern="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Drag and drop a card from one list to another</a:t>
            </a:r>
          </a:p>
          <a:p>
            <a:pPr marL="342900" lvl="1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sz="2000" b="1" kern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en-US" sz="2000" u="sng" kern="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Expected result: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en-US" sz="2000" kern="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card from one list 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en-US" sz="2000" kern="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is moved to another list</a:t>
            </a:r>
          </a:p>
        </p:txBody>
      </p:sp>
      <p:pic>
        <p:nvPicPr>
          <p:cNvPr id="20483" name="Shape 104"/>
          <p:cNvPicPr preferRelativeResize="0"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95750" y="4286250"/>
            <a:ext cx="466725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Shape 119"/>
          <p:cNvPicPr preferRelativeResize="0">
            <a:picLocks noChangeAspect="1" noChangeArrowheads="1"/>
          </p:cNvPicPr>
          <p:nvPr/>
        </p:nvPicPr>
        <p:blipFill>
          <a:blip r:embed="rId5"/>
          <a:srcRect l="380" t="-3468" r="-378" b="3470"/>
          <a:stretch>
            <a:fillRect/>
          </a:stretch>
        </p:blipFill>
        <p:spPr bwMode="auto">
          <a:xfrm>
            <a:off x="3348038" y="5373688"/>
            <a:ext cx="17335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hape 110"/>
          <p:cNvSpPr txBox="1">
            <a:spLocks noGrp="1"/>
          </p:cNvSpPr>
          <p:nvPr>
            <p:ph type="body" idx="1"/>
          </p:nvPr>
        </p:nvSpPr>
        <p:spPr>
          <a:xfrm>
            <a:off x="271463" y="1552575"/>
            <a:ext cx="8613775" cy="4949825"/>
          </a:xfrm>
        </p:spPr>
        <p:txBody>
          <a:bodyPr tIns="45700" bIns="45700"/>
          <a:lstStyle/>
          <a:p>
            <a:pPr marL="177800" indent="-177800"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endParaRPr lang="en-US" sz="2000" u="sng" smtClean="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177800" indent="-177800"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2000" u="sng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Requirement</a:t>
            </a: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:</a:t>
            </a:r>
            <a:r>
              <a:rPr lang="en-US" sz="2000" b="1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</a:t>
            </a: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As a registered User I should enter a valid password in ‘Password’ field to enter the system</a:t>
            </a:r>
          </a:p>
          <a:p>
            <a:pPr marL="177800" indent="-177800" eaLnBrk="1" hangingPunct="1"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2000" u="sng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Testing Procedure: </a:t>
            </a:r>
          </a:p>
          <a:p>
            <a:pPr marL="177800" indent="-177800"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Open URL: </a:t>
            </a:r>
            <a:r>
              <a:rPr lang="en-US" sz="2000" u="sng" smtClean="0">
                <a:solidFill>
                  <a:schemeClr val="hlink"/>
                </a:solidFill>
                <a:latin typeface="Tahoma" pitchFamily="34" charset="0"/>
                <a:cs typeface="Tahoma" pitchFamily="34" charset="0"/>
                <a:sym typeface="Tahoma" pitchFamily="34" charset="0"/>
                <a:hlinkClick r:id="rId3"/>
              </a:rPr>
              <a:t>https://trello.com/login</a:t>
            </a:r>
          </a:p>
          <a:p>
            <a:pPr marL="177800" indent="-177800"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Type valid values into ‘Email’ field</a:t>
            </a:r>
          </a:p>
          <a:p>
            <a:pPr marL="177800" indent="-177800"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Type invalid password into ‘Password’ field</a:t>
            </a:r>
          </a:p>
          <a:p>
            <a:pPr marL="177800" indent="-177800"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Press ‘Log in’ button</a:t>
            </a:r>
          </a:p>
          <a:p>
            <a:pPr marL="177800" indent="-177800"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endParaRPr lang="en-US" sz="2000" u="sng" smtClean="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177800" indent="-177800" eaLnBrk="1" hangingPunct="1"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2000" u="sng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Expected result:</a:t>
            </a:r>
          </a:p>
          <a:p>
            <a:pPr marL="177800" indent="-17780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1. The user is not logged in</a:t>
            </a:r>
          </a:p>
          <a:p>
            <a:pPr marL="177800" indent="-17780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2000" smtClean="0">
                <a:latin typeface="Quattrocento Sans"/>
                <a:cs typeface="Tahoma" pitchFamily="34" charset="0"/>
                <a:sym typeface="Quattrocento Sans"/>
              </a:rPr>
              <a:t> </a:t>
            </a: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2.  Entered in ‘Password’ field symbols are transformed into bullets</a:t>
            </a:r>
          </a:p>
          <a:p>
            <a:pPr marL="177800" indent="-17780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3. An error message is displayed</a:t>
            </a:r>
          </a:p>
          <a:p>
            <a:pPr marL="177800" indent="-177800" eaLnBrk="1" hangingPunct="1"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endParaRPr lang="en-US" sz="2000" b="1" smtClean="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177800" indent="-177800" eaLnBrk="1" hangingPunct="1"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endParaRPr lang="en-US" sz="2400" smtClean="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sp>
        <p:nvSpPr>
          <p:cNvPr id="22530" name="Shape 111"/>
          <p:cNvSpPr txBox="1">
            <a:spLocks noGrp="1"/>
          </p:cNvSpPr>
          <p:nvPr>
            <p:ph type="subTitle" idx="3"/>
          </p:nvPr>
        </p:nvSpPr>
        <p:spPr>
          <a:xfrm>
            <a:off x="250825" y="908050"/>
            <a:ext cx="7375525" cy="454025"/>
          </a:xfrm>
        </p:spPr>
        <p:txBody>
          <a:bodyPr tIns="45700" bIns="45700"/>
          <a:lstStyle/>
          <a:p>
            <a:pPr marL="228600" indent="-228600" ea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B4D5"/>
              </a:buClr>
              <a:buSzPct val="25000"/>
              <a:buFontTx/>
              <a:buNone/>
            </a:pPr>
            <a:r>
              <a:rPr lang="en-US" sz="320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Negative testing</a:t>
            </a:r>
          </a:p>
        </p:txBody>
      </p:sp>
      <p:pic>
        <p:nvPicPr>
          <p:cNvPr id="22531" name="Shape 118"/>
          <p:cNvPicPr preferRelativeResize="0"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0063" y="2420938"/>
            <a:ext cx="3211512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Shape 119"/>
          <p:cNvPicPr preferRelativeResize="0">
            <a:picLocks noChangeAspect="1" noChangeArrowheads="1"/>
          </p:cNvPicPr>
          <p:nvPr/>
        </p:nvPicPr>
        <p:blipFill>
          <a:blip r:embed="rId5"/>
          <a:srcRect l="380" t="-3468" r="-378" b="3470"/>
          <a:stretch>
            <a:fillRect/>
          </a:stretch>
        </p:blipFill>
        <p:spPr bwMode="auto">
          <a:xfrm>
            <a:off x="7235825" y="4149725"/>
            <a:ext cx="17335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Functional testing: suitability</a:t>
            </a:r>
            <a:br>
              <a:rPr lang="en-US" sz="320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</a:br>
            <a:endParaRPr lang="en-US" sz="3200" smtClean="0">
              <a:solidFill>
                <a:schemeClr val="accent2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sp>
        <p:nvSpPr>
          <p:cNvPr id="24578" name="Text Box 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9388" lvl="1" indent="0" eaLnBrk="1" hangingPunct="1">
              <a:buSzPct val="25000"/>
              <a:buFontTx/>
              <a:buNone/>
            </a:pPr>
            <a:r>
              <a:rPr lang="en-US" sz="2000" u="sng" smtClean="0">
                <a:solidFill>
                  <a:srgbClr val="FFFFFF"/>
                </a:solidFill>
                <a:latin typeface="Tahoma" pitchFamily="34" charset="0"/>
                <a:cs typeface="Arial" charset="0"/>
                <a:sym typeface="Tahoma" pitchFamily="34" charset="0"/>
              </a:rPr>
              <a:t>Requirement:</a:t>
            </a:r>
            <a:r>
              <a:rPr lang="en-US" sz="2000" b="1" smtClean="0">
                <a:solidFill>
                  <a:srgbClr val="FFFFFF"/>
                </a:solidFill>
                <a:latin typeface="Tahoma" pitchFamily="34" charset="0"/>
                <a:cs typeface="Arial" charset="0"/>
                <a:sym typeface="Tahoma" pitchFamily="34" charset="0"/>
              </a:rPr>
              <a:t> </a:t>
            </a: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Arial" charset="0"/>
                <a:sym typeface="Tahoma" pitchFamily="34" charset="0"/>
              </a:rPr>
              <a:t>As a User, I want adding members to the board so I allow everyone to visually see each phase of the project</a:t>
            </a:r>
          </a:p>
          <a:p>
            <a:pPr marL="179388" lvl="1" indent="0" eaLnBrk="1" hangingPunct="1">
              <a:buSzPct val="25000"/>
              <a:buFontTx/>
              <a:buNone/>
            </a:pPr>
            <a:endParaRPr lang="en-US" sz="2000" smtClean="0">
              <a:solidFill>
                <a:schemeClr val="bg1"/>
              </a:solidFill>
              <a:latin typeface="Tahoma" pitchFamily="34" charset="0"/>
              <a:cs typeface="Arial" charset="0"/>
              <a:sym typeface="Tahoma" pitchFamily="34" charset="0"/>
            </a:endParaRPr>
          </a:p>
          <a:p>
            <a:pPr marL="0" indent="0" eaLnBrk="1" hangingPunct="1">
              <a:buClr>
                <a:srgbClr val="00B4D5"/>
              </a:buClr>
              <a:buFontTx/>
              <a:buNone/>
            </a:pP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  </a:t>
            </a:r>
            <a:r>
              <a:rPr lang="en-US" sz="2000" u="sng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Testing Procedure:</a:t>
            </a:r>
          </a:p>
          <a:p>
            <a:pPr marL="179388" lvl="1" indent="0" eaLnBrk="1" hangingPunct="1">
              <a:spcBef>
                <a:spcPts val="500"/>
              </a:spcBef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Open URL: </a:t>
            </a:r>
            <a:r>
              <a:rPr lang="en-US" sz="2000" u="sng" smtClean="0">
                <a:solidFill>
                  <a:schemeClr val="hlink"/>
                </a:solidFill>
                <a:latin typeface="Tahoma" pitchFamily="34" charset="0"/>
                <a:cs typeface="Tahoma" pitchFamily="34" charset="0"/>
                <a:sym typeface="Tahoma" pitchFamily="34" charset="0"/>
                <a:hlinkClick r:id="rId2"/>
              </a:rPr>
              <a:t>https://trello.com</a:t>
            </a:r>
          </a:p>
          <a:p>
            <a:pPr marL="179388" lvl="1" indent="0" eaLnBrk="1" hangingPunct="1">
              <a:spcBef>
                <a:spcPts val="500"/>
              </a:spcBef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Log in to the system</a:t>
            </a:r>
          </a:p>
          <a:p>
            <a:pPr marL="179388" lvl="1" indent="0" eaLnBrk="1" hangingPunct="1">
              <a:spcBef>
                <a:spcPts val="500"/>
              </a:spcBef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Open an existing board</a:t>
            </a:r>
          </a:p>
          <a:p>
            <a:pPr marL="179388" lvl="1" indent="0" eaLnBrk="1" hangingPunct="1">
              <a:spcBef>
                <a:spcPts val="500"/>
              </a:spcBef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Arial" charset="0"/>
                <a:sym typeface="Tahoma" pitchFamily="34" charset="0"/>
              </a:rPr>
              <a:t>Click the sidebar menu on the right hand side</a:t>
            </a:r>
            <a:r>
              <a:rPr lang="en-US" smtClean="0">
                <a:latin typeface="Arial" charset="0"/>
                <a:cs typeface="Arial" charset="0"/>
                <a:sym typeface="Tahoma" pitchFamily="34" charset="0"/>
              </a:rPr>
              <a:t>  </a:t>
            </a:r>
          </a:p>
          <a:p>
            <a:pPr marL="179388" lvl="1" indent="0" eaLnBrk="1" hangingPunct="1">
              <a:spcBef>
                <a:spcPts val="500"/>
              </a:spcBef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Arial" charset="0"/>
                <a:sym typeface="Tahoma" pitchFamily="34" charset="0"/>
              </a:rPr>
              <a:t>Click the “Add Members” button and enter their name (if they’re on Trello) or their email address (if they’re new to Trello) </a:t>
            </a:r>
          </a:p>
          <a:p>
            <a:pPr marL="179388" lvl="1" indent="0" eaLnBrk="1" hangingPunct="1">
              <a:spcBef>
                <a:spcPts val="500"/>
              </a:spcBef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Arial" charset="0"/>
                <a:sym typeface="Tahoma" pitchFamily="34" charset="0"/>
              </a:rPr>
              <a:t> Select members to be added</a:t>
            </a:r>
          </a:p>
          <a:p>
            <a:pPr marL="179388" lvl="1" indent="0" eaLnBrk="1" hangingPunct="1">
              <a:spcBef>
                <a:spcPts val="500"/>
              </a:spcBef>
              <a:buClr>
                <a:srgbClr val="00B4D5"/>
              </a:buClr>
              <a:buFontTx/>
              <a:buNone/>
            </a:pPr>
            <a:endParaRPr lang="en-US" sz="2000" smtClean="0">
              <a:solidFill>
                <a:schemeClr val="bg1"/>
              </a:solidFill>
              <a:latin typeface="Tahoma" pitchFamily="34" charset="0"/>
              <a:cs typeface="Arial" charset="0"/>
              <a:sym typeface="Tahoma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Functional testing: suitability</a:t>
            </a:r>
            <a:br>
              <a:rPr lang="en-US" sz="320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</a:br>
            <a:endParaRPr lang="en-US" sz="3200" smtClean="0">
              <a:solidFill>
                <a:schemeClr val="accent2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sp>
        <p:nvSpPr>
          <p:cNvPr id="25602" name="Text Box 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00B4D5"/>
              </a:buClr>
              <a:buSzPct val="25000"/>
              <a:buFontTx/>
              <a:buNone/>
            </a:pPr>
            <a:r>
              <a:rPr lang="en-US" sz="2000" u="sng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Expected result:</a:t>
            </a:r>
          </a:p>
          <a:p>
            <a:pPr eaLnBrk="1" hangingPunct="1">
              <a:buClr>
                <a:srgbClr val="00B4D5"/>
              </a:buClr>
              <a:buSzPct val="25000"/>
              <a:buFontTx/>
              <a:buNone/>
            </a:pPr>
            <a:endParaRPr lang="en-US" sz="2000" u="sng" smtClean="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eaLnBrk="1" hangingPunct="1">
              <a:buClr>
                <a:srgbClr val="00B4D5"/>
              </a:buClr>
              <a:buSzPct val="25000"/>
              <a:buFontTx/>
              <a:buNone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New members are shown in a</a:t>
            </a:r>
          </a:p>
          <a:p>
            <a:pPr eaLnBrk="1" hangingPunct="1">
              <a:buClr>
                <a:srgbClr val="00B4D5"/>
              </a:buClr>
              <a:buSzPct val="25000"/>
              <a:buFontTx/>
              <a:buNone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“Members” section of the board</a:t>
            </a:r>
          </a:p>
          <a:p>
            <a:pPr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sz="2000" smtClean="0">
              <a:latin typeface="Tahoma" pitchFamily="34" charset="0"/>
              <a:cs typeface="Arial" charset="0"/>
            </a:endParaRPr>
          </a:p>
        </p:txBody>
      </p:sp>
      <p:pic>
        <p:nvPicPr>
          <p:cNvPr id="25603" name="Picture 5" descr="2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8263" y="1628775"/>
            <a:ext cx="315277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6" descr="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00" y="3357563"/>
            <a:ext cx="28765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Shape 119"/>
          <p:cNvPicPr preferRelativeResize="0">
            <a:picLocks noChangeAspect="1" noChangeArrowheads="1"/>
          </p:cNvPicPr>
          <p:nvPr/>
        </p:nvPicPr>
        <p:blipFill>
          <a:blip r:embed="rId4"/>
          <a:srcRect l="380" t="-3468" r="-378" b="3470"/>
          <a:stretch>
            <a:fillRect/>
          </a:stretch>
        </p:blipFill>
        <p:spPr bwMode="auto">
          <a:xfrm>
            <a:off x="7235825" y="3860800"/>
            <a:ext cx="17335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Functional testing: security</a:t>
            </a:r>
            <a:br>
              <a:rPr lang="en-US" sz="320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</a:br>
            <a:endParaRPr lang="en-US" sz="3200" smtClean="0">
              <a:solidFill>
                <a:schemeClr val="accent2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</p:txBody>
      </p:sp>
      <p:sp>
        <p:nvSpPr>
          <p:cNvPr id="26626" name="Text Box 3"/>
          <p:cNvSpPr txBox="1">
            <a:spLocks noGrp="1"/>
          </p:cNvSpPr>
          <p:nvPr>
            <p:ph type="body" idx="1"/>
          </p:nvPr>
        </p:nvSpPr>
        <p:spPr>
          <a:xfrm>
            <a:off x="279400" y="1657350"/>
            <a:ext cx="5084763" cy="4940300"/>
          </a:xfrm>
        </p:spPr>
        <p:txBody>
          <a:bodyPr/>
          <a:lstStyle/>
          <a:p>
            <a:pPr marL="179388" lvl="1" indent="0" eaLnBrk="1" hangingPunct="1">
              <a:buSzPct val="25000"/>
              <a:buFontTx/>
              <a:buNone/>
            </a:pPr>
            <a:r>
              <a:rPr lang="en-US" sz="2000" u="sng" smtClean="0">
                <a:solidFill>
                  <a:srgbClr val="FFFFFF"/>
                </a:solidFill>
                <a:latin typeface="Tahoma" pitchFamily="34" charset="0"/>
                <a:cs typeface="Arial" charset="0"/>
                <a:sym typeface="Tahoma" pitchFamily="34" charset="0"/>
              </a:rPr>
              <a:t>Requirement:</a:t>
            </a:r>
            <a:r>
              <a:rPr lang="en-US" sz="2000" b="1" smtClean="0">
                <a:solidFill>
                  <a:srgbClr val="FFFFFF"/>
                </a:solidFill>
                <a:latin typeface="Tahoma" pitchFamily="34" charset="0"/>
                <a:cs typeface="Arial" charset="0"/>
                <a:sym typeface="Tahoma" pitchFamily="34" charset="0"/>
              </a:rPr>
              <a:t> </a:t>
            </a: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With Trello Free user can</a:t>
            </a:r>
            <a:r>
              <a:rPr lang="en-US" sz="2000" b="1" smtClean="0">
                <a:solidFill>
                  <a:srgbClr val="FFFFFF"/>
                </a:solidFill>
                <a:latin typeface="Tahoma" pitchFamily="34" charset="0"/>
                <a:cs typeface="Arial" charset="0"/>
                <a:sym typeface="Tahoma" pitchFamily="34" charset="0"/>
              </a:rPr>
              <a:t> </a:t>
            </a: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attach files up to 10MB </a:t>
            </a:r>
          </a:p>
          <a:p>
            <a:pPr marL="179388" lvl="1" indent="0" eaLnBrk="1" hangingPunct="1">
              <a:buSzPct val="25000"/>
              <a:buFontTx/>
              <a:buNone/>
            </a:pPr>
            <a:endParaRPr lang="en-US" sz="2000" smtClean="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0" indent="0" eaLnBrk="1" hangingPunct="1">
              <a:buClr>
                <a:srgbClr val="00B4D5"/>
              </a:buClr>
              <a:buFontTx/>
              <a:buNone/>
            </a:pPr>
            <a:r>
              <a:rPr lang="en-US" sz="20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  </a:t>
            </a:r>
            <a:r>
              <a:rPr lang="en-US" sz="2000" u="sng" smtClean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Testing Procedure:</a:t>
            </a:r>
          </a:p>
          <a:p>
            <a:pPr marL="179388" lvl="1" indent="0" eaLnBrk="1" hangingPunct="1">
              <a:spcBef>
                <a:spcPts val="500"/>
              </a:spcBef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Open URL: </a:t>
            </a:r>
            <a:r>
              <a:rPr lang="en-US" sz="2000" u="sng" smtClean="0">
                <a:solidFill>
                  <a:schemeClr val="hlink"/>
                </a:solidFill>
                <a:latin typeface="Tahoma" pitchFamily="34" charset="0"/>
                <a:cs typeface="Tahoma" pitchFamily="34" charset="0"/>
                <a:sym typeface="Tahoma" pitchFamily="34" charset="0"/>
                <a:hlinkClick r:id="rId2"/>
              </a:rPr>
              <a:t>https://trello.com</a:t>
            </a:r>
          </a:p>
          <a:p>
            <a:pPr marL="179388" lvl="1" indent="0" eaLnBrk="1" hangingPunct="1">
              <a:spcBef>
                <a:spcPts val="500"/>
              </a:spcBef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Log in to the system</a:t>
            </a:r>
          </a:p>
          <a:p>
            <a:pPr marL="179388" lvl="1" indent="0" eaLnBrk="1" hangingPunct="1">
              <a:spcBef>
                <a:spcPts val="500"/>
              </a:spcBef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Open an existing board</a:t>
            </a:r>
          </a:p>
          <a:p>
            <a:pPr marL="179388" lvl="1" indent="0" eaLnBrk="1" hangingPunct="1">
              <a:spcBef>
                <a:spcPts val="500"/>
              </a:spcBef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Click the front of the card to open it </a:t>
            </a:r>
          </a:p>
          <a:p>
            <a:pPr marL="179388" lvl="1" indent="0" eaLnBrk="1" hangingPunct="1">
              <a:spcBef>
                <a:spcPts val="500"/>
              </a:spcBef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Click the "Attachment" button on the right side of the card to upload</a:t>
            </a:r>
          </a:p>
          <a:p>
            <a:pPr marL="179388" lvl="1" indent="0" eaLnBrk="1" hangingPunct="1">
              <a:spcBef>
                <a:spcPts val="500"/>
              </a:spcBef>
              <a:buClr>
                <a:srgbClr val="00B4D5"/>
              </a:buClr>
              <a:buFontTx/>
              <a:buAutoNum type="arabicPeriod"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Choose the file from a drive which size is more than 10MB</a:t>
            </a:r>
          </a:p>
          <a:p>
            <a:pPr marL="179388" lvl="1" indent="0" eaLnBrk="1" hangingPunct="1">
              <a:spcBef>
                <a:spcPts val="500"/>
              </a:spcBef>
              <a:buClr>
                <a:srgbClr val="00B4D5"/>
              </a:buClr>
              <a:buFontTx/>
              <a:buAutoNum type="arabicPeriod"/>
            </a:pPr>
            <a:endParaRPr lang="en-US" sz="2000" smtClean="0">
              <a:solidFill>
                <a:srgbClr val="FFFFFF"/>
              </a:solidFill>
              <a:latin typeface="Tahoma" pitchFamily="34" charset="0"/>
              <a:cs typeface="Tahoma" pitchFamily="34" charset="0"/>
              <a:sym typeface="Tahoma" pitchFamily="34" charset="0"/>
            </a:endParaRPr>
          </a:p>
          <a:p>
            <a:pPr marL="0" indent="0" eaLnBrk="1" hangingPunct="1">
              <a:buClr>
                <a:srgbClr val="00B4D5"/>
              </a:buClr>
              <a:buSzPct val="25000"/>
              <a:buFontTx/>
              <a:buNone/>
            </a:pP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  </a:t>
            </a:r>
            <a:r>
              <a:rPr lang="en-US" sz="2000" u="sng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Expected result:</a:t>
            </a:r>
            <a:r>
              <a:rPr lang="en-US" sz="200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  </a:t>
            </a:r>
            <a:r>
              <a:rPr lang="en-US" sz="2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Tahoma" pitchFamily="34" charset="0"/>
                <a:sym typeface="Tahoma" pitchFamily="34" charset="0"/>
              </a:rPr>
              <a:t>The file is not uploaded</a:t>
            </a:r>
          </a:p>
        </p:txBody>
      </p:sp>
      <p:pic>
        <p:nvPicPr>
          <p:cNvPr id="26627" name="Picture 4" descr="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0063" y="1412875"/>
            <a:ext cx="291465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Shape 119"/>
          <p:cNvPicPr preferRelativeResize="0">
            <a:picLocks noChangeAspect="1" noChangeArrowheads="1"/>
          </p:cNvPicPr>
          <p:nvPr/>
        </p:nvPicPr>
        <p:blipFill>
          <a:blip r:embed="rId4"/>
          <a:srcRect l="380" t="-3468" r="-378" b="3470"/>
          <a:stretch>
            <a:fillRect/>
          </a:stretch>
        </p:blipFill>
        <p:spPr bwMode="auto">
          <a:xfrm>
            <a:off x="7164388" y="4868863"/>
            <a:ext cx="17335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tle Slides Brand Panel">
  <a:themeElements>
    <a:clrScheme name="SoftServe Color Scheme">
      <a:dk1>
        <a:srgbClr val="13151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BED62F"/>
      </a:accent3>
      <a:accent4>
        <a:srgbClr val="CBCECE"/>
      </a:accent4>
      <a:accent5>
        <a:srgbClr val="515D65"/>
      </a:accent5>
      <a:accent6>
        <a:srgbClr val="FFFFFF"/>
      </a:accent6>
      <a:hlink>
        <a:srgbClr val="00B4D5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Slides Brand Panel">
  <a:themeElements>
    <a:clrScheme name="SoftServe Color Scheme">
      <a:dk1>
        <a:srgbClr val="13151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BED62F"/>
      </a:accent3>
      <a:accent4>
        <a:srgbClr val="CBCECE"/>
      </a:accent4>
      <a:accent5>
        <a:srgbClr val="515D65"/>
      </a:accent5>
      <a:accent6>
        <a:srgbClr val="FFFFFF"/>
      </a:accent6>
      <a:hlink>
        <a:srgbClr val="00B4D5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624</Words>
  <PresentationFormat>Экран (4:3)</PresentationFormat>
  <Paragraphs>129</Paragraphs>
  <Slides>14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Шаблон оформления</vt:lpstr>
      </vt:variant>
      <vt:variant>
        <vt:i4>5</vt:i4>
      </vt:variant>
      <vt:variant>
        <vt:lpstr>Заголовки слайдов</vt:lpstr>
      </vt:variant>
      <vt:variant>
        <vt:i4>14</vt:i4>
      </vt:variant>
    </vt:vector>
  </HeadingPairs>
  <TitlesOfParts>
    <vt:vector size="24" baseType="lpstr">
      <vt:lpstr>Arial</vt:lpstr>
      <vt:lpstr>Tahoma</vt:lpstr>
      <vt:lpstr>Wingdings</vt:lpstr>
      <vt:lpstr>Quattrocento Sans</vt:lpstr>
      <vt:lpstr>Times New Roman</vt:lpstr>
      <vt:lpstr>Title Slides Brand Panel</vt:lpstr>
      <vt:lpstr>Title Slides Brand Panel</vt:lpstr>
      <vt:lpstr>Title Slides Brand Panel</vt:lpstr>
      <vt:lpstr>Title Slides Brand Panel</vt:lpstr>
      <vt:lpstr>Title Slides Brand Panel</vt:lpstr>
      <vt:lpstr>Слайд 1</vt:lpstr>
      <vt:lpstr>Слайд 2</vt:lpstr>
      <vt:lpstr>Agenda</vt:lpstr>
      <vt:lpstr>Слайд 4</vt:lpstr>
      <vt:lpstr>Слайд 5</vt:lpstr>
      <vt:lpstr>Слайд 6</vt:lpstr>
      <vt:lpstr>Functional testing: suitability </vt:lpstr>
      <vt:lpstr>Functional testing: suitability </vt:lpstr>
      <vt:lpstr>Functional testing: security </vt:lpstr>
      <vt:lpstr>Слайд 10</vt:lpstr>
      <vt:lpstr>Слайд 11</vt:lpstr>
      <vt:lpstr>Слайд 12</vt:lpstr>
      <vt:lpstr>Слайд 13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Home1</dc:creator>
  <cp:lastModifiedBy>Spring</cp:lastModifiedBy>
  <cp:revision>15</cp:revision>
  <dcterms:modified xsi:type="dcterms:W3CDTF">2016-05-23T14:49:25Z</dcterms:modified>
</cp:coreProperties>
</file>