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1" r:id="rId11"/>
    <p:sldId id="268" r:id="rId12"/>
    <p:sldId id="265" r:id="rId13"/>
    <p:sldId id="270" r:id="rId14"/>
    <p:sldId id="267" r:id="rId15"/>
    <p:sldId id="269" r:id="rId16"/>
  </p:sldIdLst>
  <p:sldSz cx="9144000" cy="6858000" type="screen4x3"/>
  <p:notesSz cx="6858000" cy="9144000"/>
  <p:embeddedFontLst>
    <p:embeddedFont>
      <p:font typeface="Tahoma" pitchFamily="34" charset="0"/>
      <p:regular r:id="rId18"/>
      <p:bold r:id="rId19"/>
    </p:embeddedFont>
    <p:embeddedFont>
      <p:font typeface="Quattrocento Sans" charset="0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0" name="Shape 71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8" name="Shape 77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6" name="Shape 8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9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4" name="Shape 92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2" name="Shape 100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0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0" name="Shape 108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25602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27650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29698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hape 1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13"/>
          <p:cNvSpPr txBox="1">
            <a:spLocks noChangeArrowheads="1"/>
          </p:cNvSpPr>
          <p:nvPr/>
        </p:nvSpPr>
        <p:spPr bwMode="auto">
          <a:xfrm>
            <a:off x="-566738" y="4259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defRPr/>
            </a:pPr>
            <a:endParaRPr lang="en-US" sz="18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891541" y="2701639"/>
            <a:ext cx="5723399" cy="173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91545" y="1963231"/>
            <a:ext cx="6727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72143" y="1592494"/>
            <a:ext cx="8675400" cy="50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733" marR="0" lvl="1" indent="-1015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▪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2885" marR="0" lvl="2" indent="-10148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-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039" marR="0" lvl="3" indent="-1293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Tahoma"/>
              <a:buChar char="▪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2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72142" y="1590675"/>
            <a:ext cx="8655900" cy="500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578" marR="0" lvl="0" indent="-8887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733" marR="0" lvl="1" indent="-1015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2885" marR="0" lvl="2" indent="-10148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039" marR="0" lvl="3" indent="-1293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2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imag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2142" y="1647825"/>
            <a:ext cx="4191600" cy="4949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4680348" y="1647825"/>
            <a:ext cx="4247699" cy="4949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endParaRPr noProof="0">
              <a:sym typeface="Tahom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ubTitle" idx="3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hape 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41"/>
          <p:cNvSpPr txBox="1">
            <a:spLocks noChangeArrowheads="1"/>
          </p:cNvSpPr>
          <p:nvPr/>
        </p:nvSpPr>
        <p:spPr bwMode="auto">
          <a:xfrm>
            <a:off x="-566738" y="4259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defRPr/>
            </a:pPr>
            <a:endParaRPr lang="en-US" sz="18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891541" y="2701639"/>
            <a:ext cx="5723399" cy="173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891545" y="1963231"/>
            <a:ext cx="6727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 contacts 0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4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Shape 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7"/>
          <p:cNvSpPr txBox="1">
            <a:spLocks noChangeArrowheads="1"/>
          </p:cNvSpPr>
          <p:nvPr/>
        </p:nvSpPr>
        <p:spPr bwMode="auto">
          <a:xfrm>
            <a:off x="950913" y="5000625"/>
            <a:ext cx="7381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USA HQ</a:t>
            </a:r>
            <a:b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Toll Free: 866-687-3588 </a:t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+1-512-516-8880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Ukraine HQ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+380-32-240-9090</a:t>
            </a: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Bulgaria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+359-2-902-3760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Germany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+49-69-2602-5857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Netherlands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+31-20-262-33-23 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Poland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+48-71-382-2800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UK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+44-207-544-8414 </a:t>
            </a: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EMAIL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info@softserveinc.com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WEBSITE: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www.softserveinc.com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51545" y="2132238"/>
            <a:ext cx="7412700" cy="1325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988" y="908050"/>
            <a:ext cx="8497887" cy="460375"/>
          </a:xfrm>
        </p:spPr>
        <p:txBody>
          <a:bodyPr/>
          <a:lstStyle/>
          <a:p>
            <a:r>
              <a:rPr lang="en-US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9400" y="1657350"/>
            <a:ext cx="8499475" cy="4940300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80988" y="908050"/>
            <a:ext cx="8497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79400" y="1657350"/>
            <a:ext cx="84994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pic>
        <p:nvPicPr>
          <p:cNvPr id="1028" name="Shape 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Shape 9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182563"/>
            <a:ext cx="8720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22"/>
          <p:cNvSpPr txBox="1">
            <a:spLocks noGrp="1"/>
          </p:cNvSpPr>
          <p:nvPr>
            <p:ph type="title"/>
          </p:nvPr>
        </p:nvSpPr>
        <p:spPr bwMode="auto">
          <a:xfrm>
            <a:off x="280988" y="908050"/>
            <a:ext cx="8497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3075" name="Shape 23"/>
          <p:cNvSpPr txBox="1">
            <a:spLocks noGrp="1"/>
          </p:cNvSpPr>
          <p:nvPr>
            <p:ph type="body" idx="1"/>
          </p:nvPr>
        </p:nvSpPr>
        <p:spPr bwMode="auto">
          <a:xfrm>
            <a:off x="279400" y="1657350"/>
            <a:ext cx="84994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pic>
        <p:nvPicPr>
          <p:cNvPr id="3076" name="Shape 24"/>
          <p:cNvPicPr preferRelativeResize="0"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Shape 25"/>
          <p:cNvPicPr preferRelativeResize="0"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5900" y="182563"/>
            <a:ext cx="8720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72" r:id="rId5"/>
    <p:sldLayoutId id="2147483673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rezi.com/lo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log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jbj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gjbjn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subTitle" idx="1"/>
          </p:nvPr>
        </p:nvSpPr>
        <p:spPr>
          <a:xfrm>
            <a:off x="1214438" y="4143375"/>
            <a:ext cx="6727825" cy="455613"/>
          </a:xfrm>
        </p:spPr>
        <p:txBody>
          <a:bodyPr tIns="45700" bIns="45700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171B65"/>
              </a:buClr>
              <a:buSzPct val="25000"/>
              <a:buFontTx/>
              <a:buNone/>
            </a:pPr>
            <a:r>
              <a:rPr lang="en-US" sz="4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 Types</a:t>
            </a:r>
          </a:p>
        </p:txBody>
      </p:sp>
      <p:sp>
        <p:nvSpPr>
          <p:cNvPr id="11266" name="Shape 74"/>
          <p:cNvSpPr>
            <a:spLocks noChangeArrowheads="1"/>
          </p:cNvSpPr>
          <p:nvPr/>
        </p:nvSpPr>
        <p:spPr bwMode="auto">
          <a:xfrm>
            <a:off x="5214938" y="5500688"/>
            <a:ext cx="34290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buClr>
                <a:srgbClr val="171B65"/>
              </a:buClr>
              <a:buSzPct val="25000"/>
              <a:buFont typeface="Arial" charset="0"/>
              <a:buNone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Svitlana Havryshchuk</a:t>
            </a:r>
            <a:r>
              <a:rPr lang="uk-UA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, </a:t>
            </a: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2016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171B65"/>
              </a:buClr>
              <a:buFont typeface="Arial" charset="0"/>
              <a:buNone/>
            </a:pPr>
            <a:endParaRPr lang="en-US" sz="3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1267" name="Прямоугольник 3"/>
          <p:cNvSpPr>
            <a:spLocks noChangeArrowheads="1"/>
          </p:cNvSpPr>
          <p:nvPr/>
        </p:nvSpPr>
        <p:spPr bwMode="auto">
          <a:xfrm>
            <a:off x="500063" y="1785938"/>
            <a:ext cx="82153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u="sng">
                <a:latin typeface="Tahoma" pitchFamily="34" charset="0"/>
                <a:cs typeface="Tahoma" pitchFamily="34" charset="0"/>
                <a:hlinkClick r:id="rId3"/>
              </a:rPr>
              <a:t>Trello</a:t>
            </a:r>
            <a:r>
              <a:rPr lang="en-US" sz="4000">
                <a:latin typeface="Tahoma" pitchFamily="34" charset="0"/>
                <a:cs typeface="Tahoma" pitchFamily="34" charset="0"/>
              </a:rPr>
              <a:t> </a:t>
            </a:r>
            <a: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en-US" sz="4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an online tool for managing projects and personal tasks</a:t>
            </a:r>
          </a:p>
          <a:p>
            <a:pPr algn="ctr"/>
            <a:endParaRPr lang="en-US" sz="4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endParaRPr lang="uk-UA" sz="4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Текст 1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58225" cy="49085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log in using  my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Google Account.</a:t>
            </a:r>
            <a:endParaRPr lang="uk-UA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‘Sign in with Google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’ button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Enter Google Account data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Click ‘Create new Trello account’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The user is  registered and logged in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  <a:hlinkClick r:id="rId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400" u="sng" smtClean="0">
              <a:solidFill>
                <a:schemeClr val="hlink"/>
              </a:solidFill>
              <a:latin typeface="Tahoma" pitchFamily="34" charset="0"/>
              <a:cs typeface="Tahoma" pitchFamily="34" charset="0"/>
              <a:sym typeface="Tahoma" pitchFamily="34" charset="0"/>
              <a:hlinkClick r:id="rId2"/>
            </a:endParaRPr>
          </a:p>
        </p:txBody>
      </p:sp>
      <p:sp>
        <p:nvSpPr>
          <p:cNvPr id="23554" name="Подзаголовок 2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interoperability </a:t>
            </a:r>
            <a:endParaRPr lang="uk-UA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113" y="5429250"/>
            <a:ext cx="714692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Shape 133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4643438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38"/>
          <p:cNvSpPr txBox="1">
            <a:spLocks noGrp="1"/>
          </p:cNvSpPr>
          <p:nvPr>
            <p:ph type="body" idx="1"/>
          </p:nvPr>
        </p:nvSpPr>
        <p:spPr>
          <a:xfrm>
            <a:off x="214313" y="1647825"/>
            <a:ext cx="8572500" cy="4949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Requirement: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change the language from ukrainian to english, so all service information should be translated into english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user profile menu in the right top corner of the page </a:t>
            </a:r>
            <a:endParaRPr lang="uk-UA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</a:t>
            </a:r>
            <a:r>
              <a:rPr lang="uk-UA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Змінити мову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…’ link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Choose ‘English ‘language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Check whether service information </a:t>
            </a:r>
            <a:endParaRPr lang="uk-UA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on the page is translated into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English</a:t>
            </a:r>
            <a:endParaRPr lang="en-US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All service information on the page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is translated into selected language.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4578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localization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4000500"/>
            <a:ext cx="20383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75" y="3571875"/>
            <a:ext cx="1952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>
            <a:off x="6286500" y="5572125"/>
            <a:ext cx="571500" cy="571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b="1" ker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Arial"/>
            </a:endParaRPr>
          </a:p>
        </p:txBody>
      </p:sp>
      <p:pic>
        <p:nvPicPr>
          <p:cNvPr id="24582" name="Shape 105"/>
          <p:cNvPicPr preferRelativeResize="0"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2500313"/>
            <a:ext cx="14478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38"/>
          <p:cNvSpPr txBox="1">
            <a:spLocks noGrp="1"/>
          </p:cNvSpPr>
          <p:nvPr>
            <p:ph type="body" idx="1"/>
          </p:nvPr>
        </p:nvSpPr>
        <p:spPr>
          <a:xfrm>
            <a:off x="214313" y="1647825"/>
            <a:ext cx="8572500" cy="4949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Requirement: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see data/time formats are displayed according to selected locale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change the language from ukrainian to english, so all service information should be translated into english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user profile menu in the right top corner of the page </a:t>
            </a:r>
            <a:endParaRPr lang="uk-UA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</a:t>
            </a:r>
            <a:r>
              <a:rPr lang="uk-UA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Змінити мову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…’ link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Choose ‘English ‘language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Check whether data/time formats are displayed according  to selected locale</a:t>
            </a: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6626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internationalization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71463" y="1647825"/>
            <a:ext cx="6372225" cy="4949825"/>
          </a:xfrm>
        </p:spPr>
        <p:txBody>
          <a:bodyPr>
            <a:noAutofit/>
          </a:bodyPr>
          <a:lstStyle/>
          <a:p>
            <a:pPr marL="179388" lvl="1" indent="-179388" eaLnBrk="1" fontAlgn="auto" hangingPunct="1">
              <a:buSzPct val="100000"/>
              <a:defRPr/>
            </a:pPr>
            <a:r>
              <a:rPr lang="en-US" sz="2000" u="sng" dirty="0" smtClean="0">
                <a:solidFill>
                  <a:schemeClr val="lt1"/>
                </a:solidFill>
              </a:rPr>
              <a:t>Expected result:</a:t>
            </a:r>
          </a:p>
          <a:p>
            <a:pPr marL="179388" lvl="1" indent="-179388" eaLnBrk="1" fontAlgn="auto" hangingPunct="1">
              <a:buSzPct val="100000"/>
              <a:defRPr/>
            </a:pPr>
            <a:endParaRPr lang="en-US" sz="2000" kern="1200" dirty="0" smtClean="0">
              <a:solidFill>
                <a:schemeClr val="bg1"/>
              </a:solidFill>
            </a:endParaRP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Data/time formats</a:t>
            </a: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are displayed </a:t>
            </a: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according to US location </a:t>
            </a:r>
            <a:endParaRPr lang="en-US" sz="2000" dirty="0" smtClean="0">
              <a:solidFill>
                <a:schemeClr val="lt1"/>
              </a:solidFill>
            </a:endParaRPr>
          </a:p>
          <a:p>
            <a:pPr eaLnBrk="1" fontAlgn="auto" hangingPunct="1">
              <a:spcBef>
                <a:spcPts val="0"/>
              </a:spcBef>
              <a:buSzPct val="100000"/>
              <a:defRPr/>
            </a:pPr>
            <a:endParaRPr lang="en-US" dirty="0"/>
          </a:p>
        </p:txBody>
      </p:sp>
      <p:sp>
        <p:nvSpPr>
          <p:cNvPr id="28674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internationalization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1785938"/>
            <a:ext cx="21050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38" y="1714500"/>
            <a:ext cx="22574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>
            <a:off x="5357813" y="2143125"/>
            <a:ext cx="928687" cy="642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kern="0">
              <a:sym typeface="Arial"/>
            </a:endParaRPr>
          </a:p>
        </p:txBody>
      </p:sp>
      <p:pic>
        <p:nvPicPr>
          <p:cNvPr id="28678" name="Shape 105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63" y="5572125"/>
            <a:ext cx="14478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71463" y="1592263"/>
            <a:ext cx="2657475" cy="5005387"/>
          </a:xfrm>
        </p:spPr>
        <p:txBody>
          <a:bodyPr/>
          <a:lstStyle/>
          <a:p>
            <a:pPr eaLnBrk="1" fontAlgn="auto" hangingPunct="1">
              <a:buSzPct val="100000"/>
              <a:defRPr/>
            </a:pPr>
            <a:endParaRPr lang="uk-UA" dirty="0"/>
          </a:p>
        </p:txBody>
      </p:sp>
      <p:sp>
        <p:nvSpPr>
          <p:cNvPr id="30722" name="Подзаголовок 2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0723" name="Shape 145"/>
          <p:cNvSpPr txBox="1">
            <a:spLocks/>
          </p:cNvSpPr>
          <p:nvPr/>
        </p:nvSpPr>
        <p:spPr bwMode="auto">
          <a:xfrm>
            <a:off x="950913" y="2132013"/>
            <a:ext cx="741362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SzPct val="25000"/>
            </a:pPr>
            <a:r>
              <a:rPr lang="en-US" sz="4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 !</a:t>
            </a:r>
            <a:endParaRPr lang="en-US" sz="400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58225" cy="2193925"/>
          </a:xfrm>
        </p:spPr>
        <p:txBody>
          <a:bodyPr tIns="45700" bIns="45700">
            <a:noAutofit/>
          </a:bodyPr>
          <a:lstStyle/>
          <a:p>
            <a:pPr eaLnBrk="1" fontAlgn="auto" hangingPunct="1">
              <a:spcBef>
                <a:spcPts val="0"/>
              </a:spcBef>
              <a:buSzPct val="25000"/>
              <a:defRPr/>
            </a:pPr>
            <a:r>
              <a:rPr lang="en-US" sz="3200" dirty="0" smtClean="0"/>
              <a:t> </a:t>
            </a:r>
            <a:r>
              <a:rPr lang="en-US" sz="3200" u="sng" dirty="0" err="1" smtClean="0">
                <a:solidFill>
                  <a:schemeClr val="accent2"/>
                </a:solidFill>
              </a:rPr>
              <a:t>Trello</a:t>
            </a:r>
            <a:r>
              <a:rPr lang="en-US" sz="3200" dirty="0" smtClean="0">
                <a:solidFill>
                  <a:schemeClr val="lt1"/>
                </a:solidFill>
              </a:rPr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a web-based project management application that has</a:t>
            </a:r>
            <a:r>
              <a:rPr lang="en-US" sz="3200" dirty="0" smtClean="0">
                <a:solidFill>
                  <a:schemeClr val="lt1"/>
                </a:solidFill>
              </a:rPr>
              <a:t> a variety of work and personal uses including real estate management, software project management,  lesson planning and law office case management.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3314" name="Shape 80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Object for testing: </a:t>
            </a: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6" y="3857628"/>
            <a:ext cx="3714776" cy="2678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Shape 8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143500"/>
            <a:ext cx="2528887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7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75687" cy="5005387"/>
          </a:xfrm>
        </p:spPr>
        <p:txBody>
          <a:bodyPr tIns="45700" bIns="45700"/>
          <a:lstStyle/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Smoke testing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suitability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security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interoperability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localization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  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internationalization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24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 </a:t>
            </a:r>
            <a:endParaRPr lang="uk-UA" sz="24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5362" name="Подзаголовок 5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5363" name="Shape 88"/>
          <p:cNvSpPr txBox="1">
            <a:spLocks noGrp="1"/>
          </p:cNvSpPr>
          <p:nvPr>
            <p:ph type="title" idx="4294967295"/>
          </p:nvPr>
        </p:nvSpPr>
        <p:spPr>
          <a:xfrm>
            <a:off x="468313" y="928688"/>
            <a:ext cx="8675687" cy="525462"/>
          </a:xfrm>
        </p:spPr>
        <p:txBody>
          <a:bodyPr tIns="45700" bIns="45700"/>
          <a:lstStyle/>
          <a:p>
            <a:pPr eaLnBrk="1" hangingPunct="1">
              <a:lnSpc>
                <a:spcPct val="90000"/>
              </a:lnSpc>
              <a:buSzPct val="25000"/>
            </a:pPr>
            <a:r>
              <a:rPr lang="en-US" sz="35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Agenda</a:t>
            </a:r>
          </a:p>
        </p:txBody>
      </p:sp>
      <p:pic>
        <p:nvPicPr>
          <p:cNvPr id="15364" name="Shape 8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62605">
            <a:off x="5576888" y="1878013"/>
            <a:ext cx="318770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94"/>
          <p:cNvSpPr txBox="1">
            <a:spLocks noGrp="1"/>
          </p:cNvSpPr>
          <p:nvPr>
            <p:ph type="body" idx="1"/>
          </p:nvPr>
        </p:nvSpPr>
        <p:spPr>
          <a:xfrm>
            <a:off x="0" y="1652588"/>
            <a:ext cx="8639175" cy="3895725"/>
          </a:xfrm>
        </p:spPr>
        <p:txBody>
          <a:bodyPr tIns="45700" bIns="45700"/>
          <a:lstStyle/>
          <a:p>
            <a:pPr marL="482600" lvl="1" indent="-304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: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User, I want to create a new board so I can manage my project</a:t>
            </a:r>
          </a:p>
          <a:p>
            <a:pPr marL="482600" lvl="1" indent="-304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"+" in the header and select “Create Board…"</a:t>
            </a:r>
            <a:r>
              <a:rPr lang="en-US" sz="1800" smtClean="0"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Enter the title of a new board</a:t>
            </a:r>
            <a:r>
              <a:rPr lang="en-US" sz="1800" smtClean="0"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1800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342900" indent="-3429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A new board is created</a:t>
            </a:r>
          </a:p>
          <a:p>
            <a:pPr marL="342900" indent="-342900" eaLnBrk="1" hangingPunct="1">
              <a:spcAft>
                <a:spcPct val="0"/>
              </a:spcAft>
              <a:buClr>
                <a:srgbClr val="171B65"/>
              </a:buClr>
              <a:buSzTx/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7410" name="Shape 95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Smoke testing</a:t>
            </a: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3200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17411" name="Shape 96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648200"/>
            <a:ext cx="499903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Shape 97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5715000"/>
            <a:ext cx="144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304800" y="990600"/>
            <a:ext cx="7366000" cy="454025"/>
          </a:xfrm>
        </p:spPr>
        <p:txBody>
          <a:bodyPr tIns="45700" bIns="45700">
            <a:noAutofit/>
          </a:bodyPr>
          <a:lstStyle/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Positive testing</a:t>
            </a:r>
          </a:p>
          <a:p>
            <a:pPr eaLnBrk="1" hangingPunct="1">
              <a:lnSpc>
                <a:spcPct val="70000"/>
              </a:lnSpc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100" smtClean="0">
              <a:solidFill>
                <a:srgbClr val="000000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1000" y="1828800"/>
            <a:ext cx="8223250" cy="3505200"/>
          </a:xfrm>
          <a:prstGeom prst="rect">
            <a:avLst/>
          </a:prstGeom>
          <a:noFill/>
          <a:ln w="9525" cap="flat" cmpd="sng">
            <a:solidFill>
              <a:schemeClr val="accent2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Requirement:</a:t>
            </a:r>
            <a:r>
              <a:rPr lang="en-US" sz="2000" b="1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a User, I want to move the cards from list to list on</a:t>
            </a:r>
            <a:r>
              <a:rPr lang="uk-UA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board to indicate progress in my project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ker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Testing Procedure: 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Open URL: </a:t>
            </a:r>
            <a:r>
              <a:rPr lang="en-US" sz="2000" u="sng" kern="0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https://trello.com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in to the system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Open the existing board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Drag and drop a card from one list to another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ker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Expected result: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card from one list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moved to another list</a:t>
            </a:r>
          </a:p>
        </p:txBody>
      </p:sp>
      <p:pic>
        <p:nvPicPr>
          <p:cNvPr id="19459" name="Shape 10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4286250"/>
            <a:ext cx="46672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Shape 105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5562600"/>
            <a:ext cx="14478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10"/>
          <p:cNvSpPr txBox="1">
            <a:spLocks noGrp="1"/>
          </p:cNvSpPr>
          <p:nvPr>
            <p:ph type="body" idx="1"/>
          </p:nvPr>
        </p:nvSpPr>
        <p:spPr>
          <a:xfrm>
            <a:off x="271463" y="1552575"/>
            <a:ext cx="8613775" cy="4949825"/>
          </a:xfrm>
        </p:spPr>
        <p:txBody>
          <a:bodyPr tIns="45700" bIns="45700"/>
          <a:lstStyle/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registered User I should enter a valid password in ‘Password’ field to enter the system</a:t>
            </a: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 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https://trello.com/login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Type valid values into ‘Email’ field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Type invalid password into ‘Password’ field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Press ‘Log in’ button</a:t>
            </a: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1. The user is not logged in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latin typeface="Quattrocento Sans"/>
                <a:cs typeface="Tahoma" pitchFamily="34" charset="0"/>
                <a:sym typeface="Quattrocento Sans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2.  Entered in ‘Password’ field symbols are transformed into bullets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3. An error message is displayed</a:t>
            </a: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b="1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4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1506" name="Shape 111"/>
          <p:cNvSpPr txBox="1">
            <a:spLocks noGrp="1"/>
          </p:cNvSpPr>
          <p:nvPr>
            <p:ph type="subTitle" idx="3"/>
          </p:nvPr>
        </p:nvSpPr>
        <p:spPr>
          <a:xfrm>
            <a:off x="250825" y="908050"/>
            <a:ext cx="7375525" cy="454025"/>
          </a:xfrm>
        </p:spPr>
        <p:txBody>
          <a:bodyPr tIns="45700" bIns="45700"/>
          <a:lstStyle/>
          <a:p>
            <a:pPr marL="228600" indent="-228600"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Negative testing</a:t>
            </a:r>
          </a:p>
        </p:txBody>
      </p:sp>
      <p:pic>
        <p:nvPicPr>
          <p:cNvPr id="21507" name="Shape 118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3" y="2420938"/>
            <a:ext cx="32115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7235825" y="40767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suitability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5843" name="Text Box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88" lvl="1" indent="0" eaLnBrk="1" hangingPunct="1"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Requirement: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As a User, I want adding members to the board so I allow everyone to visually see each phase of the project</a:t>
            </a:r>
          </a:p>
          <a:p>
            <a:pPr marL="179388" lvl="1" indent="0" eaLnBrk="1" hangingPunct="1">
              <a:buSzPct val="25000"/>
              <a:buFontTx/>
              <a:buNone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Arial" charset="0"/>
              <a:sym typeface="Tahoma" pitchFamily="34" charset="0"/>
            </a:endParaRPr>
          </a:p>
          <a:p>
            <a:pPr marL="0" indent="0" eaLnBrk="1" hangingPunct="1"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an existing board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Click the sidebar menu on the right hand side</a:t>
            </a:r>
            <a:r>
              <a:rPr lang="en-US" smtClean="0">
                <a:latin typeface="Arial" charset="0"/>
                <a:cs typeface="Arial" charset="0"/>
                <a:sym typeface="Tahoma" pitchFamily="34" charset="0"/>
              </a:rPr>
              <a:t>  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Click the “Add Members” button and enter their name (if they’re on Trello) or their email address (if they’re new to Trello) 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 Select members to be added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None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Arial" charset="0"/>
              <a:sym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suitability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6867" name="Text Box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New members are shown in a</a:t>
            </a: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“Members” section of the board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Arial" charset="0"/>
            </a:endParaRPr>
          </a:p>
        </p:txBody>
      </p:sp>
      <p:pic>
        <p:nvPicPr>
          <p:cNvPr id="36869" name="Picture 5" descr="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1628775"/>
            <a:ext cx="3152775" cy="4591050"/>
          </a:xfrm>
          <a:prstGeom prst="rect">
            <a:avLst/>
          </a:prstGeom>
          <a:noFill/>
        </p:spPr>
      </p:pic>
      <p:pic>
        <p:nvPicPr>
          <p:cNvPr id="36870" name="Picture 6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3357563"/>
            <a:ext cx="2876550" cy="1790700"/>
          </a:xfrm>
          <a:prstGeom prst="rect">
            <a:avLst/>
          </a:prstGeom>
          <a:noFill/>
        </p:spPr>
      </p:pic>
      <p:pic>
        <p:nvPicPr>
          <p:cNvPr id="36872" name="Shape 133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3789363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security</a:t>
            </a:r>
            <a:br>
              <a:rPr lang="en-US" sz="28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28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4819" name="Text Box 3"/>
          <p:cNvSpPr txBox="1">
            <a:spLocks noGrp="1"/>
          </p:cNvSpPr>
          <p:nvPr>
            <p:ph type="body" idx="1"/>
          </p:nvPr>
        </p:nvSpPr>
        <p:spPr>
          <a:xfrm>
            <a:off x="279400" y="1657350"/>
            <a:ext cx="5084763" cy="4940300"/>
          </a:xfrm>
        </p:spPr>
        <p:txBody>
          <a:bodyPr/>
          <a:lstStyle/>
          <a:p>
            <a:pPr marL="179388" lvl="1" indent="0" eaLnBrk="1" hangingPunct="1">
              <a:lnSpc>
                <a:spcPct val="90000"/>
              </a:lnSpc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Requirement: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With Trello Free user can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attach files up to 10MB </a:t>
            </a:r>
          </a:p>
          <a:p>
            <a:pPr marL="179388" lvl="1" indent="0" eaLnBrk="1" hangingPunct="1">
              <a:lnSpc>
                <a:spcPct val="90000"/>
              </a:lnSpc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an existing board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front of the card to open it 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"Attachment" button on the right side of the card to upload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Choose the file from a drive which size is more than 10MB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0" indent="0" eaLnBrk="1" hangingPunct="1">
              <a:lnSpc>
                <a:spcPct val="90000"/>
              </a:lnSpc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The file is not uploaded</a:t>
            </a:r>
          </a:p>
        </p:txBody>
      </p:sp>
      <p:pic>
        <p:nvPicPr>
          <p:cNvPr id="34820" name="Picture 4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412875"/>
            <a:ext cx="2914650" cy="3971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620</Words>
  <PresentationFormat>Экран (4:3)</PresentationFormat>
  <Paragraphs>128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Tahoma</vt:lpstr>
      <vt:lpstr>Wingdings</vt:lpstr>
      <vt:lpstr>Quattrocento Sans</vt:lpstr>
      <vt:lpstr>Times New Roman</vt:lpstr>
      <vt:lpstr>Title Slides Brand Panel</vt:lpstr>
      <vt:lpstr>Title Slides Brand Panel</vt:lpstr>
      <vt:lpstr>Title Slides Brand Panel</vt:lpstr>
      <vt:lpstr>Title Slides Brand Panel</vt:lpstr>
      <vt:lpstr>Title Slides Brand Panel</vt:lpstr>
      <vt:lpstr>Слайд 1</vt:lpstr>
      <vt:lpstr>Слайд 2</vt:lpstr>
      <vt:lpstr>Agenda</vt:lpstr>
      <vt:lpstr>Слайд 4</vt:lpstr>
      <vt:lpstr>Слайд 5</vt:lpstr>
      <vt:lpstr>Слайд 6</vt:lpstr>
      <vt:lpstr>Functional testing: suitability </vt:lpstr>
      <vt:lpstr>Functional testing: suitability </vt:lpstr>
      <vt:lpstr>Functional testing: security 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Home1</dc:creator>
  <cp:lastModifiedBy>Spring</cp:lastModifiedBy>
  <cp:revision>11</cp:revision>
  <dcterms:modified xsi:type="dcterms:W3CDTF">2016-05-23T14:26:31Z</dcterms:modified>
</cp:coreProperties>
</file>