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Cairo"/>
      <p:regular r:id="rId28"/>
      <p:bold r:id="rId29"/>
    </p:embeddedFont>
    <p:embeddedFont>
      <p:font typeface="Fira Sans ExtraBold"/>
      <p:bold r:id="rId30"/>
      <p:boldItalic r:id="rId31"/>
    </p:embeddedFont>
    <p:embeddedFont>
      <p:font typeface="Fira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672C03-AE81-4C68-89A7-7D17A5100214}">
  <a:tblStyle styleId="{76672C03-AE81-4C68-89A7-7D17A5100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ir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i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Bold-boldItalic.fntdata"/><Relationship Id="rId30" Type="http://schemas.openxmlformats.org/officeDocument/2006/relationships/font" Target="fonts/FiraSansExtraBold-bold.fntdata"/><Relationship Id="rId11" Type="http://schemas.openxmlformats.org/officeDocument/2006/relationships/slide" Target="slides/slide5.xml"/><Relationship Id="rId33" Type="http://schemas.openxmlformats.org/officeDocument/2006/relationships/font" Target="fonts/FiraSansSemiBold-bold.fntdata"/><Relationship Id="rId10" Type="http://schemas.openxmlformats.org/officeDocument/2006/relationships/slide" Target="slides/slide4.xml"/><Relationship Id="rId32" Type="http://schemas.openxmlformats.org/officeDocument/2006/relationships/font" Target="fonts/FiraSans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de866676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ade86667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ade86667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ade86667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ade866676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ade866676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ae8fdbd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ae8fdbd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ade866676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ade86667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e8fdbd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e8fdbd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de866676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de866676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b55885e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b55885e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de866676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de866676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b958c5b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b958c5b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de86667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de8666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b958c5b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b958c5b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ade866676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ade866676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ade8666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ade8666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ade86667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ade86667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de86667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de86667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ade86667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ade86667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ade86667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ade86667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de86667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de86667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ade86667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ade86667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2190926">
            <a:off x="6652750" y="765129"/>
            <a:ext cx="1639051" cy="865092"/>
          </a:xfrm>
          <a:prstGeom prst="triangle">
            <a:avLst>
              <a:gd fmla="val 486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2243103">
            <a:off x="813894" y="754121"/>
            <a:ext cx="1581604" cy="864930"/>
          </a:xfrm>
          <a:prstGeom prst="triangle">
            <a:avLst>
              <a:gd fmla="val 486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98850" y="813150"/>
            <a:ext cx="5946300" cy="3522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409150" y="2010525"/>
            <a:ext cx="4325700" cy="2134500"/>
          </a:xfrm>
          <a:prstGeom prst="rect">
            <a:avLst/>
          </a:prstGeom>
          <a:effectLst>
            <a:outerShdw blurRad="128588" rotWithShape="0" algn="bl" dist="28575">
              <a:srgbClr val="000000">
                <a:alpha val="36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4238">
                <a:solidFill>
                  <a:srgbClr val="333333"/>
                </a:solidFill>
                <a:latin typeface="Impact"/>
                <a:ea typeface="Impact"/>
                <a:cs typeface="Impact"/>
                <a:sym typeface="Impact"/>
              </a:rPr>
              <a:t>TRIANGLE</a:t>
            </a:r>
            <a:endParaRPr sz="4238">
              <a:solidFill>
                <a:srgbClr val="33333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4238">
                <a:solidFill>
                  <a:srgbClr val="333333"/>
                </a:solidFill>
                <a:latin typeface="Impact"/>
                <a:ea typeface="Impact"/>
                <a:cs typeface="Impact"/>
                <a:sym typeface="Impact"/>
              </a:rPr>
              <a:t>COUNTING </a:t>
            </a:r>
            <a:endParaRPr sz="4238">
              <a:solidFill>
                <a:srgbClr val="33333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4238">
                <a:solidFill>
                  <a:srgbClr val="333333"/>
                </a:solidFill>
                <a:latin typeface="Impact"/>
                <a:ea typeface="Impact"/>
                <a:cs typeface="Impact"/>
                <a:sym typeface="Impact"/>
              </a:rPr>
              <a:t>ALGORITHMS</a:t>
            </a:r>
            <a:endParaRPr sz="4238">
              <a:solidFill>
                <a:srgbClr val="33333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7600" y="4595850"/>
            <a:ext cx="3417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l" sz="135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Charatzoglou Michalis</a:t>
            </a:r>
            <a:endParaRPr b="1" sz="135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l" sz="135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Georgilas Stelios </a:t>
            </a:r>
            <a:endParaRPr b="1" sz="135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25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442550" y="4262650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493850" y="646650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542525" y="4262650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871725" y="1947425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115975" y="1947425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409150" y="941925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462200" y="941925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64" idx="4"/>
            <a:endCxn id="60" idx="6"/>
          </p:cNvCxnSpPr>
          <p:nvPr/>
        </p:nvCxnSpPr>
        <p:spPr>
          <a:xfrm>
            <a:off x="1194125" y="2113925"/>
            <a:ext cx="404700" cy="22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5" idx="6"/>
            <a:endCxn id="61" idx="4"/>
          </p:cNvCxnSpPr>
          <p:nvPr/>
        </p:nvCxnSpPr>
        <p:spPr>
          <a:xfrm flipH="1" rot="10800000">
            <a:off x="2565450" y="813075"/>
            <a:ext cx="20067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6" idx="2"/>
            <a:endCxn id="61" idx="4"/>
          </p:cNvCxnSpPr>
          <p:nvPr/>
        </p:nvCxnSpPr>
        <p:spPr>
          <a:xfrm rot="10800000">
            <a:off x="4571900" y="813075"/>
            <a:ext cx="1890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3" idx="4"/>
            <a:endCxn id="56" idx="4"/>
          </p:cNvCxnSpPr>
          <p:nvPr/>
        </p:nvCxnSpPr>
        <p:spPr>
          <a:xfrm flipH="1">
            <a:off x="7545175" y="2113925"/>
            <a:ext cx="404700" cy="22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194125" y="733700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669375" y="733700"/>
            <a:ext cx="1563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Algorithms Comparison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{76672C03-AE81-4C68-89A7-7D17A5100214}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Graph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Node Iterator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Compact Forward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26.4 sec.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10.2 sec.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2.3 sec.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2.4 sec.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13.5 sec.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20.3 sec.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8.4 sec.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39.6 sec.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Doulion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Algorithm Description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Loops over different sparsity levels (0.1, 0.3, 0.5, 0.7, 0.9) and decides whether to include each edge based on given probability.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sparsity level, conducts 10 experiments, running CF and NI on the sparsified graph.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Computes average accuracy, rel.error, and calculates speedup values for CF and NI.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Doulion and Node Iterator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700"/>
            <a:ext cx="4572001" cy="2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26700"/>
            <a:ext cx="4572000" cy="2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86100"/>
            <a:ext cx="4572000" cy="2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086100"/>
            <a:ext cx="4572000" cy="2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Doulion and Node Iterator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700"/>
            <a:ext cx="4572001" cy="21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26700"/>
            <a:ext cx="4572000" cy="21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54875"/>
            <a:ext cx="4572000" cy="21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3100300"/>
            <a:ext cx="4572000" cy="20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177000"/>
            <a:ext cx="5562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Doulion and Compact Forward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700"/>
            <a:ext cx="4572001" cy="21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350" y="926700"/>
            <a:ext cx="4456651" cy="21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47925"/>
            <a:ext cx="4572000" cy="2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6050" y="3047925"/>
            <a:ext cx="4637951" cy="2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177000"/>
            <a:ext cx="5562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Doulion and Compact Forward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700"/>
            <a:ext cx="4572001" cy="21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26700"/>
            <a:ext cx="4572000" cy="21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57475"/>
            <a:ext cx="4572000" cy="208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057475"/>
            <a:ext cx="4572000" cy="2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Triest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Algorithm Description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Read edges from the input file one by one.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new edge (u,v) update </a:t>
            </a: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global and local counters based on common neighbors. For each common neighbor w, update counters with probability M/t.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edge (u,v) sample it into the graph with probability M/t.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Repeat for different M values.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Triest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700"/>
            <a:ext cx="4656225" cy="21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225" y="926700"/>
            <a:ext cx="4487775" cy="21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54875"/>
            <a:ext cx="4770750" cy="20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875" y="3015325"/>
            <a:ext cx="4446126" cy="21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Triest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075" y="1099900"/>
            <a:ext cx="5843852" cy="3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Triest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Advantages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Fira Sans SemiBold"/>
              <a:buAutoNum type="arabicPeriod"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Scalability: It is designed to handle large-scale graphs, making it a suitable choice for scenarios </a:t>
            </a: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where the graph cannot be fully loaded into memory.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Fira Sans SemiBold"/>
              <a:buAutoNum type="arabicPeriod"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Feasibility: If other triangle counting algorithms are not practical due to the size of the graph, Triest provides a viable alternative for obtaining an estimate.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9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SemiBold"/>
              <a:buAutoNum type="arabicPeriod"/>
            </a:pPr>
            <a:r>
              <a:rPr lang="el" sz="2200">
                <a:latin typeface="Fira Sans SemiBold"/>
                <a:ea typeface="Fira Sans SemiBold"/>
                <a:cs typeface="Fira Sans SemiBold"/>
                <a:sym typeface="Fira Sans SemiBold"/>
              </a:rPr>
              <a:t>The graphs used</a:t>
            </a:r>
            <a:endParaRPr sz="22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SemiBold"/>
              <a:buAutoNum type="arabicPeriod"/>
            </a:pPr>
            <a:r>
              <a:rPr lang="el" sz="2200">
                <a:latin typeface="Fira Sans SemiBold"/>
                <a:ea typeface="Fira Sans SemiBold"/>
                <a:cs typeface="Fira Sans SemiBold"/>
                <a:sym typeface="Fira Sans SemiBold"/>
              </a:rPr>
              <a:t>Operation and results of exact algorithms </a:t>
            </a:r>
            <a:endParaRPr sz="22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SemiBold"/>
              <a:buAutoNum type="arabicPeriod"/>
            </a:pPr>
            <a:r>
              <a:rPr lang="el" sz="2200">
                <a:latin typeface="Fira Sans SemiBold"/>
                <a:ea typeface="Fira Sans SemiBold"/>
                <a:cs typeface="Fira Sans SemiBold"/>
                <a:sym typeface="Fira Sans SemiBold"/>
              </a:rPr>
              <a:t>Operation and results of Doulion algorithm</a:t>
            </a:r>
            <a:endParaRPr sz="22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SemiBold"/>
              <a:buAutoNum type="arabicPeriod"/>
            </a:pPr>
            <a:r>
              <a:rPr lang="el" sz="2200">
                <a:latin typeface="Fira Sans SemiBold"/>
                <a:ea typeface="Fira Sans SemiBold"/>
                <a:cs typeface="Fira Sans SemiBold"/>
                <a:sym typeface="Fira Sans SemiBold"/>
              </a:rPr>
              <a:t>Operation and results of Triest algorithm</a:t>
            </a:r>
            <a:endParaRPr sz="22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Presentation Summary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11700" y="1472650"/>
            <a:ext cx="599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We will analyze:</a:t>
            </a:r>
            <a:endParaRPr sz="22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Triest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Considerations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Fira Sans SemiBold"/>
              <a:buAutoNum type="arabicPeriod"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Sensitivity to M: While increasing M can </a:t>
            </a: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improve accuracy, it is important to note that performance can be sensitive to the choice.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Fira Sans SemiBold"/>
              <a:buAutoNum type="arabicPeriod"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Sampling Variability: Triest relies on random sampling, introducing variability in the estimates.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Fira Sans SemiBold"/>
              <a:buAutoNum type="arabicPeriod"/>
            </a:pPr>
            <a:r>
              <a:rPr lang="el" sz="1530">
                <a:latin typeface="Fira Sans SemiBold"/>
                <a:ea typeface="Fira Sans SemiBold"/>
                <a:cs typeface="Fira Sans SemiBold"/>
                <a:sym typeface="Fira Sans SemiBold"/>
              </a:rPr>
              <a:t>Edge Density: The accuracy of Triest can be influenced by the edge density of the graph. If the graph has low edge density, the estimates may be less accurate.</a:t>
            </a:r>
            <a:endParaRPr sz="153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2035950" y="1750900"/>
            <a:ext cx="50721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803">
                <a:latin typeface="Fira Sans ExtraBold"/>
                <a:ea typeface="Fira Sans ExtraBold"/>
                <a:cs typeface="Fira Sans ExtraBold"/>
                <a:sym typeface="Fira Sans ExtraBold"/>
              </a:rPr>
              <a:t>Thank you.</a:t>
            </a:r>
            <a:endParaRPr sz="15803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803">
                <a:latin typeface="Fira Sans ExtraBold"/>
                <a:ea typeface="Fira Sans ExtraBold"/>
                <a:cs typeface="Fira Sans ExtraBold"/>
                <a:sym typeface="Fira Sans ExtraBold"/>
              </a:rPr>
              <a:t>Any questions?</a:t>
            </a:r>
            <a:endParaRPr sz="15803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latin typeface="Fira Sans SemiBold"/>
                <a:ea typeface="Fira Sans SemiBold"/>
                <a:cs typeface="Fira Sans SemiBold"/>
                <a:sym typeface="Fira Sans SemiBold"/>
              </a:rPr>
              <a:t>For there to be a triangle between nodes A-B-C:</a:t>
            </a:r>
            <a:endParaRPr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Triangle Theorem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800" y="1472275"/>
            <a:ext cx="3215775" cy="29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7057275" y="1597175"/>
            <a:ext cx="241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>
                <a:solidFill>
                  <a:schemeClr val="dk2"/>
                </a:solidFill>
              </a:rPr>
              <a:t>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872950" y="3759100"/>
            <a:ext cx="241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>
                <a:solidFill>
                  <a:schemeClr val="dk2"/>
                </a:solidFill>
              </a:rPr>
              <a:t>B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328100" y="3759100"/>
            <a:ext cx="241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>
                <a:solidFill>
                  <a:schemeClr val="dk2"/>
                </a:solidFill>
              </a:rPr>
              <a:t>C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64325" y="2128200"/>
            <a:ext cx="599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1.	Edge A-B must exist</a:t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2.	Edge B-C must exist</a:t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3.	Edge C-A must exist</a:t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Graphs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{76672C03-AE81-4C68-89A7-7D17A5100214}</a:tableStyleId>
              </a:tblPr>
              <a:tblGrid>
                <a:gridCol w="831675"/>
                <a:gridCol w="2112325"/>
                <a:gridCol w="946225"/>
                <a:gridCol w="894150"/>
                <a:gridCol w="1008650"/>
                <a:gridCol w="1445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Graph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Edges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Nodes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Triangles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Density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Facebook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88234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4039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"/>
                        <a:t>1612010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0.01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Condensed Matter Collaboration Network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93497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23133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173361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0.0003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Amazon Product Co-purchasing Network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925872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334863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667129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0.000016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G4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California Road Network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2766607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1965206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120676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0.0000014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Graphs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800" y="1811690"/>
            <a:ext cx="4876799" cy="301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0" y="1732550"/>
            <a:ext cx="4626925" cy="3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980450" y="1533988"/>
            <a:ext cx="51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G1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839050" y="1429863"/>
            <a:ext cx="51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G2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38600" y="129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latin typeface="Fira Sans SemiBold"/>
                <a:ea typeface="Fira Sans SemiBold"/>
                <a:cs typeface="Fira Sans SemiBold"/>
                <a:sym typeface="Fira Sans SemiBold"/>
              </a:rPr>
              <a:t>The exact algorithms we will analyze are:</a:t>
            </a:r>
            <a:endParaRPr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Exact Algorithms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801725" y="2165675"/>
            <a:ext cx="377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1.	</a:t>
            </a:r>
            <a:r>
              <a:rPr lang="el" sz="1800">
                <a:solidFill>
                  <a:srgbClr val="333333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All Triplets (Brute-Force)</a:t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2.	Node Iterator</a:t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3.	Compact Forward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Algorithm Description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node in the graph, consider it a starting point of a triangle, iterate over its neighbors and consider pairs of neighbors.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pair of neighbors, check if there is an edge between them. If there is, increase the triangles counter.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Repeat the process for all nodes.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Divide triangles counter by 6 to avoid overcounting.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All Triplets (Brute-Force)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Node Iterator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Algorithm Description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node in the graph, consider pairs of its neighbors.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Check if the pair of neighbors forms an edge, indicating a triangle.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Divide triangles counter by 3 to avoid overcounting.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0"/>
            <a:ext cx="9144000" cy="9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177000"/>
            <a:ext cx="5042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220">
                <a:latin typeface="Impact"/>
                <a:ea typeface="Impact"/>
                <a:cs typeface="Impact"/>
                <a:sym typeface="Impact"/>
              </a:rPr>
              <a:t>Compact Forward</a:t>
            </a:r>
            <a:endParaRPr sz="32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172" y="330400"/>
            <a:ext cx="1354404" cy="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68675" y="926700"/>
            <a:ext cx="84753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Algorithm Description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Prioritize nodes based on their degrees.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For each node, consider neighbors with higher degrees.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Fira Sans SemiBold"/>
              <a:buAutoNum type="arabicPeriod"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Compare the degrees of neighbors to identify triangles efficiently.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829">
                <a:latin typeface="Fira Sans SemiBold"/>
                <a:ea typeface="Fira Sans SemiBold"/>
                <a:cs typeface="Fira Sans SemiBold"/>
                <a:sym typeface="Fira Sans SemiBold"/>
              </a:rPr>
              <a:t>It is designed to exploit the graph’s degree structure to efficiently identify triangles, making it a more optimized approach compared to brute-force algorithms.</a:t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9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