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03" r:id="rId2"/>
    <p:sldId id="261" r:id="rId3"/>
    <p:sldId id="259" r:id="rId4"/>
    <p:sldId id="322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451C44-15E1-4992-9176-9CD39ECAAAA4}">
          <p14:sldIdLst>
            <p14:sldId id="303"/>
            <p14:sldId id="261"/>
            <p14:sldId id="259"/>
            <p14:sldId id="322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777">
          <p15:clr>
            <a:srgbClr val="A4A3A4"/>
          </p15:clr>
        </p15:guide>
        <p15:guide id="4" pos="3839">
          <p15:clr>
            <a:srgbClr val="A4A3A4"/>
          </p15:clr>
        </p15:guide>
        <p15:guide id="5" orient="horz" pos="2162">
          <p15:clr>
            <a:srgbClr val="A4A3A4"/>
          </p15:clr>
        </p15:guide>
        <p15:guide id="6" pos="3835">
          <p15:clr>
            <a:srgbClr val="A4A3A4"/>
          </p15:clr>
        </p15:guide>
        <p15:guide id="7" orient="horz" pos="13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34ABE3"/>
    <a:srgbClr val="2AB6F0"/>
    <a:srgbClr val="195989"/>
    <a:srgbClr val="1D679F"/>
    <a:srgbClr val="1F6DA6"/>
    <a:srgbClr val="1B5B87"/>
    <a:srgbClr val="227DC1"/>
    <a:srgbClr val="2178B9"/>
    <a:srgbClr val="217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1" autoAdjust="0"/>
    <p:restoredTop sz="94660"/>
  </p:normalViewPr>
  <p:slideViewPr>
    <p:cSldViewPr snapToGrid="0">
      <p:cViewPr>
        <p:scale>
          <a:sx n="90" d="100"/>
          <a:sy n="90" d="100"/>
        </p:scale>
        <p:origin x="-184" y="-260"/>
      </p:cViewPr>
      <p:guideLst>
        <p:guide orient="horz" pos="2092"/>
        <p:guide pos="3840"/>
        <p:guide orient="horz" pos="3777"/>
        <p:guide pos="3839"/>
        <p:guide orient="horz" pos="2162"/>
        <p:guide pos="3835"/>
        <p:guide orient="horz" pos="135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5" d="100"/>
          <a:sy n="85" d="100"/>
        </p:scale>
        <p:origin x="295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39EFE-0303-44F6-9A16-FD3B5E015DB1}" type="datetimeFigureOut">
              <a:rPr lang="en-GB" smtClean="0"/>
              <a:pPr/>
              <a:t>20/12/2022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04766-77AF-4EBE-9704-229FD5F6AD6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9881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926D1-0013-4A80-B64E-9D824EE65210}" type="datetimeFigureOut">
              <a:rPr lang="en-GB" smtClean="0"/>
              <a:pPr/>
              <a:t>20/12/2022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F2995-AB43-4B7C-B8CD-9DC7C3692A9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7846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073101"/>
            <a:ext cx="12192000" cy="5784900"/>
          </a:xfrm>
          <a:prstGeom prst="rect">
            <a:avLst/>
          </a:prstGeom>
          <a:gradFill flip="none" rotWithShape="1">
            <a:gsLst>
              <a:gs pos="47000">
                <a:srgbClr val="0D6CB4"/>
              </a:gs>
              <a:gs pos="100000">
                <a:schemeClr val="accent2"/>
              </a:gs>
              <a:gs pos="77000">
                <a:srgbClr val="227DC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algn="l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978925"/>
            <a:ext cx="0" cy="48790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071350" y="4418049"/>
            <a:ext cx="10290265" cy="897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i="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Click to edit Master subtitle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3" y="5391726"/>
            <a:ext cx="5267202" cy="87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spcAft>
                <a:spcPts val="800"/>
              </a:spcAft>
              <a:buFontTx/>
              <a:buNone/>
              <a:defRPr sz="22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Speaker</a:t>
            </a:r>
            <a:br>
              <a:rPr lang="en-GB" noProof="0" dirty="0"/>
            </a:br>
            <a:r>
              <a:rPr lang="en-GB" noProof="0" dirty="0"/>
              <a:t>Venue and date</a:t>
            </a:r>
          </a:p>
        </p:txBody>
      </p:sp>
      <p:pic>
        <p:nvPicPr>
          <p:cNvPr id="8" name="Picture 7" descr="Footer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221" y="6390001"/>
            <a:ext cx="697559" cy="467999"/>
          </a:xfrm>
          <a:prstGeom prst="rect">
            <a:avLst/>
          </a:prstGeom>
        </p:spPr>
      </p:pic>
      <p:pic>
        <p:nvPicPr>
          <p:cNvPr id="13" name="Picture 12" descr="EC-JRC-logo_vertical_EN_pos_transparent-background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3" t="5040" r="4159" b="4382"/>
          <a:stretch/>
        </p:blipFill>
        <p:spPr>
          <a:xfrm>
            <a:off x="5373779" y="264907"/>
            <a:ext cx="1674947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8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-59635" y="-59635"/>
            <a:ext cx="6155635" cy="6983896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noProof="0"/>
          </a:p>
        </p:txBody>
      </p:sp>
      <p:sp>
        <p:nvSpPr>
          <p:cNvPr id="10" name="Rectangle 9"/>
          <p:cNvSpPr/>
          <p:nvPr userDrawn="1"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615" y="743802"/>
            <a:ext cx="544923" cy="54492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4048" y="1992572"/>
            <a:ext cx="8010798" cy="3616657"/>
          </a:xfrm>
          <a:prstGeom prst="rect">
            <a:avLst/>
          </a:prstGeom>
          <a:solidFill>
            <a:schemeClr val="bg1"/>
          </a:solidFill>
        </p:spPr>
        <p:txBody>
          <a:bodyPr lIns="360000" tIns="360000" rIns="360000" bIns="360000" anchor="ctr" anchorCtr="0">
            <a:noAutofit/>
          </a:bodyPr>
          <a:lstStyle>
            <a:lvl1pPr marL="0" indent="0">
              <a:buFontTx/>
              <a:buNone/>
              <a:defRPr i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1784062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62614" y="1825625"/>
            <a:ext cx="4583519" cy="4170363"/>
          </a:xfrm>
          <a:prstGeom prst="rect">
            <a:avLst/>
          </a:prstGeom>
        </p:spPr>
        <p:txBody>
          <a:bodyPr>
            <a:noAutofit/>
          </a:bodyPr>
          <a:lstStyle>
            <a:lvl1pPr marL="0" indent="-342900">
              <a:buClr>
                <a:schemeClr val="accent5"/>
              </a:buClr>
              <a:buFont typeface="Arial"/>
              <a:buNone/>
              <a:defRPr/>
            </a:lvl1pPr>
            <a:lvl2pPr>
              <a:buClr>
                <a:schemeClr val="accent5"/>
              </a:buClr>
              <a:buNone/>
              <a:defRPr/>
            </a:lvl2pPr>
            <a:lvl3pPr>
              <a:buClr>
                <a:schemeClr val="accent5"/>
              </a:buClr>
              <a:buNone/>
              <a:defRPr/>
            </a:lvl3pPr>
            <a:lvl4pPr>
              <a:buClr>
                <a:schemeClr val="accent5"/>
              </a:buClr>
              <a:buNone/>
              <a:defRPr/>
            </a:lvl4pPr>
            <a:lvl5pPr>
              <a:buClr>
                <a:schemeClr val="accent5"/>
              </a:buClr>
              <a:buNone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</p:spPr>
        <p:txBody>
          <a:bodyPr/>
          <a:lstStyle/>
          <a:p>
            <a:fld id="{F46C79FD-C571-418B-AB0F-5EE936C8527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6662614" y="586765"/>
            <a:ext cx="4581771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>
            <a:lvl1pPr>
              <a:defRPr sz="380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-46383" y="-46383"/>
            <a:ext cx="6142383" cy="696401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5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92034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63280" y="-62165"/>
            <a:ext cx="12318560" cy="3468939"/>
          </a:xfrm>
          <a:prstGeom prst="rect">
            <a:avLst/>
          </a:prstGeom>
          <a:solidFill>
            <a:schemeClr val="bg2"/>
          </a:solidFill>
          <a:ln w="28575" cmpd="sng">
            <a:solidFill>
              <a:schemeClr val="accent5"/>
            </a:solidFill>
          </a:ln>
        </p:spPr>
        <p:txBody>
          <a:bodyPr/>
          <a:lstStyle>
            <a:lvl1pPr marL="0" indent="0">
              <a:buClr>
                <a:schemeClr val="accent2"/>
              </a:buClr>
              <a:buFont typeface="Arial"/>
              <a:buNone/>
              <a:defRPr/>
            </a:lvl1pPr>
          </a:lstStyle>
          <a:p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385" y="2818576"/>
            <a:ext cx="10287000" cy="628377"/>
          </a:xfrm>
          <a:prstGeom prst="rect">
            <a:avLst/>
          </a:prstGeom>
          <a:solidFill>
            <a:schemeClr val="bg1"/>
          </a:solidFill>
        </p:spPr>
        <p:txBody>
          <a:bodyPr wrap="square" anchor="b">
            <a:spAutoFit/>
          </a:bodyPr>
          <a:lstStyle>
            <a:lvl1pPr>
              <a:defRPr sz="380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57385" y="3630613"/>
            <a:ext cx="10287000" cy="2365375"/>
          </a:xfrm>
          <a:prstGeom prst="rect">
            <a:avLst/>
          </a:prstGeom>
        </p:spPr>
        <p:txBody>
          <a:bodyPr/>
          <a:lstStyle>
            <a:lvl1pPr marL="0" indent="-342900" algn="l">
              <a:buClr>
                <a:schemeClr val="accent5"/>
              </a:buClr>
              <a:buFont typeface="Arial"/>
              <a:buNone/>
              <a:defRPr/>
            </a:lvl1pPr>
            <a:lvl2pPr marL="800100" indent="-342900">
              <a:buClr>
                <a:schemeClr val="accent5"/>
              </a:buClr>
              <a:buFont typeface="Arial"/>
              <a:buNone/>
              <a:defRPr/>
            </a:lvl2pPr>
            <a:lvl3pPr marL="1200150" indent="-285750">
              <a:buClr>
                <a:schemeClr val="accent5"/>
              </a:buClr>
              <a:buFont typeface="Arial"/>
              <a:buNone/>
              <a:defRPr/>
            </a:lvl3pPr>
            <a:lvl4pPr marL="1657350" indent="-285750">
              <a:buClr>
                <a:schemeClr val="accent5"/>
              </a:buClr>
              <a:buFont typeface="Arial"/>
              <a:buNone/>
              <a:defRPr/>
            </a:lvl4pPr>
            <a:lvl5pPr marL="2114550" indent="-285750">
              <a:buClr>
                <a:schemeClr val="accent5"/>
              </a:buClr>
              <a:buFont typeface="Arial"/>
              <a:buNone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4136774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>
            <a:lvl1pPr>
              <a:defRPr sz="380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838201" y="0"/>
            <a:ext cx="1" cy="136525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F77687C-AC6F-634F-AC60-81131BCE7FC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38201" y="1750540"/>
            <a:ext cx="3416382" cy="3523152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noProof="0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A1F17483-D7EC-5F47-B284-CA9DDB1A89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78392" y="4331292"/>
            <a:ext cx="2736000" cy="152423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endParaRPr lang="en-GB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020C457-3C2E-CA42-88B4-5E3F06B1AE9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338313" y="1750540"/>
            <a:ext cx="3416382" cy="3523152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noProof="0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B33CC6E2-D391-D44C-9F83-EE43AEFB9DA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678504" y="4331292"/>
            <a:ext cx="2736000" cy="152423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endParaRPr lang="en-GB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82EE2749-4448-E94D-A3B6-E8FD4C9B9E3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841783" y="1750540"/>
            <a:ext cx="3416382" cy="3523152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noProof="0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292FCF7F-70FF-AF43-824A-E78383E715E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181974" y="4331292"/>
            <a:ext cx="2736000" cy="152423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010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>
            <a:lvl1pPr>
              <a:defRPr sz="380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flipH="1">
            <a:off x="838201" y="0"/>
            <a:ext cx="1" cy="136525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5F365213-848B-024E-A456-0D200676FA2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733074" y="1750540"/>
            <a:ext cx="3330000" cy="208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noProof="0" dirty="0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1F0C252E-54B1-624A-B251-93ACB24B44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33075" y="3907988"/>
            <a:ext cx="3330000" cy="208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noProof="0" dirty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EC7BFE4B-D881-0841-972F-3BB3E43AAF6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27391" y="1750540"/>
            <a:ext cx="3330000" cy="208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noProof="0" dirty="0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26D230BA-B3D4-3543-AD14-9F6C784D2F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49106" y="3907988"/>
            <a:ext cx="1620000" cy="2088000"/>
          </a:xfrm>
          <a:prstGeom prst="rect">
            <a:avLst/>
          </a:prstGeom>
          <a:noFill/>
        </p:spPr>
        <p:txBody>
          <a:bodyPr tIns="90000"/>
          <a:lstStyle>
            <a:lvl1pPr marL="0" indent="0" algn="l">
              <a:lnSpc>
                <a:spcPts val="1680"/>
              </a:lnSpc>
              <a:spcAft>
                <a:spcPts val="0"/>
              </a:spcAft>
              <a:buNone/>
              <a:defRPr sz="1400"/>
            </a:lvl1pPr>
          </a:lstStyle>
          <a:p>
            <a:pPr lvl="0"/>
            <a:r>
              <a:rPr lang="en-GB" noProof="0" dirty="0"/>
              <a:t>Edit Master text styles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6151C0D4-98EF-D447-A8C6-142CA23E3F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70722" y="1750540"/>
            <a:ext cx="1663928" cy="2088000"/>
          </a:xfrm>
          <a:prstGeom prst="rect">
            <a:avLst/>
          </a:prstGeom>
          <a:noFill/>
        </p:spPr>
        <p:txBody>
          <a:bodyPr tIns="90000"/>
          <a:lstStyle>
            <a:lvl1pPr marL="0" indent="0" algn="r">
              <a:lnSpc>
                <a:spcPts val="1680"/>
              </a:lnSpc>
              <a:spcAft>
                <a:spcPts val="0"/>
              </a:spcAft>
              <a:buNone/>
              <a:defRPr sz="1400"/>
            </a:lvl1pPr>
          </a:lstStyle>
          <a:p>
            <a:pPr lvl="0"/>
            <a:r>
              <a:rPr lang="en-GB" noProof="0" dirty="0"/>
              <a:t>Edit Master text styles</a:t>
            </a:r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3298D3D7-E8BE-DE4C-9995-3011560B905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7393" y="3907988"/>
            <a:ext cx="3330000" cy="208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noProof="0"/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5AA5AF97-B62D-1649-9296-29B8A162A14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8650" y="3897313"/>
            <a:ext cx="1656000" cy="2098675"/>
          </a:xfrm>
          <a:prstGeom prst="rect">
            <a:avLst/>
          </a:prstGeom>
          <a:noFill/>
        </p:spPr>
        <p:txBody>
          <a:bodyPr tIns="90000"/>
          <a:lstStyle>
            <a:lvl1pPr marL="0" indent="0" algn="r">
              <a:lnSpc>
                <a:spcPts val="1680"/>
              </a:lnSpc>
              <a:spcAft>
                <a:spcPts val="0"/>
              </a:spcAft>
              <a:buNone/>
              <a:defRPr sz="1400"/>
            </a:lvl1pPr>
          </a:lstStyle>
          <a:p>
            <a:pPr lvl="0"/>
            <a:r>
              <a:rPr lang="en-GB" noProof="0" dirty="0"/>
              <a:t>Edit Master text styles</a:t>
            </a: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018AC41E-3877-BF47-AA29-7A9F0F0A096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549106" y="1750540"/>
            <a:ext cx="1620000" cy="2088000"/>
          </a:xfrm>
          <a:prstGeom prst="rect">
            <a:avLst/>
          </a:prstGeom>
          <a:noFill/>
        </p:spPr>
        <p:txBody>
          <a:bodyPr tIns="90000"/>
          <a:lstStyle>
            <a:lvl1pPr marL="0" indent="0" algn="l">
              <a:lnSpc>
                <a:spcPts val="1680"/>
              </a:lnSpc>
              <a:spcAft>
                <a:spcPts val="0"/>
              </a:spcAft>
              <a:buNone/>
              <a:defRPr sz="1400"/>
            </a:lvl1pPr>
          </a:lstStyle>
          <a:p>
            <a:pPr lvl="0"/>
            <a:r>
              <a:rPr lang="en-GB" noProof="0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556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4118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3430587"/>
          </a:xfrm>
          <a:prstGeom prst="rect">
            <a:avLst/>
          </a:prstGeom>
          <a:gradFill flip="none" rotWithShape="1">
            <a:gsLst>
              <a:gs pos="47000">
                <a:srgbClr val="0D6CB4"/>
              </a:gs>
              <a:gs pos="100000">
                <a:schemeClr val="accent2"/>
              </a:gs>
              <a:gs pos="77000">
                <a:srgbClr val="227DC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38200" y="0"/>
            <a:ext cx="0" cy="2362711"/>
          </a:xfrm>
          <a:prstGeom prst="line">
            <a:avLst/>
          </a:prstGeom>
          <a:ln w="28575">
            <a:solidFill>
              <a:srgbClr val="F8CC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10061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3432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38200" y="0"/>
            <a:ext cx="0" cy="236271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550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 cover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7000">
                <a:srgbClr val="0D6CB4"/>
              </a:gs>
              <a:gs pos="100000">
                <a:schemeClr val="accent2"/>
              </a:gs>
              <a:gs pos="77000">
                <a:srgbClr val="227DC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0189" y="1122363"/>
            <a:ext cx="10281657" cy="23876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>
                <a:solidFill>
                  <a:srgbClr val="FFD129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0189" y="3602038"/>
            <a:ext cx="10281657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0"/>
            <a:ext cx="0" cy="3478213"/>
          </a:xfrm>
          <a:prstGeom prst="line">
            <a:avLst/>
          </a:prstGeom>
          <a:ln w="28575">
            <a:solidFill>
              <a:srgbClr val="FFD1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5929" y="6193922"/>
            <a:ext cx="1718512" cy="45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9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077013" y="1122363"/>
            <a:ext cx="10284602" cy="23876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070189" y="3602038"/>
            <a:ext cx="10284602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Click to edit Master subtitle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0"/>
            <a:ext cx="0" cy="3478213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5929" y="6193922"/>
            <a:ext cx="1718512" cy="45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0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</p:spPr>
        <p:txBody>
          <a:bodyPr>
            <a:noAutofit/>
          </a:bodyPr>
          <a:lstStyle>
            <a:lvl1pPr marL="0" indent="-34290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accent5"/>
              </a:buClr>
              <a:buFont typeface="Arial" pitchFamily="34" charset="0"/>
              <a:buNone/>
              <a:defRPr baseline="0"/>
            </a:lvl1pPr>
            <a:lvl2pPr>
              <a:lnSpc>
                <a:spcPct val="100000"/>
              </a:lnSpc>
              <a:spcAft>
                <a:spcPts val="1800"/>
              </a:spcAft>
              <a:buClr>
                <a:schemeClr val="accent5"/>
              </a:buClr>
              <a:buNone/>
              <a:defRPr/>
            </a:lvl2pPr>
            <a:lvl3pPr>
              <a:lnSpc>
                <a:spcPct val="100000"/>
              </a:lnSpc>
              <a:spcAft>
                <a:spcPts val="1800"/>
              </a:spcAft>
              <a:buClr>
                <a:schemeClr val="accent5"/>
              </a:buClr>
              <a:buNone/>
              <a:defRPr/>
            </a:lvl3pPr>
            <a:lvl4pPr>
              <a:lnSpc>
                <a:spcPct val="100000"/>
              </a:lnSpc>
              <a:spcAft>
                <a:spcPts val="1800"/>
              </a:spcAft>
              <a:buClr>
                <a:schemeClr val="accent5"/>
              </a:buClr>
              <a:buNone/>
              <a:defRPr/>
            </a:lvl4pPr>
            <a:lvl5pPr>
              <a:lnSpc>
                <a:spcPct val="100000"/>
              </a:lnSpc>
              <a:spcAft>
                <a:spcPts val="1800"/>
              </a:spcAft>
              <a:buClr>
                <a:schemeClr val="accent5"/>
              </a:buClr>
              <a:buNone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838201" y="0"/>
            <a:ext cx="1" cy="136525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>
            <a:lvl1pPr>
              <a:defRPr sz="3800"/>
            </a:lvl1pPr>
          </a:lstStyle>
          <a:p>
            <a:r>
              <a:rPr lang="en-GB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234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2525" y="1825625"/>
            <a:ext cx="5002090" cy="417036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Clr>
                <a:schemeClr val="accent5"/>
              </a:buClr>
              <a:buFont typeface="Arial"/>
              <a:buNone/>
              <a:defRPr/>
            </a:lvl1pPr>
          </a:lstStyle>
          <a:p>
            <a:pPr lvl="0"/>
            <a:endParaRPr lang="en-GB" noProof="0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838201" y="0"/>
            <a:ext cx="1" cy="136525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>
            <a:lvl1pPr>
              <a:defRPr sz="380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0" hasCustomPrompt="1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accent5"/>
              </a:buClr>
              <a:buSzTx/>
              <a:buFont typeface="Arial"/>
              <a:buNone/>
              <a:tabLst/>
              <a:defRPr baseline="0"/>
            </a:lvl1pPr>
            <a:lvl2pPr>
              <a:lnSpc>
                <a:spcPct val="100000"/>
              </a:lnSpc>
              <a:spcAft>
                <a:spcPts val="1800"/>
              </a:spcAft>
              <a:buClr>
                <a:schemeClr val="accent5"/>
              </a:buClr>
              <a:buNone/>
              <a:defRPr/>
            </a:lvl2pPr>
            <a:lvl3pPr>
              <a:lnSpc>
                <a:spcPct val="100000"/>
              </a:lnSpc>
              <a:spcAft>
                <a:spcPts val="1800"/>
              </a:spcAft>
              <a:buClr>
                <a:schemeClr val="accent5"/>
              </a:buClr>
              <a:buNone/>
              <a:defRPr/>
            </a:lvl3pPr>
            <a:lvl4pPr>
              <a:lnSpc>
                <a:spcPct val="100000"/>
              </a:lnSpc>
              <a:spcAft>
                <a:spcPts val="1800"/>
              </a:spcAft>
              <a:buClr>
                <a:schemeClr val="accent5"/>
              </a:buClr>
              <a:buNone/>
              <a:defRPr/>
            </a:lvl4pPr>
            <a:lvl5pPr>
              <a:lnSpc>
                <a:spcPct val="100000"/>
              </a:lnSpc>
              <a:spcAft>
                <a:spcPts val="1800"/>
              </a:spcAft>
              <a:buClr>
                <a:schemeClr val="accent5"/>
              </a:buClr>
              <a:buNone/>
              <a:defRPr/>
            </a:lvl5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accent5"/>
              </a:buClr>
              <a:buSzTx/>
              <a:buFont typeface="Arial"/>
              <a:buNone/>
              <a:tabLst/>
              <a:defRPr/>
            </a:pPr>
            <a:r>
              <a:rPr lang="en-GB" noProof="0" dirty="0"/>
              <a:t>Insert text</a:t>
            </a:r>
          </a:p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accent5"/>
              </a:buClr>
              <a:buSzTx/>
              <a:buFont typeface="Arial"/>
              <a:buNone/>
              <a:tabLst/>
              <a:defRPr/>
            </a:pPr>
            <a:endParaRPr lang="en-GB" noProof="0" dirty="0"/>
          </a:p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0383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</p:spPr>
        <p:txBody>
          <a:bodyPr>
            <a:noAutofit/>
          </a:bodyPr>
          <a:lstStyle>
            <a:lvl1pPr marL="0" indent="-34290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accent5"/>
              </a:buClr>
              <a:buFont typeface="Arial"/>
              <a:buNone/>
              <a:defRPr strike="noStrike"/>
            </a:lvl1pPr>
            <a:lvl2pPr>
              <a:lnSpc>
                <a:spcPct val="100000"/>
              </a:lnSpc>
              <a:spcAft>
                <a:spcPts val="1800"/>
              </a:spcAft>
              <a:buClr>
                <a:schemeClr val="accent5"/>
              </a:buClr>
              <a:defRPr strike="noStrike"/>
            </a:lvl2pPr>
            <a:lvl3pPr>
              <a:lnSpc>
                <a:spcPct val="100000"/>
              </a:lnSpc>
              <a:spcAft>
                <a:spcPts val="1800"/>
              </a:spcAft>
              <a:buClr>
                <a:schemeClr val="accent5"/>
              </a:buClr>
              <a:defRPr strike="noStrike"/>
            </a:lvl3pPr>
            <a:lvl4pPr>
              <a:lnSpc>
                <a:spcPct val="100000"/>
              </a:lnSpc>
              <a:spcAft>
                <a:spcPts val="1800"/>
              </a:spcAft>
              <a:buClr>
                <a:schemeClr val="accent5"/>
              </a:buClr>
              <a:defRPr strike="noStrike"/>
            </a:lvl4pPr>
            <a:lvl5pPr>
              <a:lnSpc>
                <a:spcPct val="100000"/>
              </a:lnSpc>
              <a:spcAft>
                <a:spcPts val="1800"/>
              </a:spcAft>
              <a:buClr>
                <a:schemeClr val="accent5"/>
              </a:buClr>
              <a:defRPr strike="noStrike"/>
            </a:lvl5pPr>
          </a:lstStyle>
          <a:p>
            <a:pPr lvl="0"/>
            <a:r>
              <a:rPr lang="en-GB" noProof="0" dirty="0"/>
              <a:t>Insert text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838201" y="0"/>
            <a:ext cx="1" cy="136525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>
            <a:lvl1pPr>
              <a:defRPr sz="380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</p:spPr>
        <p:txBody>
          <a:bodyPr>
            <a:noAutofit/>
          </a:bodyPr>
          <a:lstStyle>
            <a:lvl1pPr marL="0" indent="-34290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accent5"/>
              </a:buClr>
              <a:buFont typeface="Arial" pitchFamily="34" charset="0"/>
              <a:buNone/>
              <a:defRPr baseline="0"/>
            </a:lvl1pPr>
            <a:lvl2pPr>
              <a:lnSpc>
                <a:spcPct val="100000"/>
              </a:lnSpc>
              <a:spcAft>
                <a:spcPts val="1800"/>
              </a:spcAft>
              <a:buClr>
                <a:schemeClr val="accent5"/>
              </a:buClr>
              <a:defRPr/>
            </a:lvl2pPr>
            <a:lvl3pPr>
              <a:lnSpc>
                <a:spcPct val="100000"/>
              </a:lnSpc>
              <a:spcAft>
                <a:spcPts val="1800"/>
              </a:spcAft>
              <a:buClr>
                <a:schemeClr val="accent5"/>
              </a:buClr>
              <a:defRPr/>
            </a:lvl3pPr>
            <a:lvl4pPr>
              <a:lnSpc>
                <a:spcPct val="100000"/>
              </a:lnSpc>
              <a:spcAft>
                <a:spcPts val="1800"/>
              </a:spcAft>
              <a:buClr>
                <a:schemeClr val="accent5"/>
              </a:buClr>
              <a:defRPr/>
            </a:lvl4pPr>
            <a:lvl5pPr>
              <a:lnSpc>
                <a:spcPct val="100000"/>
              </a:lnSpc>
              <a:spcAft>
                <a:spcPts val="1800"/>
              </a:spcAft>
              <a:buClr>
                <a:schemeClr val="accent5"/>
              </a:buClr>
              <a:defRPr/>
            </a:lvl5pPr>
          </a:lstStyle>
          <a:p>
            <a:pPr lvl="0"/>
            <a:r>
              <a:rPr lang="en-GB" noProof="0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124677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</p:spPr>
        <p:txBody>
          <a:bodyPr>
            <a:noAutofit/>
          </a:bodyPr>
          <a:lstStyle>
            <a:lvl1pPr marL="0" indent="-342900">
              <a:buClr>
                <a:schemeClr val="accent5"/>
              </a:buClr>
              <a:buFont typeface="Arial"/>
              <a:buNone/>
              <a:defRPr baseline="0"/>
            </a:lvl1pPr>
            <a:lvl2pPr>
              <a:buClr>
                <a:schemeClr val="accent5"/>
              </a:buClr>
              <a:buNone/>
              <a:defRPr/>
            </a:lvl2pPr>
            <a:lvl3pPr>
              <a:buClr>
                <a:schemeClr val="accent5"/>
              </a:buClr>
              <a:buNone/>
              <a:defRPr/>
            </a:lvl3pPr>
            <a:lvl4pPr>
              <a:buClr>
                <a:schemeClr val="accent5"/>
              </a:buClr>
              <a:buNone/>
              <a:defRPr/>
            </a:lvl4pPr>
            <a:lvl5pPr>
              <a:buClr>
                <a:schemeClr val="accent5"/>
              </a:buClr>
              <a:buNone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accent5"/>
              </a:buClr>
              <a:buSzTx/>
              <a:buFont typeface="Arial"/>
              <a:buNone/>
              <a:tabLst/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accent5"/>
              </a:buClr>
              <a:buSzTx/>
              <a:buFont typeface="Arial"/>
              <a:buNone/>
              <a:tabLst/>
              <a:defRPr/>
            </a:pPr>
            <a:r>
              <a:rPr lang="en-GB" noProof="0" dirty="0"/>
              <a:t>Insert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accent5"/>
              </a:buClr>
              <a:buSzTx/>
              <a:buFont typeface="Arial"/>
              <a:buNone/>
              <a:tabLst/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accent5"/>
              </a:buClr>
              <a:buSzTx/>
              <a:buFont typeface="Arial"/>
              <a:buNone/>
              <a:tabLst/>
              <a:defRPr/>
            </a:pPr>
            <a:r>
              <a:rPr lang="en-GB" noProof="0" dirty="0"/>
              <a:t>Insert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838201" y="0"/>
            <a:ext cx="1" cy="136525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>
            <a:lvl1pPr>
              <a:defRPr sz="3800"/>
            </a:lvl1pPr>
          </a:lstStyle>
          <a:p>
            <a:r>
              <a:rPr lang="en-GB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710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marL="0" indent="0"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-342900">
              <a:buClr>
                <a:schemeClr val="accent5"/>
              </a:buClr>
              <a:buFont typeface="Arial"/>
              <a:buNone/>
              <a:defRPr/>
            </a:lvl1pPr>
            <a:lvl2pPr>
              <a:buClr>
                <a:schemeClr val="accent5"/>
              </a:buClr>
              <a:buNone/>
              <a:defRPr/>
            </a:lvl2pPr>
            <a:lvl3pPr>
              <a:buClr>
                <a:schemeClr val="accent5"/>
              </a:buClr>
              <a:buNone/>
              <a:defRPr/>
            </a:lvl3pPr>
            <a:lvl4pPr>
              <a:buClr>
                <a:schemeClr val="accent5"/>
              </a:buClr>
              <a:buNone/>
              <a:defRPr/>
            </a:lvl4pPr>
            <a:lvl5pPr>
              <a:buClr>
                <a:schemeClr val="accent5"/>
              </a:buClr>
              <a:buNone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marL="0" indent="0"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-342900">
              <a:buClr>
                <a:schemeClr val="accent5"/>
              </a:buClr>
              <a:buFont typeface="Arial"/>
              <a:buNone/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GB" noProof="0" dirty="0"/>
              <a:t>Insert text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838201" y="0"/>
            <a:ext cx="1" cy="136525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>
            <a:lvl1pPr>
              <a:defRPr sz="3800"/>
            </a:lvl1pPr>
          </a:lstStyle>
          <a:p>
            <a:r>
              <a:rPr lang="en-GB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269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noProof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>
            <a:lvl1pPr>
              <a:defRPr sz="380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flipH="1">
            <a:off x="838201" y="0"/>
            <a:ext cx="1" cy="136525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30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EC-JRC-logo_horizontal_EN_pos_transparent-background.png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2" t="10944" r="6669" b="9113"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902658" y="6436338"/>
            <a:ext cx="444383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indent="0" algn="l">
              <a:buClr>
                <a:schemeClr val="accent5"/>
              </a:buClr>
              <a:buFont typeface="Arial"/>
              <a:buNone/>
            </a:pPr>
            <a:fld id="{7CDCD853-BF31-41A2-A1D4-0871305F302F}" type="slidenum">
              <a:rPr lang="en-GB" sz="120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</a:rPr>
              <a:pPr marL="0" indent="0" algn="l">
                <a:buClr>
                  <a:schemeClr val="accent5"/>
                </a:buClr>
                <a:buFont typeface="Arial"/>
                <a:buNone/>
              </a:pPr>
              <a:t>‹#›</a:t>
            </a:fld>
            <a:endParaRPr lang="en-GB" sz="1600" noProof="0" dirty="0">
              <a:ln>
                <a:noFill/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799653" y="6411461"/>
            <a:ext cx="1" cy="44653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72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49" r:id="rId2"/>
    <p:sldLayoutId id="2147483651" r:id="rId3"/>
    <p:sldLayoutId id="2147483650" r:id="rId4"/>
    <p:sldLayoutId id="2147483660" r:id="rId5"/>
    <p:sldLayoutId id="2147483652" r:id="rId6"/>
    <p:sldLayoutId id="2147483661" r:id="rId7"/>
    <p:sldLayoutId id="2147483653" r:id="rId8"/>
    <p:sldLayoutId id="2147483654" r:id="rId9"/>
    <p:sldLayoutId id="2147483659" r:id="rId10"/>
    <p:sldLayoutId id="2147483658" r:id="rId11"/>
    <p:sldLayoutId id="2147483668" r:id="rId12"/>
    <p:sldLayoutId id="2147483666" r:id="rId13"/>
    <p:sldLayoutId id="2147483667" r:id="rId14"/>
    <p:sldLayoutId id="2147483655" r:id="rId15"/>
    <p:sldLayoutId id="2147483670" r:id="rId16"/>
    <p:sldLayoutId id="214748366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rgbClr val="2B91C5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800"/>
        </a:spcAft>
        <a:buClr>
          <a:srgbClr val="2B91C5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800"/>
        </a:spcAft>
        <a:buClr>
          <a:srgbClr val="2B91C5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800"/>
        </a:spcAft>
        <a:buClr>
          <a:srgbClr val="2B91C5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800"/>
        </a:spcAft>
        <a:buClr>
          <a:srgbClr val="2B91C5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5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JRC’s Cabin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Susana Gil-Sayas</a:t>
            </a:r>
          </a:p>
        </p:txBody>
      </p:sp>
    </p:spTree>
    <p:extLst>
      <p:ext uri="{BB962C8B-B14F-4D97-AF65-F5344CB8AC3E}">
        <p14:creationId xmlns:p14="http://schemas.microsoft.com/office/powerpoint/2010/main" val="427509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BCB2-9B50-49BD-BE97-46ECCDF86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Lumped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E29F1-2C4C-422D-8D2C-41C6A8B6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GB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MAC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A0126-FCB6-473C-B473-D1374778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GB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FC4128-6854-494B-815D-1131392363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10" r="5919" b="33036"/>
          <a:stretch/>
        </p:blipFill>
        <p:spPr>
          <a:xfrm>
            <a:off x="4730921" y="507393"/>
            <a:ext cx="6341798" cy="2146239"/>
          </a:xfrm>
          <a:prstGeom prst="rect">
            <a:avLst/>
          </a:prstGeom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AFDC24-5AE4-46B1-A64B-DF263D8141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38" b="36514"/>
          <a:stretch/>
        </p:blipFill>
        <p:spPr>
          <a:xfrm>
            <a:off x="970721" y="3889674"/>
            <a:ext cx="7045879" cy="19109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70077F-2F1E-4516-84EE-3DF52CA53B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208" r="11026"/>
          <a:stretch/>
        </p:blipFill>
        <p:spPr>
          <a:xfrm>
            <a:off x="970721" y="2486213"/>
            <a:ext cx="6076975" cy="1197495"/>
          </a:xfrm>
          <a:prstGeom prst="rect">
            <a:avLst/>
          </a:prstGeom>
          <a:ln>
            <a:noFill/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3E7E638-7424-4778-9516-C54F1DEC7970}"/>
              </a:ext>
            </a:extLst>
          </p:cNvPr>
          <p:cNvGrpSpPr/>
          <p:nvPr/>
        </p:nvGrpSpPr>
        <p:grpSpPr>
          <a:xfrm>
            <a:off x="8420322" y="4628510"/>
            <a:ext cx="3123755" cy="1267733"/>
            <a:chOff x="7540376" y="3828889"/>
            <a:chExt cx="3123755" cy="126773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867517B-1194-4A25-BDF0-37325DFE18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82" t="67719" r="56939" b="316"/>
            <a:stretch/>
          </p:blipFill>
          <p:spPr>
            <a:xfrm>
              <a:off x="7540376" y="3828889"/>
              <a:ext cx="2441824" cy="72609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A5F2085-C849-436E-A8D4-00B2C076C0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936" t="90355" r="182" b="316"/>
            <a:stretch/>
          </p:blipFill>
          <p:spPr>
            <a:xfrm>
              <a:off x="7621565" y="4884707"/>
              <a:ext cx="3042566" cy="21191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D26CBC1-37DD-43AB-AC71-7E477987D7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8998" t="69453" r="13892" b="16481"/>
            <a:stretch/>
          </p:blipFill>
          <p:spPr>
            <a:xfrm>
              <a:off x="7621565" y="4566997"/>
              <a:ext cx="1530849" cy="319508"/>
            </a:xfrm>
            <a:prstGeom prst="rect">
              <a:avLst/>
            </a:prstGeom>
          </p:spPr>
        </p:pic>
      </p:grp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BF607C32-061D-498B-83E0-9374C9743810}"/>
              </a:ext>
            </a:extLst>
          </p:cNvPr>
          <p:cNvSpPr txBox="1">
            <a:spLocks/>
          </p:cNvSpPr>
          <p:nvPr/>
        </p:nvSpPr>
        <p:spPr>
          <a:xfrm>
            <a:off x="1066800" y="6363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3D86C5-B0C3-4BFB-B19D-10FE0DC5BC4E}" type="datetime1">
              <a:rPr lang="en-GB" smtClean="0"/>
              <a:pPr/>
              <a:t>20/12/2022</a:t>
            </a:fld>
            <a:endParaRPr lang="es-ES" dirty="0">
              <a:solidFill>
                <a:srgbClr val="0033CC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D04052-C4AF-42AC-B8E0-28C479553BA9}"/>
              </a:ext>
            </a:extLst>
          </p:cNvPr>
          <p:cNvSpPr txBox="1"/>
          <p:nvPr/>
        </p:nvSpPr>
        <p:spPr>
          <a:xfrm>
            <a:off x="7047696" y="3064061"/>
            <a:ext cx="50473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i="0" dirty="0">
                <a:solidFill>
                  <a:srgbClr val="333333"/>
                </a:solidFill>
                <a:effectLst/>
                <a:latin typeface="Inter"/>
              </a:rPr>
              <a:t>[Accumulation] = [Input]- [Output]+ [Generation]- [Consumption]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25070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6FEECF3-B0E6-4906-B21B-E96539EED2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7" t="4984" r="8185" b="13473"/>
          <a:stretch/>
        </p:blipFill>
        <p:spPr>
          <a:xfrm>
            <a:off x="5857875" y="1600291"/>
            <a:ext cx="6046961" cy="4564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35BF8C-BC58-49D1-9A78-FA4AF62B1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124" y="598379"/>
            <a:ext cx="11144249" cy="558007"/>
          </a:xfrm>
        </p:spPr>
        <p:txBody>
          <a:bodyPr>
            <a:normAutofit/>
          </a:bodyPr>
          <a:lstStyle/>
          <a:p>
            <a:r>
              <a:rPr lang="en-GB" sz="2400" dirty="0"/>
              <a:t>Diagram lumped model -  14 nodes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ED6AE-E124-4ADF-8735-A8596FA952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6800" y="63903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3D86C5-B0C3-4BFB-B19D-10FE0DC5BC4E}" type="datetime1">
              <a:rPr lang="en-GB" smtClean="0"/>
              <a:pPr/>
              <a:t>20/12/2022</a:t>
            </a:fld>
            <a:endParaRPr lang="es-ES" dirty="0">
              <a:solidFill>
                <a:srgbClr val="0033CC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031C2-AE5D-44E1-A86F-B9C98005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MAC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FFC83-F316-4140-9BE6-3A8EAD4F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FC64BE-4B49-42F6-8AF6-047EB0339D72}" type="slidenum">
              <a:rPr lang="es-ES" smtClean="0"/>
              <a:pPr/>
              <a:t>3</a:t>
            </a:fld>
            <a:endParaRPr lang="es-ES" dirty="0">
              <a:solidFill>
                <a:srgbClr val="0033CC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ECB8EA-3F7E-4A92-8F61-D08ACD2E5864}"/>
              </a:ext>
            </a:extLst>
          </p:cNvPr>
          <p:cNvSpPr txBox="1">
            <a:spLocks/>
          </p:cNvSpPr>
          <p:nvPr/>
        </p:nvSpPr>
        <p:spPr>
          <a:xfrm>
            <a:off x="361950" y="1661319"/>
            <a:ext cx="11144250" cy="46680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/>
              <a:t>Red: convection; Blue: conduction (windows). </a:t>
            </a:r>
          </a:p>
          <a:p>
            <a:r>
              <a:rPr lang="en-GB" sz="1400" b="1" dirty="0"/>
              <a:t>Radiation included in boundary conditions</a:t>
            </a:r>
          </a:p>
          <a:p>
            <a:pPr marL="0" indent="0">
              <a:buNone/>
            </a:pPr>
            <a:endParaRPr lang="en-GB" sz="1400" b="1" dirty="0"/>
          </a:p>
          <a:p>
            <a:pPr marL="0" indent="0">
              <a:buNone/>
            </a:pPr>
            <a:r>
              <a:rPr lang="en-GB" sz="1400" dirty="0"/>
              <a:t>Temperature Nodes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400" dirty="0"/>
              <a:t>T ambient (</a:t>
            </a:r>
            <a:r>
              <a:rPr lang="en-GB" sz="1400" dirty="0" err="1"/>
              <a:t>Tamb</a:t>
            </a:r>
            <a:r>
              <a:rPr lang="en-GB" sz="1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400" dirty="0"/>
              <a:t>T roof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400" dirty="0"/>
              <a:t>T ceiling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400" dirty="0"/>
              <a:t>T base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400" dirty="0"/>
              <a:t>T window external surface, windshield (</a:t>
            </a:r>
            <a:r>
              <a:rPr lang="en-GB" sz="1400" dirty="0" err="1"/>
              <a:t>Tw_ext_ws</a:t>
            </a:r>
            <a:r>
              <a:rPr lang="en-GB" sz="1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400" dirty="0"/>
              <a:t>T window external surface, read window (</a:t>
            </a:r>
            <a:r>
              <a:rPr lang="en-GB" sz="1400" dirty="0" err="1"/>
              <a:t>Tw_ext_rw</a:t>
            </a:r>
            <a:r>
              <a:rPr lang="en-GB" sz="1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400" dirty="0"/>
              <a:t>T window external surface, left side window (</a:t>
            </a:r>
            <a:r>
              <a:rPr lang="en-GB" sz="1400" dirty="0" err="1"/>
              <a:t>Tw_ext_lsw</a:t>
            </a:r>
            <a:r>
              <a:rPr lang="en-GB" sz="1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400" dirty="0"/>
              <a:t>T window external surface, right side window (</a:t>
            </a:r>
            <a:r>
              <a:rPr lang="en-GB" sz="1400" dirty="0" err="1"/>
              <a:t>Tw_ext_rsw</a:t>
            </a:r>
            <a:r>
              <a:rPr lang="en-GB" sz="1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400" dirty="0"/>
              <a:t>T window internal surface, windshield (</a:t>
            </a:r>
            <a:r>
              <a:rPr lang="en-GB" sz="1400" dirty="0" err="1"/>
              <a:t>Tw_int_ws</a:t>
            </a:r>
            <a:r>
              <a:rPr lang="en-GB" sz="1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400" dirty="0"/>
              <a:t>T window internal surface, read window (</a:t>
            </a:r>
            <a:r>
              <a:rPr lang="en-GB" sz="1400" dirty="0" err="1"/>
              <a:t>Tw_int_rw</a:t>
            </a:r>
            <a:r>
              <a:rPr lang="en-GB" sz="1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400" dirty="0"/>
              <a:t>T window internal surface, left side window (</a:t>
            </a:r>
            <a:r>
              <a:rPr lang="en-GB" sz="1400" dirty="0" err="1"/>
              <a:t>Tw_int_lsw</a:t>
            </a:r>
            <a:r>
              <a:rPr lang="en-GB" sz="1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400" dirty="0"/>
              <a:t>T window internal surface, right side window (</a:t>
            </a:r>
            <a:r>
              <a:rPr lang="en-GB" sz="1400" dirty="0" err="1"/>
              <a:t>Tw_int_rsw</a:t>
            </a:r>
            <a:r>
              <a:rPr lang="en-GB" sz="1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400" dirty="0"/>
              <a:t>T cabin air, back (</a:t>
            </a:r>
            <a:r>
              <a:rPr lang="en-GB" sz="1400" dirty="0" err="1"/>
              <a:t>Tcabin_back</a:t>
            </a:r>
            <a:r>
              <a:rPr lang="en-GB" sz="1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400" dirty="0"/>
              <a:t>T cabin air, front (</a:t>
            </a:r>
            <a:r>
              <a:rPr lang="en-GB" sz="1400" dirty="0" err="1"/>
              <a:t>Tcabin_front</a:t>
            </a:r>
            <a:r>
              <a:rPr lang="en-GB" sz="1400" dirty="0"/>
              <a:t>)</a:t>
            </a: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B65024-115A-41F8-B087-16CF6B32B0DB}"/>
              </a:ext>
            </a:extLst>
          </p:cNvPr>
          <p:cNvSpPr/>
          <p:nvPr/>
        </p:nvSpPr>
        <p:spPr>
          <a:xfrm>
            <a:off x="9161092" y="2909087"/>
            <a:ext cx="632388" cy="1910741"/>
          </a:xfrm>
          <a:prstGeom prst="rect">
            <a:avLst/>
          </a:prstGeom>
          <a:noFill/>
          <a:ln w="285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D2C8F1-8EB4-43F8-989E-EA613BC2BA91}"/>
              </a:ext>
            </a:extLst>
          </p:cNvPr>
          <p:cNvSpPr txBox="1"/>
          <p:nvPr/>
        </p:nvSpPr>
        <p:spPr>
          <a:xfrm>
            <a:off x="9064352" y="4793003"/>
            <a:ext cx="84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 err="1">
                <a:solidFill>
                  <a:srgbClr val="92D050"/>
                </a:solidFill>
              </a:rPr>
              <a:t>Windshield</a:t>
            </a:r>
            <a:endParaRPr lang="es-ES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017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FB8A06-03B5-413F-B076-1841D37E3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153" y="1825624"/>
            <a:ext cx="10837853" cy="4170363"/>
          </a:xfrm>
        </p:spPr>
        <p:txBody>
          <a:bodyPr/>
          <a:lstStyle/>
          <a:p>
            <a:r>
              <a:rPr lang="en-GB" sz="1800" b="0" i="0" dirty="0" err="1">
                <a:effectLst/>
                <a:latin typeface="Menlo"/>
              </a:rPr>
              <a:t>m_air</a:t>
            </a:r>
            <a:r>
              <a:rPr lang="en-GB" sz="1800" b="0" i="0" dirty="0">
                <a:effectLst/>
                <a:latin typeface="Menlo"/>
              </a:rPr>
              <a:t>*</a:t>
            </a:r>
            <a:r>
              <a:rPr lang="en-GB" sz="1800" b="0" i="0" dirty="0" err="1">
                <a:effectLst/>
                <a:latin typeface="Menlo"/>
              </a:rPr>
              <a:t>Cp_air</a:t>
            </a:r>
            <a:r>
              <a:rPr lang="en-GB" sz="1800" b="0" i="0" dirty="0">
                <a:effectLst/>
                <a:latin typeface="Menlo"/>
              </a:rPr>
              <a:t>*(</a:t>
            </a:r>
            <a:r>
              <a:rPr lang="en-GB" sz="1800" b="0" i="0" dirty="0" err="1">
                <a:effectLst/>
                <a:latin typeface="Menlo"/>
              </a:rPr>
              <a:t>T_air</a:t>
            </a:r>
            <a:r>
              <a:rPr lang="en-GB" sz="1800" b="0" i="0" dirty="0">
                <a:effectLst/>
                <a:latin typeface="Menlo"/>
              </a:rPr>
              <a:t>(t)-</a:t>
            </a:r>
            <a:r>
              <a:rPr lang="en-GB" sz="1800" b="0" i="0" dirty="0" err="1">
                <a:effectLst/>
                <a:latin typeface="Menlo"/>
              </a:rPr>
              <a:t>T_air</a:t>
            </a:r>
            <a:r>
              <a:rPr lang="en-GB" sz="1800" b="0" i="0" dirty="0">
                <a:effectLst/>
                <a:latin typeface="Menlo"/>
              </a:rPr>
              <a:t>(t-1))/timestep = </a:t>
            </a:r>
            <a:r>
              <a:rPr lang="en-GB" sz="1800" b="0" i="0" dirty="0" err="1">
                <a:effectLst/>
                <a:latin typeface="Menlo"/>
              </a:rPr>
              <a:t>Q_windows</a:t>
            </a:r>
            <a:r>
              <a:rPr lang="en-GB" sz="1800" b="0" i="0" dirty="0">
                <a:effectLst/>
                <a:latin typeface="Menlo"/>
              </a:rPr>
              <a:t> + </a:t>
            </a:r>
            <a:r>
              <a:rPr lang="en-GB" sz="1800" b="0" i="0" dirty="0" err="1">
                <a:effectLst/>
                <a:latin typeface="Menlo"/>
              </a:rPr>
              <a:t>Q_ceiling</a:t>
            </a:r>
            <a:r>
              <a:rPr lang="en-GB" sz="1800" b="0" i="0" dirty="0">
                <a:effectLst/>
                <a:latin typeface="Menlo"/>
              </a:rPr>
              <a:t> + </a:t>
            </a:r>
            <a:r>
              <a:rPr lang="en-GB" sz="1800" b="0" i="0" dirty="0" err="1">
                <a:effectLst/>
                <a:latin typeface="Menlo"/>
              </a:rPr>
              <a:t>Q_base</a:t>
            </a:r>
            <a:r>
              <a:rPr lang="en-GB" sz="1800" b="0" i="0" dirty="0">
                <a:effectLst/>
                <a:latin typeface="Menlo"/>
              </a:rPr>
              <a:t> + </a:t>
            </a:r>
            <a:r>
              <a:rPr lang="en-GB" sz="1800" b="0" i="0" dirty="0" err="1">
                <a:effectLst/>
                <a:latin typeface="Menlo"/>
              </a:rPr>
              <a:t>Q_human</a:t>
            </a:r>
            <a:r>
              <a:rPr lang="en-GB" sz="1800" b="0" i="0" dirty="0">
                <a:effectLst/>
                <a:latin typeface="Menlo"/>
              </a:rPr>
              <a:t>; </a:t>
            </a:r>
          </a:p>
          <a:p>
            <a:r>
              <a:rPr lang="en-GB" sz="1800" b="0" i="0" dirty="0" err="1">
                <a:effectLst/>
                <a:latin typeface="Menlo"/>
              </a:rPr>
              <a:t>T_air</a:t>
            </a:r>
            <a:r>
              <a:rPr lang="en-GB" sz="1800" b="0" i="0" dirty="0">
                <a:effectLst/>
                <a:latin typeface="Menlo"/>
              </a:rPr>
              <a:t>(t) = (</a:t>
            </a:r>
            <a:r>
              <a:rPr lang="en-GB" sz="1800" b="0" i="0" dirty="0" err="1">
                <a:effectLst/>
                <a:latin typeface="Menlo"/>
              </a:rPr>
              <a:t>Q_windows</a:t>
            </a:r>
            <a:r>
              <a:rPr lang="en-GB" sz="1800" b="0" i="0" dirty="0">
                <a:effectLst/>
                <a:latin typeface="Menlo"/>
              </a:rPr>
              <a:t>(t)+</a:t>
            </a:r>
            <a:r>
              <a:rPr lang="en-GB" sz="1800" b="0" i="0" dirty="0" err="1">
                <a:effectLst/>
                <a:latin typeface="Menlo"/>
              </a:rPr>
              <a:t>Q_ceiling</a:t>
            </a:r>
            <a:r>
              <a:rPr lang="en-GB" sz="1800" b="0" i="0" dirty="0">
                <a:effectLst/>
                <a:latin typeface="Menlo"/>
              </a:rPr>
              <a:t>(t)+</a:t>
            </a:r>
            <a:r>
              <a:rPr lang="en-GB" sz="1800" b="0" i="0" dirty="0" err="1">
                <a:effectLst/>
                <a:latin typeface="Menlo"/>
              </a:rPr>
              <a:t>Q_base</a:t>
            </a:r>
            <a:r>
              <a:rPr lang="en-GB" sz="1800" b="0" i="0" dirty="0">
                <a:effectLst/>
                <a:latin typeface="Menlo"/>
              </a:rPr>
              <a:t>(t)+</a:t>
            </a:r>
            <a:r>
              <a:rPr lang="en-GB" sz="1800" b="0" i="0" dirty="0" err="1">
                <a:effectLst/>
                <a:latin typeface="Menlo"/>
              </a:rPr>
              <a:t>Q_human</a:t>
            </a:r>
            <a:r>
              <a:rPr lang="en-GB" sz="1800" b="0" i="0" dirty="0">
                <a:effectLst/>
                <a:latin typeface="Menlo"/>
              </a:rPr>
              <a:t>(t))*(timestep/(</a:t>
            </a:r>
            <a:r>
              <a:rPr lang="en-GB" sz="1800" b="0" i="0" dirty="0" err="1">
                <a:effectLst/>
                <a:latin typeface="Menlo"/>
              </a:rPr>
              <a:t>CabinVolume</a:t>
            </a:r>
            <a:r>
              <a:rPr lang="en-GB" sz="1800" b="0" i="0" dirty="0">
                <a:effectLst/>
                <a:latin typeface="Menlo"/>
              </a:rPr>
              <a:t>*</a:t>
            </a:r>
            <a:r>
              <a:rPr lang="en-GB" sz="1800" b="0" i="0" dirty="0" err="1">
                <a:effectLst/>
                <a:latin typeface="Menlo"/>
              </a:rPr>
              <a:t>cp_air</a:t>
            </a:r>
            <a:r>
              <a:rPr lang="en-GB" sz="1800" b="0" i="0" dirty="0">
                <a:effectLst/>
                <a:latin typeface="Menlo"/>
              </a:rPr>
              <a:t>*</a:t>
            </a:r>
            <a:r>
              <a:rPr lang="en-GB" sz="1800" b="0" i="0" dirty="0" err="1">
                <a:effectLst/>
                <a:latin typeface="Menlo"/>
              </a:rPr>
              <a:t>density_air</a:t>
            </a:r>
            <a:r>
              <a:rPr lang="en-GB" sz="1800" b="0" i="0" dirty="0">
                <a:effectLst/>
                <a:latin typeface="Menlo"/>
              </a:rPr>
              <a:t>)) </a:t>
            </a:r>
          </a:p>
          <a:p>
            <a:r>
              <a:rPr lang="en-GB" sz="1800" dirty="0">
                <a:latin typeface="Menlo"/>
              </a:rPr>
              <a:t>	</a:t>
            </a:r>
            <a:r>
              <a:rPr lang="en-GB" sz="1800" b="0" i="0" dirty="0">
                <a:effectLst/>
                <a:latin typeface="Menlo"/>
              </a:rPr>
              <a:t>+ </a:t>
            </a:r>
            <a:r>
              <a:rPr lang="en-GB" sz="1800" b="0" i="0" dirty="0" err="1">
                <a:effectLst/>
                <a:latin typeface="Menlo"/>
              </a:rPr>
              <a:t>T_air</a:t>
            </a:r>
            <a:r>
              <a:rPr lang="en-GB" sz="1800" b="0" i="0" dirty="0">
                <a:effectLst/>
                <a:latin typeface="Menlo"/>
              </a:rPr>
              <a:t>(t-1);</a:t>
            </a:r>
          </a:p>
          <a:p>
            <a:r>
              <a:rPr lang="en-GB" sz="1800" b="0" i="0" dirty="0" err="1">
                <a:effectLst/>
                <a:latin typeface="Menlo"/>
              </a:rPr>
              <a:t>Q_ws</a:t>
            </a:r>
            <a:r>
              <a:rPr lang="en-GB" sz="1800" b="0" i="0" dirty="0">
                <a:effectLst/>
                <a:latin typeface="Menlo"/>
              </a:rPr>
              <a:t>(t) = </a:t>
            </a:r>
            <a:r>
              <a:rPr lang="en-GB" sz="1800" b="0" i="0" dirty="0" err="1">
                <a:effectLst/>
                <a:latin typeface="Menlo"/>
              </a:rPr>
              <a:t>h_ws</a:t>
            </a:r>
            <a:r>
              <a:rPr lang="en-GB" sz="1800" b="0" i="0" dirty="0">
                <a:effectLst/>
                <a:latin typeface="Menlo"/>
              </a:rPr>
              <a:t>*</a:t>
            </a:r>
            <a:r>
              <a:rPr lang="en-GB" sz="1800" b="0" i="0" dirty="0" err="1">
                <a:effectLst/>
                <a:latin typeface="Menlo"/>
              </a:rPr>
              <a:t>A_ws</a:t>
            </a:r>
            <a:r>
              <a:rPr lang="en-GB" sz="1800" b="0" i="0" dirty="0">
                <a:effectLst/>
                <a:latin typeface="Menlo"/>
              </a:rPr>
              <a:t>*(</a:t>
            </a:r>
            <a:r>
              <a:rPr lang="en-GB" sz="1800" b="0" i="0" dirty="0" err="1">
                <a:effectLst/>
                <a:latin typeface="Menlo"/>
              </a:rPr>
              <a:t>T_ws</a:t>
            </a:r>
            <a:r>
              <a:rPr lang="en-GB" sz="1800" b="0" i="0" dirty="0">
                <a:effectLst/>
                <a:latin typeface="Menlo"/>
              </a:rPr>
              <a:t>(t)- </a:t>
            </a:r>
            <a:r>
              <a:rPr lang="en-GB" sz="1800" b="0" i="0" dirty="0" err="1">
                <a:effectLst/>
                <a:latin typeface="Menlo"/>
              </a:rPr>
              <a:t>T_air</a:t>
            </a:r>
            <a:r>
              <a:rPr lang="en-GB" sz="1800" b="0" i="0" dirty="0">
                <a:effectLst/>
                <a:latin typeface="Menlo"/>
              </a:rPr>
              <a:t>(t-1));</a:t>
            </a:r>
          </a:p>
          <a:p>
            <a:r>
              <a:rPr lang="en-GB" sz="1800" b="0" i="0" dirty="0" err="1">
                <a:effectLst/>
                <a:latin typeface="Menlo"/>
              </a:rPr>
              <a:t>Q_cv_ext</a:t>
            </a:r>
            <a:r>
              <a:rPr lang="en-GB" sz="1800" b="0" i="0" dirty="0">
                <a:effectLst/>
                <a:latin typeface="Menlo"/>
              </a:rPr>
              <a:t>(t) = </a:t>
            </a:r>
            <a:r>
              <a:rPr lang="en-GB" sz="1800" b="0" i="0" dirty="0" err="1">
                <a:effectLst/>
                <a:latin typeface="Menlo"/>
              </a:rPr>
              <a:t>h_ext</a:t>
            </a:r>
            <a:r>
              <a:rPr lang="en-GB" sz="1800" b="0" i="0" dirty="0">
                <a:effectLst/>
                <a:latin typeface="Menlo"/>
              </a:rPr>
              <a:t>*</a:t>
            </a:r>
            <a:r>
              <a:rPr lang="en-GB" sz="1800" b="0" i="0" dirty="0" err="1">
                <a:effectLst/>
                <a:latin typeface="Menlo"/>
              </a:rPr>
              <a:t>A_ws</a:t>
            </a:r>
            <a:r>
              <a:rPr lang="en-GB" sz="1800" b="0" i="0" dirty="0">
                <a:effectLst/>
                <a:latin typeface="Menlo"/>
              </a:rPr>
              <a:t>*(</a:t>
            </a:r>
            <a:r>
              <a:rPr lang="en-GB" sz="1800" b="0" i="0" dirty="0" err="1">
                <a:effectLst/>
                <a:latin typeface="Menlo"/>
              </a:rPr>
              <a:t>T_ws_ext</a:t>
            </a:r>
            <a:r>
              <a:rPr lang="en-GB" sz="1800" b="0" i="0" dirty="0">
                <a:effectLst/>
                <a:latin typeface="Menlo"/>
              </a:rPr>
              <a:t>(t)-</a:t>
            </a:r>
            <a:r>
              <a:rPr lang="en-GB" sz="1800" b="0" i="0" dirty="0" err="1">
                <a:effectLst/>
                <a:latin typeface="Menlo"/>
              </a:rPr>
              <a:t>T_ext</a:t>
            </a:r>
            <a:r>
              <a:rPr lang="en-GB" sz="1800" b="0" i="0" dirty="0">
                <a:effectLst/>
                <a:latin typeface="Menlo"/>
              </a:rPr>
              <a:t>(t)); %Exterior convection</a:t>
            </a:r>
          </a:p>
          <a:p>
            <a:r>
              <a:rPr lang="en-GB" sz="1800" b="0" i="0" dirty="0" err="1">
                <a:effectLst/>
                <a:latin typeface="Menlo"/>
              </a:rPr>
              <a:t>Q_rd_ext</a:t>
            </a:r>
            <a:r>
              <a:rPr lang="en-GB" sz="1800" b="0" i="0" dirty="0">
                <a:effectLst/>
                <a:latin typeface="Menlo"/>
              </a:rPr>
              <a:t>(t) = </a:t>
            </a:r>
            <a:r>
              <a:rPr lang="en-GB" sz="1800" b="0" i="0" dirty="0" err="1">
                <a:effectLst/>
                <a:latin typeface="Menlo"/>
              </a:rPr>
              <a:t>epsilon_ws</a:t>
            </a:r>
            <a:r>
              <a:rPr lang="en-GB" sz="1800" b="0" i="0" dirty="0">
                <a:effectLst/>
                <a:latin typeface="Menlo"/>
              </a:rPr>
              <a:t>*sigma*</a:t>
            </a:r>
            <a:r>
              <a:rPr lang="en-GB" sz="1800" b="0" i="0" dirty="0" err="1">
                <a:effectLst/>
                <a:latin typeface="Menlo"/>
              </a:rPr>
              <a:t>A_ws</a:t>
            </a:r>
            <a:r>
              <a:rPr lang="en-GB" sz="1800" b="0" i="0" dirty="0">
                <a:effectLst/>
                <a:latin typeface="Menlo"/>
              </a:rPr>
              <a:t>*((</a:t>
            </a:r>
            <a:r>
              <a:rPr lang="en-GB" sz="1800" b="0" i="0" dirty="0" err="1">
                <a:effectLst/>
                <a:latin typeface="Menlo"/>
              </a:rPr>
              <a:t>T_ws_ext</a:t>
            </a:r>
            <a:r>
              <a:rPr lang="en-GB" sz="1800" b="0" i="0" dirty="0">
                <a:effectLst/>
                <a:latin typeface="Menlo"/>
              </a:rPr>
              <a:t>(t))^4-(</a:t>
            </a:r>
            <a:r>
              <a:rPr lang="en-GB" sz="1800" b="0" i="0" dirty="0" err="1">
                <a:effectLst/>
                <a:latin typeface="Menlo"/>
              </a:rPr>
              <a:t>T_sky</a:t>
            </a:r>
            <a:r>
              <a:rPr lang="en-GB" sz="1800" b="0" i="0" dirty="0">
                <a:effectLst/>
                <a:latin typeface="Menlo"/>
              </a:rPr>
              <a:t>)^4); %Exterior radiation</a:t>
            </a:r>
          </a:p>
          <a:p>
            <a:r>
              <a:rPr lang="en-GB" sz="1800" b="0" i="0" dirty="0" err="1">
                <a:effectLst/>
                <a:latin typeface="Menlo"/>
              </a:rPr>
              <a:t>Q_cd</a:t>
            </a:r>
            <a:r>
              <a:rPr lang="en-GB" sz="1800" b="0" i="0" dirty="0">
                <a:effectLst/>
                <a:latin typeface="Menlo"/>
              </a:rPr>
              <a:t>(t) = ((</a:t>
            </a:r>
            <a:r>
              <a:rPr lang="en-GB" sz="1800" b="0" i="0" dirty="0" err="1">
                <a:effectLst/>
                <a:latin typeface="Menlo"/>
              </a:rPr>
              <a:t>k_ws</a:t>
            </a:r>
            <a:r>
              <a:rPr lang="en-GB" sz="1800" b="0" i="0" dirty="0">
                <a:effectLst/>
                <a:latin typeface="Menlo"/>
              </a:rPr>
              <a:t>*</a:t>
            </a:r>
            <a:r>
              <a:rPr lang="en-GB" sz="1800" b="0" i="0" dirty="0" err="1">
                <a:effectLst/>
                <a:latin typeface="Menlo"/>
              </a:rPr>
              <a:t>A_ws</a:t>
            </a:r>
            <a:r>
              <a:rPr lang="en-GB" sz="1800" b="0" i="0" dirty="0">
                <a:effectLst/>
                <a:latin typeface="Menlo"/>
              </a:rPr>
              <a:t>)/</a:t>
            </a:r>
            <a:r>
              <a:rPr lang="en-GB" sz="1800" b="0" i="0" dirty="0" err="1">
                <a:effectLst/>
                <a:latin typeface="Menlo"/>
              </a:rPr>
              <a:t>e_ws</a:t>
            </a:r>
            <a:r>
              <a:rPr lang="en-GB" sz="1800" b="0" i="0" dirty="0">
                <a:effectLst/>
                <a:latin typeface="Menlo"/>
              </a:rPr>
              <a:t>)*(</a:t>
            </a:r>
            <a:r>
              <a:rPr lang="en-GB" sz="1800" b="0" i="0" dirty="0" err="1">
                <a:effectLst/>
                <a:latin typeface="Menlo"/>
              </a:rPr>
              <a:t>T_ws_ext</a:t>
            </a:r>
            <a:r>
              <a:rPr lang="en-GB" sz="1800" b="0" i="0" dirty="0">
                <a:effectLst/>
                <a:latin typeface="Menlo"/>
              </a:rPr>
              <a:t>(t)-</a:t>
            </a:r>
            <a:r>
              <a:rPr lang="en-GB" sz="1800" b="0" i="0" dirty="0" err="1">
                <a:effectLst/>
                <a:latin typeface="Menlo"/>
              </a:rPr>
              <a:t>T_ws</a:t>
            </a:r>
            <a:r>
              <a:rPr lang="en-GB" sz="1800" b="0" i="0" dirty="0">
                <a:effectLst/>
                <a:latin typeface="Menlo"/>
              </a:rPr>
              <a:t>(t));</a:t>
            </a:r>
          </a:p>
          <a:p>
            <a:r>
              <a:rPr lang="en-GB" sz="1800" b="0" i="0" dirty="0" err="1">
                <a:effectLst/>
                <a:latin typeface="Menlo"/>
              </a:rPr>
              <a:t>Q_windows</a:t>
            </a:r>
            <a:r>
              <a:rPr lang="en-GB" sz="1800" b="0" i="0" dirty="0">
                <a:effectLst/>
                <a:latin typeface="Menlo"/>
              </a:rPr>
              <a:t>(t) = </a:t>
            </a:r>
            <a:r>
              <a:rPr lang="en-GB" sz="1800" b="0" i="0" dirty="0" err="1">
                <a:effectLst/>
                <a:latin typeface="Menlo"/>
              </a:rPr>
              <a:t>Q_ws</a:t>
            </a:r>
            <a:r>
              <a:rPr lang="en-GB" sz="1800" b="0" i="0" dirty="0">
                <a:effectLst/>
                <a:latin typeface="Menlo"/>
              </a:rPr>
              <a:t>(t)+</a:t>
            </a:r>
            <a:r>
              <a:rPr lang="en-GB" sz="1800" b="0" i="0" dirty="0" err="1">
                <a:effectLst/>
                <a:latin typeface="Menlo"/>
              </a:rPr>
              <a:t>Q_lsw</a:t>
            </a:r>
            <a:r>
              <a:rPr lang="en-GB" sz="1800" b="0" i="0" dirty="0">
                <a:effectLst/>
                <a:latin typeface="Menlo"/>
              </a:rPr>
              <a:t>(t)+</a:t>
            </a:r>
            <a:r>
              <a:rPr lang="en-GB" sz="1800" b="0" i="0" dirty="0" err="1">
                <a:effectLst/>
                <a:latin typeface="Menlo"/>
              </a:rPr>
              <a:t>Q_rsw</a:t>
            </a:r>
            <a:r>
              <a:rPr lang="en-GB" sz="1800" b="0" i="0" dirty="0">
                <a:effectLst/>
                <a:latin typeface="Menlo"/>
              </a:rPr>
              <a:t>(t)+</a:t>
            </a:r>
            <a:r>
              <a:rPr lang="en-GB" sz="1800" b="0" i="0" dirty="0" err="1">
                <a:effectLst/>
                <a:latin typeface="Menlo"/>
              </a:rPr>
              <a:t>Q_rw</a:t>
            </a:r>
            <a:r>
              <a:rPr lang="en-GB" sz="1800" b="0" i="0" dirty="0">
                <a:effectLst/>
                <a:latin typeface="Menlo"/>
              </a:rPr>
              <a:t>(t);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751442-7AD6-4A12-84CA-216998A96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Thermal Equations</a:t>
            </a:r>
          </a:p>
        </p:txBody>
      </p:sp>
    </p:spTree>
    <p:extLst>
      <p:ext uri="{BB962C8B-B14F-4D97-AF65-F5344CB8AC3E}">
        <p14:creationId xmlns:p14="http://schemas.microsoft.com/office/powerpoint/2010/main" val="118428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BF8C-BC58-49D1-9A78-FA4AF62B1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850" y="653973"/>
            <a:ext cx="11144249" cy="558007"/>
          </a:xfrm>
        </p:spPr>
        <p:txBody>
          <a:bodyPr>
            <a:normAutofit/>
          </a:bodyPr>
          <a:lstStyle/>
          <a:p>
            <a:r>
              <a:rPr lang="en-GB" sz="2400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B45F6-FD03-4B9B-A17E-6FD796A1F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4320" y="1612900"/>
            <a:ext cx="3269479" cy="4564063"/>
          </a:xfrm>
        </p:spPr>
        <p:txBody>
          <a:bodyPr>
            <a:normAutofit/>
          </a:bodyPr>
          <a:lstStyle/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ED6AE-E124-4ADF-8735-A8596FA952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6800" y="6363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3D86C5-B0C3-4BFB-B19D-10FE0DC5BC4E}" type="datetime1">
              <a:rPr lang="en-GB" smtClean="0"/>
              <a:pPr/>
              <a:t>20/12/2022</a:t>
            </a:fld>
            <a:endParaRPr lang="es-ES" dirty="0">
              <a:solidFill>
                <a:srgbClr val="0033CC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031C2-AE5D-44E1-A86F-B9C98005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MAC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FFC83-F316-4140-9BE6-3A8EAD4F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FC64BE-4B49-42F6-8AF6-047EB0339D72}" type="slidenum">
              <a:rPr lang="es-ES" smtClean="0"/>
              <a:pPr/>
              <a:t>5</a:t>
            </a:fld>
            <a:endParaRPr lang="es-ES" dirty="0">
              <a:solidFill>
                <a:srgbClr val="0033CC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ECB8EA-3F7E-4A92-8F61-D08ACD2E5864}"/>
              </a:ext>
            </a:extLst>
          </p:cNvPr>
          <p:cNvSpPr txBox="1">
            <a:spLocks/>
          </p:cNvSpPr>
          <p:nvPr/>
        </p:nvSpPr>
        <p:spPr>
          <a:xfrm>
            <a:off x="369130" y="3894931"/>
            <a:ext cx="3269480" cy="2642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Qbase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</a:t>
            </a:r>
            <a:r>
              <a:rPr lang="en-GB" sz="1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alfa_base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*( (</a:t>
            </a:r>
            <a:r>
              <a:rPr lang="en-GB" sz="1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A_ws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*</a:t>
            </a:r>
            <a:r>
              <a:rPr lang="en-GB" sz="1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G_ws_t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+ (</a:t>
            </a:r>
            <a:r>
              <a:rPr lang="en-GB" sz="1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A_rw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*</a:t>
            </a:r>
            <a:r>
              <a:rPr lang="en-GB" sz="1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G_rw_t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)+ (</a:t>
            </a:r>
            <a:r>
              <a:rPr lang="en-GB" sz="1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A_lsw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*</a:t>
            </a:r>
            <a:r>
              <a:rPr lang="en-GB" sz="1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G_lsw_t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+ (</a:t>
            </a:r>
            <a:r>
              <a:rPr lang="en-GB" sz="1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A_lsw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*</a:t>
            </a:r>
            <a:r>
              <a:rPr lang="en-GB" sz="1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G_rsw_t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);</a:t>
            </a:r>
            <a:r>
              <a:rPr lang="en-GB" sz="1000" dirty="0"/>
              <a:t> </a:t>
            </a:r>
          </a:p>
          <a:p>
            <a:r>
              <a:rPr lang="en-GB" sz="1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Qhum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GB" sz="1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N_Humans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* 120;</a:t>
            </a:r>
          </a:p>
          <a:p>
            <a:r>
              <a:rPr lang="en-GB" sz="1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C_cabin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=rho*(</a:t>
            </a:r>
            <a:r>
              <a:rPr lang="en-GB" sz="1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Vcabin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/2)*</a:t>
            </a:r>
            <a:r>
              <a:rPr lang="en-GB" sz="1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Cp_air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/timestep</a:t>
            </a:r>
            <a:endParaRPr lang="en-GB" sz="1000" dirty="0"/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AAA3B6-E40F-4052-8E6E-B07CD7A5E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923" y="1211981"/>
            <a:ext cx="8993953" cy="23938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B3C273-B6F1-47EA-BCE4-6D22E0539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610" y="3785223"/>
            <a:ext cx="6889190" cy="218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62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buClr>
            <a:schemeClr val="accent5"/>
          </a:buClr>
          <a:buFont typeface="Arial"/>
          <a:buChar char="•"/>
          <a:defRPr sz="2400"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_Presentation.pptx" id="{DF0E4C23-23CF-4CA0-B78D-4EE4E4812529}" vid="{A275074F-6DFA-4FBF-AA5C-38C3649C39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2140</TotalTime>
  <Words>537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Inter</vt:lpstr>
      <vt:lpstr>Menlo</vt:lpstr>
      <vt:lpstr>Office Theme</vt:lpstr>
      <vt:lpstr>JRC’s Cabin Model</vt:lpstr>
      <vt:lpstr>Lumped model</vt:lpstr>
      <vt:lpstr>Diagram lumped model -  14 nodes</vt:lpstr>
      <vt:lpstr>Thermal Equations</vt:lpstr>
      <vt:lpstr>Arrays</vt:lpstr>
    </vt:vector>
  </TitlesOfParts>
  <Company>European Commission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Yvonne (COMM)</dc:creator>
  <cp:lastModifiedBy>GIL SAYAS Susana (JRC-ISPRA-EXT)</cp:lastModifiedBy>
  <cp:revision>189</cp:revision>
  <dcterms:created xsi:type="dcterms:W3CDTF">2019-08-09T12:06:42Z</dcterms:created>
  <dcterms:modified xsi:type="dcterms:W3CDTF">2022-12-20T13:24:35Z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pdateToken">
    <vt:lpwstr>15</vt:lpwstr>
  </property>
  <property fmtid="{D5CDD505-2E9C-101B-9397-08002B2CF9AE}" pid="3" name="Offisync_ServerID">
    <vt:lpwstr>0d3b22a6-6203-4efc-8e8e-b5279256493b</vt:lpwstr>
  </property>
  <property fmtid="{D5CDD505-2E9C-101B-9397-08002B2CF9AE}" pid="4" name="Jive_VersionGuid">
    <vt:lpwstr>d74d4f66-ea68-4cc5-806a-2a6084d04fdf</vt:lpwstr>
  </property>
  <property fmtid="{D5CDD505-2E9C-101B-9397-08002B2CF9AE}" pid="5" name="Offisync_UniqueId">
    <vt:lpwstr>216256</vt:lpwstr>
  </property>
  <property fmtid="{D5CDD505-2E9C-101B-9397-08002B2CF9AE}" pid="6" name="Jive_LatestUserAccountName">
    <vt:lpwstr>piergiu</vt:lpwstr>
  </property>
  <property fmtid="{D5CDD505-2E9C-101B-9397-08002B2CF9AE}" pid="7" name="Offisync_ProviderInitializationData">
    <vt:lpwstr>https://webgate.ec.europa.eu/connected</vt:lpwstr>
  </property>
</Properties>
</file>