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gtLZnE4DW20mY8IEMo5q3uzU6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6.xml"/><Relationship Id="rId42" Type="http://schemas.openxmlformats.org/officeDocument/2006/relationships/font" Target="fonts/AlfaSlabOne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2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d17ceb4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d17ceb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273376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c273376f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273376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c273376f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d17ceb43_1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5d17ceb43_1_1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</a:pPr>
            <a:r>
              <a:rPr lang="en-US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Say something about how the perfect scores were suspicious or something so we ran a bunch of cross validation.</a:t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Again, briefly mention what this is predicting and some of the attributes. Definitely make mention of how the target values only range from 0.15 to 5 (relevant later) and what those units represent (I don’t actually know myself atm)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median income looked correlated, maybe show the graph of that</a:t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Linear Regression. Put the graphs, rmse, r2. Talk about how the very low looking rmse isn’t as great as it sounds when you consider the target values range.</a:t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d17ceb43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d17ceb4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2dfd4ec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c2dfd4e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5dc12115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5dc1211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d17ceb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d17ce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d17ceb4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d17ceb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d17ceb4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d17ceb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5d17ceb43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5d17ceb4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d17ceb43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d17ceb4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d17ceb43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5d17ceb4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4434e09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c4434e0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27337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6c273376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273376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c273376f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273376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c273376f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75d17ceb43_0_391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75d17ceb43_0_391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g75d17ceb43_0_391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75d17ceb43_0_3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5d17ceb43_0_428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75d17ceb43_0_428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75d17ceb43_0_4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d17ceb43_0_4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5d17ceb43_0_4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" name="Google Shape;54;g75d17ceb43_0_4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75d17ceb43_0_4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75d17ceb43_0_4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75d17ceb43_0_4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5d17ceb43_0_396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75d17ceb43_0_3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5d17ceb43_0_3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g75d17ceb43_0_3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75d17ceb43_0_3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5d17ceb43_0_40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75d17ceb43_0_4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75d17ceb43_0_4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75d17ceb43_0_4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5d17ceb43_0_4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75d17ceb43_0_4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5d17ceb43_0_411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75d17ceb43_0_411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75d17ceb43_0_4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5d17ceb43_0_415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75d17ceb43_0_4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5d17ceb43_0_418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75d17ceb43_0_41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75d17ceb43_0_418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g75d17ceb43_0_418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75d17ceb43_0_41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75d17ceb43_0_4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5d17ceb43_0_425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75d17ceb43_0_4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5d17ceb43_0_3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75d17ceb43_0_3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75d17ceb43_0_3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29.jp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d17ceb43_2_0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Machine Learning Final Project</a:t>
            </a:r>
            <a:endParaRPr sz="5000"/>
          </a:p>
        </p:txBody>
      </p:sp>
      <p:sp>
        <p:nvSpPr>
          <p:cNvPr id="63" name="Google Shape;63;g75d17ceb43_2_0"/>
          <p:cNvSpPr txBox="1"/>
          <p:nvPr>
            <p:ph idx="1" type="subTitle"/>
          </p:nvPr>
        </p:nvSpPr>
        <p:spPr>
          <a:xfrm>
            <a:off x="1524000" y="3602051"/>
            <a:ext cx="9144000" cy="17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Adam King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Elliot Ignatyev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Cam Knopp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Scott Gordon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Neural Network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211600" y="4886442"/>
            <a:ext cx="10515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14.43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R2: 0.86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1343152"/>
            <a:ext cx="5351600" cy="3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975" y="1343151"/>
            <a:ext cx="6392625" cy="33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273376f5_0_29"/>
          <p:cNvSpPr txBox="1"/>
          <p:nvPr>
            <p:ph type="title"/>
          </p:nvPr>
        </p:nvSpPr>
        <p:spPr>
          <a:xfrm>
            <a:off x="838200" y="157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Normalized Data Neural Network</a:t>
            </a:r>
            <a:endParaRPr/>
          </a:p>
        </p:txBody>
      </p:sp>
      <p:sp>
        <p:nvSpPr>
          <p:cNvPr id="132" name="Google Shape;132;g6c273376f5_0_29"/>
          <p:cNvSpPr txBox="1"/>
          <p:nvPr>
            <p:ph idx="1" type="body"/>
          </p:nvPr>
        </p:nvSpPr>
        <p:spPr>
          <a:xfrm>
            <a:off x="211600" y="4886442"/>
            <a:ext cx="10515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7.76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R2: 0.92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g6c273376f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483300"/>
            <a:ext cx="5382760" cy="3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c273376f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750" y="1483300"/>
            <a:ext cx="6292851" cy="34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273376f5_0_38"/>
          <p:cNvSpPr txBox="1"/>
          <p:nvPr>
            <p:ph type="title"/>
          </p:nvPr>
        </p:nvSpPr>
        <p:spPr>
          <a:xfrm>
            <a:off x="838200" y="157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Early Stopping</a:t>
            </a:r>
            <a:endParaRPr/>
          </a:p>
        </p:txBody>
      </p:sp>
      <p:pic>
        <p:nvPicPr>
          <p:cNvPr id="140" name="Google Shape;140;g6c273376f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777" y="1134250"/>
            <a:ext cx="4264251" cy="26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6c273376f5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775" y="3947503"/>
            <a:ext cx="4331425" cy="27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6c273376f5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25" y="1194625"/>
            <a:ext cx="4169412" cy="2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c273376f5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25" y="3947503"/>
            <a:ext cx="4169400" cy="2650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6c273376f5_0_38"/>
          <p:cNvSpPr txBox="1"/>
          <p:nvPr/>
        </p:nvSpPr>
        <p:spPr>
          <a:xfrm>
            <a:off x="4810975" y="1226325"/>
            <a:ext cx="15261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Top graphs: no early stopping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Bottom graphs: early stopping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Right side is using normalized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 Model performed worse for both normalized and non-normalized data.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Bottom left: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MSE: 44.54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R2: 0.57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Bottom Right: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MSE: 8.83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R2: 0.91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Results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253250"/>
            <a:ext cx="1051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Linear Regression -  </a:t>
            </a:r>
            <a:r>
              <a:rPr lang="en-US">
                <a:solidFill>
                  <a:schemeClr val="lt1"/>
                </a:solidFill>
              </a:rPr>
              <a:t>MSE: 33.45, R2 Score: 0.49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Degree 2 Polynomial Regression - MSE: 25.22, R2 Score: 0.69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Best Neural Network (Normalized, No Early Stopping) - MSE: 7.76, R2: 0.92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0" y="2763450"/>
            <a:ext cx="3650675" cy="29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575" y="2763450"/>
            <a:ext cx="3816125" cy="29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6250" y="2763450"/>
            <a:ext cx="4059200" cy="2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Classification of Iris into one of three classifications</a:t>
            </a:r>
            <a:endParaRPr>
              <a:solidFill>
                <a:schemeClr val="lt1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Iris-Setosa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Iris-Versicolour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Iris-Virginica</a:t>
            </a:r>
            <a:endParaRPr sz="2100">
              <a:solidFill>
                <a:srgbClr val="FFFFFF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Based on four attributes</a:t>
            </a:r>
            <a:endParaRPr>
              <a:solidFill>
                <a:schemeClr val="lt1"/>
              </a:solidFill>
            </a:endParaRPr>
          </a:p>
          <a:p>
            <a:pPr indent="-247650" lvl="1" marL="685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Petal Length</a:t>
            </a:r>
            <a:endParaRPr sz="2100">
              <a:solidFill>
                <a:schemeClr val="lt1"/>
              </a:solidFill>
            </a:endParaRPr>
          </a:p>
          <a:p>
            <a:pPr indent="-247650" lvl="1" marL="685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Petal Width</a:t>
            </a:r>
            <a:endParaRPr sz="2100">
              <a:solidFill>
                <a:schemeClr val="lt1"/>
              </a:solidFill>
            </a:endParaRPr>
          </a:p>
          <a:p>
            <a:pPr indent="-247650" lvl="1" marL="685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Sepal Length</a:t>
            </a:r>
            <a:endParaRPr sz="2100">
              <a:solidFill>
                <a:schemeClr val="lt1"/>
              </a:solidFill>
            </a:endParaRPr>
          </a:p>
          <a:p>
            <a:pPr indent="-247650" lvl="1" marL="685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Sepal Width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Attribute Correlations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184" y="1415352"/>
            <a:ext cx="3756391" cy="26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950" y="1415350"/>
            <a:ext cx="3743500" cy="26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242" y="4153650"/>
            <a:ext cx="3711458" cy="26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4350" y="4153651"/>
            <a:ext cx="3743500" cy="2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d17ceb43_1_12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Logistic Regression</a:t>
            </a:r>
            <a:endParaRPr/>
          </a:p>
        </p:txBody>
      </p:sp>
      <p:sp>
        <p:nvSpPr>
          <p:cNvPr id="174" name="Google Shape;174;g75d17ceb43_1_1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Correctly predicted all values in the testing data</a:t>
            </a:r>
            <a:endParaRPr>
              <a:solidFill>
                <a:schemeClr val="lt1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Accuracy score of 1.0</a:t>
            </a:r>
            <a:endParaRPr>
              <a:solidFill>
                <a:schemeClr val="lt1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Precision score of 1.0</a:t>
            </a:r>
            <a:endParaRPr>
              <a:solidFill>
                <a:schemeClr val="lt1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Recall score of 1.0</a:t>
            </a:r>
            <a:endParaRPr>
              <a:solidFill>
                <a:schemeClr val="lt1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F1 score of 1.0</a:t>
            </a:r>
            <a:endParaRPr>
              <a:solidFill>
                <a:schemeClr val="lt1"/>
              </a:solidFill>
            </a:endParaRPr>
          </a:p>
          <a:p>
            <a:pPr indent="-234950" lvl="0" marL="228600" rtl="0" algn="l"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Confusion Matrix:</a:t>
            </a:r>
            <a:endParaRPr/>
          </a:p>
        </p:txBody>
      </p:sp>
      <p:pic>
        <p:nvPicPr>
          <p:cNvPr id="175" name="Google Shape;175;g75d17ceb43_1_1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00" y="4518325"/>
            <a:ext cx="4828600" cy="9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Support Vector Model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Also correctly classified each value in the testing data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Accuracy score of 1.0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Precision score of 1.0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Recall score of 1.0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F1 score of 1.0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Confusion Matrix: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850" y="4542303"/>
            <a:ext cx="4767500" cy="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Cross Validation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For Logistic Regression:</a:t>
            </a:r>
            <a:endParaRPr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Accuracy score of 0.973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Precision score of 0.977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Recall score of 0.973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F1 score of 0.973</a:t>
            </a:r>
            <a:endParaRPr sz="2100">
              <a:solidFill>
                <a:srgbClr val="FFFFFF"/>
              </a:solidFill>
            </a:endParaRPr>
          </a:p>
          <a:p>
            <a:pPr indent="-2254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For Support Vector Machine:</a:t>
            </a:r>
            <a:endParaRPr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Accuracy score of 0.980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Precision score of 0.981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Recall score of 0.980</a:t>
            </a:r>
            <a:endParaRPr sz="2100">
              <a:solidFill>
                <a:srgbClr val="FFFFFF"/>
              </a:solidFill>
            </a:endParaRPr>
          </a:p>
          <a:p>
            <a:pPr indent="-2476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-US" sz="2100">
                <a:solidFill>
                  <a:srgbClr val="FFFFFF"/>
                </a:solidFill>
              </a:rPr>
              <a:t>F1 score of 0.980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Neural Network</a:t>
            </a:r>
            <a:endParaRPr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838200" y="1791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marR="439407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Tested with normal train test split and cross validation</a:t>
            </a:r>
            <a:endParaRPr>
              <a:solidFill>
                <a:srgbClr val="FFFFFF"/>
              </a:solidFill>
            </a:endParaRPr>
          </a:p>
          <a:p>
            <a:pPr indent="-234950" lvl="0" marL="228600" marR="439407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With cross validation we achieved</a:t>
            </a:r>
            <a:endParaRPr>
              <a:solidFill>
                <a:srgbClr val="FFFFFF"/>
              </a:solidFill>
            </a:endParaRPr>
          </a:p>
          <a:p>
            <a:pPr indent="-228600" lvl="1" marL="685800" marR="4394074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Accuracy score of 0.966</a:t>
            </a:r>
            <a:endParaRPr>
              <a:solidFill>
                <a:srgbClr val="FFFFFF"/>
              </a:solidFill>
            </a:endParaRPr>
          </a:p>
          <a:p>
            <a:pPr indent="-228600" lvl="1" marL="685800" marR="439407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score of 0.968</a:t>
            </a:r>
            <a:endParaRPr>
              <a:solidFill>
                <a:srgbClr val="FFFFFF"/>
              </a:solidFill>
            </a:endParaRPr>
          </a:p>
          <a:p>
            <a:pPr indent="-228600" lvl="1" marL="685800" marR="439407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score of 0.967</a:t>
            </a:r>
            <a:endParaRPr>
              <a:solidFill>
                <a:srgbClr val="FFFFFF"/>
              </a:solidFill>
            </a:endParaRPr>
          </a:p>
          <a:p>
            <a:pPr indent="-228600" lvl="1" marL="685800" marR="439407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of 0.966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850" y="1284913"/>
            <a:ext cx="5724525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/>
              <a:t>datasets</a:t>
            </a:r>
            <a:r>
              <a:rPr lang="en-US"/>
              <a:t> we used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Small Regression: </a:t>
            </a:r>
            <a:r>
              <a:rPr lang="en-US">
                <a:solidFill>
                  <a:srgbClr val="FFFFFF"/>
                </a:solidFill>
              </a:rPr>
              <a:t>Boston Housing Prices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Small Classification: Iris Flower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Large Regression: California Housing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Large Classification: Olivetti Faces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Iris: Overview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Linear Regression - 9</a:t>
            </a:r>
            <a:r>
              <a:rPr lang="en-US">
                <a:solidFill>
                  <a:srgbClr val="FFFFFF"/>
                </a:solidFill>
              </a:rPr>
              <a:t>7.3</a:t>
            </a:r>
            <a:r>
              <a:rPr lang="en-US">
                <a:solidFill>
                  <a:srgbClr val="FFFFFF"/>
                </a:solidFill>
              </a:rPr>
              <a:t>% accuracy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SVM - 98.0% accuracy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Neural Network - 96.6% accuracy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Data that was already correlated made it easier for simple models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We could not get the neural network to do better despite many tests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838200" y="16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California Housing Prices 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523325" y="1298800"/>
            <a:ext cx="67971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Variable: The median house value for California Districts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Eight Attributes Given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Very few of the attributes correlated, the Median Block Income and the Block Population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00" y="1494050"/>
            <a:ext cx="4286825" cy="3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753" y="3582300"/>
            <a:ext cx="4337840" cy="2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07125" y="159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California - Linear Regression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1284588" y="1391925"/>
            <a:ext cx="41604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R2: 0.59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RMSE: </a:t>
            </a:r>
            <a:r>
              <a:rPr lang="en-US">
                <a:solidFill>
                  <a:schemeClr val="lt1"/>
                </a:solidFill>
              </a:rPr>
              <a:t>0.73</a:t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-990" r="989" t="0"/>
          <a:stretch/>
        </p:blipFill>
        <p:spPr>
          <a:xfrm>
            <a:off x="918777" y="2710750"/>
            <a:ext cx="4892012" cy="33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805" y="2710752"/>
            <a:ext cx="5079773" cy="33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6645475" y="1391925"/>
            <a:ext cx="41604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R2: 0.61</a:t>
            </a:r>
            <a:endParaRPr>
              <a:solidFill>
                <a:schemeClr val="lt1"/>
              </a:solidFill>
            </a:endParaRPr>
          </a:p>
          <a:p>
            <a:pPr indent="0" lvl="0" marL="22860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lt1"/>
                </a:solidFill>
              </a:rPr>
              <a:t>RMSE: 0.72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838200" y="329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California - Polynomial Regression Degree 2 &amp; 3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475" y="1690688"/>
            <a:ext cx="3661150" cy="2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777" y="1654962"/>
            <a:ext cx="3661150" cy="236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177100" y="2311450"/>
            <a:ext cx="2299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R2: -1.12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1.66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9397750" y="2316400"/>
            <a:ext cx="22995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R2: 0.68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0.64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925" y="4174800"/>
            <a:ext cx="3796690" cy="2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0763" y="4133550"/>
            <a:ext cx="3728925" cy="244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 txBox="1"/>
          <p:nvPr/>
        </p:nvSpPr>
        <p:spPr>
          <a:xfrm>
            <a:off x="-83800" y="4831300"/>
            <a:ext cx="2299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R2: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-225817.24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542.63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9397750" y="4836250"/>
            <a:ext cx="22995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R2: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0.74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0.58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d17ceb43_4_19"/>
          <p:cNvSpPr txBox="1"/>
          <p:nvPr>
            <p:ph type="title"/>
          </p:nvPr>
        </p:nvSpPr>
        <p:spPr>
          <a:xfrm>
            <a:off x="838200" y="2077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California - Neural Network</a:t>
            </a:r>
            <a:endParaRPr/>
          </a:p>
        </p:txBody>
      </p:sp>
      <p:pic>
        <p:nvPicPr>
          <p:cNvPr id="237" name="Google Shape;237;g75d17ceb43_4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15325"/>
            <a:ext cx="71818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75d17ceb43_4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0" y="4131538"/>
            <a:ext cx="7034924" cy="2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75d17ceb43_4_19"/>
          <p:cNvSpPr txBox="1"/>
          <p:nvPr/>
        </p:nvSpPr>
        <p:spPr>
          <a:xfrm>
            <a:off x="8019000" y="1474325"/>
            <a:ext cx="333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← Normalized Data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g75d17ceb43_4_19"/>
          <p:cNvSpPr txBox="1"/>
          <p:nvPr/>
        </p:nvSpPr>
        <p:spPr>
          <a:xfrm>
            <a:off x="8141950" y="4227963"/>
            <a:ext cx="333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← Non-Normalized Data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2dfd4ec5_0_3"/>
          <p:cNvSpPr txBox="1"/>
          <p:nvPr>
            <p:ph type="title"/>
          </p:nvPr>
        </p:nvSpPr>
        <p:spPr>
          <a:xfrm>
            <a:off x="838200" y="99450"/>
            <a:ext cx="10515600" cy="111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California - Normalized</a:t>
            </a:r>
            <a:endParaRPr/>
          </a:p>
        </p:txBody>
      </p:sp>
      <p:pic>
        <p:nvPicPr>
          <p:cNvPr id="246" name="Google Shape;246;g6c2dfd4ec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13" y="1788870"/>
            <a:ext cx="5052425" cy="342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6c2dfd4ec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175" y="1772462"/>
            <a:ext cx="4938550" cy="3456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6c2dfd4ec5_0_3"/>
          <p:cNvSpPr txBox="1"/>
          <p:nvPr/>
        </p:nvSpPr>
        <p:spPr>
          <a:xfrm>
            <a:off x="6693100" y="1121700"/>
            <a:ext cx="44967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g6c2dfd4ec5_0_3"/>
          <p:cNvSpPr txBox="1"/>
          <p:nvPr/>
        </p:nvSpPr>
        <p:spPr>
          <a:xfrm>
            <a:off x="933475" y="5358500"/>
            <a:ext cx="461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MAE: 1.75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MSE: 6.44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2.54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g6c2dfd4ec5_0_3"/>
          <p:cNvSpPr txBox="1"/>
          <p:nvPr/>
        </p:nvSpPr>
        <p:spPr>
          <a:xfrm>
            <a:off x="993775" y="1121700"/>
            <a:ext cx="44967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g6c2dfd4ec5_0_3"/>
          <p:cNvSpPr txBox="1"/>
          <p:nvPr/>
        </p:nvSpPr>
        <p:spPr>
          <a:xfrm>
            <a:off x="6632800" y="5358500"/>
            <a:ext cx="461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MAE: 2.93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MSE: 21.42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4.63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dc121157_0_6"/>
          <p:cNvSpPr txBox="1"/>
          <p:nvPr>
            <p:ph type="title"/>
          </p:nvPr>
        </p:nvSpPr>
        <p:spPr>
          <a:xfrm>
            <a:off x="838200" y="99450"/>
            <a:ext cx="10515600" cy="111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California - Non-Normalized</a:t>
            </a:r>
            <a:endParaRPr/>
          </a:p>
        </p:txBody>
      </p:sp>
      <p:sp>
        <p:nvSpPr>
          <p:cNvPr id="257" name="Google Shape;257;g75dc121157_0_6"/>
          <p:cNvSpPr txBox="1"/>
          <p:nvPr/>
        </p:nvSpPr>
        <p:spPr>
          <a:xfrm>
            <a:off x="6693100" y="1121700"/>
            <a:ext cx="44967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75dc121157_0_6"/>
          <p:cNvSpPr txBox="1"/>
          <p:nvPr/>
        </p:nvSpPr>
        <p:spPr>
          <a:xfrm>
            <a:off x="933475" y="5358500"/>
            <a:ext cx="461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MAE: 0.54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MSE: 0.49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0.70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g75dc121157_0_6"/>
          <p:cNvSpPr txBox="1"/>
          <p:nvPr/>
        </p:nvSpPr>
        <p:spPr>
          <a:xfrm>
            <a:off x="993775" y="1121700"/>
            <a:ext cx="44967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 Early Stopping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g75dc121157_0_6"/>
          <p:cNvSpPr txBox="1"/>
          <p:nvPr/>
        </p:nvSpPr>
        <p:spPr>
          <a:xfrm>
            <a:off x="6632800" y="5358500"/>
            <a:ext cx="461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MAE: 0.50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MSE: 0.43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RMSE: 0.66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g75dc121157_0_6"/>
          <p:cNvSpPr txBox="1"/>
          <p:nvPr/>
        </p:nvSpPr>
        <p:spPr>
          <a:xfrm>
            <a:off x="2981300" y="2804200"/>
            <a:ext cx="5667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g75dc12115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88" y="1778762"/>
            <a:ext cx="5182275" cy="34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75dc12115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325" y="1709365"/>
            <a:ext cx="5182250" cy="362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d17ceb4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Large Classification</a:t>
            </a:r>
            <a:endParaRPr/>
          </a:p>
        </p:txBody>
      </p:sp>
      <p:sp>
        <p:nvSpPr>
          <p:cNvPr id="269" name="Google Shape;269;g75d17ceb4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</a:rPr>
              <a:t>Set of face images taken between April 1992 and April 1994 at AT&amp;T Laboratories Cambridge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</a:rPr>
              <a:t>40 distinct subjects, 10 photos per subject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-US" sz="2600">
                <a:solidFill>
                  <a:srgbClr val="FFFFFF"/>
                </a:solidFill>
              </a:rPr>
              <a:t>Total of 400 photos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-US" sz="2600">
                <a:solidFill>
                  <a:srgbClr val="FFFFFF"/>
                </a:solidFill>
              </a:rPr>
              <a:t>Images stored in </a:t>
            </a:r>
            <a:r>
              <a:rPr lang="en-US" sz="2600">
                <a:solidFill>
                  <a:srgbClr val="FFFFFF"/>
                </a:solidFill>
              </a:rPr>
              <a:t>grayscale</a:t>
            </a:r>
            <a:r>
              <a:rPr lang="en-US" sz="2600">
                <a:solidFill>
                  <a:srgbClr val="FFFFFF"/>
                </a:solidFill>
              </a:rPr>
              <a:t> pixel values (0 = black, 1 = white)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</a:rPr>
              <a:t>Target = integer 0-39 to indicate identity of image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270" name="Google Shape;270;g75d17ceb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050" y="4004200"/>
            <a:ext cx="2837750" cy="2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d17ceb4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Models Used</a:t>
            </a:r>
            <a:endParaRPr/>
          </a:p>
        </p:txBody>
      </p:sp>
      <p:pic>
        <p:nvPicPr>
          <p:cNvPr id="276" name="Google Shape;276;g75d17ceb4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75" y="1583325"/>
            <a:ext cx="6091849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d17ceb4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Logistic Regression</a:t>
            </a:r>
            <a:endParaRPr/>
          </a:p>
        </p:txBody>
      </p:sp>
      <p:sp>
        <p:nvSpPr>
          <p:cNvPr id="282" name="Google Shape;282;g75d17ceb43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Test Data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Accuracy = 0.963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= 0.948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= 0.957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= 0.952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Confusion Matrix: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Cross Validation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Accuracy = 0.972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= 0.975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= 0.972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= 0.970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3" name="Google Shape;283;g75d17ceb4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75" y="1825625"/>
            <a:ext cx="5085650" cy="20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 Housing Prices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Target: Median value of houses in Boston area in $1000s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13 attributes given such as crime rate, number of rooms, highway access and property tax.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d17ceb43_0_4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SVC</a:t>
            </a:r>
            <a:endParaRPr/>
          </a:p>
        </p:txBody>
      </p:sp>
      <p:sp>
        <p:nvSpPr>
          <p:cNvPr id="289" name="Google Shape;289;g75d17ceb43_0_4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Test Data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Accuracy = 0.825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= 0.895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= 0.899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= 0.865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Confusion Matrix: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Cross Validation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Accuracy = 0.943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= 0.953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= 0.943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= 0.939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0" name="Google Shape;290;g75d17ceb43_0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575" y="1773450"/>
            <a:ext cx="6060800" cy="19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d17ceb43_0_4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Neural Network</a:t>
            </a:r>
            <a:endParaRPr/>
          </a:p>
        </p:txBody>
      </p:sp>
      <p:sp>
        <p:nvSpPr>
          <p:cNvPr id="296" name="Google Shape;296;g75d17ceb43_0_4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No need to normalize data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Cross Validation </a:t>
            </a:r>
            <a:endParaRPr sz="28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Accuracy = 0.953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Precision = 0.951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Recall = 0.954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F1 Score = 0.945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7" name="Google Shape;297;g75d17ceb43_0_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0" y="1382275"/>
            <a:ext cx="9601489" cy="2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d17ceb43_0_4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Olivetti Faces: Neural Network (cont.)</a:t>
            </a:r>
            <a:endParaRPr/>
          </a:p>
        </p:txBody>
      </p:sp>
      <p:pic>
        <p:nvPicPr>
          <p:cNvPr id="303" name="Google Shape;303;g75d17ceb43_0_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50" y="1404426"/>
            <a:ext cx="5297151" cy="51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5d17ceb43_0_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400" y="1299300"/>
            <a:ext cx="4074549" cy="425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75d17ceb43_0_461"/>
          <p:cNvPicPr preferRelativeResize="0"/>
          <p:nvPr/>
        </p:nvPicPr>
        <p:blipFill rotWithShape="1">
          <a:blip r:embed="rId5">
            <a:alphaModFix/>
          </a:blip>
          <a:srcRect b="0" l="2229" r="0" t="0"/>
          <a:stretch/>
        </p:blipFill>
        <p:spPr>
          <a:xfrm>
            <a:off x="6801400" y="5558702"/>
            <a:ext cx="4074551" cy="124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4434e096_2_0"/>
          <p:cNvSpPr txBox="1"/>
          <p:nvPr>
            <p:ph type="title"/>
          </p:nvPr>
        </p:nvSpPr>
        <p:spPr>
          <a:xfrm>
            <a:off x="838200" y="2458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Thank You!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273376f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Attribute Correlation</a:t>
            </a:r>
            <a:endParaRPr/>
          </a:p>
        </p:txBody>
      </p:sp>
      <p:sp>
        <p:nvSpPr>
          <p:cNvPr id="81" name="Google Shape;81;g6c273376f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Heatmap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g6c273376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150" y="1315900"/>
            <a:ext cx="7942824" cy="5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273376f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Attribute Correlation</a:t>
            </a:r>
            <a:endParaRPr/>
          </a:p>
        </p:txBody>
      </p:sp>
      <p:sp>
        <p:nvSpPr>
          <p:cNvPr id="88" name="Google Shape;88;g6c273376f5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Most Correlated with Median Value: Number of Rooms, Lower Status Population</a:t>
            </a:r>
            <a:endParaRPr sz="2200"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g6c273376f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2627163"/>
            <a:ext cx="47910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6c273376f5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50" y="2627163"/>
            <a:ext cx="46863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Linear Regression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6622175" y="1825625"/>
            <a:ext cx="4731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33.45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 Score: 0.49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0" y="1886650"/>
            <a:ext cx="6291500" cy="41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Polynomial Regression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 2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7301375" y="1825625"/>
            <a:ext cx="4052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25.22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 Score: 0.69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96" y="1825625"/>
            <a:ext cx="6801153" cy="42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838200" y="524975"/>
            <a:ext cx="105156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Polynomial Regression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7622100" y="1944225"/>
            <a:ext cx="373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1050370.42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 Score: -12898.31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50" y="1865825"/>
            <a:ext cx="6650474" cy="4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273376f5_0_18"/>
          <p:cNvSpPr txBox="1"/>
          <p:nvPr>
            <p:ph type="title"/>
          </p:nvPr>
        </p:nvSpPr>
        <p:spPr>
          <a:xfrm>
            <a:off x="838200" y="524975"/>
            <a:ext cx="105156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Boston: Polynomial Regression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 3 On Its Training Data (Evidence of Overfitting)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g6c273376f5_0_18"/>
          <p:cNvSpPr txBox="1"/>
          <p:nvPr>
            <p:ph idx="1" type="body"/>
          </p:nvPr>
        </p:nvSpPr>
        <p:spPr>
          <a:xfrm>
            <a:off x="7622100" y="1944225"/>
            <a:ext cx="373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MSE: 0.0000048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rgbClr val="FFFFFF"/>
                </a:solidFill>
              </a:rPr>
              <a:t>R2 Score: 0.999999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g6c273376f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" y="1944225"/>
            <a:ext cx="6860775" cy="4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2019-12-05T02:16:18Z</dcterms:created>
  <dc:creator>Adam King</dc:creator>
</cp:coreProperties>
</file>