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7A57-6B1E-4FD3-A333-14CCAF94487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CD8C-9197-4938-B6D3-6AD4B36F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2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7A57-6B1E-4FD3-A333-14CCAF94487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CD8C-9197-4938-B6D3-6AD4B36F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7A57-6B1E-4FD3-A333-14CCAF94487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CD8C-9197-4938-B6D3-6AD4B36F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7A57-6B1E-4FD3-A333-14CCAF94487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CD8C-9197-4938-B6D3-6AD4B36F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9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7A57-6B1E-4FD3-A333-14CCAF94487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CD8C-9197-4938-B6D3-6AD4B36F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7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7A57-6B1E-4FD3-A333-14CCAF94487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CD8C-9197-4938-B6D3-6AD4B36F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7A57-6B1E-4FD3-A333-14CCAF94487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CD8C-9197-4938-B6D3-6AD4B36F52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8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7A57-6B1E-4FD3-A333-14CCAF94487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CD8C-9197-4938-B6D3-6AD4B36F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5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7A57-6B1E-4FD3-A333-14CCAF94487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CD8C-9197-4938-B6D3-6AD4B36F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7A57-6B1E-4FD3-A333-14CCAF94487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CD8C-9197-4938-B6D3-6AD4B36F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6F7A57-6B1E-4FD3-A333-14CCAF94487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CD8C-9197-4938-B6D3-6AD4B36F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6F7A57-6B1E-4FD3-A333-14CCAF94487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1DACD8C-9197-4938-B6D3-6AD4B36F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ewresearch.org/global/interactives/global-migrant-stocks-ma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graybill.github.io/NepaleseMigration_Final/Fin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132B9-FD4C-49A1-B6D7-A09471F67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1653045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Visualizing Migration in Nepal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8241D59-B2AE-4ED6-8735-63EA68A45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53045"/>
            <a:ext cx="6250769" cy="3391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C0A8AC-64FC-472F-A730-1F8586363331}"/>
              </a:ext>
            </a:extLst>
          </p:cNvPr>
          <p:cNvSpPr txBox="1"/>
          <p:nvPr/>
        </p:nvSpPr>
        <p:spPr>
          <a:xfrm>
            <a:off x="1531962" y="5425068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Sophia Graybill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GEOG 456</a:t>
            </a:r>
          </a:p>
        </p:txBody>
      </p:sp>
    </p:spTree>
    <p:extLst>
      <p:ext uri="{BB962C8B-B14F-4D97-AF65-F5344CB8AC3E}">
        <p14:creationId xmlns:p14="http://schemas.microsoft.com/office/powerpoint/2010/main" val="195958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FEE1-0483-4FF1-B9B7-294137B9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Nepal’s Migration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A6CB-D122-47BA-91F4-8A22AC95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733676"/>
            <a:ext cx="5886450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Gill Sans MT (Body)"/>
                <a:ea typeface="Times New Roman" panose="02020603050405020304" pitchFamily="18" charset="0"/>
              </a:rPr>
              <a:t>Labor migration is the primary type of migration from Nepal:</a:t>
            </a:r>
            <a:br>
              <a:rPr lang="en-US" sz="1600" dirty="0">
                <a:solidFill>
                  <a:srgbClr val="000000"/>
                </a:solidFill>
                <a:effectLst/>
                <a:latin typeface="Gill Sans MT (Body)"/>
                <a:ea typeface="Times New Roman" panose="02020603050405020304" pitchFamily="18" charset="0"/>
              </a:rPr>
            </a:br>
            <a:endParaRPr lang="en-US" sz="1500" dirty="0">
              <a:solidFill>
                <a:srgbClr val="000000"/>
              </a:solidFill>
              <a:latin typeface="Gill Sans MT (Body)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Gill Sans MT (Body)"/>
              </a:rPr>
              <a:t>50%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ill Sans MT (Body)"/>
              </a:rPr>
              <a:t> of households have at east one family member who works </a:t>
            </a:r>
            <a:r>
              <a:rPr lang="en-US" sz="1600" dirty="0">
                <a:solidFill>
                  <a:srgbClr val="000000"/>
                </a:solidFill>
                <a:latin typeface="Gill Sans MT (Body)"/>
              </a:rPr>
              <a:t>outside of the country and sends remittances home (Kunwar, 2020).</a:t>
            </a:r>
          </a:p>
          <a:p>
            <a:pPr marL="0" indent="0" algn="ctr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ill Sans MT (Body)"/>
              </a:rPr>
              <a:t>Remit</a:t>
            </a:r>
            <a:r>
              <a:rPr lang="en-US" sz="1600" dirty="0">
                <a:solidFill>
                  <a:srgbClr val="000000"/>
                </a:solidFill>
                <a:latin typeface="Gill Sans MT (Body)"/>
              </a:rPr>
              <a:t>tances constitute roughly </a:t>
            </a:r>
            <a:r>
              <a:rPr lang="en-US" sz="1600" b="1" dirty="0">
                <a:solidFill>
                  <a:srgbClr val="000000"/>
                </a:solidFill>
                <a:latin typeface="Gill Sans MT (Body)"/>
              </a:rPr>
              <a:t>26% of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Gill Sans MT (Body)"/>
              </a:rPr>
              <a:t> Nepal’s GDP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ill Sans MT (Body)"/>
              </a:rPr>
              <a:t> as of 2018 (International Labor Organization).</a:t>
            </a:r>
          </a:p>
          <a:p>
            <a:pPr marL="0" indent="0" algn="ctr">
              <a:buNone/>
            </a:pPr>
            <a:endParaRPr lang="en-US" sz="1600" dirty="0">
              <a:solidFill>
                <a:srgbClr val="000000"/>
              </a:solidFill>
              <a:latin typeface="Gill Sans MT (Body)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Gill Sans MT (Body)"/>
                <a:ea typeface="Times New Roman" panose="02020603050405020304" pitchFamily="18" charset="0"/>
              </a:rPr>
              <a:t>Ethnic caste and religious persecution due to growth in extremist groups is a historical and current motivator for Nepalese people of lower caste or Buddhist faith to seek asylum out of Nepal.</a:t>
            </a:r>
            <a:endParaRPr lang="en-US" sz="1500" dirty="0">
              <a:solidFill>
                <a:srgbClr val="000000"/>
              </a:solidFill>
              <a:effectLst/>
              <a:latin typeface="Gill Sans MT (Body)"/>
              <a:ea typeface="Times New Roman" panose="02020603050405020304" pitchFamily="18" charset="0"/>
            </a:endParaRPr>
          </a:p>
          <a:p>
            <a:endParaRPr lang="en-US" sz="25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96D30-0864-4A8B-BD0F-EAE4C8763A71}"/>
              </a:ext>
            </a:extLst>
          </p:cNvPr>
          <p:cNvSpPr txBox="1"/>
          <p:nvPr/>
        </p:nvSpPr>
        <p:spPr>
          <a:xfrm>
            <a:off x="6962775" y="3232080"/>
            <a:ext cx="4810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Religious persecution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Ethnic persecution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Poverty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Natural Disaster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Slow Onset Environmental Change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Livelihood Diversification/Wage Opportunities</a:t>
            </a:r>
          </a:p>
        </p:txBody>
      </p:sp>
    </p:spTree>
    <p:extLst>
      <p:ext uri="{BB962C8B-B14F-4D97-AF65-F5344CB8AC3E}">
        <p14:creationId xmlns:p14="http://schemas.microsoft.com/office/powerpoint/2010/main" val="65656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BF7D-B8AF-4F2B-828F-639462CF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Pew Research Center’s Global Migration </a:t>
            </a:r>
            <a:r>
              <a:rPr lang="en-US" sz="2800" dirty="0">
                <a:hlinkClick r:id="rId2"/>
              </a:rPr>
              <a:t>MAP</a:t>
            </a: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0F261CD-FDEF-42D0-B423-8027C5B30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39" y="2295525"/>
            <a:ext cx="5679521" cy="4316017"/>
          </a:xfrm>
        </p:spPr>
      </p:pic>
    </p:spTree>
    <p:extLst>
      <p:ext uri="{BB962C8B-B14F-4D97-AF65-F5344CB8AC3E}">
        <p14:creationId xmlns:p14="http://schemas.microsoft.com/office/powerpoint/2010/main" val="425862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02F4-0640-4972-82B6-A41323BB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 and 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81F470-61CE-4B0F-A219-968FF558B4F8}"/>
              </a:ext>
            </a:extLst>
          </p:cNvPr>
          <p:cNvSpPr txBox="1">
            <a:spLocks/>
          </p:cNvSpPr>
          <p:nvPr/>
        </p:nvSpPr>
        <p:spPr>
          <a:xfrm>
            <a:off x="1162050" y="2571368"/>
            <a:ext cx="4486275" cy="396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Abundant information.</a:t>
            </a:r>
          </a:p>
          <a:p>
            <a:r>
              <a:rPr lang="en-US" dirty="0">
                <a:latin typeface="+mj-lt"/>
              </a:rPr>
              <a:t>Interactive features are useful for organizing data and keeping viewer interested.</a:t>
            </a:r>
          </a:p>
          <a:p>
            <a:r>
              <a:rPr lang="en-US" dirty="0">
                <a:latin typeface="+mj-lt"/>
              </a:rPr>
              <a:t>Visually appealing.</a:t>
            </a:r>
          </a:p>
          <a:p>
            <a:r>
              <a:rPr lang="en-US" dirty="0">
                <a:latin typeface="+mj-lt"/>
              </a:rPr>
              <a:t>Multiple forms of information: visual and numerical.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7D8C55-5ED4-48E4-8A85-9513D4314667}"/>
              </a:ext>
            </a:extLst>
          </p:cNvPr>
          <p:cNvSpPr txBox="1">
            <a:spLocks/>
          </p:cNvSpPr>
          <p:nvPr/>
        </p:nvSpPr>
        <p:spPr>
          <a:xfrm>
            <a:off x="6362700" y="2571368"/>
            <a:ext cx="4486275" cy="319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ea typeface="Calibri" panose="020F0502020204030204" pitchFamily="34" charset="0"/>
              </a:rPr>
              <a:t>Lacks details about types of migration occurring and being visualized.</a:t>
            </a:r>
          </a:p>
          <a:p>
            <a:r>
              <a:rPr lang="en-US" dirty="0">
                <a:latin typeface="+mj-lt"/>
                <a:ea typeface="Calibri" panose="020F0502020204030204" pitchFamily="34" charset="0"/>
              </a:rPr>
              <a:t>Excludes political, economic, and social context about migration motivators.</a:t>
            </a:r>
          </a:p>
          <a:p>
            <a:r>
              <a:rPr lang="en-US" dirty="0">
                <a:latin typeface="+mj-lt"/>
              </a:rPr>
              <a:t>If viewers aren’t engaged or have short attention spans, they may not take advantage of the interactive features of this map, leaving with only a small picture of what’s going 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39852-4E24-4A74-91B6-6FF81A217B67}"/>
              </a:ext>
            </a:extLst>
          </p:cNvPr>
          <p:cNvSpPr txBox="1"/>
          <p:nvPr/>
        </p:nvSpPr>
        <p:spPr>
          <a:xfrm>
            <a:off x="831056" y="6180581"/>
            <a:ext cx="963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GAP: No such map exists for just Nepal; data and information is very dispersed and hard to find.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0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7E90-85B8-44AD-B047-D48DAA02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E613-1191-41A5-860B-90B22297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461" y="2447926"/>
            <a:ext cx="5931789" cy="1704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Produced three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Graphics Interchange Formats (GIFs):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Destinations and Quantities of Nepalese Labor Migrants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Destinations and Quantities of Nepalese Asylum Seekers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Origins and Quantities of People Seeking Asylum in Nepal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7A168-EEB8-465A-A949-C4C54F59AE3C}"/>
              </a:ext>
            </a:extLst>
          </p:cNvPr>
          <p:cNvSpPr txBox="1"/>
          <p:nvPr/>
        </p:nvSpPr>
        <p:spPr>
          <a:xfrm>
            <a:off x="257175" y="4514850"/>
            <a:ext cx="11068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QGIS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Produced my own projection (Robinson_84) to center Nepal in the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ArcMap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Imported Robinson_84 and produced choropleth maps for each year of data for each of the above maps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Saved individual year maps as JPEG files.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Adobe Creative Cloud Premiere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Imported individual JPEGs and produced GIFs on loop to show change in destination/origin 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For the map of Destinations of Nepalese People Seeking Asylum I also produced graphs for each year to represent data numerically, using the same color scheme as the choropleth maps and embedded those in each year’s map before producing the GIF.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7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3D31-B870-4296-9120-0C8C1955C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005" y="3076384"/>
            <a:ext cx="4483989" cy="705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hlinkClick r:id="rId2"/>
              </a:rPr>
              <a:t>Final Visualization Webpage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1572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ACA4-F4B6-458E-AFA4-62B2A02E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Cited in Written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B8A6-71B5-492F-9257-8A024B1D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099" y="2371726"/>
            <a:ext cx="10525126" cy="3952874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Baldwin, A., &amp; Erickson, B. (2020). Introduction: Whiteness, coloniality, and the Anthropocene.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and Planning D: Society and Space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3–11</a:t>
            </a:r>
            <a:r>
              <a:rPr lang="en-US" sz="2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Bettini, G. (2017). Where Next? Climate Change, Migration, and the (Bio)politics of Adaptation.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Policy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33–39.</a:t>
            </a:r>
            <a:b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Dodge, M. (2014). Mapping and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Geovisualization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Approaches to Human Geography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Chapter 2. Sage Publications, 289-309. </a:t>
            </a:r>
            <a:b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 Rights Watch. (2004). Between a Rock and a Hard Place: Civilians Struggle to Survive in Nepal’s Civil War. </a:t>
            </a:r>
            <a:r>
              <a:rPr lang="en-US" sz="21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 Rights Watch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16(12).</a:t>
            </a:r>
            <a:b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Kraak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(2003). </a:t>
            </a:r>
            <a:r>
              <a:rPr lang="en-US" sz="2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Geovisualization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Illustrated. </a:t>
            </a:r>
            <a:r>
              <a:rPr lang="en-US" sz="21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Photogrammetry and Remote Sensing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57, 390-399. </a:t>
            </a:r>
            <a:b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Kunwar, L. S. (2020). Foreign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Labour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Migration and Governance in Nepal.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Population and Development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115–129.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Displacement Monitoring Center. (2019). Global Report on Internal Displacement 2019. IDMC.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Organization for Migration (IOM). (2019). Migration in Nepal: A Country Profile 2019.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IOM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Organization for Migration (IOM). (2020). World Migration Report 2020.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United Nations.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Ministry of Population and Environment (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MoPE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(2016). Nepal.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Government of Nepal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United Nations. (2019). International Migration 2019 Report.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United Nations Department of Economic and Social Affairs.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Reid, Katheryn. (2018). 2015 Nepal Earthquake: Facts, FAQs, and How to Help.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 Vision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724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64</TotalTime>
  <Words>670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Gill Sans MT (Body)</vt:lpstr>
      <vt:lpstr>Times New Roman</vt:lpstr>
      <vt:lpstr>Wingdings</vt:lpstr>
      <vt:lpstr>Parcel</vt:lpstr>
      <vt:lpstr>Visualizing Migration in Nepal</vt:lpstr>
      <vt:lpstr>Nepal’s Migration Context</vt:lpstr>
      <vt:lpstr>Pew Research Center’s Global Migration MAP</vt:lpstr>
      <vt:lpstr>Successes and Limitations</vt:lpstr>
      <vt:lpstr>My Method</vt:lpstr>
      <vt:lpstr>PowerPoint Presentation</vt:lpstr>
      <vt:lpstr>Literature Cited in Written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Migration in Nepal</dc:title>
  <dc:creator>Sophia Graybill</dc:creator>
  <cp:lastModifiedBy>Sophia Graybill</cp:lastModifiedBy>
  <cp:revision>13</cp:revision>
  <dcterms:created xsi:type="dcterms:W3CDTF">2021-03-18T16:28:58Z</dcterms:created>
  <dcterms:modified xsi:type="dcterms:W3CDTF">2021-04-28T15:03:03Z</dcterms:modified>
</cp:coreProperties>
</file>