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83" r:id="rId4"/>
    <p:sldId id="274" r:id="rId5"/>
    <p:sldId id="285" r:id="rId6"/>
    <p:sldId id="271" r:id="rId7"/>
    <p:sldId id="286" r:id="rId8"/>
    <p:sldId id="284" r:id="rId9"/>
    <p:sldId id="272" r:id="rId10"/>
    <p:sldId id="25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6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CAFA10-A93E-44DF-8984-8C29FACCB5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115E31-8887-4281-BB2C-E7E6AF58958D}"/>
              </a:ext>
            </a:extLst>
          </p:cNvPr>
          <p:cNvSpPr/>
          <p:nvPr userDrawn="1"/>
        </p:nvSpPr>
        <p:spPr>
          <a:xfrm>
            <a:off x="152400" y="152400"/>
            <a:ext cx="11887200" cy="6569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1">
            <a:extLst>
              <a:ext uri="{FF2B5EF4-FFF2-40B4-BE49-F238E27FC236}">
                <a16:creationId xmlns:a16="http://schemas.microsoft.com/office/drawing/2014/main" id="{D22AA052-93D2-4F4A-A982-3A96E25B32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長方形 11">
            <a:extLst>
              <a:ext uri="{FF2B5EF4-FFF2-40B4-BE49-F238E27FC236}">
                <a16:creationId xmlns:a16="http://schemas.microsoft.com/office/drawing/2014/main" id="{E8CA10FA-9350-4780-9951-FCE6020052A7}"/>
              </a:ext>
            </a:extLst>
          </p:cNvPr>
          <p:cNvSpPr/>
          <p:nvPr userDrawn="1"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9AE37-FE06-4F11-A1D6-1682B853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E7674-708C-45D2-A569-45728073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32ADF-DEA0-4301-90D7-3EC43293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0885C-BCBF-450A-90C1-FF7F6735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05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6C64-B3CF-411C-AA3A-E8EFC46A4495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5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2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6" descr="Droplets-HD-Title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グループ化 4"/>
          <p:cNvGrpSpPr/>
          <p:nvPr/>
        </p:nvGrpSpPr>
        <p:grpSpPr>
          <a:xfrm>
            <a:off x="4222353" y="1652687"/>
            <a:ext cx="3747294" cy="3742749"/>
            <a:chOff x="3478212" y="814387"/>
            <a:chExt cx="5235575" cy="5229225"/>
          </a:xfrm>
        </p:grpSpPr>
        <p:sp>
          <p:nvSpPr>
            <p:cNvPr id="3" name="Freeform 6" title="scalloped circle"/>
            <p:cNvSpPr/>
            <p:nvPr/>
          </p:nvSpPr>
          <p:spPr bwMode="auto">
            <a:xfrm>
              <a:off x="3478212" y="814387"/>
              <a:ext cx="5235575" cy="5229225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38100" dist="25400" dir="2700000" algn="tl" rotWithShape="0">
                <a:schemeClr val="tx1">
                  <a:lumMod val="75000"/>
                  <a:alpha val="40000"/>
                </a:schemeClr>
              </a:outerShdw>
            </a:effectLst>
          </p:spPr>
        </p:sp>
        <p:sp>
          <p:nvSpPr>
            <p:cNvPr id="4" name="テキスト ボックス 3"/>
            <p:cNvSpPr txBox="1"/>
            <p:nvPr/>
          </p:nvSpPr>
          <p:spPr>
            <a:xfrm>
              <a:off x="4115522" y="2145786"/>
              <a:ext cx="3960956" cy="16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3600" b="1" dirty="0" smtClean="0">
                  <a:latin typeface="Cooper Black" panose="0208090404030B020404" pitchFamily="18" charset="0"/>
                </a:rPr>
                <a:t>도서 소개 웹 페이지</a:t>
              </a:r>
              <a:endParaRPr kumimoji="1" lang="ja-JP" altLang="en-US" sz="3600" b="1" dirty="0">
                <a:latin typeface="Cooper Black" panose="0208090404030B020404" pitchFamily="18" charset="0"/>
              </a:endParaRPr>
            </a:p>
          </p:txBody>
        </p:sp>
        <p:sp>
          <p:nvSpPr>
            <p:cNvPr id="7" name="テキスト ボックス 3"/>
            <p:cNvSpPr txBox="1"/>
            <p:nvPr/>
          </p:nvSpPr>
          <p:spPr>
            <a:xfrm>
              <a:off x="4115522" y="4093311"/>
              <a:ext cx="3960956" cy="66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500" b="1" dirty="0" smtClean="0">
                  <a:latin typeface="Cooper Black" panose="0208090404030B020404" pitchFamily="18" charset="0"/>
                </a:rPr>
                <a:t>by </a:t>
              </a:r>
              <a:r>
                <a:rPr lang="ko-KR" altLang="en-US" sz="2500" b="1" dirty="0" smtClean="0">
                  <a:latin typeface="Cooper Black" panose="0208090404030B020404" pitchFamily="18" charset="0"/>
                </a:rPr>
                <a:t>김 성현</a:t>
              </a:r>
              <a:endParaRPr kumimoji="1" lang="ja-JP" altLang="en-US" sz="2500" b="1" dirty="0"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4048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6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0" scaled="1"/>
          </a:gradFill>
        </p:spPr>
      </p:pic>
      <p:sp>
        <p:nvSpPr>
          <p:cNvPr id="5" name="テキスト ボックス 4"/>
          <p:cNvSpPr txBox="1"/>
          <p:nvPr/>
        </p:nvSpPr>
        <p:spPr>
          <a:xfrm>
            <a:off x="1954192" y="2705725"/>
            <a:ext cx="70102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800" b="1" spc="300" dirty="0" smtClean="0">
                <a:solidFill>
                  <a:schemeClr val="bg1"/>
                </a:solidFill>
                <a:latin typeface="Cooper Black" panose="0208090404030B020404" pitchFamily="18" charset="0"/>
                <a:sym typeface="Wingdings" panose="05000000000000000000" pitchFamily="2" charset="2"/>
              </a:rPr>
              <a:t>감사합니다</a:t>
            </a:r>
            <a:r>
              <a:rPr kumimoji="1" lang="en-US" altLang="ja-JP" sz="8800" b="1" spc="300" dirty="0" smtClean="0">
                <a:solidFill>
                  <a:schemeClr val="bg1"/>
                </a:solidFill>
                <a:latin typeface="Cooper Black" panose="0208090404030B020404" pitchFamily="18" charset="0"/>
                <a:sym typeface="Wingdings" panose="05000000000000000000" pitchFamily="2" charset="2"/>
              </a:rPr>
              <a:t></a:t>
            </a:r>
            <a:endParaRPr kumimoji="1" lang="ja-JP" altLang="en-US" sz="8800" b="1" spc="3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449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래픽 6" descr="아이스크림">
            <a:extLst>
              <a:ext uri="{FF2B5EF4-FFF2-40B4-BE49-F238E27FC236}">
                <a16:creationId xmlns:a16="http://schemas.microsoft.com/office/drawing/2014/main" id="{10C07021-4A03-419B-BCDA-2772374A7EF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5660" y="243839"/>
            <a:ext cx="1066800" cy="1066800"/>
          </a:xfrm>
          <a:prstGeom prst="rect">
            <a:avLst/>
          </a:prstGeom>
        </p:spPr>
      </p:pic>
      <p:sp>
        <p:nvSpPr>
          <p:cNvPr id="10" name="テキスト ボックス 2">
            <a:extLst>
              <a:ext uri="{FF2B5EF4-FFF2-40B4-BE49-F238E27FC236}">
                <a16:creationId xmlns:a16="http://schemas.microsoft.com/office/drawing/2014/main" id="{2565C05E-DE80-4223-8A55-CCC579E607DD}"/>
              </a:ext>
            </a:extLst>
          </p:cNvPr>
          <p:cNvSpPr txBox="1"/>
          <p:nvPr/>
        </p:nvSpPr>
        <p:spPr>
          <a:xfrm>
            <a:off x="1249436" y="294976"/>
            <a:ext cx="1585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  <a:endParaRPr kumimoji="1" lang="ja-JP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5E2252-3FE7-4A01-9C4D-FBB137CE5CE3}"/>
              </a:ext>
            </a:extLst>
          </p:cNvPr>
          <p:cNvGrpSpPr/>
          <p:nvPr/>
        </p:nvGrpSpPr>
        <p:grpSpPr>
          <a:xfrm>
            <a:off x="2835126" y="2273702"/>
            <a:ext cx="5486523" cy="739416"/>
            <a:chOff x="2908699" y="1962703"/>
            <a:chExt cx="5486523" cy="739416"/>
          </a:xfrm>
        </p:grpSpPr>
        <p:grpSp>
          <p:nvGrpSpPr>
            <p:cNvPr id="21" name="グループ化 3">
              <a:extLst>
                <a:ext uri="{FF2B5EF4-FFF2-40B4-BE49-F238E27FC236}">
                  <a16:creationId xmlns:a16="http://schemas.microsoft.com/office/drawing/2014/main" id="{C21FE36B-EE35-47A5-BC1F-E3A92FB46A52}"/>
                </a:ext>
              </a:extLst>
            </p:cNvPr>
            <p:cNvGrpSpPr/>
            <p:nvPr/>
          </p:nvGrpSpPr>
          <p:grpSpPr>
            <a:xfrm>
              <a:off x="2908699" y="1962703"/>
              <a:ext cx="5486523" cy="739416"/>
              <a:chOff x="253999" y="292100"/>
              <a:chExt cx="3814096" cy="609600"/>
            </a:xfrm>
          </p:grpSpPr>
          <p:sp>
            <p:nvSpPr>
              <p:cNvPr id="24" name="正方形/長方形 1">
                <a:extLst>
                  <a:ext uri="{FF2B5EF4-FFF2-40B4-BE49-F238E27FC236}">
                    <a16:creationId xmlns:a16="http://schemas.microsoft.com/office/drawing/2014/main" id="{8DFB7CF8-83E8-4253-AB50-BCEFA5781AF7}"/>
                  </a:ext>
                </a:extLst>
              </p:cNvPr>
              <p:cNvSpPr/>
              <p:nvPr/>
            </p:nvSpPr>
            <p:spPr>
              <a:xfrm>
                <a:off x="253999" y="292100"/>
                <a:ext cx="617372" cy="609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5" name="正方形/長方形 2">
                <a:extLst>
                  <a:ext uri="{FF2B5EF4-FFF2-40B4-BE49-F238E27FC236}">
                    <a16:creationId xmlns:a16="http://schemas.microsoft.com/office/drawing/2014/main" id="{D2B85255-DF5E-41F8-826D-8FC2FD7600DE}"/>
                  </a:ext>
                </a:extLst>
              </p:cNvPr>
              <p:cNvSpPr/>
              <p:nvPr/>
            </p:nvSpPr>
            <p:spPr>
              <a:xfrm>
                <a:off x="871371" y="292100"/>
                <a:ext cx="3196724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22" name="テキスト ボックス 2">
              <a:extLst>
                <a:ext uri="{FF2B5EF4-FFF2-40B4-BE49-F238E27FC236}">
                  <a16:creationId xmlns:a16="http://schemas.microsoft.com/office/drawing/2014/main" id="{7C5452B1-2D75-493F-9503-02459663D8FA}"/>
                </a:ext>
              </a:extLst>
            </p:cNvPr>
            <p:cNvSpPr txBox="1"/>
            <p:nvPr/>
          </p:nvSpPr>
          <p:spPr>
            <a:xfrm>
              <a:off x="4220972" y="2007793"/>
              <a:ext cx="32079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작동 및 이벤트</a:t>
              </a:r>
              <a:endParaRPr kumimoji="1" lang="ja-JP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23" name="テキスト ボックス 2">
              <a:extLst>
                <a:ext uri="{FF2B5EF4-FFF2-40B4-BE49-F238E27FC236}">
                  <a16:creationId xmlns:a16="http://schemas.microsoft.com/office/drawing/2014/main" id="{C3F1B0B0-F92A-476F-9EB9-285A7BF4F81E}"/>
                </a:ext>
              </a:extLst>
            </p:cNvPr>
            <p:cNvSpPr txBox="1"/>
            <p:nvPr/>
          </p:nvSpPr>
          <p:spPr>
            <a:xfrm>
              <a:off x="2974620" y="2003866"/>
              <a:ext cx="707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kumimoji="1" lang="ja-JP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A3FEFD9-23A1-4780-AC5A-C5398858A31D}"/>
              </a:ext>
            </a:extLst>
          </p:cNvPr>
          <p:cNvGrpSpPr/>
          <p:nvPr/>
        </p:nvGrpSpPr>
        <p:grpSpPr>
          <a:xfrm>
            <a:off x="2835126" y="3343436"/>
            <a:ext cx="5486523" cy="739416"/>
            <a:chOff x="2908699" y="1962703"/>
            <a:chExt cx="5486523" cy="739416"/>
          </a:xfrm>
        </p:grpSpPr>
        <p:grpSp>
          <p:nvGrpSpPr>
            <p:cNvPr id="27" name="グループ化 3">
              <a:extLst>
                <a:ext uri="{FF2B5EF4-FFF2-40B4-BE49-F238E27FC236}">
                  <a16:creationId xmlns:a16="http://schemas.microsoft.com/office/drawing/2014/main" id="{526564AA-00EF-458B-AE3C-8DF29377F6A7}"/>
                </a:ext>
              </a:extLst>
            </p:cNvPr>
            <p:cNvGrpSpPr/>
            <p:nvPr/>
          </p:nvGrpSpPr>
          <p:grpSpPr>
            <a:xfrm>
              <a:off x="2908699" y="1962703"/>
              <a:ext cx="5486523" cy="739416"/>
              <a:chOff x="253999" y="292100"/>
              <a:chExt cx="3814096" cy="609600"/>
            </a:xfrm>
          </p:grpSpPr>
          <p:sp>
            <p:nvSpPr>
              <p:cNvPr id="30" name="正方形/長方形 1">
                <a:extLst>
                  <a:ext uri="{FF2B5EF4-FFF2-40B4-BE49-F238E27FC236}">
                    <a16:creationId xmlns:a16="http://schemas.microsoft.com/office/drawing/2014/main" id="{B73B3D1D-AE67-44BC-AAA4-AEBF5B020B9D}"/>
                  </a:ext>
                </a:extLst>
              </p:cNvPr>
              <p:cNvSpPr/>
              <p:nvPr/>
            </p:nvSpPr>
            <p:spPr>
              <a:xfrm>
                <a:off x="253999" y="292100"/>
                <a:ext cx="617372" cy="609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31" name="正方形/長方形 2">
                <a:extLst>
                  <a:ext uri="{FF2B5EF4-FFF2-40B4-BE49-F238E27FC236}">
                    <a16:creationId xmlns:a16="http://schemas.microsoft.com/office/drawing/2014/main" id="{22A727A6-E94D-45B3-8A18-33CD4103EDB7}"/>
                  </a:ext>
                </a:extLst>
              </p:cNvPr>
              <p:cNvSpPr/>
              <p:nvPr/>
            </p:nvSpPr>
            <p:spPr>
              <a:xfrm>
                <a:off x="871371" y="292100"/>
                <a:ext cx="3196724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28" name="テキスト ボックス 2">
              <a:extLst>
                <a:ext uri="{FF2B5EF4-FFF2-40B4-BE49-F238E27FC236}">
                  <a16:creationId xmlns:a16="http://schemas.microsoft.com/office/drawing/2014/main" id="{7F88B1DA-B989-4AAA-992B-8F8CFB28AA07}"/>
                </a:ext>
              </a:extLst>
            </p:cNvPr>
            <p:cNvSpPr txBox="1"/>
            <p:nvPr/>
          </p:nvSpPr>
          <p:spPr>
            <a:xfrm>
              <a:off x="3862701" y="2003866"/>
              <a:ext cx="39244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사용한 기술 </a:t>
              </a:r>
              <a:r>
                <a:rPr kumimoji="1" lang="en-US" altLang="ko-KR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Stack</a:t>
              </a:r>
              <a:endParaRPr kumimoji="1" lang="ja-JP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29" name="テキスト ボックス 2">
              <a:extLst>
                <a:ext uri="{FF2B5EF4-FFF2-40B4-BE49-F238E27FC236}">
                  <a16:creationId xmlns:a16="http://schemas.microsoft.com/office/drawing/2014/main" id="{54D76491-3F7E-4FB6-AB13-769EFC12EB8F}"/>
                </a:ext>
              </a:extLst>
            </p:cNvPr>
            <p:cNvSpPr txBox="1"/>
            <p:nvPr/>
          </p:nvSpPr>
          <p:spPr>
            <a:xfrm>
              <a:off x="2974620" y="2003866"/>
              <a:ext cx="707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kumimoji="1" lang="ja-JP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2" name="正方形/長方形 2">
            <a:extLst>
              <a:ext uri="{FF2B5EF4-FFF2-40B4-BE49-F238E27FC236}">
                <a16:creationId xmlns:a16="http://schemas.microsoft.com/office/drawing/2014/main" id="{22A727A6-E94D-45B3-8A18-33CD4103EDB7}"/>
              </a:ext>
            </a:extLst>
          </p:cNvPr>
          <p:cNvSpPr/>
          <p:nvPr/>
        </p:nvSpPr>
        <p:spPr>
          <a:xfrm>
            <a:off x="2835126" y="5454121"/>
            <a:ext cx="5486523" cy="739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첫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메인 화면 파일은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WebContent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–&gt;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main.jsp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580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長方形 11">
            <a:extLst>
              <a:ext uri="{FF2B5EF4-FFF2-40B4-BE49-F238E27FC236}">
                <a16:creationId xmlns:a16="http://schemas.microsoft.com/office/drawing/2014/main" id="{D846C517-01CF-4924-81A5-DAD4CE0BFA6C}"/>
              </a:ext>
            </a:extLst>
          </p:cNvPr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  <p:sp>
        <p:nvSpPr>
          <p:cNvPr id="32" name="テキスト ボックス 3">
            <a:extLst>
              <a:ext uri="{FF2B5EF4-FFF2-40B4-BE49-F238E27FC236}">
                <a16:creationId xmlns:a16="http://schemas.microsoft.com/office/drawing/2014/main" id="{6AC9D673-80E4-4997-8E6E-C7FAD55A930D}"/>
              </a:ext>
            </a:extLst>
          </p:cNvPr>
          <p:cNvSpPr txBox="1"/>
          <p:nvPr/>
        </p:nvSpPr>
        <p:spPr>
          <a:xfrm>
            <a:off x="4569104" y="3114056"/>
            <a:ext cx="3104345" cy="845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5400" b="1" dirty="0">
                <a:latin typeface="Cooper Black" panose="0208090404030B020404" pitchFamily="18" charset="0"/>
              </a:rPr>
              <a:t>Summer!</a:t>
            </a:r>
            <a:endParaRPr kumimoji="1" lang="ja-JP" altLang="en-US" sz="5400" b="1" dirty="0">
              <a:latin typeface="Cooper Black" panose="0208090404030B020404" pitchFamily="18" charset="0"/>
            </a:endParaRPr>
          </a:p>
        </p:txBody>
      </p:sp>
      <p:grpSp>
        <p:nvGrpSpPr>
          <p:cNvPr id="33" name="グループ化 4">
            <a:extLst>
              <a:ext uri="{FF2B5EF4-FFF2-40B4-BE49-F238E27FC236}">
                <a16:creationId xmlns:a16="http://schemas.microsoft.com/office/drawing/2014/main" id="{0C002075-886F-4ECB-899B-9E223F6A012E}"/>
              </a:ext>
            </a:extLst>
          </p:cNvPr>
          <p:cNvGrpSpPr/>
          <p:nvPr/>
        </p:nvGrpSpPr>
        <p:grpSpPr>
          <a:xfrm>
            <a:off x="4222353" y="1652687"/>
            <a:ext cx="3747294" cy="3742749"/>
            <a:chOff x="3478212" y="814387"/>
            <a:chExt cx="5235575" cy="5229225"/>
          </a:xfrm>
        </p:grpSpPr>
        <p:sp>
          <p:nvSpPr>
            <p:cNvPr id="34" name="Freeform 6" title="scalloped circle">
              <a:extLst>
                <a:ext uri="{FF2B5EF4-FFF2-40B4-BE49-F238E27FC236}">
                  <a16:creationId xmlns:a16="http://schemas.microsoft.com/office/drawing/2014/main" id="{CA24F669-B164-4DF8-8418-6D8AEE003375}"/>
                </a:ext>
              </a:extLst>
            </p:cNvPr>
            <p:cNvSpPr/>
            <p:nvPr/>
          </p:nvSpPr>
          <p:spPr bwMode="auto">
            <a:xfrm>
              <a:off x="3478212" y="814387"/>
              <a:ext cx="5235575" cy="5229225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38100" dist="25400" dir="2700000" algn="tl" rotWithShape="0">
                <a:schemeClr val="tx1">
                  <a:lumMod val="75000"/>
                  <a:alpha val="40000"/>
                </a:schemeClr>
              </a:outerShdw>
            </a:effectLst>
          </p:spPr>
        </p:sp>
        <p:sp>
          <p:nvSpPr>
            <p:cNvPr id="35" name="テキスト ボックス 3">
              <a:extLst>
                <a:ext uri="{FF2B5EF4-FFF2-40B4-BE49-F238E27FC236}">
                  <a16:creationId xmlns:a16="http://schemas.microsoft.com/office/drawing/2014/main" id="{F2718236-88C7-4F68-ABA6-189DCA4BD64D}"/>
                </a:ext>
              </a:extLst>
            </p:cNvPr>
            <p:cNvSpPr txBox="1"/>
            <p:nvPr/>
          </p:nvSpPr>
          <p:spPr>
            <a:xfrm>
              <a:off x="4894311" y="2361640"/>
              <a:ext cx="2474011" cy="98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4000" dirty="0">
                  <a:latin typeface="Cooper Black" panose="0208090404030B020404" pitchFamily="18" charset="0"/>
                </a:rPr>
                <a:t>Part </a:t>
              </a:r>
              <a:r>
                <a:rPr kumimoji="1" lang="en-US" altLang="ja-JP" sz="4000" dirty="0" smtClean="0">
                  <a:latin typeface="Cooper Black" panose="0208090404030B020404" pitchFamily="18" charset="0"/>
                </a:rPr>
                <a:t>1</a:t>
              </a:r>
              <a:endParaRPr kumimoji="1" lang="ja-JP" altLang="en-US" sz="4000" dirty="0">
                <a:latin typeface="Cooper Black" panose="0208090404030B020404" pitchFamily="18" charset="0"/>
              </a:endParaRPr>
            </a:p>
          </p:txBody>
        </p:sp>
        <p:sp>
          <p:nvSpPr>
            <p:cNvPr id="36" name="テキスト ボックス 3">
              <a:extLst>
                <a:ext uri="{FF2B5EF4-FFF2-40B4-BE49-F238E27FC236}">
                  <a16:creationId xmlns:a16="http://schemas.microsoft.com/office/drawing/2014/main" id="{C6626839-7967-4D15-A387-45059475D409}"/>
                </a:ext>
              </a:extLst>
            </p:cNvPr>
            <p:cNvSpPr txBox="1"/>
            <p:nvPr/>
          </p:nvSpPr>
          <p:spPr>
            <a:xfrm>
              <a:off x="4047096" y="3296183"/>
              <a:ext cx="4074379" cy="1505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</a:rPr>
                <a:t>작동 및 이벤트</a:t>
              </a:r>
              <a:endParaRPr lang="ja-JP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endParaRPr>
            </a:p>
            <a:p>
              <a:pPr algn="ctr"/>
              <a:endParaRPr kumimoji="1" lang="ja-JP" altLang="en-US" sz="3200" b="1" dirty="0">
                <a:latin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2165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3">
            <a:extLst>
              <a:ext uri="{FF2B5EF4-FFF2-40B4-BE49-F238E27FC236}">
                <a16:creationId xmlns:a16="http://schemas.microsoft.com/office/drawing/2014/main" id="{3A64E083-E9CD-49F4-AE0A-6B6CDE91D617}"/>
              </a:ext>
            </a:extLst>
          </p:cNvPr>
          <p:cNvGrpSpPr/>
          <p:nvPr/>
        </p:nvGrpSpPr>
        <p:grpSpPr>
          <a:xfrm>
            <a:off x="304800" y="292100"/>
            <a:ext cx="5791200" cy="967740"/>
            <a:chOff x="254000" y="292100"/>
            <a:chExt cx="4025900" cy="609600"/>
          </a:xfrm>
        </p:grpSpPr>
        <p:sp>
          <p:nvSpPr>
            <p:cNvPr id="48" name="正方形/長方形 1">
              <a:extLst>
                <a:ext uri="{FF2B5EF4-FFF2-40B4-BE49-F238E27FC236}">
                  <a16:creationId xmlns:a16="http://schemas.microsoft.com/office/drawing/2014/main" id="{0CC28B8E-C616-41A8-B7E6-C44D71277DCE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2">
              <a:extLst>
                <a:ext uri="{FF2B5EF4-FFF2-40B4-BE49-F238E27FC236}">
                  <a16:creationId xmlns:a16="http://schemas.microsoft.com/office/drawing/2014/main" id="{849CBD6B-FEB7-4025-BFC4-49B128A23E59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2">
            <a:extLst>
              <a:ext uri="{FF2B5EF4-FFF2-40B4-BE49-F238E27FC236}">
                <a16:creationId xmlns:a16="http://schemas.microsoft.com/office/drawing/2014/main" id="{B5A191F2-76CA-4162-906D-02519A2B17F4}"/>
              </a:ext>
            </a:extLst>
          </p:cNvPr>
          <p:cNvSpPr txBox="1"/>
          <p:nvPr/>
        </p:nvSpPr>
        <p:spPr>
          <a:xfrm>
            <a:off x="852864" y="360471"/>
            <a:ext cx="4639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 smtClean="0">
                <a:latin typeface="나눔스퀘어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kumimoji="1" lang="en-US" altLang="ko-KR" sz="4800" b="1" dirty="0" smtClean="0">
                <a:latin typeface="나눔스퀘어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  <a:r>
              <a:rPr lang="ko-KR" altLang="en-US" sz="4800" b="1" dirty="0" smtClean="0">
                <a:latin typeface="나눔스퀘어 ExtraBold" panose="020B0600000101010101" pitchFamily="50" charset="-127"/>
                <a:ea typeface="나눔스퀘어라운드 ExtraBold" panose="020B0600000101010101" pitchFamily="50" charset="-127"/>
              </a:rPr>
              <a:t>회원가</a:t>
            </a:r>
            <a:r>
              <a:rPr lang="ko-KR" altLang="en-US" sz="4800" b="1" dirty="0">
                <a:latin typeface="나눔스퀘어 ExtraBold" panose="020B0600000101010101" pitchFamily="50" charset="-127"/>
                <a:ea typeface="나눔스퀘어라운드 ExtraBold" panose="020B0600000101010101" pitchFamily="50" charset="-127"/>
              </a:rPr>
              <a:t>입</a:t>
            </a:r>
            <a:endParaRPr kumimoji="1" lang="ja-JP" altLang="en-US" sz="4800" b="1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FB464F0-CC0A-4F22-B293-53A8092AB77F}"/>
              </a:ext>
            </a:extLst>
          </p:cNvPr>
          <p:cNvSpPr txBox="1">
            <a:spLocks/>
          </p:cNvSpPr>
          <p:nvPr/>
        </p:nvSpPr>
        <p:spPr>
          <a:xfrm>
            <a:off x="852864" y="2296952"/>
            <a:ext cx="4857056" cy="393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사용이 가능한 기능은 로그인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로그아웃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회원가입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Search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메뉴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–&gt; Codes, Board , Home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버튼입니다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비 로그인시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메뉴를 클릭할 때 경고 창이 발생합니다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로그인시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정보 미 입력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 DB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정보와 일치하는 정보인지 확인을 합니다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회원등록을 하지 않았다면 회원가입을 통해 유저 등록이 가능합니다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회원가입 시 정보 미 입력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조건에 맞는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정규 표현 식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지 여부를 확인하여 경고 창이 발생합니다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769" y="1770146"/>
            <a:ext cx="3305369" cy="89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25" y="3728991"/>
            <a:ext cx="4529057" cy="295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769" y="2665853"/>
            <a:ext cx="3305369" cy="106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7006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3">
            <a:extLst>
              <a:ext uri="{FF2B5EF4-FFF2-40B4-BE49-F238E27FC236}">
                <a16:creationId xmlns:a16="http://schemas.microsoft.com/office/drawing/2014/main" id="{3A64E083-E9CD-49F4-AE0A-6B6CDE91D617}"/>
              </a:ext>
            </a:extLst>
          </p:cNvPr>
          <p:cNvGrpSpPr/>
          <p:nvPr/>
        </p:nvGrpSpPr>
        <p:grpSpPr>
          <a:xfrm>
            <a:off x="304800" y="292100"/>
            <a:ext cx="5791200" cy="967740"/>
            <a:chOff x="254000" y="292100"/>
            <a:chExt cx="4025900" cy="609600"/>
          </a:xfrm>
        </p:grpSpPr>
        <p:sp>
          <p:nvSpPr>
            <p:cNvPr id="48" name="正方形/長方形 1">
              <a:extLst>
                <a:ext uri="{FF2B5EF4-FFF2-40B4-BE49-F238E27FC236}">
                  <a16:creationId xmlns:a16="http://schemas.microsoft.com/office/drawing/2014/main" id="{0CC28B8E-C616-41A8-B7E6-C44D71277DCE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2">
              <a:extLst>
                <a:ext uri="{FF2B5EF4-FFF2-40B4-BE49-F238E27FC236}">
                  <a16:creationId xmlns:a16="http://schemas.microsoft.com/office/drawing/2014/main" id="{849CBD6B-FEB7-4025-BFC4-49B128A23E59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2">
            <a:extLst>
              <a:ext uri="{FF2B5EF4-FFF2-40B4-BE49-F238E27FC236}">
                <a16:creationId xmlns:a16="http://schemas.microsoft.com/office/drawing/2014/main" id="{B5A191F2-76CA-4162-906D-02519A2B17F4}"/>
              </a:ext>
            </a:extLst>
          </p:cNvPr>
          <p:cNvSpPr txBox="1"/>
          <p:nvPr/>
        </p:nvSpPr>
        <p:spPr>
          <a:xfrm>
            <a:off x="578832" y="392629"/>
            <a:ext cx="5445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smtClean="0">
                <a:latin typeface="나눔스퀘어 ExtraBold" panose="020B0600000101010101" pitchFamily="50" charset="-127"/>
                <a:ea typeface="나눔스퀘어라운드 ExtraBold" panose="020B0600000101010101" pitchFamily="50" charset="-127"/>
              </a:rPr>
              <a:t>로그아웃</a:t>
            </a:r>
            <a:r>
              <a:rPr lang="en-US" altLang="ko-KR" sz="4000" b="1" dirty="0" smtClean="0">
                <a:latin typeface="나눔스퀘어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4000" b="1" dirty="0" smtClean="0">
                <a:latin typeface="나눔스퀘어 ExtraBold" panose="020B0600000101010101" pitchFamily="50" charset="-127"/>
                <a:ea typeface="나눔스퀘어라운드 ExtraBold" panose="020B0600000101010101" pitchFamily="50" charset="-127"/>
              </a:rPr>
              <a:t>북 코드 검색</a:t>
            </a:r>
            <a:endParaRPr kumimoji="1" lang="ja-JP" altLang="en-US" sz="4000" b="1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FB464F0-CC0A-4F22-B293-53A8092AB77F}"/>
              </a:ext>
            </a:extLst>
          </p:cNvPr>
          <p:cNvSpPr txBox="1">
            <a:spLocks/>
          </p:cNvSpPr>
          <p:nvPr/>
        </p:nvSpPr>
        <p:spPr>
          <a:xfrm>
            <a:off x="852864" y="2296952"/>
            <a:ext cx="4857056" cy="393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로그인 시 로그인 회원가입 버튼이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로그아웃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으로 전환하며 로그인 확인 </a:t>
            </a:r>
            <a:r>
              <a:rPr lang="ko-KR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알람이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뜹니다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로그아웃 클릭 전까지 로그인 세션이 유지가 됩니다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로그인 상태에서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메뉴의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Codes,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사용이 가능합니다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Codes(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북 코드 검색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메뉴를 클릭해 보고 싶은 책의 가격과 출판사 등의 정보를 열람할 있습니다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23" y="644068"/>
            <a:ext cx="34861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23" y="1548943"/>
            <a:ext cx="2105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23" y="2196643"/>
            <a:ext cx="28575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23" y="4262516"/>
            <a:ext cx="4826700" cy="235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0325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CBC7FB-4CF4-494F-BA32-214E63F825F2}"/>
              </a:ext>
            </a:extLst>
          </p:cNvPr>
          <p:cNvSpPr txBox="1">
            <a:spLocks/>
          </p:cNvSpPr>
          <p:nvPr/>
        </p:nvSpPr>
        <p:spPr>
          <a:xfrm>
            <a:off x="7296150" y="2296952"/>
            <a:ext cx="4514851" cy="39311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Board(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방명록 게시판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글쓰기 버튼을 클릭해 새 글을 작성할 수 있습니다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작성일자와 수정일자는 글쓰기와 글 수정 시 각각 적용됩니다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제목을 클릭해 글을 열람할 시 조회수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이 증가합니다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새 글을 작성시 순번은 자동으로 게시판 최고순번에서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을 더한 값으로 자동 적용됩니다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292100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글쓰기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11" y="3473227"/>
            <a:ext cx="6064523" cy="221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" y="1856525"/>
            <a:ext cx="4595867" cy="1616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2489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CBC7FB-4CF4-494F-BA32-214E63F825F2}"/>
              </a:ext>
            </a:extLst>
          </p:cNvPr>
          <p:cNvSpPr txBox="1">
            <a:spLocks/>
          </p:cNvSpPr>
          <p:nvPr/>
        </p:nvSpPr>
        <p:spPr>
          <a:xfrm>
            <a:off x="7296150" y="2296952"/>
            <a:ext cx="4514851" cy="39311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각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글의 제목 클릭 시 해당 게시 글 열람이 가능합니다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수정버튼을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누를 시 작성자를 제외한 제목과 글 내용 수정이 가능합니다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삭제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버튼을 누르면 해당 글이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순번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(Index)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함께 삭제 가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됩니다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목록으로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클릭 시 게시판 목록으로 돌아갑니다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292100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5354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</a:t>
            </a:r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조회</a:t>
            </a:r>
            <a:r>
              <a:rPr lang="en-US" altLang="ko-KR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en-US" altLang="ko-KR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endParaRPr kumimoji="1" lang="ja-JP" altLang="en-US" sz="54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436" y="1259839"/>
            <a:ext cx="3570773" cy="199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44" y="3256046"/>
            <a:ext cx="5114897" cy="190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44" y="1543648"/>
            <a:ext cx="2504490" cy="1506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44" y="5175702"/>
            <a:ext cx="6459538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4569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長方形 11">
            <a:extLst>
              <a:ext uri="{FF2B5EF4-FFF2-40B4-BE49-F238E27FC236}">
                <a16:creationId xmlns:a16="http://schemas.microsoft.com/office/drawing/2014/main" id="{D846C517-01CF-4924-81A5-DAD4CE0BFA6C}"/>
              </a:ext>
            </a:extLst>
          </p:cNvPr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  <p:sp>
        <p:nvSpPr>
          <p:cNvPr id="32" name="テキスト ボックス 3">
            <a:extLst>
              <a:ext uri="{FF2B5EF4-FFF2-40B4-BE49-F238E27FC236}">
                <a16:creationId xmlns:a16="http://schemas.microsoft.com/office/drawing/2014/main" id="{6AC9D673-80E4-4997-8E6E-C7FAD55A930D}"/>
              </a:ext>
            </a:extLst>
          </p:cNvPr>
          <p:cNvSpPr txBox="1"/>
          <p:nvPr/>
        </p:nvSpPr>
        <p:spPr>
          <a:xfrm>
            <a:off x="4569104" y="3114056"/>
            <a:ext cx="3104345" cy="845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5400" b="1" dirty="0">
                <a:latin typeface="Cooper Black" panose="0208090404030B020404" pitchFamily="18" charset="0"/>
              </a:rPr>
              <a:t>Summer!</a:t>
            </a:r>
            <a:endParaRPr kumimoji="1" lang="ja-JP" altLang="en-US" sz="5400" b="1" dirty="0">
              <a:latin typeface="Cooper Black" panose="0208090404030B020404" pitchFamily="18" charset="0"/>
            </a:endParaRPr>
          </a:p>
        </p:txBody>
      </p:sp>
      <p:grpSp>
        <p:nvGrpSpPr>
          <p:cNvPr id="33" name="グループ化 4">
            <a:extLst>
              <a:ext uri="{FF2B5EF4-FFF2-40B4-BE49-F238E27FC236}">
                <a16:creationId xmlns:a16="http://schemas.microsoft.com/office/drawing/2014/main" id="{0C002075-886F-4ECB-899B-9E223F6A012E}"/>
              </a:ext>
            </a:extLst>
          </p:cNvPr>
          <p:cNvGrpSpPr/>
          <p:nvPr/>
        </p:nvGrpSpPr>
        <p:grpSpPr>
          <a:xfrm>
            <a:off x="4222353" y="1652687"/>
            <a:ext cx="3747294" cy="3742749"/>
            <a:chOff x="3478212" y="814387"/>
            <a:chExt cx="5235575" cy="5229225"/>
          </a:xfrm>
        </p:grpSpPr>
        <p:sp>
          <p:nvSpPr>
            <p:cNvPr id="34" name="Freeform 6" title="scalloped circle">
              <a:extLst>
                <a:ext uri="{FF2B5EF4-FFF2-40B4-BE49-F238E27FC236}">
                  <a16:creationId xmlns:a16="http://schemas.microsoft.com/office/drawing/2014/main" id="{CA24F669-B164-4DF8-8418-6D8AEE003375}"/>
                </a:ext>
              </a:extLst>
            </p:cNvPr>
            <p:cNvSpPr/>
            <p:nvPr/>
          </p:nvSpPr>
          <p:spPr bwMode="auto">
            <a:xfrm>
              <a:off x="3478212" y="814387"/>
              <a:ext cx="5235575" cy="5229225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38100" dist="25400" dir="2700000" algn="tl" rotWithShape="0">
                <a:schemeClr val="tx1">
                  <a:lumMod val="75000"/>
                  <a:alpha val="40000"/>
                </a:schemeClr>
              </a:outerShdw>
            </a:effectLst>
          </p:spPr>
        </p:sp>
        <p:sp>
          <p:nvSpPr>
            <p:cNvPr id="35" name="テキスト ボックス 3">
              <a:extLst>
                <a:ext uri="{FF2B5EF4-FFF2-40B4-BE49-F238E27FC236}">
                  <a16:creationId xmlns:a16="http://schemas.microsoft.com/office/drawing/2014/main" id="{F2718236-88C7-4F68-ABA6-189DCA4BD64D}"/>
                </a:ext>
              </a:extLst>
            </p:cNvPr>
            <p:cNvSpPr txBox="1"/>
            <p:nvPr/>
          </p:nvSpPr>
          <p:spPr>
            <a:xfrm>
              <a:off x="4894311" y="2361640"/>
              <a:ext cx="2474011" cy="98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4000" dirty="0">
                  <a:latin typeface="Cooper Black" panose="0208090404030B020404" pitchFamily="18" charset="0"/>
                </a:rPr>
                <a:t>Part </a:t>
              </a:r>
              <a:r>
                <a:rPr kumimoji="1" lang="en-US" altLang="ja-JP" sz="4000" dirty="0" smtClean="0">
                  <a:latin typeface="Cooper Black" panose="0208090404030B020404" pitchFamily="18" charset="0"/>
                </a:rPr>
                <a:t>2</a:t>
              </a:r>
              <a:endParaRPr kumimoji="1" lang="ja-JP" altLang="en-US" sz="4000" dirty="0">
                <a:latin typeface="Cooper Black" panose="0208090404030B020404" pitchFamily="18" charset="0"/>
              </a:endParaRPr>
            </a:p>
          </p:txBody>
        </p:sp>
        <p:sp>
          <p:nvSpPr>
            <p:cNvPr id="36" name="テキスト ボックス 3">
              <a:extLst>
                <a:ext uri="{FF2B5EF4-FFF2-40B4-BE49-F238E27FC236}">
                  <a16:creationId xmlns:a16="http://schemas.microsoft.com/office/drawing/2014/main" id="{C6626839-7967-4D15-A387-45059475D409}"/>
                </a:ext>
              </a:extLst>
            </p:cNvPr>
            <p:cNvSpPr txBox="1"/>
            <p:nvPr/>
          </p:nvSpPr>
          <p:spPr>
            <a:xfrm>
              <a:off x="3617598" y="3296183"/>
              <a:ext cx="4956802" cy="817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</a:rPr>
                <a:t>사용한 </a:t>
              </a:r>
              <a:r>
                <a:rPr lang="ko-KR" altLang="en-US" sz="3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</a:rPr>
                <a:t>기술 </a:t>
              </a:r>
              <a:r>
                <a:rPr lang="en-US" altLang="ko-KR" sz="3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</a:rPr>
                <a:t>Stack</a:t>
              </a:r>
              <a:endParaRPr lang="ja-JP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5579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3">
            <a:extLst>
              <a:ext uri="{FF2B5EF4-FFF2-40B4-BE49-F238E27FC236}">
                <a16:creationId xmlns:a16="http://schemas.microsoft.com/office/drawing/2014/main" id="{3A64E083-E9CD-49F4-AE0A-6B6CDE91D617}"/>
              </a:ext>
            </a:extLst>
          </p:cNvPr>
          <p:cNvGrpSpPr/>
          <p:nvPr/>
        </p:nvGrpSpPr>
        <p:grpSpPr>
          <a:xfrm>
            <a:off x="304800" y="292100"/>
            <a:ext cx="5791200" cy="967740"/>
            <a:chOff x="254000" y="292100"/>
            <a:chExt cx="4025900" cy="609600"/>
          </a:xfrm>
        </p:grpSpPr>
        <p:sp>
          <p:nvSpPr>
            <p:cNvPr id="48" name="正方形/長方形 1">
              <a:extLst>
                <a:ext uri="{FF2B5EF4-FFF2-40B4-BE49-F238E27FC236}">
                  <a16:creationId xmlns:a16="http://schemas.microsoft.com/office/drawing/2014/main" id="{0CC28B8E-C616-41A8-B7E6-C44D71277DCE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2">
              <a:extLst>
                <a:ext uri="{FF2B5EF4-FFF2-40B4-BE49-F238E27FC236}">
                  <a16:creationId xmlns:a16="http://schemas.microsoft.com/office/drawing/2014/main" id="{849CBD6B-FEB7-4025-BFC4-49B128A23E59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2">
            <a:extLst>
              <a:ext uri="{FF2B5EF4-FFF2-40B4-BE49-F238E27FC236}">
                <a16:creationId xmlns:a16="http://schemas.microsoft.com/office/drawing/2014/main" id="{B5A191F2-76CA-4162-906D-02519A2B17F4}"/>
              </a:ext>
            </a:extLst>
          </p:cNvPr>
          <p:cNvSpPr txBox="1"/>
          <p:nvPr/>
        </p:nvSpPr>
        <p:spPr>
          <a:xfrm>
            <a:off x="715848" y="292100"/>
            <a:ext cx="5243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라운드 ExtraBold" panose="020B0600000101010101" pitchFamily="50" charset="-127"/>
              </a:rPr>
              <a:t>제작에 사용한 프로그램과 </a:t>
            </a:r>
            <a:r>
              <a:rPr lang="en-US" altLang="ko-KR" sz="2800" b="1" dirty="0" smtClean="0">
                <a:latin typeface="나눔스퀘어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2800" b="1" dirty="0" smtClean="0">
                <a:latin typeface="나눔스퀘어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라운드 ExtraBold" panose="020B0600000101010101" pitchFamily="50" charset="-127"/>
              </a:rPr>
              <a:t>기술 </a:t>
            </a:r>
            <a:r>
              <a:rPr lang="en-US" altLang="ko-KR" sz="2800" b="1" dirty="0" smtClean="0">
                <a:latin typeface="나눔스퀘어 ExtraBold" panose="020B0600000101010101" pitchFamily="50" charset="-127"/>
                <a:ea typeface="나눔스퀘어라운드 ExtraBold" panose="020B0600000101010101" pitchFamily="50" charset="-127"/>
              </a:rPr>
              <a:t>Stack</a:t>
            </a:r>
            <a:endParaRPr kumimoji="1" lang="ja-JP" altLang="en-US" sz="2800" b="1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53" name="Table Placeholder 10">
            <a:extLst>
              <a:ext uri="{FF2B5EF4-FFF2-40B4-BE49-F238E27FC236}">
                <a16:creationId xmlns:a16="http://schemas.microsoft.com/office/drawing/2014/main" id="{163B7629-FD7C-4F9E-8BF0-8865D09955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115129"/>
              </p:ext>
            </p:extLst>
          </p:nvPr>
        </p:nvGraphicFramePr>
        <p:xfrm>
          <a:off x="609600" y="1983783"/>
          <a:ext cx="6512817" cy="419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39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</a:tblGrid>
              <a:tr h="836633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rgbClr val="3F3F3F"/>
                          </a:solidFill>
                        </a:rPr>
                        <a:t>버전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8392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운영체제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en-IN" sz="16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 pro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1909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8392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Apache-tomcat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8.5.49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8392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개발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Tool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Eclips</a:t>
                      </a:r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IDE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Oxygen.3a Release (4.7.3a)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8392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서버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Oracle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11.2.0.2.0</a:t>
                      </a:r>
                      <a:r>
                        <a:rPr lang="en-IN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64bit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6"/>
          <p:cNvSpPr/>
          <p:nvPr/>
        </p:nvSpPr>
        <p:spPr bwMode="auto">
          <a:xfrm flipH="1" flipV="1">
            <a:off x="7192404" y="2026251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0DEF0-6293-43BA-8475-A77C68CB7D84}"/>
              </a:ext>
            </a:extLst>
          </p:cNvPr>
          <p:cNvSpPr txBox="1"/>
          <p:nvPr/>
        </p:nvSpPr>
        <p:spPr>
          <a:xfrm>
            <a:off x="7303318" y="2041378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accent2"/>
                </a:solidFill>
              </a:rPr>
              <a:t>“</a:t>
            </a:r>
            <a:endParaRPr lang="ko-KR" altLang="en-US" sz="11500" b="1" dirty="0">
              <a:solidFill>
                <a:schemeClr val="accent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8123695" y="2816207"/>
            <a:ext cx="29265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홈페이지를 만들기 위해 사용된 기술 </a:t>
            </a:r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Stack:</a:t>
            </a:r>
          </a:p>
          <a:p>
            <a:pPr algn="r"/>
            <a:endParaRPr lang="en-US" altLang="ko-KR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HTML, CSS , JavaScript, </a:t>
            </a:r>
            <a:r>
              <a:rPr lang="en-US" altLang="ko-KR" sz="2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Jsp</a:t>
            </a:r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, servlet, java,</a:t>
            </a:r>
          </a:p>
          <a:p>
            <a:pPr algn="r"/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Oracle </a:t>
            </a:r>
            <a:r>
              <a:rPr lang="en-US" altLang="ko-KR" sz="2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4987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2345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324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Meiryo UI</vt:lpstr>
      <vt:lpstr>나눔스퀘어</vt:lpstr>
      <vt:lpstr>나눔스퀘어 Bold</vt:lpstr>
      <vt:lpstr>나눔스퀘어 ExtraBold</vt:lpstr>
      <vt:lpstr>나눔스퀘어라운드 ExtraBold</vt:lpstr>
      <vt:lpstr>Arial</vt:lpstr>
      <vt:lpstr>Cooper Black</vt:lpstr>
      <vt:lpstr>Wingdings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SHK</cp:lastModifiedBy>
  <cp:revision>67</cp:revision>
  <dcterms:created xsi:type="dcterms:W3CDTF">2019-05-15T05:41:07Z</dcterms:created>
  <dcterms:modified xsi:type="dcterms:W3CDTF">2020-02-03T09:17:18Z</dcterms:modified>
</cp:coreProperties>
</file>