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74" r:id="rId4"/>
    <p:sldMasterId id="2147483665" r:id="rId5"/>
    <p:sldMasterId id="2147483663" r:id="rId6"/>
  </p:sldMasterIdLst>
  <p:notesMasterIdLst>
    <p:notesMasterId r:id="rId15"/>
  </p:notesMasterIdLst>
  <p:sldIdLst>
    <p:sldId id="313" r:id="rId7"/>
    <p:sldId id="311" r:id="rId8"/>
    <p:sldId id="321" r:id="rId9"/>
    <p:sldId id="319" r:id="rId10"/>
    <p:sldId id="320" r:id="rId11"/>
    <p:sldId id="318" r:id="rId12"/>
    <p:sldId id="294" r:id="rId13"/>
    <p:sldId id="31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731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  <p15:guide id="25" orient="horz" pos="3407" userDrawn="1">
          <p15:clr>
            <a:srgbClr val="A4A3A4"/>
          </p15:clr>
        </p15:guide>
        <p15:guide id="26" orient="horz" pos="3634" userDrawn="1">
          <p15:clr>
            <a:srgbClr val="A4A3A4"/>
          </p15:clr>
        </p15:guide>
        <p15:guide id="31" orient="horz" pos="2047" userDrawn="1">
          <p15:clr>
            <a:srgbClr val="A4A3A4"/>
          </p15:clr>
        </p15:guide>
        <p15:guide id="3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D36"/>
    <a:srgbClr val="067835"/>
    <a:srgbClr val="616468"/>
    <a:srgbClr val="202321"/>
    <a:srgbClr val="F18700"/>
    <a:srgbClr val="DC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5" autoAdjust="0"/>
    <p:restoredTop sz="94698"/>
  </p:normalViewPr>
  <p:slideViewPr>
    <p:cSldViewPr snapToGrid="0" snapToObjects="1" showGuides="1">
      <p:cViewPr varScale="1">
        <p:scale>
          <a:sx n="86" d="100"/>
          <a:sy n="86" d="100"/>
        </p:scale>
        <p:origin x="232" y="736"/>
      </p:cViewPr>
      <p:guideLst>
        <p:guide orient="horz" pos="731"/>
        <p:guide orient="horz" pos="1752"/>
        <p:guide orient="horz" pos="3407"/>
        <p:guide orient="horz" pos="3634"/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01.10.24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inzeilig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Presentation- and thesis details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19EB485-FBBD-4178-04F5-4BE4EB9768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pic>
        <p:nvPicPr>
          <p:cNvPr id="13" name="Bildplatzhalter 24">
            <a:extLst>
              <a:ext uri="{FF2B5EF4-FFF2-40B4-BE49-F238E27FC236}">
                <a16:creationId xmlns:a16="http://schemas.microsoft.com/office/drawing/2014/main" id="{9B225499-2631-B077-1DF3-A5A54B20222D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4766" y="1482852"/>
            <a:ext cx="6817200" cy="5373687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A359CDC-9607-288C-3765-36857DBE8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621666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5ECF272B-70A0-4FAB-D45F-558D5E0907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single-line name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F03776A9-835E-D818-1978-9F032546D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8">
            <a:extLst>
              <a:ext uri="{FF2B5EF4-FFF2-40B4-BE49-F238E27FC236}">
                <a16:creationId xmlns:a16="http://schemas.microsoft.com/office/drawing/2014/main" id="{C847342F-62FF-5511-0F3F-95717C2C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umsplatzhalter 12">
            <a:extLst>
              <a:ext uri="{FF2B5EF4-FFF2-40B4-BE49-F238E27FC236}">
                <a16:creationId xmlns:a16="http://schemas.microsoft.com/office/drawing/2014/main" id="{F5A81CB5-0BD9-FBE6-93C6-6D2CCA32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ADF1EC35-876A-A82D-E2EF-B45DD37B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00" y="1369114"/>
            <a:ext cx="11303000" cy="504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AFDF19-7A3E-C8DA-70DB-F93C9AD3E3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7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/>
              <a:t>Headline</a:t>
            </a:r>
            <a:endParaRPr lang="de-DE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39029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6059488" y="2139029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39029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2130504"/>
            <a:ext cx="5472687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30504"/>
            <a:ext cx="5472289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2800" y="2130504"/>
            <a:ext cx="5544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5730504"/>
            <a:ext cx="5544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21305"/>
            <a:ext cx="5472689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3376" y="3221304"/>
            <a:ext cx="5545712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ußzeilenplatzhalter 7">
            <a:extLst>
              <a:ext uri="{FF2B5EF4-FFF2-40B4-BE49-F238E27FC236}">
                <a16:creationId xmlns:a16="http://schemas.microsoft.com/office/drawing/2014/main" id="{0F2576D0-EA58-60C8-F205-4A70F4AE2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8" name="Foliennummernplatzhalter 8">
            <a:extLst>
              <a:ext uri="{FF2B5EF4-FFF2-40B4-BE49-F238E27FC236}">
                <a16:creationId xmlns:a16="http://schemas.microsoft.com/office/drawing/2014/main" id="{3A59D4BA-A327-42C5-8B71-11383D2D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umsplatzhalter 12">
            <a:extLst>
              <a:ext uri="{FF2B5EF4-FFF2-40B4-BE49-F238E27FC236}">
                <a16:creationId xmlns:a16="http://schemas.microsoft.com/office/drawing/2014/main" id="{F1A74206-6D16-C701-D44C-665C76A54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5685CBD3-4F2D-12C5-761B-5652965A08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2-column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0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 dirty="0"/>
              <a:t>Headline der 3-er Tabelle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2F26FCB-47C3-3442-B372-9DDC76EEF795}"/>
              </a:ext>
            </a:extLst>
          </p:cNvPr>
          <p:cNvCxnSpPr>
            <a:cxnSpLocks/>
          </p:cNvCxnSpPr>
          <p:nvPr userDrawn="1"/>
        </p:nvCxnSpPr>
        <p:spPr>
          <a:xfrm>
            <a:off x="4189297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7932738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08003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0" y="2071512"/>
            <a:ext cx="3601025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671512"/>
            <a:ext cx="36006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7F73B6F0-90C5-DA49-9075-CDAB8C2EB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4400" y="2071512"/>
            <a:ext cx="3601025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917A6857-0BF6-2947-8E2A-BBE01579F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4400" y="5671512"/>
            <a:ext cx="36006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8400" y="2071512"/>
            <a:ext cx="3601025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8400" y="5671512"/>
            <a:ext cx="36006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61375BB2-5623-7F47-AB55-F78719DF2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162313"/>
            <a:ext cx="3601025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3789AC6A-0931-5F4D-AFEB-39DD6C9EFF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34400" y="3176712"/>
            <a:ext cx="3601025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64132F05-BC21-374E-A16E-D8B2FE3761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78400" y="3162312"/>
            <a:ext cx="3601025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ußzeilenplatzhalter 7">
            <a:extLst>
              <a:ext uri="{FF2B5EF4-FFF2-40B4-BE49-F238E27FC236}">
                <a16:creationId xmlns:a16="http://schemas.microsoft.com/office/drawing/2014/main" id="{44D66836-D3E7-610A-5731-1FCB28065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7" name="Foliennummernplatzhalter 8">
            <a:extLst>
              <a:ext uri="{FF2B5EF4-FFF2-40B4-BE49-F238E27FC236}">
                <a16:creationId xmlns:a16="http://schemas.microsoft.com/office/drawing/2014/main" id="{3CFECB94-0E87-0F75-F221-2194CD8A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atumsplatzhalter 12">
            <a:extLst>
              <a:ext uri="{FF2B5EF4-FFF2-40B4-BE49-F238E27FC236}">
                <a16:creationId xmlns:a16="http://schemas.microsoft.com/office/drawing/2014/main" id="{D5A61C04-13E3-F8AC-8A6E-58F6D4425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D49DE1F1-CA65-3DC5-AA08-CEAF3B802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3-column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2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 dirty="0"/>
              <a:t>Headline der 4-er Tabelle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2F26FCB-47C3-3442-B372-9DDC76EEF795}"/>
              </a:ext>
            </a:extLst>
          </p:cNvPr>
          <p:cNvCxnSpPr>
            <a:cxnSpLocks/>
          </p:cNvCxnSpPr>
          <p:nvPr userDrawn="1"/>
        </p:nvCxnSpPr>
        <p:spPr>
          <a:xfrm>
            <a:off x="3251200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6059488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1" y="2140336"/>
            <a:ext cx="26644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40336"/>
            <a:ext cx="2664001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7F73B6F0-90C5-DA49-9075-CDAB8C2EB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3617" y="2140336"/>
            <a:ext cx="2665872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917A6857-0BF6-2947-8E2A-BBE01579F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94017" y="5740336"/>
            <a:ext cx="2665472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2799" y="2140336"/>
            <a:ext cx="2664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799" y="5740336"/>
            <a:ext cx="2664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34AFCE9-021A-0241-8F90-296EEF130F08}"/>
              </a:ext>
            </a:extLst>
          </p:cNvPr>
          <p:cNvCxnSpPr>
            <a:cxnSpLocks/>
          </p:cNvCxnSpPr>
          <p:nvPr userDrawn="1"/>
        </p:nvCxnSpPr>
        <p:spPr>
          <a:xfrm>
            <a:off x="8867775" y="2157386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588AC32F-9A01-5B4D-B668-BFEA0BA2EC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4400" y="2140336"/>
            <a:ext cx="2664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4CB01418-09FC-AA4F-881D-0E2AC2201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14400" y="5740336"/>
            <a:ext cx="2664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31137"/>
            <a:ext cx="2664401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3ECC9BC-18C9-A04E-AF84-23367AF899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95088" y="3245536"/>
            <a:ext cx="26644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3376" y="3231136"/>
            <a:ext cx="26644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444FF037-E417-A949-9093-637A93BD9D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400" y="3231136"/>
            <a:ext cx="26644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ußzeilenplatzhalter 7">
            <a:extLst>
              <a:ext uri="{FF2B5EF4-FFF2-40B4-BE49-F238E27FC236}">
                <a16:creationId xmlns:a16="http://schemas.microsoft.com/office/drawing/2014/main" id="{168C9554-26F7-DB6E-3873-5BA162D51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8" name="Foliennummernplatzhalter 8">
            <a:extLst>
              <a:ext uri="{FF2B5EF4-FFF2-40B4-BE49-F238E27FC236}">
                <a16:creationId xmlns:a16="http://schemas.microsoft.com/office/drawing/2014/main" id="{379126BC-5739-69BC-74A2-534E55BFD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Datumsplatzhalter 12">
            <a:extLst>
              <a:ext uri="{FF2B5EF4-FFF2-40B4-BE49-F238E27FC236}">
                <a16:creationId xmlns:a16="http://schemas.microsoft.com/office/drawing/2014/main" id="{3FAEDB0F-53D2-F507-3BB0-44E8A375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AD353E3C-527D-66BA-FD00-DB0162206A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4-column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84313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/>
              <a:t>Headline</a:t>
            </a:r>
            <a:endParaRPr lang="de-DE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2F26FCB-47C3-3442-B372-9DDC76EEF795}"/>
              </a:ext>
            </a:extLst>
          </p:cNvPr>
          <p:cNvCxnSpPr>
            <a:cxnSpLocks/>
          </p:cNvCxnSpPr>
          <p:nvPr userDrawn="1"/>
        </p:nvCxnSpPr>
        <p:spPr>
          <a:xfrm>
            <a:off x="2703600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2F47FC1-D6A0-184D-961A-8D5EDAEC9533}"/>
              </a:ext>
            </a:extLst>
          </p:cNvPr>
          <p:cNvCxnSpPr>
            <a:cxnSpLocks/>
          </p:cNvCxnSpPr>
          <p:nvPr userDrawn="1"/>
        </p:nvCxnSpPr>
        <p:spPr>
          <a:xfrm>
            <a:off x="4964400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48861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80190DB9-9860-2E49-BEF5-2BFD2D047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801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5" name="Textplatzhalter 1">
            <a:extLst>
              <a:ext uri="{FF2B5EF4-FFF2-40B4-BE49-F238E27FC236}">
                <a16:creationId xmlns:a16="http://schemas.microsoft.com/office/drawing/2014/main" id="{7F73B6F0-90C5-DA49-9075-CDAB8C2EB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7600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27" name="Textplatzhalter 1">
            <a:extLst>
              <a:ext uri="{FF2B5EF4-FFF2-40B4-BE49-F238E27FC236}">
                <a16:creationId xmlns:a16="http://schemas.microsoft.com/office/drawing/2014/main" id="{917A6857-0BF6-2947-8E2A-BBE01579F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6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8" name="Textplatzhalter 1">
            <a:extLst>
              <a:ext uri="{FF2B5EF4-FFF2-40B4-BE49-F238E27FC236}">
                <a16:creationId xmlns:a16="http://schemas.microsoft.com/office/drawing/2014/main" id="{469FDD3A-7214-2D42-B24E-48DAF3F103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8400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084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34AFCE9-021A-0241-8F90-296EEF130F08}"/>
              </a:ext>
            </a:extLst>
          </p:cNvPr>
          <p:cNvCxnSpPr>
            <a:cxnSpLocks/>
          </p:cNvCxnSpPr>
          <p:nvPr userDrawn="1"/>
        </p:nvCxnSpPr>
        <p:spPr>
          <a:xfrm>
            <a:off x="7225200" y="2157386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>
            <a:extLst>
              <a:ext uri="{FF2B5EF4-FFF2-40B4-BE49-F238E27FC236}">
                <a16:creationId xmlns:a16="http://schemas.microsoft.com/office/drawing/2014/main" id="{588AC32F-9A01-5B4D-B668-BFEA0BA2EC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69200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4CB01418-09FC-AA4F-881D-0E2AC2201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92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31137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3ECC9BC-18C9-A04E-AF84-23367AF899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47600" y="32455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08400" y="32311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444FF037-E417-A949-9093-637A93BD9D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69200" y="32311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086CDDCB-D297-B645-8B9A-4E6D65504719}"/>
              </a:ext>
            </a:extLst>
          </p:cNvPr>
          <p:cNvCxnSpPr>
            <a:cxnSpLocks/>
          </p:cNvCxnSpPr>
          <p:nvPr userDrawn="1"/>
        </p:nvCxnSpPr>
        <p:spPr>
          <a:xfrm>
            <a:off x="9486000" y="2158336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1">
            <a:extLst>
              <a:ext uri="{FF2B5EF4-FFF2-40B4-BE49-F238E27FC236}">
                <a16:creationId xmlns:a16="http://schemas.microsoft.com/office/drawing/2014/main" id="{92955B64-C6A9-494B-B00E-67DDFB343F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9574" y="2140336"/>
            <a:ext cx="1980000" cy="601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4500"/>
              </a:lnSpc>
              <a:spcBef>
                <a:spcPts val="0"/>
              </a:spcBef>
              <a:buNone/>
              <a:defRPr sz="40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123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639A7895-C7BB-CD4D-93D6-08B9BB690C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30800" y="3231136"/>
            <a:ext cx="198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platzhalter 1">
            <a:extLst>
              <a:ext uri="{FF2B5EF4-FFF2-40B4-BE49-F238E27FC236}">
                <a16:creationId xmlns:a16="http://schemas.microsoft.com/office/drawing/2014/main" id="{64C2E5C1-ED88-3A43-83FA-020A272431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730800" y="5740336"/>
            <a:ext cx="1980000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9BDABD5B-0B2F-465D-AE09-82FF756D3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8">
            <a:extLst>
              <a:ext uri="{FF2B5EF4-FFF2-40B4-BE49-F238E27FC236}">
                <a16:creationId xmlns:a16="http://schemas.microsoft.com/office/drawing/2014/main" id="{8C3F67D1-51DD-F065-A541-9652F3DB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umsplatzhalter 12">
            <a:extLst>
              <a:ext uri="{FF2B5EF4-FFF2-40B4-BE49-F238E27FC236}">
                <a16:creationId xmlns:a16="http://schemas.microsoft.com/office/drawing/2014/main" id="{E6ECBE0F-0A7E-3A3C-906E-C0F6226F8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6F007315-6763-17AB-9E51-F9B6320EA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5-column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0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D3525C2D-ACB9-7F42-889F-FF0EEB66D3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1476000"/>
            <a:ext cx="11302688" cy="43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 spc="0"/>
            </a:lvl1pPr>
          </a:lstStyle>
          <a:p>
            <a:pPr>
              <a:lnSpc>
                <a:spcPts val="2500"/>
              </a:lnSpc>
            </a:pPr>
            <a:r>
              <a:rPr lang="de-DE" dirty="0"/>
              <a:t>Headline der Tabelle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732434F-B401-2D49-8100-F1CFBD3390DF}"/>
              </a:ext>
            </a:extLst>
          </p:cNvPr>
          <p:cNvCxnSpPr>
            <a:cxnSpLocks/>
          </p:cNvCxnSpPr>
          <p:nvPr userDrawn="1"/>
        </p:nvCxnSpPr>
        <p:spPr>
          <a:xfrm>
            <a:off x="442913" y="212919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852CB3-B062-7947-B6F4-BBA4B8BB39CC}"/>
              </a:ext>
            </a:extLst>
          </p:cNvPr>
          <p:cNvCxnSpPr>
            <a:cxnSpLocks/>
          </p:cNvCxnSpPr>
          <p:nvPr userDrawn="1"/>
        </p:nvCxnSpPr>
        <p:spPr>
          <a:xfrm>
            <a:off x="11749088" y="2129197"/>
            <a:ext cx="0" cy="42481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">
            <a:extLst>
              <a:ext uri="{FF2B5EF4-FFF2-40B4-BE49-F238E27FC236}">
                <a16:creationId xmlns:a16="http://schemas.microsoft.com/office/drawing/2014/main" id="{4172412A-054C-E740-9970-8F99262365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199" y="5720672"/>
            <a:ext cx="4537251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30" name="Textplatzhalter 1">
            <a:extLst>
              <a:ext uri="{FF2B5EF4-FFF2-40B4-BE49-F238E27FC236}">
                <a16:creationId xmlns:a16="http://schemas.microsoft.com/office/drawing/2014/main" id="{45123868-1336-3341-84D4-EDB483126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5720672"/>
            <a:ext cx="4538225" cy="468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spc="0">
                <a:solidFill>
                  <a:schemeClr val="tx1"/>
                </a:solidFill>
              </a:defRPr>
            </a:lvl1pPr>
          </a:lstStyle>
          <a:p>
            <a:pPr>
              <a:lnSpc>
                <a:spcPts val="2500"/>
              </a:lnSpc>
            </a:pPr>
            <a:r>
              <a:rPr lang="de-DE" dirty="0"/>
              <a:t>Texte nach Zahl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39F862D-5865-F849-B782-EF1666A26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99" y="3211473"/>
            <a:ext cx="5292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DDBB865A-A8B5-A840-A5EA-D43EB2E4D7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2800" y="3211472"/>
            <a:ext cx="5400000" cy="2438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4F73C3E3-8C0E-644D-A1D5-4CB9CA34F2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6800" y="2120673"/>
            <a:ext cx="11162288" cy="684800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500" spc="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F94CEE75-F88F-D216-7378-6C7548FF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1EFD1B64-9B28-216C-666A-C0CB8900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umsplatzhalter 12">
            <a:extLst>
              <a:ext uri="{FF2B5EF4-FFF2-40B4-BE49-F238E27FC236}">
                <a16:creationId xmlns:a16="http://schemas.microsoft.com/office/drawing/2014/main" id="{D4ECFEA8-E652-A9F1-228F-43BF848B3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F3DFEA14-6D4A-3C30-D7B2-0BC2EF3FD0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Template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52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14469F-1423-5242-845C-EBB7925DA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00" y="1495071"/>
            <a:ext cx="10080000" cy="928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80"/>
              </a:lnSpc>
              <a:spcBef>
                <a:spcPts val="0"/>
              </a:spcBef>
              <a:buFontTx/>
              <a:buNone/>
              <a:defRPr lang="de-DE" sz="190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nobis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281397D-9AF9-B945-A645-73E7EF26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912" y="2644143"/>
            <a:ext cx="10080000" cy="2843783"/>
          </a:xfrm>
          <a:prstGeom prst="rect">
            <a:avLst/>
          </a:prstGeom>
        </p:spPr>
        <p:txBody>
          <a:bodyPr lIns="0" tIns="0" rIns="0" bIns="0"/>
          <a:lstStyle>
            <a:lvl1pPr marL="324000" marR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 lang="de-DE" sz="1900" baseline="0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Offici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pedi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omnis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sinci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totae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perit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quamet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liscium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landia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quiasit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iuntur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maximus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sapicipici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non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nullori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saniscitate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consequi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simporem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venim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fugia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voloreptae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eturiam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coribus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24000" marR="0" lvl="0" indent="-324000" algn="l" defTabSz="815557" rtl="0" eaLnBrk="1" fontAlgn="auto" latinLnBrk="0" hangingPunct="1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Tx/>
              <a:buSzPct val="125000"/>
              <a:buFontTx/>
              <a:buBlip>
                <a:blip/>
              </a:buBlip>
              <a:tabLst/>
              <a:defRPr/>
            </a:pP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sequias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rat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facersp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edissuntotas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et,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berum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verore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sequas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represcium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faccabo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Adistis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aliquatem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accaecum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nossunt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ratiam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2F2F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DE70BBD-4034-D644-9FBA-6F7E5CAEF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441325"/>
            <a:ext cx="11306175" cy="10429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40"/>
              </a:lnSpc>
              <a:spcBef>
                <a:spcPts val="0"/>
              </a:spcBef>
              <a:buFontTx/>
              <a:buNone/>
              <a:defRPr sz="22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Seitentitel mit einer Zeile oder</a:t>
            </a:r>
            <a:br>
              <a:rPr lang="de-DE" dirty="0"/>
            </a:br>
            <a:r>
              <a:rPr lang="de-DE" dirty="0"/>
              <a:t>maximal zwei Zeilen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DE70BBD-4034-D644-9FBA-6F7E5CAEF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441325"/>
            <a:ext cx="11306175" cy="10429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40"/>
              </a:lnSpc>
              <a:spcBef>
                <a:spcPts val="0"/>
              </a:spcBef>
              <a:buFontTx/>
              <a:buNone/>
              <a:defRPr sz="22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Farbübersicht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59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ehrzeilige(r) Name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Presentation- and thesis details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19EB485-FBBD-4178-04F5-4BE4EB9768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6919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Presenter(s) in two lines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pic>
        <p:nvPicPr>
          <p:cNvPr id="13" name="Bildplatzhalter 24">
            <a:extLst>
              <a:ext uri="{FF2B5EF4-FFF2-40B4-BE49-F238E27FC236}">
                <a16:creationId xmlns:a16="http://schemas.microsoft.com/office/drawing/2014/main" id="{9B225499-2631-B077-1DF3-A5A54B20222D}"/>
              </a:ext>
            </a:extLst>
          </p:cNvPr>
          <p:cNvPicPr>
            <a:picLocks noChangeAspect="1"/>
          </p:cNvPicPr>
          <p:nvPr userDrawn="1"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74766" y="1482852"/>
            <a:ext cx="6817200" cy="5373687"/>
          </a:xfrm>
          <a:prstGeom prst="rect">
            <a:avLst/>
          </a:prstGeom>
        </p:spPr>
      </p:pic>
      <p:sp>
        <p:nvSpPr>
          <p:cNvPr id="2" name="Titel 3">
            <a:extLst>
              <a:ext uri="{FF2B5EF4-FFF2-40B4-BE49-F238E27FC236}">
                <a16:creationId xmlns:a16="http://schemas.microsoft.com/office/drawing/2014/main" id="{F932244A-B4DF-915D-68D2-6662715FF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765547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0D5E4CB1-52BD-4347-9E88-80FAA9FB23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Two-line name(s)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14875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8A3018A-0C50-1346-920A-3CC5ADBF33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7458" y="1484313"/>
            <a:ext cx="6817200" cy="5373687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5" name="Textplatzhalter 3">
            <a:extLst>
              <a:ext uri="{FF2B5EF4-FFF2-40B4-BE49-F238E27FC236}">
                <a16:creationId xmlns:a16="http://schemas.microsoft.com/office/drawing/2014/main" id="{905E8049-4D1E-2CDB-A94A-1C0435E77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Single-line name  ####### Erase this line ###########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1A4F26B-EEFA-3F15-51D1-A7331893AC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073F6CBE-8BEF-6494-A82B-92FCC553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621666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0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8A3018A-0C50-1346-920A-3CC5ADBF33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7458" y="1484313"/>
            <a:ext cx="6817200" cy="5373687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endParaRPr lang="de-DE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97C0F3B-C485-90A2-7AF5-02660B288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909DC1-0AB8-CC02-1BE1-AB32B02C40A4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EB5AEA6D-A74C-E5DA-38B7-FF932D2415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6919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Presenter(s) in two lines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D4385398-F26C-4EF4-3E8F-2E1AC4C6E8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765547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905E8049-4D1E-2CDB-A94A-1C0435E77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Two-line name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111534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58FDCD6-6E84-7E41-A4E8-F8C848B32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>
                <a:latin typeface="Arial" panose="020B0604020202020204" pitchFamily="34" charset="0"/>
              </a:rPr>
              <a:t> </a:t>
            </a:r>
            <a:endParaRPr lang="de-DE" sz="680" b="1" i="0" baseline="0" dirty="0"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85CA223-B97D-E0F1-D44C-1638DBA63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D5728F8-66F0-434D-F60B-D02163422935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5" name="Textplatzhalter 3">
            <a:extLst>
              <a:ext uri="{FF2B5EF4-FFF2-40B4-BE49-F238E27FC236}">
                <a16:creationId xmlns:a16="http://schemas.microsoft.com/office/drawing/2014/main" id="{F4975E70-4B5C-22EB-9515-789D1942A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single-line name(s)  ####### Erase this line ###########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CD0A9D51-6853-C6C7-46B5-5481AADF65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4320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25147499-4E9A-2D70-073D-4BCECB5D7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621666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58FDCD6-6E84-7E41-A4E8-F8C848B32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>
                <a:latin typeface="Arial" panose="020B0604020202020204" pitchFamily="34" charset="0"/>
              </a:rPr>
              <a:t> </a:t>
            </a:r>
            <a:endParaRPr lang="de-DE" sz="680" b="1" i="0" baseline="0" dirty="0">
              <a:latin typeface="Arial" panose="020B0604020202020204" pitchFamily="34" charset="0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485CA223-B97D-E0F1-D44C-1638DBA63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85750" indent="-285750" fontAlgn="b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>
                <a:effectLst/>
                <a:latin typeface="Arial" panose="020B0604020202020204" pitchFamily="34" charset="0"/>
              </a:rPr>
              <a:t>Details zum Vortrag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D5728F8-66F0-434D-F60B-D02163422935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335359E2-C187-8EC9-1FA0-B585031EAF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6400" y="1847621"/>
            <a:ext cx="4509913" cy="6919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of Presenter(s) in two lines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8708AEAC-8AF1-172E-B598-5BB5DFDBE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765547"/>
            <a:ext cx="4509913" cy="1440000"/>
          </a:xfrm>
        </p:spPr>
        <p:txBody>
          <a:bodyPr lIns="0" tIns="0" rIns="0" bIns="0" anchor="t" anchorCtr="0">
            <a:normAutofit/>
          </a:bodyPr>
          <a:lstStyle>
            <a:lvl1pPr>
              <a:defRPr sz="2800" b="1"/>
            </a:lvl1pPr>
          </a:lstStyle>
          <a:p>
            <a:r>
              <a:rPr lang="de-DE" b="1">
                <a:effectLst/>
                <a:latin typeface="Arial" panose="020B0604020202020204" pitchFamily="34" charset="0"/>
              </a:rPr>
              <a:t>Title of Master-, Bachelor- or Seminar thesis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F4975E70-4B5C-22EB-9515-789D1942A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Template for Two-line name(s)  ####### Erase this line ###########</a:t>
            </a:r>
          </a:p>
        </p:txBody>
      </p:sp>
    </p:spTree>
    <p:extLst>
      <p:ext uri="{BB962C8B-B14F-4D97-AF65-F5344CB8AC3E}">
        <p14:creationId xmlns:p14="http://schemas.microsoft.com/office/powerpoint/2010/main" val="28499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01.11.2020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D44F83-A00E-0042-991C-257038255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088" y="2160000"/>
            <a:ext cx="4510087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Präsentationstitel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Zeile 2 des Titels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5B08AD0-8199-4442-8676-028CF9521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>
              <a:lnSpc>
                <a:spcPct val="88000"/>
              </a:lnSpc>
              <a:spcBef>
                <a:spcPts val="0"/>
              </a:spcBef>
              <a:buFontTx/>
              <a:buNone/>
              <a:defRPr sz="680" b="1" i="0" cap="all" spc="80" baseline="0"/>
            </a:lvl1pPr>
            <a:lvl2pPr indent="0">
              <a:lnSpc>
                <a:spcPts val="880"/>
              </a:lnSpc>
              <a:buFontTx/>
              <a:buNone/>
              <a:defRPr sz="680" b="1" i="0" cap="all" spc="80" baseline="0"/>
            </a:lvl2pPr>
            <a:lvl3pPr indent="0">
              <a:lnSpc>
                <a:spcPts val="880"/>
              </a:lnSpc>
              <a:buFontTx/>
              <a:buNone/>
              <a:defRPr sz="680" b="1" i="0" cap="all" spc="80" baseline="0"/>
            </a:lvl3pPr>
            <a:lvl4pPr indent="0">
              <a:lnSpc>
                <a:spcPts val="880"/>
              </a:lnSpc>
              <a:buFontTx/>
              <a:buNone/>
              <a:defRPr sz="680" b="1" i="0" cap="all" spc="80" baseline="0"/>
            </a:lvl4pPr>
            <a:lvl5pPr indent="0">
              <a:lnSpc>
                <a:spcPts val="880"/>
              </a:lnSpc>
              <a:buFontTx/>
              <a:buNone/>
              <a:defRPr sz="680" b="1" i="0" cap="all" spc="80" baseline="0"/>
            </a:lvl5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de-DE" sz="680" b="1" i="0" baseline="0" dirty="0">
                <a:latin typeface="Arial" panose="020B0604020202020204" pitchFamily="34" charset="0"/>
              </a:rPr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1DF7720-7E46-0340-BCE7-71A2014BEE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400" y="2160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60"/>
              </a:lnSpc>
              <a:spcBef>
                <a:spcPts val="0"/>
              </a:spcBef>
              <a:buFontTx/>
              <a:buNone/>
              <a:defRPr sz="2800" b="1" i="0" baseline="0">
                <a:latin typeface="Arial" panose="020B0604020202020204" pitchFamily="34" charset="0"/>
              </a:defRPr>
            </a:lvl1pPr>
            <a:lvl2pPr>
              <a:buFontTx/>
              <a:buNone/>
              <a:defRPr sz="2800" b="1" i="0" baseline="0">
                <a:latin typeface="Arial" panose="020B0604020202020204" pitchFamily="34" charset="0"/>
              </a:defRPr>
            </a:lvl2pPr>
            <a:lvl3pPr>
              <a:buFontTx/>
              <a:buNone/>
              <a:defRPr sz="2800" b="1" i="0" baseline="0">
                <a:latin typeface="Arial" panose="020B0604020202020204" pitchFamily="34" charset="0"/>
              </a:defRPr>
            </a:lvl3pPr>
            <a:lvl4pPr>
              <a:buFontTx/>
              <a:buNone/>
              <a:defRPr sz="2800" b="1" i="0" baseline="0">
                <a:latin typeface="Arial" panose="020B0604020202020204" pitchFamily="34" charset="0"/>
              </a:defRPr>
            </a:lvl4pPr>
            <a:lvl5pPr>
              <a:buFontTx/>
              <a:buNone/>
              <a:defRPr sz="2800" b="1" i="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titel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86578B51-FD95-A9BB-76CD-8420E3872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9B772B92-DCAA-C372-8FA0-956F55266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8AD57A2-3E01-07BD-936A-666071689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E05814-3898-F167-4E63-E4A0FD93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01" y="13854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46400" y="442800"/>
            <a:ext cx="11303000" cy="8255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4707124-3686-4E6A-5A59-1CB8D255AB77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547DFAC8-0A0F-50BC-6EE6-B717EA26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5" y="1818540"/>
            <a:ext cx="5030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5" r:id="rId2"/>
    <p:sldLayoutId id="2147483684" r:id="rId3"/>
    <p:sldLayoutId id="2147483688" r:id="rId4"/>
    <p:sldLayoutId id="2147483655" r:id="rId5"/>
    <p:sldLayoutId id="2147483687" r:id="rId6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  <p15:guide id="16" orient="horz" pos="13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44500" y="442800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50F987-FA49-6B46-BF54-C31FF84DB439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46400" y="442800"/>
            <a:ext cx="11303000" cy="8255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B9AE9DF-D3BC-8785-319B-EE2B0EF5EE16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594" y="762692"/>
            <a:ext cx="1580065" cy="306034"/>
          </a:xfrm>
          <a:prstGeom prst="rect">
            <a:avLst/>
          </a:prstGeom>
          <a:noFill/>
        </p:spPr>
      </p:pic>
      <p:sp>
        <p:nvSpPr>
          <p:cNvPr id="14" name="Fußzeilenplatzhalter 7">
            <a:extLst>
              <a:ext uri="{FF2B5EF4-FFF2-40B4-BE49-F238E27FC236}">
                <a16:creationId xmlns:a16="http://schemas.microsoft.com/office/drawing/2014/main" id="{9291F454-BFDB-8198-439B-C8F9F57D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B4A204F3-02F5-155E-95D9-2AF322B37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umsplatzhalter 12">
            <a:extLst>
              <a:ext uri="{FF2B5EF4-FFF2-40B4-BE49-F238E27FC236}">
                <a16:creationId xmlns:a16="http://schemas.microsoft.com/office/drawing/2014/main" id="{49CE7F4D-220E-232D-E141-536C6014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E89BA9F6-5A0A-D436-5889-3E3532B3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400" y="1369114"/>
            <a:ext cx="11303000" cy="504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80" r:id="rId3"/>
    <p:sldLayoutId id="2147483678" r:id="rId4"/>
    <p:sldLayoutId id="2147483679" r:id="rId5"/>
    <p:sldLayoutId id="2147483683" r:id="rId6"/>
    <p:sldLayoutId id="2147483681" r:id="rId7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  <p15:guide id="16" orient="horz" pos="1366" userDrawn="1">
          <p15:clr>
            <a:srgbClr val="F26B43"/>
          </p15:clr>
        </p15:guide>
        <p15:guide id="18" pos="1459" userDrawn="1">
          <p15:clr>
            <a:srgbClr val="F26B43"/>
          </p15:clr>
        </p15:guide>
        <p15:guide id="19" pos="2048" userDrawn="1">
          <p15:clr>
            <a:srgbClr val="F26B43"/>
          </p15:clr>
        </p15:guide>
        <p15:guide id="20" pos="2638" userDrawn="1">
          <p15:clr>
            <a:srgbClr val="F26B43"/>
          </p15:clr>
        </p15:guide>
        <p15:guide id="21" pos="3228" userDrawn="1">
          <p15:clr>
            <a:srgbClr val="F26B43"/>
          </p15:clr>
        </p15:guide>
        <p15:guide id="23" pos="3817" userDrawn="1">
          <p15:clr>
            <a:srgbClr val="F26B43"/>
          </p15:clr>
        </p15:guide>
        <p15:guide id="24" pos="4407" userDrawn="1">
          <p15:clr>
            <a:srgbClr val="F26B43"/>
          </p15:clr>
        </p15:guide>
        <p15:guide id="26" pos="4997" userDrawn="1">
          <p15:clr>
            <a:srgbClr val="F26B43"/>
          </p15:clr>
        </p15:guide>
        <p15:guide id="27" pos="5586" userDrawn="1">
          <p15:clr>
            <a:srgbClr val="F26B43"/>
          </p15:clr>
        </p15:guide>
        <p15:guide id="28" pos="6176" userDrawn="1">
          <p15:clr>
            <a:srgbClr val="F26B43"/>
          </p15:clr>
        </p15:guide>
        <p15:guide id="29" pos="6766" userDrawn="1">
          <p15:clr>
            <a:srgbClr val="F26B43"/>
          </p15:clr>
        </p15:guide>
        <p15:guide id="30" pos="8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A1018C16-4F36-B67C-8E79-8732ACF9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Adjust footer: Surname, presentation (short) title</a:t>
            </a:r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1FD24D9C-59CF-8FB9-39D9-83CA49CD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2626" y="6496048"/>
            <a:ext cx="785467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58910-D559-42C0-9C6D-04A0BF5983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umsplatzhalter 12">
            <a:extLst>
              <a:ext uri="{FF2B5EF4-FFF2-40B4-BE49-F238E27FC236}">
                <a16:creationId xmlns:a16="http://schemas.microsoft.com/office/drawing/2014/main" id="{70A24E9C-A265-A86E-2FA5-2D0D5E5C6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601" y="6496048"/>
            <a:ext cx="17280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bm_research_zurich/2351808679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tangledphysics.com/page/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d/3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omptoir-hardware.com/actus/cartes-graphiques/41568-nvidia-tesla-a100-le-nouveau-gpu-monstre-a-54-milliards-de-transistors.html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8D8F3B-D641-5554-E5AE-D64FAB90F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400" y="5184000"/>
            <a:ext cx="4796932" cy="1276350"/>
          </a:xfrm>
        </p:spPr>
        <p:txBody>
          <a:bodyPr anchor="ctr"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Initial </a:t>
            </a:r>
            <a:r>
              <a:rPr lang="de-DE" dirty="0" err="1">
                <a:effectLst/>
                <a:latin typeface="Arial" panose="020B0604020202020204" pitchFamily="34" charset="0"/>
              </a:rPr>
              <a:t>presentation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for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the</a:t>
            </a:r>
            <a:r>
              <a:rPr lang="de-DE" dirty="0">
                <a:effectLst/>
                <a:latin typeface="Arial" panose="020B0604020202020204" pitchFamily="34" charset="0"/>
              </a:rPr>
              <a:t> Praktikum </a:t>
            </a:r>
            <a:r>
              <a:rPr lang="de-DE" dirty="0" err="1">
                <a:effectLst/>
                <a:latin typeface="Arial" panose="020B0604020202020204" pitchFamily="34" charset="0"/>
              </a:rPr>
              <a:t>of</a:t>
            </a:r>
            <a:r>
              <a:rPr lang="de-DE" dirty="0">
                <a:effectLst/>
                <a:latin typeface="Arial" panose="020B0604020202020204" pitchFamily="34" charset="0"/>
              </a:rPr>
              <a:t> Quantum Computing</a:t>
            </a:r>
          </a:p>
          <a:p>
            <a:r>
              <a:rPr lang="de-DE" dirty="0">
                <a:effectLst/>
                <a:latin typeface="Arial" panose="020B0604020202020204" pitchFamily="34" charset="0"/>
              </a:rPr>
              <a:t>Task </a:t>
            </a:r>
            <a:r>
              <a:rPr lang="de-DE" dirty="0" err="1">
                <a:effectLst/>
                <a:latin typeface="Arial" panose="020B0604020202020204" pitchFamily="34" charset="0"/>
              </a:rPr>
              <a:t>assigned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by</a:t>
            </a:r>
            <a:r>
              <a:rPr lang="de-DE" dirty="0">
                <a:effectLst/>
                <a:latin typeface="Arial" panose="020B0604020202020204" pitchFamily="34" charset="0"/>
              </a:rPr>
              <a:t>: Prof. Dr. Kranzlmüller</a:t>
            </a:r>
          </a:p>
          <a:p>
            <a:r>
              <a:rPr lang="de-DE" dirty="0" err="1">
                <a:effectLst/>
                <a:latin typeface="Arial" panose="020B0604020202020204" pitchFamily="34" charset="0"/>
              </a:rPr>
              <a:t>Supervised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by</a:t>
            </a:r>
            <a:r>
              <a:rPr lang="de-DE" dirty="0">
                <a:effectLst/>
                <a:latin typeface="Arial" panose="020B0604020202020204" pitchFamily="34" charset="0"/>
              </a:rPr>
              <a:t>: F. </a:t>
            </a:r>
            <a:r>
              <a:rPr lang="de-DE" dirty="0" err="1">
                <a:effectLst/>
                <a:latin typeface="Arial" panose="020B0604020202020204" pitchFamily="34" charset="0"/>
              </a:rPr>
              <a:t>Krötz</a:t>
            </a:r>
            <a:r>
              <a:rPr lang="de-DE" dirty="0">
                <a:effectLst/>
                <a:latin typeface="Arial" panose="020B0604020202020204" pitchFamily="34" charset="0"/>
              </a:rPr>
              <a:t>, K. Staudacher, </a:t>
            </a:r>
            <a:r>
              <a:rPr lang="de-DE" dirty="0" err="1">
                <a:effectLst/>
                <a:latin typeface="Arial" panose="020B0604020202020204" pitchFamily="34" charset="0"/>
              </a:rPr>
              <a:t>X.To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r>
              <a:rPr lang="de-DE" dirty="0">
                <a:effectLst/>
                <a:latin typeface="Arial" panose="020B0604020202020204" pitchFamily="34" charset="0"/>
              </a:rPr>
              <a:t>Date </a:t>
            </a:r>
            <a:r>
              <a:rPr lang="de-DE" dirty="0" err="1">
                <a:effectLst/>
                <a:latin typeface="Arial" panose="020B0604020202020204" pitchFamily="34" charset="0"/>
              </a:rPr>
              <a:t>of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presentation</a:t>
            </a:r>
            <a:r>
              <a:rPr lang="de-DE" dirty="0">
                <a:effectLst/>
                <a:latin typeface="Arial" panose="020B0604020202020204" pitchFamily="34" charset="0"/>
              </a:rPr>
              <a:t>: 11th </a:t>
            </a:r>
            <a:r>
              <a:rPr lang="de-DE" dirty="0" err="1">
                <a:effectLst/>
                <a:latin typeface="Arial" panose="020B0604020202020204" pitchFamily="34" charset="0"/>
              </a:rPr>
              <a:t>of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October</a:t>
            </a:r>
            <a:r>
              <a:rPr lang="de-DE" dirty="0">
                <a:effectLst/>
                <a:latin typeface="Arial" panose="020B0604020202020204" pitchFamily="34" charset="0"/>
              </a:rPr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18A355-2627-375B-5BB9-C600B9A5D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Santo, Shannah and Viktor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D0704-DEA5-B7FD-A0F5-E811FA7F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and Optimization of a State Vector Quantum Simulator</a:t>
            </a:r>
          </a:p>
        </p:txBody>
      </p:sp>
    </p:spTree>
    <p:extLst>
      <p:ext uri="{BB962C8B-B14F-4D97-AF65-F5344CB8AC3E}">
        <p14:creationId xmlns:p14="http://schemas.microsoft.com/office/powerpoint/2010/main" val="19485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6CD5CFE-D7D5-5765-A4CE-BBE016F1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EB29F12-EFCC-C840-5315-B4071A9A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 descr="A close-up of a machine&#10;&#10;Description automatically generated">
            <a:extLst>
              <a:ext uri="{FF2B5EF4-FFF2-40B4-BE49-F238E27FC236}">
                <a16:creationId xmlns:a16="http://schemas.microsoft.com/office/drawing/2014/main" id="{58C9E170-30E9-E575-7D10-28E1F12A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78335" y="1697518"/>
            <a:ext cx="2165956" cy="4085781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1D20C-28DF-29A8-C34F-67E97C89E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CD908-7ED8-E48D-BC17-A21FAC329FCB}"/>
              </a:ext>
            </a:extLst>
          </p:cNvPr>
          <p:cNvSpPr txBox="1"/>
          <p:nvPr/>
        </p:nvSpPr>
        <p:spPr>
          <a:xfrm>
            <a:off x="9530990" y="5845760"/>
            <a:ext cx="18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ibm_research_zurich/23518086798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FA9CE-5DDB-A78B-CCAF-BF45DC956221}"/>
              </a:ext>
            </a:extLst>
          </p:cNvPr>
          <p:cNvSpPr txBox="1"/>
          <p:nvPr/>
        </p:nvSpPr>
        <p:spPr>
          <a:xfrm>
            <a:off x="647708" y="1697517"/>
            <a:ext cx="8136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simulator </a:t>
            </a:r>
            <a:r>
              <a:rPr lang="en-US" b="1" dirty="0"/>
              <a:t>efficiency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us to know if we achieve quantum supremacy.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problem size to a magnitude computable by classical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create a simulator that can generate an output in a minimum amount of time for a specific circuit by </a:t>
            </a:r>
            <a:r>
              <a:rPr lang="en-US" i="1" dirty="0"/>
              <a:t>reducing it to the </a:t>
            </a:r>
            <a:r>
              <a:rPr lang="en-US" b="1" i="1" dirty="0"/>
              <a:t>minimum</a:t>
            </a:r>
            <a:r>
              <a:rPr lang="en-US" i="1" dirty="0"/>
              <a:t> problem size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77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AAB919-4B44-73EB-8754-D907243BB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D1F41-28D1-6DF5-ED7B-BC237421D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2BF14C9-0DAC-5DC8-3B3D-9A61E71D3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9721" y="1636705"/>
            <a:ext cx="3756221" cy="42550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909C5-E54E-2F24-5BCC-AF1B507B88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Simulate State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A0858-722A-8D37-DE01-0FEAC80B526A}"/>
              </a:ext>
            </a:extLst>
          </p:cNvPr>
          <p:cNvSpPr txBox="1"/>
          <p:nvPr/>
        </p:nvSpPr>
        <p:spPr>
          <a:xfrm>
            <a:off x="8079721" y="6000026"/>
            <a:ext cx="375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ntangledphysics.com/page/2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38B9A-DBCD-6A0D-2E6D-0FF5C4EEE833}"/>
              </a:ext>
            </a:extLst>
          </p:cNvPr>
          <p:cNvSpPr txBox="1"/>
          <p:nvPr/>
        </p:nvSpPr>
        <p:spPr>
          <a:xfrm>
            <a:off x="647708" y="1697517"/>
            <a:ext cx="70722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this choice?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Advantages: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efficient and straightforward for small circuits.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High-fidelity simulations for pure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of room for optimizations.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Disadvantages: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for mixed states, systems with noise and decoherence.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very big matrices (due to multiple Kronecker products) and uses a lot of memory. Exponential Memory Growth.</a:t>
            </a:r>
          </a:p>
          <a:p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create a simulator that can generate an output in a minimum amount of time for a specific circuit by </a:t>
            </a:r>
            <a:r>
              <a:rPr lang="en-US" i="1" dirty="0"/>
              <a:t>reducing it to the </a:t>
            </a:r>
            <a:r>
              <a:rPr lang="en-US" b="1" i="1" dirty="0"/>
              <a:t>minimum</a:t>
            </a:r>
            <a:r>
              <a:rPr lang="en-US" i="1" dirty="0"/>
              <a:t> problem size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902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B932B9-6762-9580-BB69-674FF893A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F7A23-7674-36FF-ACEE-23E138546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D8D65-3F18-4C39-C701-36E8D79CD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Cpu</a:t>
            </a:r>
            <a:r>
              <a:rPr lang="en-US" dirty="0"/>
              <a:t> architecture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B58DBC-81C4-DBE5-0337-3C661DEA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193" y="1445639"/>
            <a:ext cx="3541900" cy="4190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3122C7-4016-8913-D485-7F2AD9131B0C}"/>
              </a:ext>
            </a:extLst>
          </p:cNvPr>
          <p:cNvSpPr txBox="1"/>
          <p:nvPr/>
        </p:nvSpPr>
        <p:spPr>
          <a:xfrm>
            <a:off x="647708" y="1697517"/>
            <a:ext cx="7102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simulator </a:t>
            </a:r>
            <a:r>
              <a:rPr lang="en-US" b="1" dirty="0"/>
              <a:t>on CPUs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many cores of </a:t>
            </a:r>
            <a:r>
              <a:rPr lang="en-US" i="1" dirty="0"/>
              <a:t>ice1, </a:t>
            </a:r>
            <a:r>
              <a:rPr lang="en-US" dirty="0"/>
              <a:t>the computation are </a:t>
            </a:r>
            <a:r>
              <a:rPr lang="en-US" dirty="0" err="1"/>
              <a:t>multiprocessed</a:t>
            </a:r>
            <a:r>
              <a:rPr lang="en-US" dirty="0"/>
              <a:t> (not only separated by threads, but by core)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computation of Kronecker or tensor product is computed by chunks instead of being fully fed in the operator.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Disadvantage</a:t>
            </a:r>
            <a:r>
              <a:rPr lang="en-US" dirty="0"/>
              <a:t>: The RTT between each core is high and leads to lower performances for tensor product between </a:t>
            </a:r>
            <a:r>
              <a:rPr lang="en-US" b="1" dirty="0"/>
              <a:t>small matrices.</a:t>
            </a:r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: The computations can be parallelized but a good ratio is to be found when the computations involve matrices of heterogeneous sizes.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EC319-3C34-757D-5A8B-9B9D3EE865AB}"/>
              </a:ext>
            </a:extLst>
          </p:cNvPr>
          <p:cNvSpPr txBox="1"/>
          <p:nvPr/>
        </p:nvSpPr>
        <p:spPr>
          <a:xfrm>
            <a:off x="8236038" y="5816217"/>
            <a:ext cx="3561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screenshot by Shannah is licensed under </a:t>
            </a:r>
            <a:r>
              <a:rPr lang="en-US" sz="900" dirty="0">
                <a:hlinkClick r:id="rId3" tooltip="https://creativecommons.org/licenses/by-nd/3.0/"/>
              </a:rPr>
              <a:t>CC BY-ND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12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7623A-BC7F-357A-E3FA-5A56C395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2F24D-CBDD-D480-F239-DCA688C9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0B2C4-5393-375C-0974-5585DE6E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E33B-BD38-4162-2296-66E9762791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GPU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EB98E-51D3-71D1-5445-E9578C1E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11" y="3789722"/>
            <a:ext cx="3410815" cy="2251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EF40A-4E52-CEA8-0AA5-8D0738921088}"/>
              </a:ext>
            </a:extLst>
          </p:cNvPr>
          <p:cNvSpPr txBox="1"/>
          <p:nvPr/>
        </p:nvSpPr>
        <p:spPr>
          <a:xfrm>
            <a:off x="638800" y="1666063"/>
            <a:ext cx="61009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Quantum simulator </a:t>
            </a:r>
            <a:r>
              <a:rPr lang="en-US" b="1" dirty="0"/>
              <a:t>on GPUs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two GPUs of </a:t>
            </a:r>
            <a:r>
              <a:rPr lang="en-US" i="1" dirty="0"/>
              <a:t>ice1, </a:t>
            </a:r>
            <a:r>
              <a:rPr lang="en-US" dirty="0"/>
              <a:t>the computation can be ran on the accelerator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similar computation to be executed very efficiently into each warp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Disadvantage</a:t>
            </a:r>
            <a:r>
              <a:rPr lang="en-US" dirty="0"/>
              <a:t>: Computation are not using the full GPU as later results depends on earlier ones.</a:t>
            </a:r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: RTT between host and device too high for small matrices sizes.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82340-BABD-0E51-34D1-8FB8AAC3D298}"/>
              </a:ext>
            </a:extLst>
          </p:cNvPr>
          <p:cNvSpPr txBox="1"/>
          <p:nvPr/>
        </p:nvSpPr>
        <p:spPr>
          <a:xfrm>
            <a:off x="7477365" y="6061790"/>
            <a:ext cx="3561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screenshot by Shannah is licensed under </a:t>
            </a:r>
            <a:r>
              <a:rPr lang="en-US" sz="900" dirty="0">
                <a:hlinkClick r:id="rId3" tooltip="https://creativecommons.org/licenses/by-nd/3.0/"/>
              </a:rPr>
              <a:t>CC BY-ND</a:t>
            </a:r>
            <a:endParaRPr lang="en-US" sz="900" dirty="0"/>
          </a:p>
        </p:txBody>
      </p:sp>
      <p:pic>
        <p:nvPicPr>
          <p:cNvPr id="13" name="Picture 12" descr="A close-up of a computer chip&#10;&#10;Description automatically generated">
            <a:extLst>
              <a:ext uri="{FF2B5EF4-FFF2-40B4-BE49-F238E27FC236}">
                <a16:creationId xmlns:a16="http://schemas.microsoft.com/office/drawing/2014/main" id="{A57CDB2B-D41F-0E60-75A8-6B8C4B588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77365" y="1383682"/>
            <a:ext cx="3590173" cy="2021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64C38D-A08E-E160-5964-79BD93593B86}"/>
              </a:ext>
            </a:extLst>
          </p:cNvPr>
          <p:cNvSpPr txBox="1"/>
          <p:nvPr/>
        </p:nvSpPr>
        <p:spPr>
          <a:xfrm>
            <a:off x="7477365" y="3426153"/>
            <a:ext cx="3590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www.comptoir-hardware.com/actus/cartes-graphiques/41568-nvidia-tesla-a100-le-nouveau-gpu-monstre-a-54-milliards-de-transistors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nd/3.0/"/>
              </a:rPr>
              <a:t>CC BY-ND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7698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A5D066-4847-C7BD-B1BD-6C8ADED0AB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088" y="1354138"/>
            <a:ext cx="11271250" cy="498951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# Cheat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Speak</a:t>
            </a:r>
            <a:r>
              <a:rPr lang="de-DE" dirty="0"/>
              <a:t> </a:t>
            </a:r>
            <a:r>
              <a:rPr lang="de-DE" dirty="0" err="1"/>
              <a:t>naturally</a:t>
            </a:r>
            <a:r>
              <a:rPr lang="de-DE" dirty="0"/>
              <a:t>, do not </a:t>
            </a:r>
            <a:r>
              <a:rPr lang="de-DE" dirty="0" err="1"/>
              <a:t>recite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off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</a:t>
            </a:r>
          </a:p>
          <a:p>
            <a:pPr marL="457200" indent="-457200">
              <a:buAutoNum type="arabicPeriod"/>
            </a:pPr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Time </a:t>
            </a:r>
            <a:r>
              <a:rPr lang="de-DE" dirty="0" err="1"/>
              <a:t>management</a:t>
            </a:r>
            <a:r>
              <a:rPr lang="de-DE" dirty="0"/>
              <a:t> (</a:t>
            </a:r>
            <a:r>
              <a:rPr lang="de-DE" dirty="0" err="1"/>
              <a:t>Exhaust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limit</a:t>
            </a:r>
            <a:r>
              <a:rPr lang="de-DE" dirty="0"/>
              <a:t>, but do not </a:t>
            </a:r>
            <a:r>
              <a:rPr lang="de-DE" dirty="0" err="1"/>
              <a:t>exceed</a:t>
            </a:r>
            <a:r>
              <a:rPr lang="de-DE" dirty="0"/>
              <a:t> it.)</a:t>
            </a:r>
          </a:p>
          <a:p>
            <a:pPr marL="457200" indent="-457200">
              <a:buAutoNum type="arabicPeriod"/>
            </a:pP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(e.g. </a:t>
            </a:r>
            <a:r>
              <a:rPr lang="de-DE" dirty="0" err="1"/>
              <a:t>sizes</a:t>
            </a:r>
            <a:r>
              <a:rPr lang="de-DE" dirty="0"/>
              <a:t> and </a:t>
            </a:r>
            <a:r>
              <a:rPr lang="de-DE" dirty="0" err="1"/>
              <a:t>colors</a:t>
            </a:r>
            <a:r>
              <a:rPr lang="de-DE" dirty="0"/>
              <a:t>).</a:t>
            </a:r>
          </a:p>
          <a:p>
            <a:pPr marL="457200" indent="-457200">
              <a:buAutoNum type="arabicPeriod"/>
            </a:pPr>
            <a:r>
              <a:rPr lang="de-DE" dirty="0" err="1"/>
              <a:t>No</a:t>
            </a:r>
            <a:r>
              <a:rPr lang="de-DE" dirty="0"/>
              <a:t> „wall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"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slides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 err="1"/>
              <a:t>No</a:t>
            </a:r>
            <a:r>
              <a:rPr lang="de-DE" dirty="0"/>
              <a:t> „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“ </a:t>
            </a:r>
            <a:r>
              <a:rPr lang="de-DE" dirty="0" err="1"/>
              <a:t>slide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Online-</a:t>
            </a:r>
            <a:r>
              <a:rPr lang="de-DE" dirty="0" err="1"/>
              <a:t>Presentations</a:t>
            </a:r>
            <a:r>
              <a:rPr lang="de-DE" dirty="0"/>
              <a:t>: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-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perceived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instantaneous</a:t>
            </a:r>
            <a:r>
              <a:rPr lang="de-DE" dirty="0"/>
              <a:t>.</a:t>
            </a:r>
          </a:p>
          <a:p>
            <a:pPr marL="457200" indent="-457200">
              <a:buAutoNum type="arabicPeriod"/>
            </a:pPr>
            <a:r>
              <a:rPr lang="en-US" b="1" dirty="0"/>
              <a:t>Do a trial presentation with your supervisor!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D95C74-5CF4-5573-6791-2CF595DE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Fußzeile anpassen: Nachname, Vortragstitel (ggf Kurzform)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DD57F3-20F8-B570-4396-7F9ABDCE9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6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6BDDBA1E-CEB6-A5AE-0A47-FC8DADC9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3498209" y="2334639"/>
            <a:ext cx="281346" cy="281346"/>
          </a:xfrm>
          <a:prstGeom prst="rect">
            <a:avLst/>
          </a:prstGeom>
        </p:spPr>
      </p:pic>
      <p:sp>
        <p:nvSpPr>
          <p:cNvPr id="7" name="Textplatzhalter 15">
            <a:extLst>
              <a:ext uri="{FF2B5EF4-FFF2-40B4-BE49-F238E27FC236}">
                <a16:creationId xmlns:a16="http://schemas.microsoft.com/office/drawing/2014/main" id="{F45B9DE9-EA49-F871-229A-400C2510B9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92163" y="441325"/>
            <a:ext cx="7724775" cy="824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cap="all" baseline="0">
                <a:solidFill>
                  <a:srgbClr val="FF0000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sz="2000">
                <a:solidFill>
                  <a:schemeClr val="tx1"/>
                </a:solidFill>
              </a:rPr>
              <a:t>Hints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EC0FD64-5D22-435B-BA43-E525358CD1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EC0FD64-5D22-435B-BA43-E525358CD15C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4AEBA-9D21-654B-9837-316C0897F3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1472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B30828-CA21-1F44-A7B9-4C825452A9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A5C6095-1E3B-0B48-9A62-D8D9ED1725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 51.831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94C8F3-E65D-E442-80F7-9C336BB854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48463" y="5760000"/>
            <a:ext cx="3492000" cy="468000"/>
          </a:xfrm>
        </p:spPr>
        <p:txBody>
          <a:bodyPr/>
          <a:lstStyle/>
          <a:p>
            <a:pPr algn="r"/>
            <a:r>
              <a:rPr lang="en-US" dirty="0"/>
              <a:t>Winter Semester 2021/22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6438343-6B4E-6440-83C6-0B24CD6FDA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799" y="3250801"/>
            <a:ext cx="3528000" cy="1080000"/>
          </a:xfrm>
        </p:spPr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en-US" altLang="de-DE" dirty="0"/>
              <a:t>Founded in 1472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A6749DA-FE5C-4F4B-BAFE-1C7E0E8B8D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34400" y="3250800"/>
            <a:ext cx="3528000" cy="2438800"/>
          </a:xfrm>
        </p:spPr>
        <p:txBody>
          <a:bodyPr/>
          <a:lstStyle/>
          <a:p>
            <a:pPr marL="0" lvl="0" indent="0" defTabSz="914400" fontAlgn="base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Tx/>
              <a:buNone/>
            </a:pPr>
            <a:r>
              <a:rPr lang="en-US" altLang="de-DE" kern="0" dirty="0">
                <a:ea typeface="MS PGothic" pitchFamily="34" charset="-128"/>
                <a:cs typeface="Arial" pitchFamily="34" charset="0"/>
              </a:rPr>
              <a:t>LMU’s 18 faculties offer a comprehensive and diverse spectrum across all areas of knowledge: 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Law, </a:t>
            </a:r>
            <a:r>
              <a:rPr lang="de-DE" dirty="0" err="1"/>
              <a:t>economics</a:t>
            </a:r>
            <a:r>
              <a:rPr lang="de-DE" dirty="0"/>
              <a:t> and social </a:t>
            </a:r>
            <a:r>
              <a:rPr lang="de-DE" dirty="0" err="1"/>
              <a:t>sciences</a:t>
            </a:r>
            <a:endParaRPr lang="de-DE" dirty="0"/>
          </a:p>
          <a:p>
            <a:r>
              <a:rPr lang="de-DE" dirty="0" err="1"/>
              <a:t>Humanities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cultural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r>
              <a:rPr lang="de-DE" dirty="0" err="1"/>
              <a:t>Medicine</a:t>
            </a:r>
            <a:r>
              <a:rPr lang="de-DE" dirty="0"/>
              <a:t> </a:t>
            </a:r>
          </a:p>
          <a:p>
            <a:r>
              <a:rPr lang="de-DE" dirty="0"/>
              <a:t>Natural </a:t>
            </a:r>
            <a:r>
              <a:rPr lang="de-DE" dirty="0" err="1"/>
              <a:t>sciences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4ED5F77-3DC1-5444-AA03-8315F4BD2E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78400" y="3250800"/>
            <a:ext cx="3528000" cy="1080000"/>
          </a:xfrm>
        </p:spPr>
        <p:txBody>
          <a:bodyPr/>
          <a:lstStyle/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de-DE" sz="1500" dirty="0">
                <a:solidFill>
                  <a:schemeClr val="tx2"/>
                </a:solidFill>
              </a:rPr>
              <a:t>students from 140 countries </a:t>
            </a: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de-DE" sz="1500" dirty="0">
              <a:solidFill>
                <a:schemeClr val="tx2"/>
              </a:solidFill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de-DE" sz="1500" dirty="0">
                <a:solidFill>
                  <a:schemeClr val="tx2"/>
                </a:solidFill>
              </a:rPr>
              <a:t>19% come from abroad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08CA32-0355-7548-B1E7-1590398D6ED7}"/>
              </a:ext>
            </a:extLst>
          </p:cNvPr>
          <p:cNvPicPr>
            <a:picLocks noChangeAspect="1"/>
          </p:cNvPicPr>
          <p:nvPr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696" y="2151474"/>
            <a:ext cx="816297" cy="6949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5F503FF-4BC0-8F4A-AB67-C6D79AF71875}"/>
              </a:ext>
            </a:extLst>
          </p:cNvPr>
          <p:cNvPicPr>
            <a:picLocks noChangeAspect="1"/>
          </p:cNvPicPr>
          <p:nvPr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9168" y="2059539"/>
            <a:ext cx="967996" cy="8240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AF3CAE-5F48-EC47-9231-EB232C23B9BB}"/>
              </a:ext>
            </a:extLst>
          </p:cNvPr>
          <p:cNvPicPr>
            <a:picLocks noChangeAspect="1"/>
          </p:cNvPicPr>
          <p:nvPr/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1888" y="2178917"/>
            <a:ext cx="1377534" cy="613901"/>
          </a:xfrm>
          <a:prstGeom prst="rect">
            <a:avLst/>
          </a:prstGeom>
        </p:spPr>
      </p:pic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0BFCA396-0E1C-A742-A977-4523F1A765D5}"/>
              </a:ext>
            </a:extLst>
          </p:cNvPr>
          <p:cNvSpPr txBox="1">
            <a:spLocks/>
          </p:cNvSpPr>
          <p:nvPr/>
        </p:nvSpPr>
        <p:spPr>
          <a:xfrm>
            <a:off x="2292387" y="441325"/>
            <a:ext cx="7724551" cy="825500"/>
          </a:xfrm>
          <a:prstGeom prst="rect">
            <a:avLst/>
          </a:prstGeom>
        </p:spPr>
        <p:txBody>
          <a:bodyPr lIns="54000" tIns="356400" rIns="54000" bIns="43200" anchor="b" anchorCtr="0"/>
          <a:lstStyle>
            <a:lvl1pPr marL="0" indent="0" algn="l" defTabSz="815557" rtl="0" eaLnBrk="1" latinLnBrk="0" hangingPunct="1">
              <a:lnSpc>
                <a:spcPct val="88000"/>
              </a:lnSpc>
              <a:spcBef>
                <a:spcPts val="0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1668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447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225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003" indent="0" algn="l" defTabSz="815557" rtl="0" eaLnBrk="1" latinLnBrk="0" hangingPunct="1">
              <a:lnSpc>
                <a:spcPts val="880"/>
              </a:lnSpc>
              <a:spcBef>
                <a:spcPts val="446"/>
              </a:spcBef>
              <a:buFontTx/>
              <a:buNone/>
              <a:defRPr sz="680" b="1" i="0" kern="1200" cap="all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Example for 3-column Table</a:t>
            </a:r>
            <a:endParaRPr lang="en-US" sz="2000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2F6FEF1-86E2-E72E-2FC8-244349B50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258910-D559-42C0-9C6D-04A0BF5983C2}" type="slidenum">
              <a:rPr lang="en-US" smtClean="0"/>
              <a:t>7</a:t>
            </a:fld>
            <a:endParaRPr lang="en-US"/>
          </a:p>
        </p:txBody>
      </p:sp>
      <p:sp>
        <p:nvSpPr>
          <p:cNvPr id="20" name="Fußzeilenplatzhalter 12">
            <a:extLst>
              <a:ext uri="{FF2B5EF4-FFF2-40B4-BE49-F238E27FC236}">
                <a16:creationId xmlns:a16="http://schemas.microsoft.com/office/drawing/2014/main" id="{FCCCC778-FB9A-9250-00A3-D70B86713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3832" y="6496048"/>
            <a:ext cx="7704000" cy="234000"/>
          </a:xfrm>
        </p:spPr>
        <p:txBody>
          <a:bodyPr/>
          <a:lstStyle/>
          <a:p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footer</a:t>
            </a:r>
            <a:r>
              <a:rPr lang="de-DE" dirty="0"/>
              <a:t>: </a:t>
            </a:r>
            <a:r>
              <a:rPr lang="de-DE" dirty="0" err="1"/>
              <a:t>Surname</a:t>
            </a:r>
            <a:r>
              <a:rPr lang="de-DE" dirty="0"/>
              <a:t>, </a:t>
            </a:r>
            <a:r>
              <a:rPr lang="de-DE" dirty="0" err="1"/>
              <a:t>presentation</a:t>
            </a:r>
            <a:r>
              <a:rPr lang="de-DE" dirty="0"/>
              <a:t> (</a:t>
            </a:r>
            <a:r>
              <a:rPr lang="de-DE" dirty="0" err="1"/>
              <a:t>short</a:t>
            </a:r>
            <a:r>
              <a:rPr lang="de-DE" dirty="0"/>
              <a:t>) title</a:t>
            </a:r>
          </a:p>
        </p:txBody>
      </p:sp>
    </p:spTree>
    <p:extLst>
      <p:ext uri="{BB962C8B-B14F-4D97-AF65-F5344CB8AC3E}">
        <p14:creationId xmlns:p14="http://schemas.microsoft.com/office/powerpoint/2010/main" val="312400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1FEC367-1237-D3ED-003B-9370C15FBA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487863" y="6496050"/>
            <a:ext cx="7704137" cy="2333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Adjust footer: Surname, presentation (short) title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D9F661-BE4D-5E2A-7F59-7280321858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496050"/>
            <a:ext cx="784225" cy="233363"/>
          </a:xfrm>
          <a:prstGeom prst="rect">
            <a:avLst/>
          </a:prstGeom>
        </p:spPr>
        <p:txBody>
          <a:bodyPr/>
          <a:lstStyle/>
          <a:p>
            <a:fld id="{09258910-D559-42C0-9C6D-04A0BF5983C2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BCFA7-7C0A-B73A-3A14-C9C9E34F2A11}"/>
              </a:ext>
            </a:extLst>
          </p:cNvPr>
          <p:cNvSpPr txBox="1"/>
          <p:nvPr/>
        </p:nvSpPr>
        <p:spPr>
          <a:xfrm>
            <a:off x="3603133" y="3282846"/>
            <a:ext cx="4349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You are Welcome.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E4876-73D2-9EF2-4A53-956FE87814D5}"/>
              </a:ext>
            </a:extLst>
          </p:cNvPr>
          <p:cNvSpPr txBox="1"/>
          <p:nvPr/>
        </p:nvSpPr>
        <p:spPr>
          <a:xfrm>
            <a:off x="4487863" y="2574960"/>
            <a:ext cx="257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trike="sngStrike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817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90000"/>
      <a:lstStyle>
        <a:defPPr marL="0" indent="0" algn="l">
          <a:spcBef>
            <a:spcPts val="1200"/>
          </a:spcBef>
          <a:buSzPct val="80000"/>
          <a:buNone/>
          <a:defRPr sz="15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638</Words>
  <Application>Microsoft Macintosh PowerPoint</Application>
  <PresentationFormat>Widescreen</PresentationFormat>
  <Paragraphs>104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MS PGothic</vt:lpstr>
      <vt:lpstr>Arial</vt:lpstr>
      <vt:lpstr>Calibri</vt:lpstr>
      <vt:lpstr>LMU CompatilFact</vt:lpstr>
      <vt:lpstr>Wingdings</vt:lpstr>
      <vt:lpstr>Präsentationstitel</vt:lpstr>
      <vt:lpstr>Präsentationstitel Variante</vt:lpstr>
      <vt:lpstr>Kapiteltrenner</vt:lpstr>
      <vt:lpstr>1_Kapiteltrenner</vt:lpstr>
      <vt:lpstr>Inhalt</vt:lpstr>
      <vt:lpstr>Rücktitel</vt:lpstr>
      <vt:lpstr>think-cell Slide</vt:lpstr>
      <vt:lpstr>Creation and Optimization of a State Vector Quantum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Doeffinger</dc:creator>
  <cp:lastModifiedBy>Santucci, Shannah (T DAI MI-CORE-DE)</cp:lastModifiedBy>
  <cp:revision>404</cp:revision>
  <cp:lastPrinted>2020-11-01T16:28:52Z</cp:lastPrinted>
  <dcterms:created xsi:type="dcterms:W3CDTF">2020-05-08T07:19:48Z</dcterms:created>
  <dcterms:modified xsi:type="dcterms:W3CDTF">2024-10-01T08:21:39Z</dcterms:modified>
</cp:coreProperties>
</file>