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37095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175126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36053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2022840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2911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122057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3643102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289917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394505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389235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DFF9E5-F6EC-44C7-972A-E1438E12799D}"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1914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DFF9E5-F6EC-44C7-972A-E1438E12799D}"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40159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DFF9E5-F6EC-44C7-972A-E1438E12799D}"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372353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FF9E5-F6EC-44C7-972A-E1438E12799D}"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7720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DFF9E5-F6EC-44C7-972A-E1438E12799D}"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164004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F6A5D-4F29-4ED5-BB35-70B4C28A4EA8}" type="slidenum">
              <a:rPr lang="en-US" smtClean="0"/>
              <a:pPr/>
              <a:t>‹#›</a:t>
            </a:fld>
            <a:endParaRPr lang="en-US"/>
          </a:p>
        </p:txBody>
      </p:sp>
      <p:sp>
        <p:nvSpPr>
          <p:cNvPr id="5" name="Date Placeholder 4"/>
          <p:cNvSpPr>
            <a:spLocks noGrp="1"/>
          </p:cNvSpPr>
          <p:nvPr>
            <p:ph type="dt" sz="half" idx="10"/>
          </p:nvPr>
        </p:nvSpPr>
        <p:spPr/>
        <p:txBody>
          <a:bodyPr/>
          <a:lstStyle/>
          <a:p>
            <a:fld id="{6FDFF9E5-F6EC-44C7-972A-E1438E12799D}" type="datetimeFigureOut">
              <a:rPr lang="en-US" smtClean="0"/>
              <a:pPr/>
              <a:t>4/19/2023</a:t>
            </a:fld>
            <a:endParaRPr lang="en-US"/>
          </a:p>
        </p:txBody>
      </p:sp>
    </p:spTree>
    <p:extLst>
      <p:ext uri="{BB962C8B-B14F-4D97-AF65-F5344CB8AC3E}">
        <p14:creationId xmlns="" xmlns:p14="http://schemas.microsoft.com/office/powerpoint/2010/main" val="280947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DFF9E5-F6EC-44C7-972A-E1438E12799D}" type="datetimeFigureOut">
              <a:rPr lang="en-US" smtClean="0"/>
              <a:pPr/>
              <a:t>4/19/2023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F6A5D-4F29-4ED5-BB35-70B4C28A4EA8}" type="slidenum">
              <a:rPr lang="en-US" smtClean="0"/>
              <a:pPr/>
              <a:t>‹#›</a:t>
            </a:fld>
            <a:endParaRPr lang="en-US"/>
          </a:p>
        </p:txBody>
      </p:sp>
    </p:spTree>
    <p:extLst>
      <p:ext uri="{BB962C8B-B14F-4D97-AF65-F5344CB8AC3E}">
        <p14:creationId xmlns="" xmlns:p14="http://schemas.microsoft.com/office/powerpoint/2010/main" val="151457850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H3R1FF/Friends-Recommendation-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484386-3600-F30F-3A01-6E2BF0545330}"/>
              </a:ext>
            </a:extLst>
          </p:cNvPr>
          <p:cNvSpPr>
            <a:spLocks noGrp="1"/>
          </p:cNvSpPr>
          <p:nvPr>
            <p:ph type="ctrTitle"/>
          </p:nvPr>
        </p:nvSpPr>
        <p:spPr/>
        <p:txBody>
          <a:bodyPr/>
          <a:lstStyle/>
          <a:p>
            <a:r>
              <a:rPr lang="en-US" sz="4400" dirty="0">
                <a:latin typeface="Aharoni" panose="02010803020104030203" pitchFamily="2" charset="-79"/>
                <a:cs typeface="Aharoni" panose="02010803020104030203" pitchFamily="2" charset="-79"/>
              </a:rPr>
              <a:t>Minor Project Presentation</a:t>
            </a:r>
          </a:p>
        </p:txBody>
      </p:sp>
      <p:sp>
        <p:nvSpPr>
          <p:cNvPr id="3" name="Subtitle 2">
            <a:extLst>
              <a:ext uri="{FF2B5EF4-FFF2-40B4-BE49-F238E27FC236}">
                <a16:creationId xmlns="" xmlns:a16="http://schemas.microsoft.com/office/drawing/2014/main" id="{2DF80F25-F4CC-CC24-2CC1-D6105F4A9192}"/>
              </a:ext>
            </a:extLst>
          </p:cNvPr>
          <p:cNvSpPr>
            <a:spLocks noGrp="1"/>
          </p:cNvSpPr>
          <p:nvPr>
            <p:ph type="subTitle" idx="1"/>
          </p:nvPr>
        </p:nvSpPr>
        <p:spPr>
          <a:xfrm>
            <a:off x="1507067" y="4050836"/>
            <a:ext cx="7766936" cy="1096899"/>
          </a:xfrm>
        </p:spPr>
        <p:txBody>
          <a:bodyPr>
            <a:normAutofit/>
          </a:bodyPr>
          <a:lstStyle/>
          <a:p>
            <a:r>
              <a:rPr lang="en-US" sz="2800" dirty="0">
                <a:latin typeface="Aharoni" panose="02010803020104030203" pitchFamily="2" charset="-79"/>
                <a:cs typeface="Aharoni" panose="02010803020104030203" pitchFamily="2" charset="-79"/>
              </a:rPr>
              <a:t>Friends Recommendation System</a:t>
            </a:r>
          </a:p>
        </p:txBody>
      </p:sp>
    </p:spTree>
    <p:extLst>
      <p:ext uri="{BB962C8B-B14F-4D97-AF65-F5344CB8AC3E}">
        <p14:creationId xmlns="" xmlns:p14="http://schemas.microsoft.com/office/powerpoint/2010/main" val="307298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BB2E5F-48B2-5196-D749-6C1200369B60}"/>
              </a:ext>
            </a:extLst>
          </p:cNvPr>
          <p:cNvSpPr>
            <a:spLocks noGrp="1"/>
          </p:cNvSpPr>
          <p:nvPr>
            <p:ph type="title"/>
          </p:nvPr>
        </p:nvSpPr>
        <p:spPr>
          <a:xfrm>
            <a:off x="677334" y="618393"/>
            <a:ext cx="8596668" cy="1320800"/>
          </a:xfrm>
        </p:spPr>
        <p:txBody>
          <a:bodyPr>
            <a:normAutofit fontScale="90000"/>
          </a:bodyPr>
          <a:lstStyle/>
          <a:p>
            <a:r>
              <a:rPr lang="en-US" dirty="0">
                <a:solidFill>
                  <a:schemeClr val="tx1"/>
                </a:solidFill>
                <a:cs typeface="Arial" panose="020B0604020202020204" pitchFamily="34" charset="0"/>
              </a:rPr>
              <a:t>Made by:-</a:t>
            </a:r>
            <a:br>
              <a:rPr lang="en-US" dirty="0">
                <a:solidFill>
                  <a:schemeClr val="tx1"/>
                </a:solidFill>
                <a:cs typeface="Arial" panose="020B0604020202020204" pitchFamily="34" charset="0"/>
              </a:rPr>
            </a:br>
            <a:r>
              <a:rPr lang="en-US" dirty="0">
                <a:solidFill>
                  <a:schemeClr val="tx1"/>
                </a:solidFill>
                <a:cs typeface="Arial" panose="020B0604020202020204" pitchFamily="34" charset="0"/>
              </a:rPr>
              <a:t/>
            </a:r>
            <a:br>
              <a:rPr lang="en-US" dirty="0">
                <a:solidFill>
                  <a:schemeClr val="tx1"/>
                </a:solidFill>
                <a:cs typeface="Arial" panose="020B0604020202020204" pitchFamily="34" charset="0"/>
              </a:rPr>
            </a:br>
            <a:r>
              <a:rPr lang="en-US" sz="3100" dirty="0">
                <a:solidFill>
                  <a:schemeClr val="tx1"/>
                </a:solidFill>
                <a:cs typeface="Arial" panose="020B0604020202020204" pitchFamily="34" charset="0"/>
              </a:rPr>
              <a:t>Samarth Purandar – 20U02020</a:t>
            </a:r>
            <a:br>
              <a:rPr lang="en-US" sz="3100" dirty="0">
                <a:solidFill>
                  <a:schemeClr val="tx1"/>
                </a:solidFill>
                <a:cs typeface="Arial" panose="020B0604020202020204" pitchFamily="34" charset="0"/>
              </a:rPr>
            </a:br>
            <a:r>
              <a:rPr lang="en-US" sz="3100" dirty="0">
                <a:solidFill>
                  <a:schemeClr val="tx1"/>
                </a:solidFill>
                <a:cs typeface="Arial" panose="020B0604020202020204" pitchFamily="34" charset="0"/>
              </a:rPr>
              <a:t>Himanshu </a:t>
            </a:r>
            <a:r>
              <a:rPr lang="en-US" sz="3100" dirty="0" err="1">
                <a:solidFill>
                  <a:schemeClr val="tx1"/>
                </a:solidFill>
                <a:cs typeface="Arial" panose="020B0604020202020204" pitchFamily="34" charset="0"/>
              </a:rPr>
              <a:t>Nageshwar</a:t>
            </a:r>
            <a:r>
              <a:rPr lang="en-US" sz="3100" dirty="0">
                <a:solidFill>
                  <a:schemeClr val="tx1"/>
                </a:solidFill>
                <a:cs typeface="Arial" panose="020B0604020202020204" pitchFamily="34" charset="0"/>
              </a:rPr>
              <a:t> – 20U02057</a:t>
            </a:r>
            <a:r>
              <a:rPr lang="en-US" dirty="0">
                <a:solidFill>
                  <a:schemeClr val="tx1"/>
                </a:solidFill>
                <a:cs typeface="Arial" panose="020B0604020202020204" pitchFamily="34" charset="0"/>
              </a:rPr>
              <a:t/>
            </a:r>
            <a:br>
              <a:rPr lang="en-US" dirty="0">
                <a:solidFill>
                  <a:schemeClr val="tx1"/>
                </a:solidFill>
                <a:cs typeface="Arial" panose="020B0604020202020204" pitchFamily="34" charset="0"/>
              </a:rPr>
            </a:br>
            <a:r>
              <a:rPr lang="en-US" dirty="0">
                <a:solidFill>
                  <a:schemeClr val="tx1"/>
                </a:solidFill>
                <a:cs typeface="Arial" panose="020B0604020202020204" pitchFamily="34" charset="0"/>
              </a:rPr>
              <a:t/>
            </a:r>
            <a:br>
              <a:rPr lang="en-US" dirty="0">
                <a:solidFill>
                  <a:schemeClr val="tx1"/>
                </a:solidFill>
                <a:cs typeface="Arial" panose="020B0604020202020204" pitchFamily="34" charset="0"/>
              </a:rPr>
            </a:br>
            <a:r>
              <a:rPr lang="en-US" dirty="0">
                <a:solidFill>
                  <a:schemeClr val="tx1"/>
                </a:solidFill>
                <a:cs typeface="Arial" panose="020B0604020202020204" pitchFamily="34" charset="0"/>
              </a:rPr>
              <a:t>Project Supervisor</a:t>
            </a:r>
            <a:r>
              <a:rPr lang="en-US" dirty="0" smtClean="0">
                <a:solidFill>
                  <a:schemeClr val="tx1"/>
                </a:solidFill>
                <a:cs typeface="Arial" panose="020B0604020202020204" pitchFamily="34" charset="0"/>
              </a:rPr>
              <a:t>:-</a:t>
            </a:r>
            <a:br>
              <a:rPr lang="en-US" dirty="0" smtClean="0">
                <a:solidFill>
                  <a:schemeClr val="tx1"/>
                </a:solidFill>
                <a:cs typeface="Arial" panose="020B0604020202020204" pitchFamily="34" charset="0"/>
              </a:rPr>
            </a:br>
            <a:r>
              <a:rPr lang="en-US" dirty="0">
                <a:solidFill>
                  <a:schemeClr val="tx1"/>
                </a:solidFill>
                <a:cs typeface="Arial" panose="020B0604020202020204" pitchFamily="34" charset="0"/>
              </a:rPr>
              <a:t/>
            </a:r>
            <a:br>
              <a:rPr lang="en-US" dirty="0">
                <a:solidFill>
                  <a:schemeClr val="tx1"/>
                </a:solidFill>
                <a:cs typeface="Arial" panose="020B0604020202020204" pitchFamily="34" charset="0"/>
              </a:rPr>
            </a:br>
            <a:r>
              <a:rPr lang="en-US" sz="3100" dirty="0">
                <a:solidFill>
                  <a:schemeClr val="tx1"/>
                </a:solidFill>
                <a:cs typeface="Arial" panose="020B0604020202020204" pitchFamily="34" charset="0"/>
              </a:rPr>
              <a:t>Dr. Nikhil </a:t>
            </a:r>
            <a:r>
              <a:rPr lang="en-US" sz="3100" dirty="0" smtClean="0">
                <a:solidFill>
                  <a:schemeClr val="tx1"/>
                </a:solidFill>
                <a:cs typeface="Arial" panose="020B0604020202020204" pitchFamily="34" charset="0"/>
              </a:rPr>
              <a:t>Singh</a:t>
            </a:r>
            <a:br>
              <a:rPr lang="en-US" sz="3100" dirty="0" smtClean="0">
                <a:solidFill>
                  <a:schemeClr val="tx1"/>
                </a:solidFill>
                <a:cs typeface="Arial" panose="020B0604020202020204" pitchFamily="34" charset="0"/>
              </a:rPr>
            </a:br>
            <a:r>
              <a:rPr lang="en-US" sz="3100" dirty="0" smtClean="0">
                <a:solidFill>
                  <a:schemeClr val="tx1"/>
                </a:solidFill>
                <a:cs typeface="Arial" panose="020B0604020202020204" pitchFamily="34" charset="0"/>
              </a:rPr>
              <a:t/>
            </a:r>
            <a:br>
              <a:rPr lang="en-US" sz="3100" dirty="0" smtClean="0">
                <a:solidFill>
                  <a:schemeClr val="tx1"/>
                </a:solidFill>
                <a:cs typeface="Arial" panose="020B0604020202020204" pitchFamily="34" charset="0"/>
              </a:rPr>
            </a:br>
            <a:r>
              <a:rPr lang="en-US" sz="3100" dirty="0" err="1" smtClean="0">
                <a:solidFill>
                  <a:schemeClr val="tx1"/>
                </a:solidFill>
                <a:cs typeface="Arial" panose="020B0604020202020204" pitchFamily="34" charset="0"/>
              </a:rPr>
              <a:t>Github</a:t>
            </a:r>
            <a:r>
              <a:rPr lang="en-US" sz="3100" dirty="0" smtClean="0">
                <a:solidFill>
                  <a:schemeClr val="tx1"/>
                </a:solidFill>
                <a:cs typeface="Arial" panose="020B0604020202020204" pitchFamily="34" charset="0"/>
              </a:rPr>
              <a:t> </a:t>
            </a:r>
            <a:r>
              <a:rPr lang="en-US" sz="3100" dirty="0" smtClean="0">
                <a:solidFill>
                  <a:schemeClr val="tx1"/>
                </a:solidFill>
                <a:cs typeface="Arial" panose="020B0604020202020204" pitchFamily="34" charset="0"/>
              </a:rPr>
              <a:t>link for Source code - </a:t>
            </a:r>
            <a:r>
              <a:rPr lang="en-US" sz="3100" dirty="0" smtClean="0">
                <a:solidFill>
                  <a:schemeClr val="tx1"/>
                </a:solidFill>
                <a:cs typeface="Arial" panose="020B0604020202020204" pitchFamily="34" charset="0"/>
                <a:hlinkClick r:id="rId2"/>
              </a:rPr>
              <a:t>https://github.com/SH3R1FF/Friends-Recommendation-System</a:t>
            </a:r>
            <a:endParaRPr lang="en-US" sz="3100" dirty="0">
              <a:solidFill>
                <a:schemeClr val="tx1"/>
              </a:solidFill>
              <a:cs typeface="Arial" panose="020B0604020202020204" pitchFamily="34" charset="0"/>
            </a:endParaRPr>
          </a:p>
        </p:txBody>
      </p:sp>
    </p:spTree>
    <p:extLst>
      <p:ext uri="{BB962C8B-B14F-4D97-AF65-F5344CB8AC3E}">
        <p14:creationId xmlns="" xmlns:p14="http://schemas.microsoft.com/office/powerpoint/2010/main" val="168940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02B3C-EC12-63ED-DC45-DD68B5F48CCB}"/>
              </a:ext>
            </a:extLst>
          </p:cNvPr>
          <p:cNvSpPr>
            <a:spLocks noGrp="1"/>
          </p:cNvSpPr>
          <p:nvPr>
            <p:ph type="title"/>
          </p:nvPr>
        </p:nvSpPr>
        <p:spPr/>
        <p:txBody>
          <a:bodyPr>
            <a:normAutofit fontScale="90000"/>
          </a:bodyPr>
          <a:lstStyle/>
          <a:p>
            <a:r>
              <a:rPr lang="en-US" dirty="0">
                <a:solidFill>
                  <a:schemeClr val="tx1"/>
                </a:solidFill>
              </a:rPr>
              <a:t>Introduction</a:t>
            </a:r>
            <a:br>
              <a:rPr lang="en-US" dirty="0">
                <a:solidFill>
                  <a:schemeClr val="tx1"/>
                </a:solidFill>
              </a:rPr>
            </a:br>
            <a:r>
              <a:rPr lang="en-US" dirty="0">
                <a:solidFill>
                  <a:schemeClr val="tx1"/>
                </a:solidFill>
              </a:rPr>
              <a:t/>
            </a:r>
            <a:br>
              <a:rPr lang="en-US" dirty="0">
                <a:solidFill>
                  <a:schemeClr val="tx1"/>
                </a:solidFill>
              </a:rPr>
            </a:br>
            <a:r>
              <a:rPr lang="en-IN" sz="2000" dirty="0">
                <a:solidFill>
                  <a:schemeClr val="tx1"/>
                </a:solidFill>
                <a:effectLst/>
                <a:latin typeface="Times New Roman" panose="02020603050405020304" pitchFamily="18" charset="0"/>
                <a:ea typeface="Calibri" panose="020F0502020204030204" pitchFamily="34" charset="0"/>
              </a:rPr>
              <a:t>A recommender system or a recommendation system is a subclass of information filtering system that seeks to predict the "rating" or "preference" that a user would give to an item. </a:t>
            </a:r>
            <a:endParaRPr lang="en-US" sz="2000" dirty="0">
              <a:solidFill>
                <a:schemeClr val="tx1"/>
              </a:solidFill>
            </a:endParaRPr>
          </a:p>
        </p:txBody>
      </p:sp>
      <p:sp>
        <p:nvSpPr>
          <p:cNvPr id="3" name="Content Placeholder 2">
            <a:extLst>
              <a:ext uri="{FF2B5EF4-FFF2-40B4-BE49-F238E27FC236}">
                <a16:creationId xmlns="" xmlns:a16="http://schemas.microsoft.com/office/drawing/2014/main" id="{23BEE346-457B-148D-EB52-AE5FD1FBEA39}"/>
              </a:ext>
            </a:extLst>
          </p:cNvPr>
          <p:cNvSpPr>
            <a:spLocks noGrp="1"/>
          </p:cNvSpPr>
          <p:nvPr>
            <p:ph idx="1"/>
          </p:nvPr>
        </p:nvSpPr>
        <p:spPr>
          <a:xfrm>
            <a:off x="677334" y="2778369"/>
            <a:ext cx="8596668" cy="3262993"/>
          </a:xfrm>
        </p:spPr>
        <p:txBody>
          <a:bodyPr>
            <a:normAutofit/>
          </a:bodyPr>
          <a:lstStyle/>
          <a:p>
            <a:pPr marL="0" marR="0" algn="just">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CONTENT BASED FILTERING: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Idea: If you like an item then you will also like a “similar” item</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Based on similarity of the items being recommended</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It generally works well when it's easy to determine the context/properties of each item. For instance, when we are recommending the same kind of item like a movie recommendation or song recommendation.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 xmlns:p14="http://schemas.microsoft.com/office/powerpoint/2010/main" val="46415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335A980-15DF-1263-F857-E6AC6DF5DB42}"/>
              </a:ext>
            </a:extLst>
          </p:cNvPr>
          <p:cNvSpPr>
            <a:spLocks noGrp="1"/>
          </p:cNvSpPr>
          <p:nvPr>
            <p:ph idx="1"/>
          </p:nvPr>
        </p:nvSpPr>
        <p:spPr/>
        <p:txBody>
          <a:bodyPr/>
          <a:lstStyle/>
          <a:p>
            <a:pPr marL="0" marR="0" algn="just">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COLLABORATIVE FILTERINIG: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Idea: If a person A likes item 1, 2, 3 and B like 2,3,4 then they have similar interests and A should like item 4 and B should like item 1.</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This algorithm is entirely based on the past behaviour and not on the context. This makes it one of the most commonly used algorithm as it is not dependent on any additional information.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For instance: product recommendations by e-commerce player like Amazon and merchant recommendations by banks like American Express. User-User Collaborative filtering,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tem-ltem</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Collaborative filtering and Other simpler algorithms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 xmlns:p14="http://schemas.microsoft.com/office/powerpoint/2010/main" val="381970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80A3B7-E6B4-9533-A4B2-C5D396D4AC14}"/>
              </a:ext>
            </a:extLst>
          </p:cNvPr>
          <p:cNvSpPr>
            <a:spLocks noGrp="1"/>
          </p:cNvSpPr>
          <p:nvPr>
            <p:ph type="title"/>
          </p:nvPr>
        </p:nvSpPr>
        <p:spPr>
          <a:xfrm>
            <a:off x="677334" y="592016"/>
            <a:ext cx="8596668" cy="1320800"/>
          </a:xfrm>
        </p:spPr>
        <p:txBody>
          <a:bodyPr>
            <a:normAutofit/>
          </a:bodyPr>
          <a:lstStyle/>
          <a:p>
            <a:r>
              <a:rPr lang="en-US" sz="2400" b="1" dirty="0">
                <a:solidFill>
                  <a:schemeClr val="tx1"/>
                </a:solidFill>
              </a:rPr>
              <a:t>Algorithm Used : </a:t>
            </a:r>
            <a:r>
              <a:rPr lang="en-IN" sz="2400" b="1" kern="100" dirty="0">
                <a:solidFill>
                  <a:schemeClr val="tx1"/>
                </a:solidFill>
                <a:effectLst/>
                <a:ea typeface="Calibri" panose="020F0502020204030204" pitchFamily="34" charset="0"/>
                <a:cs typeface="Mangal" panose="02040503050203030202" pitchFamily="18" charset="0"/>
              </a:rPr>
              <a:t>K – Nearest Neighbours Algorithm</a:t>
            </a:r>
            <a:r>
              <a:rPr lang="en-US" sz="1800" kern="100" dirty="0">
                <a:effectLst/>
                <a:latin typeface="Calibri" panose="020F0502020204030204" pitchFamily="34" charset="0"/>
                <a:ea typeface="Calibri" panose="020F0502020204030204" pitchFamily="34" charset="0"/>
                <a:cs typeface="Mangal" panose="02040503050203030202" pitchFamily="18" charset="0"/>
              </a:rPr>
              <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endParaRPr>
          </a:p>
        </p:txBody>
      </p:sp>
      <p:sp>
        <p:nvSpPr>
          <p:cNvPr id="3" name="Content Placeholder 2">
            <a:extLst>
              <a:ext uri="{FF2B5EF4-FFF2-40B4-BE49-F238E27FC236}">
                <a16:creationId xmlns="" xmlns:a16="http://schemas.microsoft.com/office/drawing/2014/main" id="{944D8DB8-79D6-08A8-6A45-107ACEF0D228}"/>
              </a:ext>
            </a:extLst>
          </p:cNvPr>
          <p:cNvSpPr>
            <a:spLocks noGrp="1"/>
          </p:cNvSpPr>
          <p:nvPr>
            <p:ph idx="1"/>
          </p:nvPr>
        </p:nvSpPr>
        <p:spPr>
          <a:xfrm>
            <a:off x="677334" y="1679331"/>
            <a:ext cx="8596668" cy="4362031"/>
          </a:xfrm>
        </p:spPr>
        <p:txBody>
          <a:bodyPr/>
          <a:lstStyle/>
          <a:p>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k-nearest neighbours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6" name="Picture 5" descr="Illustration of a graph that represents the K-Nearest Neighbors Algorithm">
            <a:extLst>
              <a:ext uri="{FF2B5EF4-FFF2-40B4-BE49-F238E27FC236}">
                <a16:creationId xmlns="" xmlns:a16="http://schemas.microsoft.com/office/drawing/2014/main" id="{72F8F35D-2DD8-0E56-627A-61C11CEBB5D4}"/>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98260" y="3189401"/>
            <a:ext cx="6247863" cy="3511568"/>
          </a:xfrm>
          <a:prstGeom prst="rect">
            <a:avLst/>
          </a:prstGeom>
          <a:noFill/>
          <a:ln>
            <a:noFill/>
          </a:ln>
        </p:spPr>
      </p:pic>
    </p:spTree>
    <p:extLst>
      <p:ext uri="{BB962C8B-B14F-4D97-AF65-F5344CB8AC3E}">
        <p14:creationId xmlns="" xmlns:p14="http://schemas.microsoft.com/office/powerpoint/2010/main" val="273628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C9A2A-97DF-6EFB-965F-F5B8176DA1C7}"/>
              </a:ext>
            </a:extLst>
          </p:cNvPr>
          <p:cNvSpPr>
            <a:spLocks noGrp="1"/>
          </p:cNvSpPr>
          <p:nvPr>
            <p:ph type="title"/>
          </p:nvPr>
        </p:nvSpPr>
        <p:spPr/>
        <p:txBody>
          <a:bodyPr/>
          <a:lstStyle/>
          <a:p>
            <a:r>
              <a:rPr lang="en-US" dirty="0">
                <a:solidFill>
                  <a:schemeClr val="tx1"/>
                </a:solidFill>
              </a:rPr>
              <a:t>Source Code</a:t>
            </a:r>
          </a:p>
        </p:txBody>
      </p:sp>
      <p:pic>
        <p:nvPicPr>
          <p:cNvPr id="5" name="Content Placeholder 4">
            <a:extLst>
              <a:ext uri="{FF2B5EF4-FFF2-40B4-BE49-F238E27FC236}">
                <a16:creationId xmlns="" xmlns:a16="http://schemas.microsoft.com/office/drawing/2014/main" id="{6F6E4653-FB0D-9706-B938-CAF4C5766D9D}"/>
              </a:ext>
            </a:extLst>
          </p:cNvPr>
          <p:cNvPicPr>
            <a:picLocks noGrp="1" noChangeAspect="1"/>
          </p:cNvPicPr>
          <p:nvPr>
            <p:ph idx="1"/>
          </p:nvPr>
        </p:nvPicPr>
        <p:blipFill>
          <a:blip r:embed="rId2"/>
          <a:stretch>
            <a:fillRect/>
          </a:stretch>
        </p:blipFill>
        <p:spPr>
          <a:xfrm>
            <a:off x="1001488" y="1366716"/>
            <a:ext cx="7321223" cy="5280269"/>
          </a:xfrm>
          <a:prstGeom prst="rect">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411632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2D6FE7-0E9F-FFB6-A346-9E76E06C273A}"/>
              </a:ext>
            </a:extLst>
          </p:cNvPr>
          <p:cNvSpPr>
            <a:spLocks noGrp="1"/>
          </p:cNvSpPr>
          <p:nvPr>
            <p:ph type="title"/>
          </p:nvPr>
        </p:nvSpPr>
        <p:spPr/>
        <p:txBody>
          <a:bodyPr/>
          <a:lstStyle/>
          <a:p>
            <a:r>
              <a:rPr lang="en-US" dirty="0">
                <a:solidFill>
                  <a:schemeClr val="tx1"/>
                </a:solidFill>
              </a:rPr>
              <a:t>Output</a:t>
            </a:r>
          </a:p>
        </p:txBody>
      </p:sp>
      <p:pic>
        <p:nvPicPr>
          <p:cNvPr id="1026" name="Picture 2" descr="C:\Users\lenovo\Desktop\Minor\F\output.png"/>
          <p:cNvPicPr>
            <a:picLocks noGrp="1" noChangeAspect="1" noChangeArrowheads="1"/>
          </p:cNvPicPr>
          <p:nvPr>
            <p:ph idx="1"/>
          </p:nvPr>
        </p:nvPicPr>
        <p:blipFill>
          <a:blip r:embed="rId2"/>
          <a:srcRect/>
          <a:stretch>
            <a:fillRect/>
          </a:stretch>
        </p:blipFill>
        <p:spPr bwMode="auto">
          <a:xfrm>
            <a:off x="1328194" y="2465869"/>
            <a:ext cx="6383309" cy="2343523"/>
          </a:xfrm>
          <a:prstGeom prst="rect">
            <a:avLst/>
          </a:prstGeom>
          <a:noFill/>
        </p:spPr>
      </p:pic>
    </p:spTree>
    <p:extLst>
      <p:ext uri="{BB962C8B-B14F-4D97-AF65-F5344CB8AC3E}">
        <p14:creationId xmlns="" xmlns:p14="http://schemas.microsoft.com/office/powerpoint/2010/main" val="25668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83D8A1-6841-994F-73B7-A0427F957FD3}"/>
              </a:ext>
            </a:extLst>
          </p:cNvPr>
          <p:cNvSpPr>
            <a:spLocks noGrp="1"/>
          </p:cNvSpPr>
          <p:nvPr>
            <p:ph type="title"/>
          </p:nvPr>
        </p:nvSpPr>
        <p:spPr>
          <a:xfrm>
            <a:off x="519073" y="565638"/>
            <a:ext cx="8596668" cy="1320800"/>
          </a:xfrm>
        </p:spPr>
        <p:txBody>
          <a:bodyPr>
            <a:noAutofit/>
          </a:bodyPr>
          <a:lstStyle/>
          <a:p>
            <a:pPr algn="ctr"/>
            <a:r>
              <a:rPr lang="en-US" sz="7200" b="1" i="1" dirty="0">
                <a:solidFill>
                  <a:schemeClr val="tx1"/>
                </a:solidFill>
              </a:rPr>
              <a:t>Thank You</a:t>
            </a:r>
          </a:p>
        </p:txBody>
      </p:sp>
    </p:spTree>
    <p:extLst>
      <p:ext uri="{BB962C8B-B14F-4D97-AF65-F5344CB8AC3E}">
        <p14:creationId xmlns="" xmlns:p14="http://schemas.microsoft.com/office/powerpoint/2010/main" val="927750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TotalTime>
  <Words>262</Words>
  <Application>Microsoft Office PowerPoint</Application>
  <PresentationFormat>Custom</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Minor Project Presentation</vt:lpstr>
      <vt:lpstr>Made by:-  Samarth Purandar – 20U02020 Himanshu Nageshwar – 20U02057  Project Supervisor:-  Dr. Nikhil Singh  Github link for Source code - https://github.com/SH3R1FF/Friends-Recommendation-System</vt:lpstr>
      <vt:lpstr>Introduction  A recommender system or a recommendation system is a subclass of information filtering system that seeks to predict the "rating" or "preference" that a user would give to an item. </vt:lpstr>
      <vt:lpstr>Slide 4</vt:lpstr>
      <vt:lpstr>Algorithm Used : K – Nearest Neighbours Algorithm </vt:lpstr>
      <vt:lpstr>Source Code</vt:lpstr>
      <vt:lpstr>Output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dc:creator>Samarth Purandar</dc:creator>
  <cp:lastModifiedBy>lenovo</cp:lastModifiedBy>
  <cp:revision>4</cp:revision>
  <dcterms:created xsi:type="dcterms:W3CDTF">2023-04-18T21:41:25Z</dcterms:created>
  <dcterms:modified xsi:type="dcterms:W3CDTF">2023-04-19T06:11:28Z</dcterms:modified>
</cp:coreProperties>
</file>