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8"/>
  </p:notesMasterIdLst>
  <p:sldIdLst>
    <p:sldId id="256" r:id="rId2"/>
    <p:sldId id="258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9" r:id="rId11"/>
    <p:sldId id="266" r:id="rId12"/>
    <p:sldId id="268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>
        <p:scale>
          <a:sx n="25" d="100"/>
          <a:sy n="25" d="100"/>
        </p:scale>
        <p:origin x="1389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AA24-455C-4490-BAF0-60B0E23BD56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ED04-ACA9-46DF-8395-79AB54EF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86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ancer.pk/jobs" TargetMode="External"/><Relationship Id="rId2" Type="http://schemas.openxmlformats.org/officeDocument/2006/relationships/hyperlink" Target="https://www.ziprecruiter.com/Jobs/Entry-Level-Python-Develop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ver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6483" y="224548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Basic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274433" y="299514"/>
            <a:ext cx="2390774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Week 1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Class 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7103" y="3795926"/>
            <a:ext cx="10520947" cy="25016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Prepared by:</a:t>
            </a:r>
          </a:p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Solaiman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Mia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Different Fields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6) Image Processing or Face Recognition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process on image to get any type of information using different libraries of Python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7) Video Processing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perform operations on video frame by frame, or to process on videos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8) Speech Recognition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create a system in which speech will be recognized to process on that speech</a:t>
            </a:r>
          </a:p>
          <a:p>
            <a:r>
              <a:rPr lang="en-US" sz="2800" dirty="0">
                <a:solidFill>
                  <a:srgbClr val="002060"/>
                </a:solidFill>
              </a:rPr>
              <a:t>9) Game Development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Python provide powerful libraries to develop high quality games for entertainment</a:t>
            </a:r>
          </a:p>
        </p:txBody>
      </p:sp>
    </p:spTree>
    <p:extLst>
      <p:ext uri="{BB962C8B-B14F-4D97-AF65-F5344CB8AC3E}">
        <p14:creationId xmlns:p14="http://schemas.microsoft.com/office/powerpoint/2010/main" val="4310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3074" y="345759"/>
            <a:ext cx="88868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Companies that used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1109082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Company Name 	Which Type of Company </a:t>
            </a:r>
          </a:p>
          <a:p>
            <a:r>
              <a:rPr lang="en-US" u="sng" dirty="0">
                <a:solidFill>
                  <a:srgbClr val="002060"/>
                </a:solidFill>
              </a:rPr>
              <a:t>Google</a:t>
            </a:r>
            <a:r>
              <a:rPr lang="en-US" dirty="0">
                <a:solidFill>
                  <a:srgbClr val="002060"/>
                </a:solidFill>
              </a:rPr>
              <a:t> 		Search Engine </a:t>
            </a:r>
          </a:p>
          <a:p>
            <a:r>
              <a:rPr lang="en-US" u="sng" dirty="0">
                <a:solidFill>
                  <a:srgbClr val="002060"/>
                </a:solidFill>
              </a:rPr>
              <a:t>Google's YouTube</a:t>
            </a:r>
            <a:r>
              <a:rPr lang="en-US" dirty="0">
                <a:solidFill>
                  <a:srgbClr val="002060"/>
                </a:solidFill>
              </a:rPr>
              <a:t>	Video Search Engine </a:t>
            </a:r>
          </a:p>
          <a:p>
            <a:r>
              <a:rPr lang="en-US" u="sng" dirty="0">
                <a:solidFill>
                  <a:srgbClr val="002060"/>
                </a:solidFill>
              </a:rPr>
              <a:t>Intel</a:t>
            </a:r>
            <a:r>
              <a:rPr lang="en-US" dirty="0">
                <a:solidFill>
                  <a:srgbClr val="002060"/>
                </a:solidFill>
              </a:rPr>
              <a:t>			American manufacturer of semiconductor computer circuits </a:t>
            </a:r>
          </a:p>
          <a:p>
            <a:r>
              <a:rPr lang="en-US" u="sng" dirty="0">
                <a:solidFill>
                  <a:srgbClr val="002060"/>
                </a:solidFill>
              </a:rPr>
              <a:t>IBM</a:t>
            </a:r>
            <a:r>
              <a:rPr lang="en-US" dirty="0">
                <a:solidFill>
                  <a:srgbClr val="002060"/>
                </a:solidFill>
              </a:rPr>
              <a:t>	 		American multinational technology corporation</a:t>
            </a:r>
          </a:p>
          <a:p>
            <a:r>
              <a:rPr lang="en-US" u="sng" dirty="0">
                <a:solidFill>
                  <a:srgbClr val="002060"/>
                </a:solidFill>
              </a:rPr>
              <a:t>NASA</a:t>
            </a:r>
            <a:r>
              <a:rPr lang="en-US" dirty="0">
                <a:solidFill>
                  <a:srgbClr val="002060"/>
                </a:solidFill>
              </a:rPr>
              <a:t>			U.S. government agency</a:t>
            </a:r>
          </a:p>
          <a:p>
            <a:r>
              <a:rPr lang="en-US" u="sng" dirty="0">
                <a:solidFill>
                  <a:srgbClr val="002060"/>
                </a:solidFill>
              </a:rPr>
              <a:t>Pixar</a:t>
            </a:r>
            <a:r>
              <a:rPr lang="en-US" dirty="0">
                <a:solidFill>
                  <a:srgbClr val="002060"/>
                </a:solidFill>
              </a:rPr>
              <a:t>			American computer animation studio</a:t>
            </a:r>
          </a:p>
          <a:p>
            <a:r>
              <a:rPr lang="en-US" u="sng" dirty="0">
                <a:solidFill>
                  <a:srgbClr val="002060"/>
                </a:solidFill>
              </a:rPr>
              <a:t>Netflix</a:t>
            </a:r>
            <a:r>
              <a:rPr lang="en-US" dirty="0">
                <a:solidFill>
                  <a:srgbClr val="002060"/>
                </a:solidFill>
              </a:rPr>
              <a:t>			American subscription streaming service and production company</a:t>
            </a:r>
          </a:p>
        </p:txBody>
      </p:sp>
    </p:spTree>
    <p:extLst>
      <p:ext uri="{BB962C8B-B14F-4D97-AF65-F5344CB8AC3E}">
        <p14:creationId xmlns:p14="http://schemas.microsoft.com/office/powerpoint/2010/main" val="8338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3074" y="345759"/>
            <a:ext cx="88868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Companies that used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04825" y="1603375"/>
            <a:ext cx="1160145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Company Name 	Which Type Of Company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Facebook</a:t>
            </a:r>
            <a:r>
              <a:rPr lang="en-US" dirty="0">
                <a:solidFill>
                  <a:srgbClr val="002060"/>
                </a:solidFill>
              </a:rPr>
              <a:t>		Famous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Spotify</a:t>
            </a:r>
            <a:r>
              <a:rPr lang="en-US" dirty="0">
                <a:solidFill>
                  <a:srgbClr val="002060"/>
                </a:solidFill>
              </a:rPr>
              <a:t>			Swedish Audio streaming and media services</a:t>
            </a:r>
          </a:p>
          <a:p>
            <a:r>
              <a:rPr lang="en-US" u="sng" dirty="0">
                <a:solidFill>
                  <a:srgbClr val="002060"/>
                </a:solidFill>
              </a:rPr>
              <a:t>Reddit</a:t>
            </a:r>
            <a:r>
              <a:rPr lang="en-US" dirty="0">
                <a:solidFill>
                  <a:srgbClr val="002060"/>
                </a:solidFill>
              </a:rPr>
              <a:t>			American social news aggregation,</a:t>
            </a:r>
          </a:p>
          <a:p>
            <a:r>
              <a:rPr lang="en-US" u="sng" dirty="0">
                <a:solidFill>
                  <a:srgbClr val="002060"/>
                </a:solidFill>
              </a:rPr>
              <a:t>Pinterest</a:t>
            </a:r>
            <a:r>
              <a:rPr lang="en-US" dirty="0">
                <a:solidFill>
                  <a:srgbClr val="002060"/>
                </a:solidFill>
              </a:rPr>
              <a:t>		Image sharing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Instagram</a:t>
            </a:r>
            <a:r>
              <a:rPr lang="en-US" dirty="0">
                <a:solidFill>
                  <a:srgbClr val="002060"/>
                </a:solidFill>
              </a:rPr>
              <a:t>		Photo and video sharing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JP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u="sng" dirty="0">
                <a:solidFill>
                  <a:srgbClr val="002060"/>
                </a:solidFill>
              </a:rPr>
              <a:t>Morgan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u="sng" dirty="0">
                <a:solidFill>
                  <a:srgbClr val="002060"/>
                </a:solidFill>
              </a:rPr>
              <a:t>Chase</a:t>
            </a:r>
            <a:r>
              <a:rPr lang="en-US" dirty="0">
                <a:solidFill>
                  <a:srgbClr val="002060"/>
                </a:solidFill>
              </a:rPr>
              <a:t>	American multinational investment bank &amp; financial services company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4900" y="331470"/>
            <a:ext cx="9650389" cy="944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 Downloading &amp; Installation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Whether Python is Installed or not in your System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Download and Installation of Python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Difference Between Pyton2 And Python3</a:t>
            </a:r>
          </a:p>
        </p:txBody>
      </p:sp>
    </p:spTree>
    <p:extLst>
      <p:ext uri="{BB962C8B-B14F-4D97-AF65-F5344CB8AC3E}">
        <p14:creationId xmlns:p14="http://schemas.microsoft.com/office/powerpoint/2010/main" val="2563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137" y="126755"/>
            <a:ext cx="11600597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 is Installed or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ot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in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our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03375"/>
            <a:ext cx="10661407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Open Command Prompt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Type python and press Enter, you will get Python related information if installed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Lets start to check</a:t>
            </a:r>
          </a:p>
        </p:txBody>
      </p:sp>
    </p:spTree>
    <p:extLst>
      <p:ext uri="{BB962C8B-B14F-4D97-AF65-F5344CB8AC3E}">
        <p14:creationId xmlns:p14="http://schemas.microsoft.com/office/powerpoint/2010/main" val="304934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1193" y="413358"/>
            <a:ext cx="1037229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Download and Installation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download python, visit python.org  its official website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Then install python to work </a:t>
            </a:r>
          </a:p>
        </p:txBody>
      </p:sp>
    </p:spTree>
    <p:extLst>
      <p:ext uri="{BB962C8B-B14F-4D97-AF65-F5344CB8AC3E}">
        <p14:creationId xmlns:p14="http://schemas.microsoft.com/office/powerpoint/2010/main" val="266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Difference between Python2 &amp; Python3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Python2 Released in 2002</a:t>
            </a:r>
          </a:p>
          <a:p>
            <a:r>
              <a:rPr lang="en-US" dirty="0">
                <a:solidFill>
                  <a:srgbClr val="002060"/>
                </a:solidFill>
              </a:rPr>
              <a:t>Python3 Released in 2008  (latest 3.12.6)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 print "hello world"</a:t>
            </a:r>
          </a:p>
          <a:p>
            <a:r>
              <a:rPr lang="en-US" dirty="0">
                <a:solidFill>
                  <a:srgbClr val="002060"/>
                </a:solidFill>
              </a:rPr>
              <a:t>In Python3 print("hello world")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 = 5/2 -&gt;2</a:t>
            </a:r>
          </a:p>
          <a:p>
            <a:r>
              <a:rPr lang="en-US" dirty="0">
                <a:solidFill>
                  <a:srgbClr val="002060"/>
                </a:solidFill>
              </a:rPr>
              <a:t>In Python3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 = 5/2 -&gt;2.5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Python2  is the old version </a:t>
            </a:r>
          </a:p>
          <a:p>
            <a:r>
              <a:rPr lang="en-US" dirty="0">
                <a:solidFill>
                  <a:srgbClr val="002060"/>
                </a:solidFill>
              </a:rPr>
              <a:t>Python3 is the new version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Python2, </a:t>
            </a:r>
            <a:r>
              <a:rPr lang="en-US" dirty="0" err="1">
                <a:solidFill>
                  <a:srgbClr val="002060"/>
                </a:solidFill>
              </a:rPr>
              <a:t>raw_input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In Python3, input()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Python2, ASCII used to store string</a:t>
            </a:r>
          </a:p>
          <a:p>
            <a:r>
              <a:rPr lang="en-US" dirty="0">
                <a:solidFill>
                  <a:srgbClr val="002060"/>
                </a:solidFill>
              </a:rPr>
              <a:t>In Python3, UNICODE used to store string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Python2, Integer size </a:t>
            </a:r>
            <a:r>
              <a:rPr lang="en-US" dirty="0" err="1">
                <a:solidFill>
                  <a:srgbClr val="002060"/>
                </a:solidFill>
              </a:rPr>
              <a:t>upto</a:t>
            </a:r>
            <a:r>
              <a:rPr lang="en-US" dirty="0">
                <a:solidFill>
                  <a:srgbClr val="002060"/>
                </a:solidFill>
              </a:rPr>
              <a:t> 32bit</a:t>
            </a:r>
          </a:p>
          <a:p>
            <a:r>
              <a:rPr lang="en-US" dirty="0">
                <a:solidFill>
                  <a:srgbClr val="002060"/>
                </a:solidFill>
              </a:rPr>
              <a:t>In Python3, unlimited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Python2, </a:t>
            </a:r>
            <a:r>
              <a:rPr lang="en-US" dirty="0" err="1">
                <a:solidFill>
                  <a:srgbClr val="002060"/>
                </a:solidFill>
              </a:rPr>
              <a:t>xrange</a:t>
            </a:r>
            <a:r>
              <a:rPr lang="en-US" dirty="0">
                <a:solidFill>
                  <a:srgbClr val="002060"/>
                </a:solidFill>
              </a:rPr>
              <a:t> method</a:t>
            </a:r>
          </a:p>
          <a:p>
            <a:r>
              <a:rPr lang="en-US" dirty="0">
                <a:solidFill>
                  <a:srgbClr val="002060"/>
                </a:solidFill>
              </a:rPr>
              <a:t>In Python3, range method</a:t>
            </a:r>
          </a:p>
        </p:txBody>
      </p:sp>
    </p:spTree>
    <p:extLst>
      <p:ext uri="{BB962C8B-B14F-4D97-AF65-F5344CB8AC3E}">
        <p14:creationId xmlns:p14="http://schemas.microsoft.com/office/powerpoint/2010/main" val="36508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66098" y="27432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Hello World Program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Introduction To IDE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Different IDEs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Hello World Program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Different Ways to Create &amp; Execute Python File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CMD Prompt</a:t>
            </a:r>
            <a:endParaRPr lang="en-US" dirty="0">
              <a:solidFill>
                <a:srgbClr val="00B0F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Plain Txt File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Notepad++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30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2743" y="181346"/>
            <a:ext cx="550919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Introduction To IDE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It is the 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Integrated Development Environment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It is just a Text Editor in which we Edit Application, Software or Website Source Codes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We can write Source Code, Manage, Test, Debug, Format etc.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Some IDEs provide good feature to Developer, to Develop Application rapidly</a:t>
            </a:r>
          </a:p>
        </p:txBody>
      </p:sp>
    </p:spTree>
    <p:extLst>
      <p:ext uri="{BB962C8B-B14F-4D97-AF65-F5344CB8AC3E}">
        <p14:creationId xmlns:p14="http://schemas.microsoft.com/office/powerpoint/2010/main" val="3529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2743" y="181346"/>
            <a:ext cx="550919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Introduction To IDE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IDEs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err="1">
                <a:solidFill>
                  <a:srgbClr val="002060"/>
                </a:solidFill>
              </a:rPr>
              <a:t>Pydev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err="1">
                <a:solidFill>
                  <a:srgbClr val="002060"/>
                </a:solidFill>
              </a:rPr>
              <a:t>Pycharm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Sublime Text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Visual Studio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Vim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IDLE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Notepad++ </a:t>
            </a:r>
            <a:r>
              <a:rPr lang="en-US" dirty="0">
                <a:solidFill>
                  <a:srgbClr val="002060"/>
                </a:solidFill>
              </a:rPr>
              <a:t>(lightweight, not specific for only Python)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What is Python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Scope of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Examples of Software/App/Website that are Developed using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Jobs Opportunity (Physical as well as Online)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Developer Salaries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Different Fields of Python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Companies that used Python in their Project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3235" y="321946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Input and Output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Input and Output Function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Exercises</a:t>
            </a:r>
          </a:p>
        </p:txBody>
      </p:sp>
    </p:spTree>
    <p:extLst>
      <p:ext uri="{BB962C8B-B14F-4D97-AF65-F5344CB8AC3E}">
        <p14:creationId xmlns:p14="http://schemas.microsoft.com/office/powerpoint/2010/main" val="29122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Input and Output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Input: </a:t>
            </a:r>
            <a:r>
              <a:rPr lang="en-US" dirty="0">
                <a:solidFill>
                  <a:srgbClr val="002060"/>
                </a:solidFill>
              </a:rPr>
              <a:t>To get anything from user, we use input() function in Python3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>
                <a:solidFill>
                  <a:srgbClr val="00B0F0"/>
                </a:solidFill>
              </a:rPr>
              <a:t>Enter your name</a:t>
            </a:r>
            <a:r>
              <a:rPr lang="en-US" dirty="0">
                <a:solidFill>
                  <a:srgbClr val="002060"/>
                </a:solidFill>
              </a:rPr>
              <a:t>”)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Output:</a:t>
            </a:r>
            <a:r>
              <a:rPr lang="en-US" dirty="0">
                <a:solidFill>
                  <a:srgbClr val="002060"/>
                </a:solidFill>
              </a:rPr>
              <a:t> To display anything to user, we use print() function in Python3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Name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5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67606" y="263232"/>
            <a:ext cx="807947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Exercises Related to I/O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Name from the user and Display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Age and Name from the user and Display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Get 2 Numbers from the user and Add both </a:t>
            </a:r>
          </a:p>
        </p:txBody>
      </p:sp>
    </p:spTree>
    <p:extLst>
      <p:ext uri="{BB962C8B-B14F-4D97-AF65-F5344CB8AC3E}">
        <p14:creationId xmlns:p14="http://schemas.microsoft.com/office/powerpoint/2010/main" val="33504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3235" y="35052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Important Concepts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Comments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Program &amp; Statement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Terminator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Indentation </a:t>
            </a:r>
          </a:p>
        </p:txBody>
      </p:sp>
    </p:spTree>
    <p:extLst>
      <p:ext uri="{BB962C8B-B14F-4D97-AF65-F5344CB8AC3E}">
        <p14:creationId xmlns:p14="http://schemas.microsoft.com/office/powerpoint/2010/main" val="8781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Comments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Comments </a:t>
            </a:r>
            <a:endParaRPr lang="en-US" u="sng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Compile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the developer, not for the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write extra about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give extra information about the code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Advantages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Easy to understand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Good look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avoid any execution of statement </a:t>
            </a:r>
          </a:p>
          <a:p>
            <a:endParaRPr lang="en-US" b="1" u="sng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Types Comments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Single-line Comment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 single line comment  </a:t>
            </a:r>
          </a:p>
          <a:p>
            <a:r>
              <a:rPr lang="en-US" b="1" dirty="0">
                <a:solidFill>
                  <a:srgbClr val="002060"/>
                </a:solidFill>
              </a:rPr>
              <a:t>Multi line Comment</a:t>
            </a:r>
          </a:p>
          <a:p>
            <a:r>
              <a:rPr lang="en-US" dirty="0">
                <a:solidFill>
                  <a:srgbClr val="002060"/>
                </a:solidFill>
              </a:rPr>
              <a:t>“”” multi line comment “””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What is Program?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set of instructions that provided to Computer, according to that instruction Computers able to do work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That set of instructions is called Program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With Program, Computer understands that what to Do and how to Do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Computer Programs can be written using Programming Language </a:t>
            </a:r>
          </a:p>
        </p:txBody>
      </p:sp>
    </p:spTree>
    <p:extLst>
      <p:ext uri="{BB962C8B-B14F-4D97-AF65-F5344CB8AC3E}">
        <p14:creationId xmlns:p14="http://schemas.microsoft.com/office/powerpoint/2010/main" val="22291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What is Statement?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is the complete action in the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may be a series of bits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have to separate a statement using semicolon (’;’) on single 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are similar a sentence in the English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may contain variables, I/O function, methods etc.</a:t>
            </a:r>
          </a:p>
        </p:txBody>
      </p:sp>
    </p:spTree>
    <p:extLst>
      <p:ext uri="{BB962C8B-B14F-4D97-AF65-F5344CB8AC3E}">
        <p14:creationId xmlns:p14="http://schemas.microsoft.com/office/powerpoint/2010/main" val="16159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Statement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name = “Faisal”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age = 30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print(“How are you")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print(name)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print(age)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Terminator / Separator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In the python, there is separator used to separate statement to each other.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The semicolon used as separator in python.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We can write multiple statement on the single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print("Hi"); print("How“) # error free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print("Hi") print("How“) # give error</a:t>
            </a:r>
          </a:p>
        </p:txBody>
      </p:sp>
    </p:spTree>
    <p:extLst>
      <p:ext uri="{BB962C8B-B14F-4D97-AF65-F5344CB8AC3E}">
        <p14:creationId xmlns:p14="http://schemas.microsoft.com/office/powerpoint/2010/main" val="10067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Terminator / Separator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There is no need to use Terminator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 = 45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 = 50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print('No Semicolons ;  in the Python')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But in other Programming Languages like C++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 = 45;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 = 50;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&lt;&lt;“There is Semicolons ;  in the C++”;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Python?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Developer</a:t>
            </a:r>
            <a:r>
              <a:rPr lang="en-US" dirty="0">
                <a:solidFill>
                  <a:srgbClr val="002060"/>
                </a:solidFill>
              </a:rPr>
              <a:t>: Guido Van Rossum on February 20, 1991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General purpose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Used in variety of fields like AI, ML, DS, DA, web development etc.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Most trended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Easy and simple syntax, readable code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Less write and get more 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Interpreted, Object Oriented Programming (OOP) and high level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Can be used to create any types of software or website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have powerful libraries to work with variety of different fields like mathematics, engineering, data science, artificial intelligence, machine learning etc.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Indentation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Indentation means a Properly Distance between Statements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Using Indentation, we can make a specific Block of Code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 cannot make a Group of Statements using Curly Braces in Function, Loop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But we will use a proper Indentation to make a Group of Statements in a Block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Raise Indentation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print()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1" y="5322627"/>
            <a:ext cx="45719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8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Indentation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7" y="1768234"/>
            <a:ext cx="10058400" cy="45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Indentation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4" y="1790250"/>
            <a:ext cx="8519922" cy="32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Indentation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5" y="1815680"/>
            <a:ext cx="9256023" cy="4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5623" y="360046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 in Python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What is Variables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Rules to Declare a Variable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Declaration and Initialization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What is Expression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Undefined Variable (variable name is not defined 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Types of Variable</a:t>
            </a:r>
          </a:p>
        </p:txBody>
      </p:sp>
    </p:spTree>
    <p:extLst>
      <p:ext uri="{BB962C8B-B14F-4D97-AF65-F5344CB8AC3E}">
        <p14:creationId xmlns:p14="http://schemas.microsoft.com/office/powerpoint/2010/main" val="35180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What is Variables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value may change during the program execution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is the container like thing, which contain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is the identifier, you have to declare and then initialize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 =  12</a:t>
            </a:r>
          </a:p>
          <a:p>
            <a:r>
              <a:rPr lang="en-US" dirty="0">
                <a:solidFill>
                  <a:srgbClr val="002060"/>
                </a:solidFill>
              </a:rPr>
              <a:t>b = 23.4</a:t>
            </a:r>
          </a:p>
          <a:p>
            <a:r>
              <a:rPr lang="en-US" dirty="0">
                <a:solidFill>
                  <a:srgbClr val="002060"/>
                </a:solidFill>
              </a:rPr>
              <a:t>name = “Faisal Hossain”</a:t>
            </a:r>
          </a:p>
          <a:p>
            <a:r>
              <a:rPr lang="en-US" dirty="0">
                <a:solidFill>
                  <a:srgbClr val="002060"/>
                </a:solidFill>
              </a:rPr>
              <a:t>print(name)</a:t>
            </a:r>
          </a:p>
          <a:p>
            <a:r>
              <a:rPr lang="en-US" dirty="0">
                <a:solidFill>
                  <a:srgbClr val="002060"/>
                </a:solidFill>
              </a:rPr>
              <a:t>print(b)</a:t>
            </a:r>
          </a:p>
          <a:p>
            <a:r>
              <a:rPr lang="en-US" dirty="0">
                <a:solidFill>
                  <a:srgbClr val="002060"/>
                </a:solidFill>
              </a:rPr>
              <a:t>print(a)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Rules to Declare a Variable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Space between two words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Special Character except _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Collection of Alphanumeric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Reserved Words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May be use of Number in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Number at the beginning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Case Sensitivity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Declaration and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Declaration: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When we write a Name of variable according to rules and regulation without providing a Value, is called Declaration of Variable. 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Initialization: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After </a:t>
            </a: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Declaration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, you need to provide a Value to the declared variable.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To Assigning a Value to Variable is called Initialization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But in Python, we do not need to declare a variable separately.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At time of the declaration, we provide Value to that variable</a:t>
            </a:r>
          </a:p>
        </p:txBody>
      </p:sp>
    </p:spTree>
    <p:extLst>
      <p:ext uri="{BB962C8B-B14F-4D97-AF65-F5344CB8AC3E}">
        <p14:creationId xmlns:p14="http://schemas.microsoft.com/office/powerpoint/2010/main" val="30088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Declaration and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But in other Programming Languages like C++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int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a; 	// Declaration 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10; 	//  Initialization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In Python</a:t>
            </a: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002060"/>
                </a:solidFill>
                <a:cs typeface="Aharoni" panose="02010803020104030203" pitchFamily="2" charset="-79"/>
              </a:rPr>
              <a:t>Example: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10 # Declaration and Initialization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 = 20 # Declaration and Initialization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77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What is Expression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is the collection of </a:t>
            </a:r>
            <a:r>
              <a:rPr lang="en-US" b="1" dirty="0">
                <a:solidFill>
                  <a:srgbClr val="002060"/>
                </a:solidFill>
              </a:rPr>
              <a:t>operator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operand.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Operator</a:t>
            </a:r>
            <a:r>
              <a:rPr lang="en-US" dirty="0">
                <a:solidFill>
                  <a:srgbClr val="002060"/>
                </a:solidFill>
              </a:rPr>
              <a:t> is the symbol that perform an operation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Operand </a:t>
            </a:r>
            <a:r>
              <a:rPr lang="en-US" dirty="0">
                <a:solidFill>
                  <a:srgbClr val="002060"/>
                </a:solidFill>
              </a:rPr>
              <a:t>is the thing or may be variable or constant, on which operation is performed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 + b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20 - 10</a:t>
            </a:r>
          </a:p>
        </p:txBody>
      </p:sp>
    </p:spTree>
    <p:extLst>
      <p:ext uri="{BB962C8B-B14F-4D97-AF65-F5344CB8AC3E}">
        <p14:creationId xmlns:p14="http://schemas.microsoft.com/office/powerpoint/2010/main" val="35442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Trending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Most used programming language in the field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Undefined Variable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variable that you did not Declare and Initialized that variable, and if you want to Call that variable.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So, you will get an Error “</a:t>
            </a:r>
            <a:r>
              <a:rPr lang="en-US" b="1" dirty="0">
                <a:solidFill>
                  <a:srgbClr val="002060"/>
                </a:solidFill>
              </a:rPr>
              <a:t>Variable Name Not Defined</a:t>
            </a:r>
            <a:r>
              <a:rPr lang="en-US" dirty="0">
                <a:solidFill>
                  <a:srgbClr val="002060"/>
                </a:solidFill>
              </a:rPr>
              <a:t>”, that is Undefined Variable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print(a) # Error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 = 10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print(b) # Value will Display </a:t>
            </a:r>
          </a:p>
        </p:txBody>
      </p:sp>
    </p:spTree>
    <p:extLst>
      <p:ext uri="{BB962C8B-B14F-4D97-AF65-F5344CB8AC3E}">
        <p14:creationId xmlns:p14="http://schemas.microsoft.com/office/powerpoint/2010/main" val="6535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Types of Variable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There are </a:t>
            </a:r>
            <a:r>
              <a:rPr lang="en-US" b="1" dirty="0">
                <a:solidFill>
                  <a:srgbClr val="002060"/>
                </a:solidFill>
              </a:rPr>
              <a:t>Two</a:t>
            </a:r>
            <a:r>
              <a:rPr lang="en-US" dirty="0">
                <a:solidFill>
                  <a:srgbClr val="002060"/>
                </a:solidFill>
              </a:rPr>
              <a:t> types of variable in Python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Global:</a:t>
            </a:r>
            <a:r>
              <a:rPr lang="en-US" dirty="0">
                <a:solidFill>
                  <a:srgbClr val="002060"/>
                </a:solidFill>
              </a:rPr>
              <a:t> The variable that is declared outside of any specific Block of Code, it have globally scope. From anywhere, we can Call.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Local:</a:t>
            </a:r>
            <a:r>
              <a:rPr lang="en-US" dirty="0">
                <a:solidFill>
                  <a:srgbClr val="002060"/>
                </a:solidFill>
              </a:rPr>
              <a:t> The variable that is declared inside of any specific Block of Code. It Have a limited scope, we can Call from only that specific Block of Code, in which it is declared. </a:t>
            </a:r>
          </a:p>
        </p:txBody>
      </p:sp>
    </p:spTree>
    <p:extLst>
      <p:ext uri="{BB962C8B-B14F-4D97-AF65-F5344CB8AC3E}">
        <p14:creationId xmlns:p14="http://schemas.microsoft.com/office/powerpoint/2010/main" val="10740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3235" y="379096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Escape Sequence &amp; Reserved Words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 Escape Sequence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These are the special Characters that are used for specific tasks</a:t>
            </a:r>
          </a:p>
          <a:p>
            <a:r>
              <a:rPr lang="en-US" dirty="0">
                <a:solidFill>
                  <a:srgbClr val="002060"/>
                </a:solidFill>
              </a:rPr>
              <a:t>For example, if you want a New Line, you have to use Escape Sequence \n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print(“Hello \n World”)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 </a:t>
            </a:r>
          </a:p>
          <a:p>
            <a:r>
              <a:rPr lang="en-US" dirty="0">
                <a:solidFill>
                  <a:srgbClr val="002060"/>
                </a:solidFill>
              </a:rPr>
              <a:t>Hello</a:t>
            </a:r>
          </a:p>
          <a:p>
            <a:r>
              <a:rPr lang="en-US" dirty="0">
                <a:solidFill>
                  <a:srgbClr val="002060"/>
                </a:solidFill>
              </a:rPr>
              <a:t>World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Without Escape Sequence </a:t>
            </a:r>
          </a:p>
          <a:p>
            <a:r>
              <a:rPr lang="en-US" dirty="0">
                <a:solidFill>
                  <a:srgbClr val="002060"/>
                </a:solidFill>
              </a:rPr>
              <a:t>print(“Hello World”)</a:t>
            </a:r>
          </a:p>
          <a:p>
            <a:r>
              <a:rPr lang="en-US" b="1" dirty="0">
                <a:solidFill>
                  <a:srgbClr val="002060"/>
                </a:solidFill>
              </a:rPr>
              <a:t>Result</a:t>
            </a:r>
          </a:p>
          <a:p>
            <a:r>
              <a:rPr lang="en-US" dirty="0">
                <a:solidFill>
                  <a:srgbClr val="002060"/>
                </a:solidFill>
              </a:rPr>
              <a:t>Hello World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Escape Sequence List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\'	Single Quote will Display 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\”	Double Quote will Display 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\\	Backslash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\\\	Two Backslashes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\n	Used for New Line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\t	To get Tab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\t\t	To Get Two Tabs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\b	To use of Backspace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\b\b	Two times use of Backspace	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 Reserved Word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These are the </a:t>
            </a:r>
            <a:r>
              <a:rPr lang="en-US" b="1" dirty="0">
                <a:solidFill>
                  <a:srgbClr val="002060"/>
                </a:solidFill>
              </a:rPr>
              <a:t>Special Word </a:t>
            </a:r>
            <a:r>
              <a:rPr lang="en-US" dirty="0">
                <a:solidFill>
                  <a:srgbClr val="002060"/>
                </a:solidFill>
              </a:rPr>
              <a:t>in any Programming Language which have a Special Meaning.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In Python, there are a List of Keywords that are used as </a:t>
            </a:r>
            <a:r>
              <a:rPr lang="en-US" b="1" dirty="0">
                <a:solidFill>
                  <a:srgbClr val="002060"/>
                </a:solidFill>
              </a:rPr>
              <a:t>Reserved Words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That Have a Special Meaning.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Like ‘if’ which is used to Make Condition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‘for’ is used to run a FOR loop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‘range’ is used to generate Sequence of Numbers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‘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’ shows the Integer Type of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17087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Reserved Word List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False			</a:t>
            </a:r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			if			raise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None			del			Import			return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True			</a:t>
            </a:r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			in			try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and			else			is			while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as			except			lambda			with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assert			finally			nonlocal		yield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Break			for			not			global	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Class			from			or 			pass 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continue	</a:t>
            </a:r>
          </a:p>
        </p:txBody>
      </p:sp>
    </p:spTree>
    <p:extLst>
      <p:ext uri="{BB962C8B-B14F-4D97-AF65-F5344CB8AC3E}">
        <p14:creationId xmlns:p14="http://schemas.microsoft.com/office/powerpoint/2010/main" val="11605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Python Trending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https://www.northeastern.edu/graduate/blog/most-popular-programming-languages/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https://www.simplilearn.com/best-programming-languages-start-learning-today-article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https://towardsdatascience.com/top-10-in-demand-programming-languages-to-learn-in-2020-4462eb7d8d3e?gi=247ba55ec03d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https://statisticstimes.com/tech/top-computer-languages.php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Different application/websites that developed with Python </a:t>
            </a:r>
          </a:p>
          <a:p>
            <a:r>
              <a:rPr lang="en-US" u="sng" dirty="0">
                <a:solidFill>
                  <a:srgbClr val="002060"/>
                </a:solidFill>
              </a:rPr>
              <a:t>https://www.botreetechnologies.com/blog/top-15-websites-built-with-python/</a:t>
            </a:r>
          </a:p>
        </p:txBody>
      </p:sp>
    </p:spTree>
    <p:extLst>
      <p:ext uri="{BB962C8B-B14F-4D97-AF65-F5344CB8AC3E}">
        <p14:creationId xmlns:p14="http://schemas.microsoft.com/office/powerpoint/2010/main" val="2238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331471"/>
            <a:ext cx="704373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Job Opportunities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Online / Remotely and Physical Jobs for Python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Jobs on Online Market Place Like Fiverr, </a:t>
            </a:r>
            <a:r>
              <a:rPr lang="en-US" dirty="0" err="1">
                <a:solidFill>
                  <a:srgbClr val="002060"/>
                </a:solidFill>
              </a:rPr>
              <a:t>Upwork</a:t>
            </a:r>
            <a:r>
              <a:rPr lang="en-US" dirty="0">
                <a:solidFill>
                  <a:srgbClr val="002060"/>
                </a:solidFill>
              </a:rPr>
              <a:t>, Freelancer etc.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https://www.linkedin.com/jobs/python-jobs?position=1&amp;pageNum=0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https://www.indeed.com/q-Python-Developer-jobs.html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https://www.python.org/jobs/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https://www.glassdoor.com/Job/us-python-jobs-SRCH_IL.0,2_IN1_KO3,9.htm</a:t>
            </a:r>
          </a:p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https://www.ziprecruiter.com/Jobs/Entry-Level-Python-Developer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Freelancing platform</a:t>
            </a: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https://www.freelancer.pk/jobs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hlinkClick r:id="rId4"/>
              </a:rPr>
              <a:t>https://www.fiverr.com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https://www.upwork.com/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Developer Salaries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Developer Get Highest Salaries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Or</a:t>
            </a:r>
            <a:r>
              <a:rPr lang="en-US" dirty="0">
                <a:solidFill>
                  <a:srgbClr val="002060"/>
                </a:solidFill>
              </a:rPr>
              <a:t> If You Start Your Own Business To Get Different Projects Related To Python, You Can Earn More Than Jobs Salaries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Getting start freelancing on </a:t>
            </a:r>
            <a:r>
              <a:rPr lang="en-US" dirty="0" err="1">
                <a:solidFill>
                  <a:srgbClr val="002060"/>
                </a:solidFill>
              </a:rPr>
              <a:t>fiverr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upwork</a:t>
            </a: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Get local projects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Create your website and provide your python services and market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http://www.salaryexplorer.com/salary-survey.php?loc=227&amp;loctype=1&amp;job=6273&amp;jobtype=3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https://www.daxx.com/blog/development-trends/python-developer-salary-usa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https://www.ziprecruiter.com/Salaries/Python-Programmer-Salary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Different Fields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Used in Variety of Fields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Artificial Intelligence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Create a system that work, behave and take decision like a human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Data Science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Using different methods to get useful information from unstructured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Data Analytics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Analysis a data in depth to get useful information to make decision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Machine Learning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The system that give response as it have experience like a human, branch of AI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Web Development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create website or web applications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2258</Words>
  <Application>Microsoft Office PowerPoint</Application>
  <PresentationFormat>Widescreen</PresentationFormat>
  <Paragraphs>355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Prof. Ahsan Habib</cp:lastModifiedBy>
  <cp:revision>333</cp:revision>
  <dcterms:created xsi:type="dcterms:W3CDTF">2021-11-08T00:20:31Z</dcterms:created>
  <dcterms:modified xsi:type="dcterms:W3CDTF">2024-10-16T07:38:10Z</dcterms:modified>
</cp:coreProperties>
</file>