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33"/>
  </p:notesMasterIdLst>
  <p:sldIdLst>
    <p:sldId id="256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267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270" r:id="rId25"/>
    <p:sldId id="258" r:id="rId26"/>
    <p:sldId id="260" r:id="rId27"/>
    <p:sldId id="261" r:id="rId28"/>
    <p:sldId id="262" r:id="rId29"/>
    <p:sldId id="263" r:id="rId30"/>
    <p:sldId id="264" r:id="rId31"/>
    <p:sldId id="30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CAA24-455C-4490-BAF0-60B0E23BD56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9ED04-ACA9-46DF-8395-79AB54EF0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68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F800B3-D891-4F54-8A41-A6A06488F67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7057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F800B3-D891-4F54-8A41-A6A06488F67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301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F800B3-D891-4F54-8A41-A6A06488F67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1573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F800B3-D891-4F54-8A41-A6A06488F67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4517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F800B3-D891-4F54-8A41-A6A06488F67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844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F800B3-D891-4F54-8A41-A6A06488F67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7822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F800B3-D891-4F54-8A41-A6A06488F67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529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solaiman@cse.green.edu.b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543674" y="2247900"/>
            <a:ext cx="5057775" cy="18668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Basic</a:t>
            </a:r>
          </a:p>
          <a:p>
            <a:pPr algn="ctr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Bahnschrift Condensed" panose="020B0502040204020203" pitchFamily="34" charset="0"/>
                <a:cs typeface="Aharoni" panose="02010803020104030203" pitchFamily="2" charset="-79"/>
              </a:rPr>
              <a:t>Data Types and Type Conversion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665208" y="735322"/>
            <a:ext cx="2193167" cy="133160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Week 2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9644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922"/>
            <a:ext cx="4762500" cy="47625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" y="5129073"/>
            <a:ext cx="4762500" cy="17289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Md. </a:t>
            </a:r>
            <a:r>
              <a:rPr lang="en-US" sz="3600" b="1" dirty="0" err="1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Solaiman</a:t>
            </a:r>
            <a:r>
              <a:rPr lang="en-US" sz="3600" b="1" dirty="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Mia</a:t>
            </a:r>
          </a:p>
          <a:p>
            <a:pPr algn="ctr"/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Assistant Professor</a:t>
            </a:r>
          </a:p>
          <a:p>
            <a:pPr algn="ctr"/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Dept. of CSE, GUB</a:t>
            </a: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Sequence Data Types (Cont.)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Tuple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It is the sequence data type in which different data type (int, float, string etc.) elements may reside. Element inside the tuple, have their own index number.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Tuple is the immutable data type, </a:t>
            </a:r>
            <a:r>
              <a:rPr lang="en-US" dirty="0" smtClean="0">
                <a:solidFill>
                  <a:srgbClr val="002060"/>
                </a:solidFill>
              </a:rPr>
              <a:t>in which </a:t>
            </a:r>
            <a:r>
              <a:rPr lang="en-US" dirty="0">
                <a:solidFill>
                  <a:srgbClr val="002060"/>
                </a:solidFill>
              </a:rPr>
              <a:t>element cannot  be changed after creation.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Syntax: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tpl</a:t>
            </a:r>
            <a:r>
              <a:rPr lang="en-US" dirty="0">
                <a:solidFill>
                  <a:srgbClr val="002060"/>
                </a:solidFill>
              </a:rPr>
              <a:t> = ()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002060"/>
                </a:solidFill>
              </a:rPr>
              <a:t>Example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2060"/>
                </a:solidFill>
              </a:rPr>
              <a:t>tpl</a:t>
            </a:r>
            <a:r>
              <a:rPr lang="en-US" dirty="0">
                <a:solidFill>
                  <a:srgbClr val="002060"/>
                </a:solidFill>
              </a:rPr>
              <a:t> = (</a:t>
            </a:r>
            <a:r>
              <a:rPr lang="en-US" dirty="0" smtClean="0">
                <a:solidFill>
                  <a:srgbClr val="002060"/>
                </a:solidFill>
              </a:rPr>
              <a:t>23,4,5,6,7,3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2060"/>
                </a:solidFill>
              </a:rPr>
              <a:t>tpl</a:t>
            </a:r>
            <a:r>
              <a:rPr lang="en-US" dirty="0">
                <a:solidFill>
                  <a:srgbClr val="002060"/>
                </a:solidFill>
              </a:rPr>
              <a:t>[1] = 14 # Where 1 is the index </a:t>
            </a:r>
            <a:r>
              <a:rPr lang="en-US" dirty="0">
                <a:solidFill>
                  <a:srgbClr val="002060"/>
                </a:solidFill>
              </a:rPr>
              <a:t>number # you will get </a:t>
            </a:r>
            <a:r>
              <a:rPr lang="en-US" dirty="0" smtClean="0">
                <a:solidFill>
                  <a:srgbClr val="002060"/>
                </a:solidFill>
              </a:rPr>
              <a:t>an error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</a:rPr>
              <a:t>print(</a:t>
            </a:r>
            <a:r>
              <a:rPr lang="en-US" dirty="0" err="1">
                <a:solidFill>
                  <a:srgbClr val="002060"/>
                </a:solidFill>
              </a:rPr>
              <a:t>tpl</a:t>
            </a:r>
            <a:r>
              <a:rPr lang="en-US" dirty="0">
                <a:solidFill>
                  <a:srgbClr val="002060"/>
                </a:solidFill>
              </a:rPr>
              <a:t>) # you will get </a:t>
            </a:r>
            <a:r>
              <a:rPr lang="en-US" dirty="0" smtClean="0">
                <a:solidFill>
                  <a:srgbClr val="002060"/>
                </a:solidFill>
              </a:rPr>
              <a:t>an </a:t>
            </a:r>
            <a:r>
              <a:rPr lang="en-US" dirty="0">
                <a:solidFill>
                  <a:srgbClr val="002060"/>
                </a:solidFill>
              </a:rPr>
              <a:t>error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75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Sequence Data Types (Cont.)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Range: </a:t>
            </a:r>
            <a:r>
              <a:rPr lang="en-US" b="1" u="sng" dirty="0">
                <a:solidFill>
                  <a:srgbClr val="002060"/>
                </a:solidFill>
              </a:rPr>
              <a:t>Short Description of Range, in later we will discuss in details about Range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We can generate number with proper sequence using range function.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Syntax: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range(start, stop, step)  # as range(1, 11, 1), it will generate number from 1 to 10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Start default is 0, if not specified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Stop have a ending value minus one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 default is 1, if not specified 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09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Sequence Data Types (Cont.)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String: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It is also  categorized in sequence data type, because it have a proper sequence having each character their own index number.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It is the collection of number, alphabetic lowercase and upper case, special number etc., in the single or double quotation, are considered to be a string. 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Str</a:t>
            </a:r>
            <a:r>
              <a:rPr lang="en-US" dirty="0">
                <a:solidFill>
                  <a:srgbClr val="002060"/>
                </a:solidFill>
              </a:rPr>
              <a:t> = “hello” 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25866" y="5309726"/>
            <a:ext cx="3300363" cy="464457"/>
            <a:chOff x="1155523" y="5631543"/>
            <a:chExt cx="4225106" cy="798286"/>
          </a:xfrm>
        </p:grpSpPr>
        <p:sp>
          <p:nvSpPr>
            <p:cNvPr id="6" name="Rectangle 5"/>
            <p:cNvSpPr/>
            <p:nvPr/>
          </p:nvSpPr>
          <p:spPr>
            <a:xfrm>
              <a:off x="1155523" y="5631543"/>
              <a:ext cx="847448" cy="798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85227" y="5631543"/>
              <a:ext cx="847448" cy="798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32675" y="5631543"/>
              <a:ext cx="847448" cy="798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62379" y="5631543"/>
              <a:ext cx="847448" cy="798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33181" y="5631543"/>
              <a:ext cx="847448" cy="798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34988" y="5774183"/>
            <a:ext cx="3300363" cy="464457"/>
            <a:chOff x="1155523" y="5631543"/>
            <a:chExt cx="4225106" cy="798286"/>
          </a:xfrm>
        </p:grpSpPr>
        <p:sp>
          <p:nvSpPr>
            <p:cNvPr id="17" name="Rectangle 16"/>
            <p:cNvSpPr/>
            <p:nvPr/>
          </p:nvSpPr>
          <p:spPr>
            <a:xfrm>
              <a:off x="1155523" y="5631543"/>
              <a:ext cx="847448" cy="798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85227" y="5631543"/>
              <a:ext cx="847448" cy="798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832675" y="5631543"/>
              <a:ext cx="847448" cy="798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62379" y="5631543"/>
              <a:ext cx="847448" cy="798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33181" y="5631543"/>
              <a:ext cx="847448" cy="798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45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Sequence Data Types (Cont.)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Example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Str1  = “How are you”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Str1  = ‘How are you’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Str2 = “””How are you“””</a:t>
            </a:r>
          </a:p>
        </p:txBody>
      </p:sp>
    </p:spTree>
    <p:extLst>
      <p:ext uri="{BB962C8B-B14F-4D97-AF65-F5344CB8AC3E}">
        <p14:creationId xmlns:p14="http://schemas.microsoft.com/office/powerpoint/2010/main" val="240071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Mapping Data Type in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err="1">
                <a:solidFill>
                  <a:srgbClr val="002060"/>
                </a:solidFill>
              </a:rPr>
              <a:t>dict</a:t>
            </a:r>
            <a:r>
              <a:rPr lang="en-US" b="1" dirty="0">
                <a:solidFill>
                  <a:srgbClr val="002060"/>
                </a:solidFill>
              </a:rPr>
              <a:t> (Dictionary) Data type: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It is the dictionary data type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In which data is stored in the </a:t>
            </a:r>
            <a:r>
              <a:rPr lang="en-US" dirty="0" err="1" smtClean="0">
                <a:solidFill>
                  <a:srgbClr val="002060"/>
                </a:solidFill>
              </a:rPr>
              <a:t>key:value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form </a:t>
            </a:r>
          </a:p>
          <a:p>
            <a:pPr>
              <a:lnSpc>
                <a:spcPct val="100000"/>
              </a:lnSpc>
            </a:pPr>
            <a:r>
              <a:rPr lang="en-US" b="1" u="sng" dirty="0">
                <a:solidFill>
                  <a:srgbClr val="002060"/>
                </a:solidFill>
              </a:rPr>
              <a:t>Example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Name: Faisal Zamir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Age: 23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City: </a:t>
            </a:r>
            <a:r>
              <a:rPr lang="en-US" dirty="0" err="1">
                <a:solidFill>
                  <a:srgbClr val="002060"/>
                </a:solidFill>
              </a:rPr>
              <a:t>Paharpur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So, this data in the Python dictionary form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2060"/>
                </a:solidFill>
              </a:rPr>
              <a:t>My_data</a:t>
            </a:r>
            <a:r>
              <a:rPr lang="en-US" dirty="0">
                <a:solidFill>
                  <a:srgbClr val="002060"/>
                </a:solidFill>
              </a:rPr>
              <a:t> = {‘</a:t>
            </a:r>
            <a:r>
              <a:rPr lang="en-US" dirty="0" err="1">
                <a:solidFill>
                  <a:srgbClr val="002060"/>
                </a:solidFill>
              </a:rPr>
              <a:t>name’:’Faisal</a:t>
            </a:r>
            <a:r>
              <a:rPr lang="en-US" dirty="0">
                <a:solidFill>
                  <a:srgbClr val="002060"/>
                </a:solidFill>
              </a:rPr>
              <a:t> Zamir’, ‘age’:23, ’city’:’</a:t>
            </a:r>
            <a:r>
              <a:rPr lang="en-US" dirty="0" err="1">
                <a:solidFill>
                  <a:srgbClr val="002060"/>
                </a:solidFill>
              </a:rPr>
              <a:t>Paharpur</a:t>
            </a:r>
            <a:r>
              <a:rPr lang="en-US" dirty="0">
                <a:solidFill>
                  <a:srgbClr val="002060"/>
                </a:solidFill>
              </a:rPr>
              <a:t>’}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89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1875" y="276881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Set Data Type in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Set Data Type: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Set is </a:t>
            </a:r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dirty="0">
                <a:solidFill>
                  <a:srgbClr val="002060"/>
                </a:solidFill>
              </a:rPr>
              <a:t>Data Type which is used to store Multiple Values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It is Unordered, Unindexed and Non Sequence Data Type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No Duplication of Items in Set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Example</a:t>
            </a:r>
          </a:p>
          <a:p>
            <a:r>
              <a:rPr lang="en-US" dirty="0">
                <a:solidFill>
                  <a:srgbClr val="002060"/>
                </a:solidFill>
              </a:rPr>
              <a:t>set  = {3,5,6,12,4,31}</a:t>
            </a:r>
          </a:p>
          <a:p>
            <a:r>
              <a:rPr lang="en-US" dirty="0" err="1">
                <a:solidFill>
                  <a:srgbClr val="002060"/>
                </a:solidFill>
              </a:rPr>
              <a:t>len</a:t>
            </a:r>
            <a:r>
              <a:rPr lang="en-US" dirty="0">
                <a:solidFill>
                  <a:srgbClr val="002060"/>
                </a:solidFill>
              </a:rPr>
              <a:t>(set) # give total element of set</a:t>
            </a:r>
          </a:p>
        </p:txBody>
      </p:sp>
    </p:spTree>
    <p:extLst>
      <p:ext uri="{BB962C8B-B14F-4D97-AF65-F5344CB8AC3E}">
        <p14:creationId xmlns:p14="http://schemas.microsoft.com/office/powerpoint/2010/main" val="238058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1875" y="276881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Boolean </a:t>
            </a: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Data 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Type</a:t>
            </a:r>
            <a:r>
              <a:rPr kumimoji="0" lang="en-US" sz="4000" b="1" i="0" u="none" strike="noStrike" kern="120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 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in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2">
            <a:no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Boolean data type in the python show two values     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True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False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When False is come: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 = “ ”</a:t>
            </a:r>
          </a:p>
          <a:p>
            <a:r>
              <a:rPr lang="en-US" sz="2000" dirty="0">
                <a:solidFill>
                  <a:srgbClr val="002060"/>
                </a:solidFill>
              </a:rPr>
              <a:t>print(bool(a))  # False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 = False</a:t>
            </a:r>
          </a:p>
          <a:p>
            <a:r>
              <a:rPr lang="en-US" sz="2000" dirty="0">
                <a:solidFill>
                  <a:srgbClr val="002060"/>
                </a:solidFill>
              </a:rPr>
              <a:t>print(bool(a))  # False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 = 0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print(bool(a))  # False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 = {}</a:t>
            </a:r>
          </a:p>
          <a:p>
            <a:r>
              <a:rPr lang="en-US" sz="2000" dirty="0">
                <a:solidFill>
                  <a:srgbClr val="002060"/>
                </a:solidFill>
              </a:rPr>
              <a:t>print(bool(a))  # False</a:t>
            </a:r>
          </a:p>
          <a:p>
            <a:r>
              <a:rPr lang="en-US" sz="2000" dirty="0">
                <a:solidFill>
                  <a:srgbClr val="002060"/>
                </a:solidFill>
              </a:rPr>
              <a:t>	a = ()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            print(bool(a))  # False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            a = []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            print(bool(a))  # False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98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1875" y="276881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Boolean Data Type in Python (Cont.) 	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When True is come:</a:t>
            </a:r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a = “Hi”</a:t>
            </a:r>
          </a:p>
          <a:p>
            <a:r>
              <a:rPr lang="en-US" sz="2000" dirty="0">
                <a:solidFill>
                  <a:srgbClr val="002060"/>
                </a:solidFill>
              </a:rPr>
              <a:t>print(bool(a))  # True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 = True</a:t>
            </a:r>
          </a:p>
          <a:p>
            <a:r>
              <a:rPr lang="en-US" sz="2000" dirty="0">
                <a:solidFill>
                  <a:srgbClr val="002060"/>
                </a:solidFill>
              </a:rPr>
              <a:t>print(bool(a))  # True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 = 10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print(bool(a))  # True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 = {‘</a:t>
            </a:r>
            <a:r>
              <a:rPr lang="en-US" sz="2000" dirty="0" err="1">
                <a:solidFill>
                  <a:srgbClr val="002060"/>
                </a:solidFill>
              </a:rPr>
              <a:t>name’:’Faisal</a:t>
            </a:r>
            <a:r>
              <a:rPr lang="en-US" sz="2000" dirty="0">
                <a:solidFill>
                  <a:srgbClr val="002060"/>
                </a:solidFill>
              </a:rPr>
              <a:t>’}</a:t>
            </a:r>
          </a:p>
          <a:p>
            <a:r>
              <a:rPr lang="en-US" sz="2000" dirty="0">
                <a:solidFill>
                  <a:srgbClr val="002060"/>
                </a:solidFill>
              </a:rPr>
              <a:t>print(bool(a))  # True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 = (2,4,5,6)</a:t>
            </a:r>
          </a:p>
          <a:p>
            <a:r>
              <a:rPr lang="en-US" sz="2000" dirty="0">
                <a:solidFill>
                  <a:srgbClr val="002060"/>
                </a:solidFill>
              </a:rPr>
              <a:t>print(bool(a))  # True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44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1875" y="276881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Binary Data Types in Python	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Bytes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rgbClr val="002060"/>
                </a:solidFill>
              </a:rPr>
              <a:t>Bytearray</a:t>
            </a:r>
            <a:endParaRPr lang="en-US" b="1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rgbClr val="002060"/>
                </a:solidFill>
              </a:rPr>
              <a:t>Memoryview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62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1875" y="276881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Binary Data Types	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2060"/>
                </a:solidFill>
              </a:rPr>
              <a:t>Bytes: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Convert object to Byte object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Convert object to empty byte 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Byte return an object which cannot be changed 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Byte method convert object to immutable type 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2060"/>
                </a:solidFill>
              </a:rPr>
              <a:t>Syntax: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bytes(</a:t>
            </a:r>
            <a:r>
              <a:rPr lang="en-US" dirty="0" err="1">
                <a:solidFill>
                  <a:srgbClr val="002060"/>
                </a:solidFill>
              </a:rPr>
              <a:t>src</a:t>
            </a:r>
            <a:r>
              <a:rPr lang="en-US" dirty="0">
                <a:solidFill>
                  <a:srgbClr val="002060"/>
                </a:solidFill>
              </a:rPr>
              <a:t>, encoding, error)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2060"/>
                </a:solidFill>
              </a:rPr>
              <a:t>Parameters: 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2060"/>
                </a:solidFill>
              </a:rPr>
              <a:t>src</a:t>
            </a:r>
            <a:r>
              <a:rPr lang="en-US" dirty="0">
                <a:solidFill>
                  <a:srgbClr val="002060"/>
                </a:solidFill>
              </a:rPr>
              <a:t>: 		It define object, which will convert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encoding :	If object is string, then it encode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error:	Display error, if error occur while converting string to byte</a:t>
            </a:r>
          </a:p>
        </p:txBody>
      </p:sp>
    </p:spTree>
    <p:extLst>
      <p:ext uri="{BB962C8B-B14F-4D97-AF65-F5344CB8AC3E}">
        <p14:creationId xmlns:p14="http://schemas.microsoft.com/office/powerpoint/2010/main" val="410574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12292" y="156949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Types in Python 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08600" y="1344068"/>
            <a:ext cx="10515600" cy="5356983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>
                <a:solidFill>
                  <a:srgbClr val="002060"/>
                </a:solidFill>
              </a:rPr>
              <a:t>Part-1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2060"/>
                </a:solidFill>
              </a:rPr>
              <a:t>Data Types in Python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2060"/>
                </a:solidFill>
              </a:rPr>
              <a:t>Mutable and Immutable Data Type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2060"/>
                </a:solidFill>
              </a:rPr>
              <a:t>Sequence and Non Sequence Data Type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2060"/>
                </a:solidFill>
              </a:rPr>
              <a:t>Different Categories of Data Type in Python</a:t>
            </a:r>
          </a:p>
          <a:p>
            <a:pPr>
              <a:lnSpc>
                <a:spcPct val="150000"/>
              </a:lnSpc>
            </a:pPr>
            <a:r>
              <a:rPr lang="en-US" sz="2000" b="1" u="sng" dirty="0">
                <a:solidFill>
                  <a:srgbClr val="002060"/>
                </a:solidFill>
              </a:rPr>
              <a:t>Part-2</a:t>
            </a:r>
            <a:endParaRPr lang="en-US" sz="2000" b="1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2060"/>
                </a:solidFill>
              </a:rPr>
              <a:t>Text Based Data Type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2060"/>
                </a:solidFill>
              </a:rPr>
              <a:t>Numeric or Number Data Types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2060"/>
                </a:solidFill>
              </a:rPr>
              <a:t>Sequence Data Types</a:t>
            </a:r>
          </a:p>
          <a:p>
            <a:pPr>
              <a:lnSpc>
                <a:spcPct val="150000"/>
              </a:lnSpc>
            </a:pPr>
            <a:r>
              <a:rPr lang="en-US" sz="2000" b="1" u="sng" dirty="0">
                <a:solidFill>
                  <a:srgbClr val="002060"/>
                </a:solidFill>
              </a:rPr>
              <a:t>Part-3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2060"/>
                </a:solidFill>
              </a:rPr>
              <a:t>Mapping Data Type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2060"/>
                </a:solidFill>
              </a:rPr>
              <a:t>Set Data Types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2060"/>
                </a:solidFill>
              </a:rPr>
              <a:t>Boolean Data Type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2060"/>
                </a:solidFill>
              </a:rPr>
              <a:t>Binary Data Types</a:t>
            </a:r>
          </a:p>
        </p:txBody>
      </p:sp>
    </p:spTree>
    <p:extLst>
      <p:ext uri="{BB962C8B-B14F-4D97-AF65-F5344CB8AC3E}">
        <p14:creationId xmlns:p14="http://schemas.microsoft.com/office/powerpoint/2010/main" val="424655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1875" y="276881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Binary Data Types (Cont.)	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2060"/>
                </a:solidFill>
              </a:rPr>
              <a:t>Convert string to object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2060"/>
                </a:solidFill>
              </a:rPr>
              <a:t>site_string</a:t>
            </a:r>
            <a:r>
              <a:rPr lang="en-US" dirty="0">
                <a:solidFill>
                  <a:srgbClr val="002060"/>
                </a:solidFill>
              </a:rPr>
              <a:t> = "Jafricode.com"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byte = bytes(</a:t>
            </a:r>
            <a:r>
              <a:rPr lang="en-US" dirty="0" err="1">
                <a:solidFill>
                  <a:srgbClr val="002060"/>
                </a:solidFill>
              </a:rPr>
              <a:t>site_string</a:t>
            </a:r>
            <a:r>
              <a:rPr lang="en-US" dirty="0">
                <a:solidFill>
                  <a:srgbClr val="002060"/>
                </a:solidFill>
              </a:rPr>
              <a:t>, 'utf-8')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print(byte)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2060"/>
                </a:solidFill>
              </a:rPr>
              <a:t>Convert int to object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2060"/>
                </a:solidFill>
              </a:rPr>
              <a:t>num</a:t>
            </a:r>
            <a:r>
              <a:rPr lang="en-US" dirty="0">
                <a:solidFill>
                  <a:srgbClr val="002060"/>
                </a:solidFill>
              </a:rPr>
              <a:t> = 3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2060"/>
                </a:solidFill>
              </a:rPr>
              <a:t>ans</a:t>
            </a:r>
            <a:r>
              <a:rPr lang="en-US" dirty="0">
                <a:solidFill>
                  <a:srgbClr val="002060"/>
                </a:solidFill>
              </a:rPr>
              <a:t> = bytes(</a:t>
            </a:r>
            <a:r>
              <a:rPr lang="en-US" dirty="0" err="1">
                <a:solidFill>
                  <a:srgbClr val="002060"/>
                </a:solidFill>
              </a:rPr>
              <a:t>num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print(</a:t>
            </a:r>
            <a:r>
              <a:rPr lang="en-US" dirty="0" err="1">
                <a:solidFill>
                  <a:srgbClr val="002060"/>
                </a:solidFill>
              </a:rPr>
              <a:t>ans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437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1875" y="276881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Binary Data Types</a:t>
            </a: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 (Cont.)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	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2060"/>
                </a:solidFill>
              </a:rPr>
              <a:t>Byte method have no parameter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print(bytes())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2060"/>
                </a:solidFill>
              </a:rPr>
              <a:t>Working with </a:t>
            </a:r>
            <a:r>
              <a:rPr lang="en-US" b="1" dirty="0" err="1">
                <a:solidFill>
                  <a:srgbClr val="002060"/>
                </a:solidFill>
              </a:rPr>
              <a:t>iterable</a:t>
            </a:r>
            <a:r>
              <a:rPr lang="en-US" b="1" dirty="0">
                <a:solidFill>
                  <a:srgbClr val="002060"/>
                </a:solidFill>
              </a:rPr>
              <a:t> object</a:t>
            </a:r>
            <a:r>
              <a:rPr lang="en-US" dirty="0">
                <a:solidFill>
                  <a:srgbClr val="00206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2060"/>
                </a:solidFill>
              </a:rPr>
              <a:t>tple</a:t>
            </a:r>
            <a:r>
              <a:rPr lang="en-US" dirty="0">
                <a:solidFill>
                  <a:srgbClr val="002060"/>
                </a:solidFill>
              </a:rPr>
              <a:t> = (3, 12, 23, 14, 15)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print (</a:t>
            </a:r>
            <a:r>
              <a:rPr lang="en-US" dirty="0" err="1">
                <a:solidFill>
                  <a:srgbClr val="002060"/>
                </a:solidFill>
              </a:rPr>
              <a:t>str</a:t>
            </a:r>
            <a:r>
              <a:rPr lang="en-US" dirty="0">
                <a:solidFill>
                  <a:srgbClr val="002060"/>
                </a:solidFill>
              </a:rPr>
              <a:t>(bytes(</a:t>
            </a:r>
            <a:r>
              <a:rPr lang="en-US" dirty="0" err="1">
                <a:solidFill>
                  <a:srgbClr val="002060"/>
                </a:solidFill>
              </a:rPr>
              <a:t>tple</a:t>
            </a:r>
            <a:r>
              <a:rPr lang="en-US" dirty="0">
                <a:solidFill>
                  <a:srgbClr val="002060"/>
                </a:solidFill>
              </a:rPr>
              <a:t>)))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6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1875" y="276881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Binary Data Types (Cont.)	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dirty="0" err="1">
                <a:solidFill>
                  <a:srgbClr val="002060"/>
                </a:solidFill>
              </a:rPr>
              <a:t>Bytearray</a:t>
            </a:r>
            <a:r>
              <a:rPr lang="en-US" b="1" dirty="0">
                <a:solidFill>
                  <a:srgbClr val="002060"/>
                </a:solidFill>
              </a:rPr>
              <a:t>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It return array of bytes 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2060"/>
                </a:solidFill>
              </a:rPr>
              <a:t>Bytearray</a:t>
            </a:r>
            <a:r>
              <a:rPr lang="en-US" dirty="0">
                <a:solidFill>
                  <a:srgbClr val="002060"/>
                </a:solidFill>
              </a:rPr>
              <a:t> return an object which can be changed 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2060"/>
                </a:solidFill>
              </a:rPr>
              <a:t>Bytearray</a:t>
            </a:r>
            <a:r>
              <a:rPr lang="en-US" dirty="0">
                <a:solidFill>
                  <a:srgbClr val="002060"/>
                </a:solidFill>
              </a:rPr>
              <a:t> method convert object to mutable type 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2060"/>
                </a:solidFill>
              </a:rPr>
              <a:t>Syntax: 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2060"/>
                </a:solidFill>
              </a:rPr>
              <a:t>bytearray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src</a:t>
            </a:r>
            <a:r>
              <a:rPr lang="en-US" dirty="0">
                <a:solidFill>
                  <a:srgbClr val="002060"/>
                </a:solidFill>
              </a:rPr>
              <a:t>, encoding, error)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2060"/>
                </a:solidFill>
              </a:rPr>
              <a:t>Parameters: 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2060"/>
                </a:solidFill>
              </a:rPr>
              <a:t>src</a:t>
            </a:r>
            <a:r>
              <a:rPr lang="en-US" dirty="0">
                <a:solidFill>
                  <a:srgbClr val="002060"/>
                </a:solidFill>
              </a:rPr>
              <a:t>: 		It define object, which will convert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encoding :	If object is string, then it encode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error:	Display error, if error occur while converting string to </a:t>
            </a:r>
            <a:r>
              <a:rPr lang="en-US" dirty="0" err="1">
                <a:solidFill>
                  <a:srgbClr val="002060"/>
                </a:solidFill>
              </a:rPr>
              <a:t>bytearray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18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1875" y="276881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Binary Data Types (Cont.)	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2060"/>
                </a:solidFill>
              </a:rPr>
              <a:t>String to array of bytes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2060"/>
                </a:solidFill>
              </a:rPr>
              <a:t>str_site</a:t>
            </a:r>
            <a:r>
              <a:rPr lang="en-US" dirty="0">
                <a:solidFill>
                  <a:srgbClr val="002060"/>
                </a:solidFill>
              </a:rPr>
              <a:t> = "JafriCode.com"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arr1 = </a:t>
            </a:r>
            <a:r>
              <a:rPr lang="en-US" dirty="0" err="1">
                <a:solidFill>
                  <a:srgbClr val="002060"/>
                </a:solidFill>
              </a:rPr>
              <a:t>bytearray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str_site</a:t>
            </a:r>
            <a:r>
              <a:rPr lang="en-US" dirty="0">
                <a:solidFill>
                  <a:srgbClr val="002060"/>
                </a:solidFill>
              </a:rPr>
              <a:t>, 'utf-8')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arr2 = </a:t>
            </a:r>
            <a:r>
              <a:rPr lang="en-US" dirty="0" err="1">
                <a:solidFill>
                  <a:srgbClr val="002060"/>
                </a:solidFill>
              </a:rPr>
              <a:t>bytearray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str_site</a:t>
            </a:r>
            <a:r>
              <a:rPr lang="en-US" dirty="0">
                <a:solidFill>
                  <a:srgbClr val="002060"/>
                </a:solidFill>
              </a:rPr>
              <a:t>, 'utf-16')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print(arr1)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print(arr2)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2060"/>
                </a:solidFill>
              </a:rPr>
              <a:t>Number to array of given size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size = 2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2060"/>
                </a:solidFill>
              </a:rPr>
              <a:t>arr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2060"/>
                </a:solidFill>
              </a:rPr>
              <a:t>bytearray</a:t>
            </a:r>
            <a:r>
              <a:rPr lang="en-US" dirty="0">
                <a:solidFill>
                  <a:srgbClr val="002060"/>
                </a:solidFill>
              </a:rPr>
              <a:t>(size)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print(</a:t>
            </a:r>
            <a:r>
              <a:rPr lang="en-US" dirty="0" err="1">
                <a:solidFill>
                  <a:srgbClr val="002060"/>
                </a:solidFill>
              </a:rPr>
              <a:t>arr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279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1875" y="276881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Binary Data Types</a:t>
            </a: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 (Cont.)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u="sng" dirty="0" err="1">
                <a:solidFill>
                  <a:srgbClr val="002060"/>
                </a:solidFill>
              </a:rPr>
              <a:t>Memoryview</a:t>
            </a:r>
            <a:endParaRPr lang="en-US" b="1" u="sng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It is a safe way to expose the buffer protocol in Python.</a:t>
            </a:r>
          </a:p>
          <a:p>
            <a:pPr>
              <a:lnSpc>
                <a:spcPct val="100000"/>
              </a:lnSpc>
            </a:pPr>
            <a:r>
              <a:rPr lang="en-US" b="1" u="sng" dirty="0">
                <a:solidFill>
                  <a:srgbClr val="002060"/>
                </a:solidFill>
              </a:rPr>
              <a:t>Example: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2060"/>
                </a:solidFill>
              </a:rPr>
              <a:t>byte_array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2060"/>
                </a:solidFill>
              </a:rPr>
              <a:t>bytearray</a:t>
            </a:r>
            <a:r>
              <a:rPr lang="en-US" dirty="0">
                <a:solidFill>
                  <a:srgbClr val="002060"/>
                </a:solidFill>
              </a:rPr>
              <a:t>('</a:t>
            </a:r>
            <a:r>
              <a:rPr lang="en-US" dirty="0" err="1">
                <a:solidFill>
                  <a:srgbClr val="002060"/>
                </a:solidFill>
              </a:rPr>
              <a:t>JafriCode</a:t>
            </a:r>
            <a:r>
              <a:rPr lang="en-US" dirty="0">
                <a:solidFill>
                  <a:srgbClr val="002060"/>
                </a:solidFill>
              </a:rPr>
              <a:t>', 'utf-8')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2060"/>
                </a:solidFill>
              </a:rPr>
              <a:t>m_view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2060"/>
                </a:solidFill>
              </a:rPr>
              <a:t>memoryview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byte_array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print(</a:t>
            </a:r>
            <a:r>
              <a:rPr lang="en-US" dirty="0" err="1">
                <a:solidFill>
                  <a:srgbClr val="002060"/>
                </a:solidFill>
              </a:rPr>
              <a:t>m_view</a:t>
            </a:r>
            <a:r>
              <a:rPr lang="en-US" dirty="0">
                <a:solidFill>
                  <a:srgbClr val="002060"/>
                </a:solidFill>
              </a:rPr>
              <a:t>[0])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print(list(</a:t>
            </a:r>
            <a:r>
              <a:rPr lang="en-US" dirty="0" err="1">
                <a:solidFill>
                  <a:srgbClr val="002060"/>
                </a:solidFill>
              </a:rPr>
              <a:t>m_view</a:t>
            </a:r>
            <a:r>
              <a:rPr lang="en-US" dirty="0">
                <a:solidFill>
                  <a:srgbClr val="002060"/>
                </a:solidFill>
              </a:rPr>
              <a:t>[0:]))</a:t>
            </a:r>
          </a:p>
        </p:txBody>
      </p:sp>
    </p:spTree>
    <p:extLst>
      <p:ext uri="{BB962C8B-B14F-4D97-AF65-F5344CB8AC3E}">
        <p14:creationId xmlns:p14="http://schemas.microsoft.com/office/powerpoint/2010/main" val="102541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53235" y="317403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Type Conversion in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Type Method to Find Type of Data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Type Conversion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Implicit and Explicit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Implicit Example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Explicit Example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Example Concatenate String with Number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Type Method to Find Type of Data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type() </a:t>
            </a:r>
            <a:r>
              <a:rPr lang="en-US" dirty="0">
                <a:solidFill>
                  <a:srgbClr val="002060"/>
                </a:solidFill>
              </a:rPr>
              <a:t>method is used to find type of data in Python.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>
                <a:solidFill>
                  <a:srgbClr val="002060"/>
                </a:solidFill>
              </a:rPr>
              <a:t>a = 20</a:t>
            </a:r>
          </a:p>
          <a:p>
            <a:r>
              <a:rPr lang="en-US" dirty="0">
                <a:solidFill>
                  <a:srgbClr val="002060"/>
                </a:solidFill>
              </a:rPr>
              <a:t>type(a) # give </a:t>
            </a:r>
            <a:r>
              <a:rPr lang="en-US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data type</a:t>
            </a:r>
          </a:p>
          <a:p>
            <a:r>
              <a:rPr lang="en-US" dirty="0">
                <a:solidFill>
                  <a:srgbClr val="002060"/>
                </a:solidFill>
              </a:rPr>
              <a:t>b = 20.3</a:t>
            </a:r>
          </a:p>
          <a:p>
            <a:r>
              <a:rPr lang="en-US" dirty="0">
                <a:solidFill>
                  <a:srgbClr val="002060"/>
                </a:solidFill>
              </a:rPr>
              <a:t>type(b) # give float data type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Type Conversion in Python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In Python, one data type can be converted to another data type that is called type casting or type conversion. </a:t>
            </a:r>
          </a:p>
          <a:p>
            <a:r>
              <a:rPr lang="en-US" dirty="0">
                <a:solidFill>
                  <a:srgbClr val="002060"/>
                </a:solidFill>
              </a:rPr>
              <a:t>There are two types of type casting: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Implicit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Explicit</a:t>
            </a:r>
          </a:p>
        </p:txBody>
      </p:sp>
    </p:spTree>
    <p:extLst>
      <p:ext uri="{BB962C8B-B14F-4D97-AF65-F5344CB8AC3E}">
        <p14:creationId xmlns:p14="http://schemas.microsoft.com/office/powerpoint/2010/main" val="34235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Implicit Type Conversion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Implicit: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It is the type casting, in which one data type is converted to another  data type automatically when need.</a:t>
            </a:r>
            <a:r>
              <a:rPr lang="en-US" b="1" dirty="0">
                <a:solidFill>
                  <a:srgbClr val="00206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v1 = 3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print(type(v1)) # it will display </a:t>
            </a:r>
            <a:r>
              <a:rPr lang="en-US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type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v1 = v1  + 4.4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print(type(v1)) # it will display float type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12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Explicit Type Conversion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Explicit: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It is the type casting, in which one data type is converted to another data type by user (developer).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Some time, developer wants to convert data type, here developer uses explicit type conversion.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str</a:t>
            </a:r>
            <a:r>
              <a:rPr lang="en-US" dirty="0">
                <a:solidFill>
                  <a:srgbClr val="002060"/>
                </a:solidFill>
              </a:rPr>
              <a:t> = ‘32’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print(type(str)) # its type will be string 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c_str</a:t>
            </a:r>
            <a:r>
              <a:rPr lang="en-US" dirty="0">
                <a:solidFill>
                  <a:srgbClr val="002060"/>
                </a:solidFill>
              </a:rPr>
              <a:t>  = </a:t>
            </a:r>
            <a:r>
              <a:rPr lang="en-US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str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print(type(</a:t>
            </a:r>
            <a:r>
              <a:rPr lang="en-US" dirty="0" err="1">
                <a:solidFill>
                  <a:srgbClr val="002060"/>
                </a:solidFill>
              </a:rPr>
              <a:t>c_str</a:t>
            </a:r>
            <a:r>
              <a:rPr lang="en-US" dirty="0">
                <a:solidFill>
                  <a:srgbClr val="002060"/>
                </a:solidFill>
              </a:rPr>
              <a:t>)) # its type will be integer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30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96466" y="290529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Data Types in Python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Data Type means Type of Data; which Type of Data you are working with.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There are different Type of Data we used in the Programming like Number, Text Based, Date,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So, we have to inform to a Compiler or Interpreter about Data Type </a:t>
            </a:r>
          </a:p>
          <a:p>
            <a:r>
              <a:rPr lang="en-US" b="1" u="sng" dirty="0">
                <a:solidFill>
                  <a:srgbClr val="002060"/>
                </a:solidFill>
              </a:rPr>
              <a:t>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1232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3.43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“Hello, How Are You”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True and False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10/03/2024</a:t>
            </a:r>
          </a:p>
        </p:txBody>
      </p:sp>
    </p:spTree>
    <p:extLst>
      <p:ext uri="{BB962C8B-B14F-4D97-AF65-F5344CB8AC3E}">
        <p14:creationId xmlns:p14="http://schemas.microsoft.com/office/powerpoint/2010/main" val="243021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Example Concatenate String with Number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We cannot concatenate string </a:t>
            </a:r>
            <a:r>
              <a:rPr lang="en-US">
                <a:solidFill>
                  <a:srgbClr val="002060"/>
                </a:solidFill>
              </a:rPr>
              <a:t>with number.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print(‘value’ + 123) # raise error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We have to convert integer data type of number to string number as ‘123’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print(‘value’ + </a:t>
            </a:r>
            <a:r>
              <a:rPr lang="en-US" dirty="0" err="1">
                <a:solidFill>
                  <a:srgbClr val="002060"/>
                </a:solidFill>
              </a:rPr>
              <a:t>str</a:t>
            </a:r>
            <a:r>
              <a:rPr lang="en-US" dirty="0">
                <a:solidFill>
                  <a:srgbClr val="002060"/>
                </a:solidFill>
              </a:rPr>
              <a:t>(123)) # it will concatenate </a:t>
            </a:r>
          </a:p>
        </p:txBody>
      </p:sp>
    </p:spTree>
    <p:extLst>
      <p:ext uri="{BB962C8B-B14F-4D97-AF65-F5344CB8AC3E}">
        <p14:creationId xmlns:p14="http://schemas.microsoft.com/office/powerpoint/2010/main" val="299965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27606" y="1434906"/>
            <a:ext cx="5289452" cy="23745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Thank You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9644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975" y="2095500"/>
            <a:ext cx="4762500" cy="47625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0" y="5129073"/>
            <a:ext cx="6288257" cy="17289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Contact Me: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  <a:hlinkClick r:id="rId3"/>
              </a:rPr>
              <a:t>solaiman@cse.green.edu.bd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451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96466" y="290529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Mutable and Immutable </a:t>
            </a:r>
            <a:r>
              <a:rPr lang="en-US" sz="32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ata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 </a:t>
            </a:r>
            <a:r>
              <a:rPr lang="en-US" sz="32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ype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Mutable:</a:t>
            </a:r>
          </a:p>
          <a:p>
            <a:r>
              <a:rPr lang="en-US" dirty="0">
                <a:solidFill>
                  <a:srgbClr val="002060"/>
                </a:solidFill>
              </a:rPr>
              <a:t>We can Change or Modify values of Mutable Data Type Value after creating </a:t>
            </a:r>
          </a:p>
          <a:p>
            <a:r>
              <a:rPr lang="en-US" dirty="0">
                <a:solidFill>
                  <a:srgbClr val="002060"/>
                </a:solidFill>
              </a:rPr>
              <a:t>List, Dictionary etc.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Immutable:</a:t>
            </a:r>
          </a:p>
          <a:p>
            <a:r>
              <a:rPr lang="en-US" dirty="0">
                <a:solidFill>
                  <a:srgbClr val="002060"/>
                </a:solidFill>
              </a:rPr>
              <a:t>We cannot Change or Modify values of Immutable Data Type Value after creating</a:t>
            </a:r>
          </a:p>
          <a:p>
            <a:r>
              <a:rPr lang="en-US" dirty="0">
                <a:solidFill>
                  <a:srgbClr val="002060"/>
                </a:solidFill>
              </a:rPr>
              <a:t>Int, Float, Decimal, Bool, String, Tuple, and Range. </a:t>
            </a:r>
          </a:p>
        </p:txBody>
      </p:sp>
    </p:spTree>
    <p:extLst>
      <p:ext uri="{BB962C8B-B14F-4D97-AF65-F5344CB8AC3E}">
        <p14:creationId xmlns:p14="http://schemas.microsoft.com/office/powerpoint/2010/main" val="33960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96466" y="290529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Sequence and Non Sequence </a:t>
            </a:r>
            <a:r>
              <a:rPr lang="en-US" sz="32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ata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 </a:t>
            </a:r>
            <a:r>
              <a:rPr lang="en-US" sz="32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ype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Sequence Data Type</a:t>
            </a:r>
          </a:p>
          <a:p>
            <a:r>
              <a:rPr lang="en-US" dirty="0">
                <a:solidFill>
                  <a:srgbClr val="002060"/>
                </a:solidFill>
              </a:rPr>
              <a:t>The Data Type in which items are organized in well form. Each items have their own Index Number like List, Tuple, String etc.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Non Sequence Data Type</a:t>
            </a:r>
          </a:p>
          <a:p>
            <a:r>
              <a:rPr lang="en-US" dirty="0">
                <a:solidFill>
                  <a:srgbClr val="002060"/>
                </a:solidFill>
              </a:rPr>
              <a:t>The items are not arranged in well organized form in Non Sequence Data Type like Set and Dictionary.</a:t>
            </a:r>
          </a:p>
        </p:txBody>
      </p:sp>
    </p:spTree>
    <p:extLst>
      <p:ext uri="{BB962C8B-B14F-4D97-AF65-F5344CB8AC3E}">
        <p14:creationId xmlns:p14="http://schemas.microsoft.com/office/powerpoint/2010/main" val="64299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96466" y="290529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Different Categories of Data Type in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Text Based Data Type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Numeric or Number Data Types	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Sequence Data Types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Mapping Data Type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Set Data Types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Boolean Data Type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Binary Data Types</a:t>
            </a:r>
          </a:p>
        </p:txBody>
      </p:sp>
    </p:spTree>
    <p:extLst>
      <p:ext uri="{BB962C8B-B14F-4D97-AF65-F5344CB8AC3E}">
        <p14:creationId xmlns:p14="http://schemas.microsoft.com/office/powerpoint/2010/main" val="224856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Text Based Data Type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String: </a:t>
            </a:r>
            <a:r>
              <a:rPr lang="en-US" b="1" u="sng" dirty="0">
                <a:solidFill>
                  <a:srgbClr val="002060"/>
                </a:solidFill>
              </a:rPr>
              <a:t>Short Description of String, in later we will discuss in details about String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It is the collection of number, alphabetic lowercase and upper case, special number etc., in the single or double quotation, are </a:t>
            </a:r>
            <a:r>
              <a:rPr lang="en-US" dirty="0" smtClean="0">
                <a:solidFill>
                  <a:srgbClr val="002060"/>
                </a:solidFill>
              </a:rPr>
              <a:t>considered </a:t>
            </a:r>
            <a:r>
              <a:rPr lang="en-US" dirty="0">
                <a:solidFill>
                  <a:srgbClr val="002060"/>
                </a:solidFill>
              </a:rPr>
              <a:t>to be a String.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Example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Str1  = “How are you”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Str2  = ‘How are you’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Str3 = “””How are you“””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Without assigning to a variable, it will consider a comment as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“”” Multiline Comment in Python “””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1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Numeric or Number Data Types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2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002060"/>
                </a:solidFill>
              </a:rPr>
              <a:t>Int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Whole number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Positive or Negative number</a:t>
            </a: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rgbClr val="002060"/>
                </a:solidFill>
              </a:rPr>
              <a:t>Example</a:t>
            </a:r>
            <a:r>
              <a:rPr lang="en-US" u="sng" dirty="0">
                <a:solidFill>
                  <a:srgbClr val="00206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23, 434, -34, -1334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Float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Fraction number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Pointing number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 ^ power number</a:t>
            </a: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rgbClr val="002060"/>
                </a:solidFill>
              </a:rPr>
              <a:t>Example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23.434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-544.43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3.4 x 10</a:t>
            </a:r>
            <a:r>
              <a:rPr lang="en-US" baseline="30000" dirty="0">
                <a:solidFill>
                  <a:srgbClr val="002060"/>
                </a:solidFill>
              </a:rPr>
              <a:t>32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Complex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The number in the form  of x + </a:t>
            </a:r>
            <a:r>
              <a:rPr lang="en-US" dirty="0" err="1">
                <a:solidFill>
                  <a:srgbClr val="002060"/>
                </a:solidFill>
              </a:rPr>
              <a:t>yj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Where x is the real part and </a:t>
            </a:r>
            <a:r>
              <a:rPr lang="en-US" dirty="0" err="1">
                <a:solidFill>
                  <a:srgbClr val="002060"/>
                </a:solidFill>
              </a:rPr>
              <a:t>yj</a:t>
            </a:r>
            <a:r>
              <a:rPr lang="en-US" dirty="0">
                <a:solidFill>
                  <a:srgbClr val="002060"/>
                </a:solidFill>
              </a:rPr>
              <a:t> is the imaginary part.</a:t>
            </a: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rgbClr val="002060"/>
                </a:solidFill>
              </a:rPr>
              <a:t>Example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3 + 3j</a:t>
            </a:r>
          </a:p>
        </p:txBody>
      </p:sp>
    </p:spTree>
    <p:extLst>
      <p:ext uri="{BB962C8B-B14F-4D97-AF65-F5344CB8AC3E}">
        <p14:creationId xmlns:p14="http://schemas.microsoft.com/office/powerpoint/2010/main" val="33216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Sequence Data Types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002060"/>
                </a:solidFill>
              </a:rPr>
              <a:t>List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</a:rPr>
              <a:t>It is the sequence data type in which different data type (int, float, string etc.) elements may reside. Element inside the list, have their own index number.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</a:rPr>
              <a:t>List is the mutable data type, </a:t>
            </a:r>
            <a:r>
              <a:rPr lang="en-US" dirty="0" smtClean="0">
                <a:solidFill>
                  <a:srgbClr val="002060"/>
                </a:solidFill>
              </a:rPr>
              <a:t>in which </a:t>
            </a:r>
            <a:r>
              <a:rPr lang="en-US" dirty="0">
                <a:solidFill>
                  <a:srgbClr val="002060"/>
                </a:solidFill>
              </a:rPr>
              <a:t>element may change after creation.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002060"/>
                </a:solidFill>
              </a:rPr>
              <a:t>Syntax: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2060"/>
                </a:solidFill>
              </a:rPr>
              <a:t>lst</a:t>
            </a:r>
            <a:r>
              <a:rPr lang="en-US" dirty="0">
                <a:solidFill>
                  <a:srgbClr val="002060"/>
                </a:solidFill>
              </a:rPr>
              <a:t> = []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002060"/>
                </a:solidFill>
              </a:rPr>
              <a:t>Example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2060"/>
                </a:solidFill>
              </a:rPr>
              <a:t>lst</a:t>
            </a:r>
            <a:r>
              <a:rPr lang="en-US" dirty="0">
                <a:solidFill>
                  <a:srgbClr val="002060"/>
                </a:solidFill>
              </a:rPr>
              <a:t> = [</a:t>
            </a:r>
            <a:r>
              <a:rPr lang="en-US" dirty="0" smtClean="0">
                <a:solidFill>
                  <a:srgbClr val="002060"/>
                </a:solidFill>
              </a:rPr>
              <a:t>23,4,5,6,7,3</a:t>
            </a:r>
            <a:r>
              <a:rPr lang="en-US" dirty="0">
                <a:solidFill>
                  <a:srgbClr val="002060"/>
                </a:solidFill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2060"/>
                </a:solidFill>
              </a:rPr>
              <a:t>lst</a:t>
            </a:r>
            <a:r>
              <a:rPr lang="en-US" dirty="0">
                <a:solidFill>
                  <a:srgbClr val="002060"/>
                </a:solidFill>
              </a:rPr>
              <a:t>[1] = 14 # Where 1 is the index number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</a:rPr>
              <a:t>print(</a:t>
            </a:r>
            <a:r>
              <a:rPr lang="en-US" dirty="0" err="1">
                <a:solidFill>
                  <a:srgbClr val="002060"/>
                </a:solidFill>
              </a:rPr>
              <a:t>lst</a:t>
            </a:r>
            <a:r>
              <a:rPr lang="en-US" dirty="0">
                <a:solidFill>
                  <a:srgbClr val="002060"/>
                </a:solidFill>
              </a:rPr>
              <a:t>) # will display updated list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18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5361</TotalTime>
  <Words>1548</Words>
  <Application>Microsoft Office PowerPoint</Application>
  <PresentationFormat>Widescreen</PresentationFormat>
  <Paragraphs>302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Aharoni</vt:lpstr>
      <vt:lpstr>Algerian</vt:lpstr>
      <vt:lpstr>Arial</vt:lpstr>
      <vt:lpstr>Bahnschrift Condensed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Acer</cp:lastModifiedBy>
  <cp:revision>352</cp:revision>
  <dcterms:created xsi:type="dcterms:W3CDTF">2021-11-08T00:20:31Z</dcterms:created>
  <dcterms:modified xsi:type="dcterms:W3CDTF">2024-10-18T12:22:34Z</dcterms:modified>
</cp:coreProperties>
</file>