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55"/>
  </p:notesMasterIdLst>
  <p:sldIdLst>
    <p:sldId id="256" r:id="rId2"/>
    <p:sldId id="258" r:id="rId3"/>
    <p:sldId id="260" r:id="rId4"/>
    <p:sldId id="308" r:id="rId5"/>
    <p:sldId id="261" r:id="rId6"/>
    <p:sldId id="309" r:id="rId7"/>
    <p:sldId id="310" r:id="rId8"/>
    <p:sldId id="311" r:id="rId9"/>
    <p:sldId id="312" r:id="rId10"/>
    <p:sldId id="313" r:id="rId11"/>
    <p:sldId id="262" r:id="rId12"/>
    <p:sldId id="314" r:id="rId13"/>
    <p:sldId id="315" r:id="rId14"/>
    <p:sldId id="316" r:id="rId15"/>
    <p:sldId id="317" r:id="rId16"/>
    <p:sldId id="318" r:id="rId17"/>
    <p:sldId id="319" r:id="rId18"/>
    <p:sldId id="320" r:id="rId19"/>
    <p:sldId id="321" r:id="rId20"/>
    <p:sldId id="267" r:id="rId21"/>
    <p:sldId id="268" r:id="rId22"/>
    <p:sldId id="266" r:id="rId23"/>
    <p:sldId id="265" r:id="rId24"/>
    <p:sldId id="322" r:id="rId25"/>
    <p:sldId id="269" r:id="rId26"/>
    <p:sldId id="323" r:id="rId27"/>
    <p:sldId id="324" r:id="rId28"/>
    <p:sldId id="325" r:id="rId29"/>
    <p:sldId id="326" r:id="rId30"/>
    <p:sldId id="327" r:id="rId31"/>
    <p:sldId id="264" r:id="rId32"/>
    <p:sldId id="328" r:id="rId33"/>
    <p:sldId id="329" r:id="rId34"/>
    <p:sldId id="330" r:id="rId35"/>
    <p:sldId id="331" r:id="rId36"/>
    <p:sldId id="332" r:id="rId37"/>
    <p:sldId id="333" r:id="rId38"/>
    <p:sldId id="334" r:id="rId39"/>
    <p:sldId id="263"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 id="347" r:id="rId53"/>
    <p:sldId id="307"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65" autoAdjust="0"/>
    <p:restoredTop sz="94660"/>
  </p:normalViewPr>
  <p:slideViewPr>
    <p:cSldViewPr snapToGrid="0">
      <p:cViewPr varScale="1">
        <p:scale>
          <a:sx n="68" d="100"/>
          <a:sy n="68"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CAA24-455C-4490-BAF0-60B0E23BD566}" type="datetimeFigureOut">
              <a:rPr lang="en-US" smtClean="0"/>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9ED04-ACA9-46DF-8395-79AB54EF0D5C}" type="slidenum">
              <a:rPr lang="en-US" smtClean="0"/>
              <a:t>‹#›</a:t>
            </a:fld>
            <a:endParaRPr lang="en-US"/>
          </a:p>
        </p:txBody>
      </p:sp>
    </p:spTree>
    <p:extLst>
      <p:ext uri="{BB962C8B-B14F-4D97-AF65-F5344CB8AC3E}">
        <p14:creationId xmlns:p14="http://schemas.microsoft.com/office/powerpoint/2010/main" val="609068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E4BCA8-0371-4C1C-9FD0-02EEEC16B4D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272973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E4BCA8-0371-4C1C-9FD0-02EEEC16B4D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0768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E4BCA8-0371-4C1C-9FD0-02EEEC16B4D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44213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E4BCA8-0371-4C1C-9FD0-02EEEC16B4D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60397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E4BCA8-0371-4C1C-9FD0-02EEEC16B4D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92751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E4BCA8-0371-4C1C-9FD0-02EEEC16B4D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188746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E4BCA8-0371-4C1C-9FD0-02EEEC16B4D4}"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12997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E4BCA8-0371-4C1C-9FD0-02EEEC16B4D4}"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06251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4BCA8-0371-4C1C-9FD0-02EEEC16B4D4}"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403981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E4BCA8-0371-4C1C-9FD0-02EEEC16B4D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154647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E4BCA8-0371-4C1C-9FD0-02EEEC16B4D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292684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4BCA8-0371-4C1C-9FD0-02EEEC16B4D4}" type="datetimeFigureOut">
              <a:rPr lang="en-US" smtClean="0"/>
              <a:t>11/11/2024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40461-9B09-49EF-B2B9-C7C59A8DD17C}" type="slidenum">
              <a:rPr lang="en-US" smtClean="0"/>
              <a:t>‹#›</a:t>
            </a:fld>
            <a:endParaRPr lang="en-US"/>
          </a:p>
        </p:txBody>
      </p:sp>
    </p:spTree>
    <p:extLst>
      <p:ext uri="{BB962C8B-B14F-4D97-AF65-F5344CB8AC3E}">
        <p14:creationId xmlns:p14="http://schemas.microsoft.com/office/powerpoint/2010/main" val="260722359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hyperlink" Target="mailto:solaiman@cse.green.edu.b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6342478" y="2502303"/>
            <a:ext cx="5036234" cy="128190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b="1" dirty="0">
                <a:solidFill>
                  <a:srgbClr val="002060"/>
                </a:solidFill>
                <a:latin typeface="Aharoni" panose="02010803020104030203" pitchFamily="2" charset="-79"/>
                <a:cs typeface="Aharoni" panose="02010803020104030203" pitchFamily="2" charset="-79"/>
              </a:rPr>
              <a:t>Python Basic</a:t>
            </a:r>
          </a:p>
          <a:p>
            <a:pPr algn="ctr"/>
            <a:r>
              <a:rPr lang="en-US" sz="3200" b="1" dirty="0">
                <a:solidFill>
                  <a:schemeClr val="accent6">
                    <a:lumMod val="50000"/>
                  </a:schemeClr>
                </a:solidFill>
                <a:latin typeface="Bahnschrift Condensed" panose="020B0502040204020203" pitchFamily="34" charset="0"/>
                <a:cs typeface="Aharoni" panose="02010803020104030203" pitchFamily="2" charset="-79"/>
              </a:rPr>
              <a:t>Operators, Decision Making &amp; Loop</a:t>
            </a:r>
          </a:p>
        </p:txBody>
      </p:sp>
      <p:sp>
        <p:nvSpPr>
          <p:cNvPr id="3" name="Rounded Rectangle 2"/>
          <p:cNvSpPr/>
          <p:nvPr/>
        </p:nvSpPr>
        <p:spPr>
          <a:xfrm>
            <a:off x="7665208" y="735322"/>
            <a:ext cx="2390774" cy="169355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b="1" dirty="0">
                <a:solidFill>
                  <a:srgbClr val="002060"/>
                </a:solidFill>
                <a:latin typeface="Algerian" panose="04020705040A02060702" pitchFamily="82" charset="0"/>
                <a:cs typeface="Aharoni" panose="02010803020104030203" pitchFamily="2" charset="-79"/>
              </a:rPr>
              <a:t>Week 3</a:t>
            </a:r>
          </a:p>
        </p:txBody>
      </p:sp>
      <p:sp>
        <p:nvSpPr>
          <p:cNvPr id="6" name="Rectangle 5"/>
          <p:cNvSpPr/>
          <p:nvPr/>
        </p:nvSpPr>
        <p:spPr>
          <a:xfrm>
            <a:off x="0" y="4964422"/>
            <a:ext cx="12192000" cy="16465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1922"/>
            <a:ext cx="4762500" cy="4762500"/>
          </a:xfrm>
          <a:prstGeom prst="rect">
            <a:avLst/>
          </a:prstGeom>
        </p:spPr>
      </p:pic>
      <p:sp>
        <p:nvSpPr>
          <p:cNvPr id="8" name="Rounded Rectangle 7"/>
          <p:cNvSpPr/>
          <p:nvPr/>
        </p:nvSpPr>
        <p:spPr>
          <a:xfrm>
            <a:off x="1" y="5129073"/>
            <a:ext cx="4762500" cy="17289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b="1" dirty="0">
                <a:solidFill>
                  <a:schemeClr val="accent4">
                    <a:lumMod val="50000"/>
                  </a:schemeClr>
                </a:solidFill>
                <a:latin typeface="Aharoni" panose="02010803020104030203" pitchFamily="2" charset="-79"/>
                <a:cs typeface="Aharoni" panose="02010803020104030203" pitchFamily="2" charset="-79"/>
              </a:rPr>
              <a:t>Md. </a:t>
            </a:r>
            <a:r>
              <a:rPr lang="en-US" sz="3600" b="1" dirty="0" err="1">
                <a:solidFill>
                  <a:schemeClr val="accent4">
                    <a:lumMod val="50000"/>
                  </a:schemeClr>
                </a:solidFill>
                <a:latin typeface="Aharoni" panose="02010803020104030203" pitchFamily="2" charset="-79"/>
                <a:cs typeface="Aharoni" panose="02010803020104030203" pitchFamily="2" charset="-79"/>
              </a:rPr>
              <a:t>Solaiman</a:t>
            </a:r>
            <a:r>
              <a:rPr lang="en-US" sz="3600" b="1" dirty="0">
                <a:solidFill>
                  <a:schemeClr val="accent4">
                    <a:lumMod val="50000"/>
                  </a:schemeClr>
                </a:solidFill>
                <a:latin typeface="Aharoni" panose="02010803020104030203" pitchFamily="2" charset="-79"/>
                <a:cs typeface="Aharoni" panose="02010803020104030203" pitchFamily="2" charset="-79"/>
              </a:rPr>
              <a:t> Mia</a:t>
            </a:r>
          </a:p>
          <a:p>
            <a:pPr algn="ctr"/>
            <a:r>
              <a:rPr lang="en-US" sz="3600" b="1" dirty="0">
                <a:solidFill>
                  <a:schemeClr val="accent6">
                    <a:lumMod val="50000"/>
                  </a:schemeClr>
                </a:solidFill>
                <a:latin typeface="Aharoni" panose="02010803020104030203" pitchFamily="2" charset="-79"/>
                <a:cs typeface="Aharoni" panose="02010803020104030203" pitchFamily="2" charset="-79"/>
              </a:rPr>
              <a:t>Assistant Professor</a:t>
            </a:r>
          </a:p>
          <a:p>
            <a:pPr algn="ctr"/>
            <a:r>
              <a:rPr lang="en-US" sz="3600" b="1" dirty="0">
                <a:solidFill>
                  <a:schemeClr val="accent6">
                    <a:lumMod val="50000"/>
                  </a:schemeClr>
                </a:solidFill>
                <a:latin typeface="Aharoni" panose="02010803020104030203" pitchFamily="2" charset="-79"/>
                <a:cs typeface="Aharoni" panose="02010803020104030203" pitchFamily="2" charset="-79"/>
              </a:rPr>
              <a:t>Dept. of CSE, GUB</a:t>
            </a:r>
          </a:p>
        </p:txBody>
      </p:sp>
    </p:spTree>
    <p:extLst>
      <p:ext uri="{BB962C8B-B14F-4D97-AF65-F5344CB8AC3E}">
        <p14:creationId xmlns:p14="http://schemas.microsoft.com/office/powerpoint/2010/main" val="409927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Logical Operators in Python</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latin typeface="Aharoni" panose="02010803020104030203" pitchFamily="2" charset="-79"/>
                <a:cs typeface="Aharoni" panose="02010803020104030203" pitchFamily="2" charset="-79"/>
              </a:rPr>
              <a:t>Logical Operators</a:t>
            </a:r>
          </a:p>
          <a:p>
            <a:r>
              <a:rPr lang="en-US" dirty="0">
                <a:solidFill>
                  <a:srgbClr val="002060"/>
                </a:solidFill>
                <a:latin typeface="Calibri" panose="020F0502020204030204" pitchFamily="34" charset="0"/>
                <a:cs typeface="Aharoni" panose="02010803020104030203" pitchFamily="2" charset="-79"/>
              </a:rPr>
              <a:t>There are some operators, that are used as logical operators in Python.</a:t>
            </a:r>
          </a:p>
          <a:p>
            <a:r>
              <a:rPr lang="en-US" dirty="0">
                <a:solidFill>
                  <a:srgbClr val="002060"/>
                </a:solidFill>
                <a:latin typeface="Calibri" panose="020F0502020204030204" pitchFamily="34" charset="0"/>
                <a:cs typeface="Aharoni" panose="02010803020104030203" pitchFamily="2" charset="-79"/>
              </a:rPr>
              <a:t>It return Boolean value, true or false.</a:t>
            </a:r>
          </a:p>
          <a:p>
            <a:pPr marL="342900" indent="-342900">
              <a:buFont typeface="Arial" panose="020B0604020202020204" pitchFamily="34" charset="0"/>
              <a:buChar char="•"/>
            </a:pPr>
            <a:r>
              <a:rPr lang="en-US" dirty="0">
                <a:solidFill>
                  <a:srgbClr val="002060"/>
                </a:solidFill>
                <a:latin typeface="Calibri" panose="020F0502020204030204" pitchFamily="34" charset="0"/>
                <a:cs typeface="Aharoni" panose="02010803020104030203" pitchFamily="2" charset="-79"/>
              </a:rPr>
              <a:t>and (&amp;&amp;) operator </a:t>
            </a:r>
          </a:p>
          <a:p>
            <a:pPr marL="342900" indent="-342900">
              <a:buFont typeface="Arial" panose="020B0604020202020204" pitchFamily="34" charset="0"/>
              <a:buChar char="•"/>
            </a:pPr>
            <a:r>
              <a:rPr lang="en-US" dirty="0">
                <a:solidFill>
                  <a:srgbClr val="002060"/>
                </a:solidFill>
                <a:latin typeface="Calibri" panose="020F0502020204030204" pitchFamily="34" charset="0"/>
                <a:cs typeface="Aharoni" panose="02010803020104030203" pitchFamily="2" charset="-79"/>
              </a:rPr>
              <a:t>or (||) operator </a:t>
            </a:r>
          </a:p>
          <a:p>
            <a:pPr marL="342900" indent="-342900">
              <a:buFont typeface="Arial" panose="020B0604020202020204" pitchFamily="34" charset="0"/>
              <a:buChar char="•"/>
            </a:pPr>
            <a:r>
              <a:rPr lang="en-US" dirty="0">
                <a:solidFill>
                  <a:srgbClr val="002060"/>
                </a:solidFill>
                <a:latin typeface="Calibri" panose="020F0502020204030204" pitchFamily="34" charset="0"/>
                <a:cs typeface="Aharoni" panose="02010803020104030203" pitchFamily="2" charset="-79"/>
              </a:rPr>
              <a:t>not (!) operator</a:t>
            </a:r>
          </a:p>
        </p:txBody>
      </p:sp>
    </p:spTree>
    <p:extLst>
      <p:ext uri="{BB962C8B-B14F-4D97-AF65-F5344CB8AC3E}">
        <p14:creationId xmlns:p14="http://schemas.microsoft.com/office/powerpoint/2010/main" val="122246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Logical Operators Truth Table </a:t>
            </a:r>
          </a:p>
        </p:txBody>
      </p:sp>
      <p:sp>
        <p:nvSpPr>
          <p:cNvPr id="8" name="Text Placeholder 7"/>
          <p:cNvSpPr>
            <a:spLocks noGrp="1"/>
          </p:cNvSpPr>
          <p:nvPr>
            <p:ph type="body" idx="1"/>
          </p:nvPr>
        </p:nvSpPr>
        <p:spPr>
          <a:xfrm>
            <a:off x="749543" y="1603375"/>
            <a:ext cx="10515600" cy="5040313"/>
          </a:xfrm>
        </p:spPr>
        <p:txBody>
          <a:bodyPr>
            <a:normAutofit/>
          </a:bodyPr>
          <a:lstStyle/>
          <a:p>
            <a:endParaRPr lang="en-US" dirty="0">
              <a:solidFill>
                <a:srgbClr val="002060"/>
              </a:solidFill>
              <a:latin typeface="Calibri" panose="020F0502020204030204" pitchFamily="34" charset="0"/>
              <a:cs typeface="Aharoni" panose="02010803020104030203" pitchFamily="2" charset="-79"/>
            </a:endParaRPr>
          </a:p>
        </p:txBody>
      </p:sp>
      <p:graphicFrame>
        <p:nvGraphicFramePr>
          <p:cNvPr id="2" name="Table 1"/>
          <p:cNvGraphicFramePr>
            <a:graphicFrameLocks noGrp="1"/>
          </p:cNvGraphicFramePr>
          <p:nvPr/>
        </p:nvGraphicFramePr>
        <p:xfrm>
          <a:off x="913316" y="2306472"/>
          <a:ext cx="2772012" cy="2883727"/>
        </p:xfrm>
        <a:graphic>
          <a:graphicData uri="http://schemas.openxmlformats.org/drawingml/2006/table">
            <a:tbl>
              <a:tblPr firstRow="1" bandRow="1">
                <a:tableStyleId>{5C22544A-7EE6-4342-B048-85BDC9FD1C3A}</a:tableStyleId>
              </a:tblPr>
              <a:tblGrid>
                <a:gridCol w="924004">
                  <a:extLst>
                    <a:ext uri="{9D8B030D-6E8A-4147-A177-3AD203B41FA5}">
                      <a16:colId xmlns:a16="http://schemas.microsoft.com/office/drawing/2014/main" val="20000"/>
                    </a:ext>
                  </a:extLst>
                </a:gridCol>
                <a:gridCol w="924004">
                  <a:extLst>
                    <a:ext uri="{9D8B030D-6E8A-4147-A177-3AD203B41FA5}">
                      <a16:colId xmlns:a16="http://schemas.microsoft.com/office/drawing/2014/main" val="20001"/>
                    </a:ext>
                  </a:extLst>
                </a:gridCol>
                <a:gridCol w="924004">
                  <a:extLst>
                    <a:ext uri="{9D8B030D-6E8A-4147-A177-3AD203B41FA5}">
                      <a16:colId xmlns:a16="http://schemas.microsoft.com/office/drawing/2014/main" val="20002"/>
                    </a:ext>
                  </a:extLst>
                </a:gridCol>
              </a:tblGrid>
              <a:tr h="475122">
                <a:tc gridSpan="3">
                  <a:txBody>
                    <a:bodyPr/>
                    <a:lstStyle/>
                    <a:p>
                      <a:pPr algn="ctr"/>
                      <a:r>
                        <a:rPr lang="en-US" dirty="0"/>
                        <a:t>AND</a:t>
                      </a:r>
                      <a:r>
                        <a:rPr lang="en-US" baseline="0" dirty="0"/>
                        <a:t> Operator </a:t>
                      </a: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81721">
                <a:tc>
                  <a:txBody>
                    <a:bodyPr/>
                    <a:lstStyle/>
                    <a:p>
                      <a:pPr algn="ctr"/>
                      <a:r>
                        <a:rPr lang="en-US" b="1" dirty="0"/>
                        <a:t>Input</a:t>
                      </a:r>
                    </a:p>
                  </a:txBody>
                  <a:tcPr/>
                </a:tc>
                <a:tc>
                  <a:txBody>
                    <a:bodyPr/>
                    <a:lstStyle/>
                    <a:p>
                      <a:pPr algn="ctr"/>
                      <a:r>
                        <a:rPr lang="en-US" b="1" dirty="0"/>
                        <a:t>Input</a:t>
                      </a:r>
                    </a:p>
                  </a:txBody>
                  <a:tcPr/>
                </a:tc>
                <a:tc>
                  <a:txBody>
                    <a:bodyPr/>
                    <a:lstStyle/>
                    <a:p>
                      <a:pPr algn="ctr"/>
                      <a:r>
                        <a:rPr lang="en-US" b="1" dirty="0"/>
                        <a:t>Output</a:t>
                      </a:r>
                    </a:p>
                  </a:txBody>
                  <a:tcPr/>
                </a:tc>
                <a:extLst>
                  <a:ext uri="{0D108BD9-81ED-4DB2-BD59-A6C34878D82A}">
                    <a16:rowId xmlns:a16="http://schemas.microsoft.com/office/drawing/2014/main" val="10001"/>
                  </a:ext>
                </a:extLst>
              </a:tr>
              <a:tr h="481721">
                <a:tc>
                  <a:txBody>
                    <a:bodyPr/>
                    <a:lstStyle/>
                    <a:p>
                      <a:pPr algn="ctr"/>
                      <a:r>
                        <a:rPr lang="en-US" dirty="0"/>
                        <a:t>False</a:t>
                      </a:r>
                    </a:p>
                  </a:txBody>
                  <a:tcPr/>
                </a:tc>
                <a:tc>
                  <a:txBody>
                    <a:bodyPr/>
                    <a:lstStyle/>
                    <a:p>
                      <a:pPr algn="ctr"/>
                      <a:r>
                        <a:rPr lang="en-US" dirty="0"/>
                        <a:t>False</a:t>
                      </a:r>
                    </a:p>
                  </a:txBody>
                  <a:tcPr/>
                </a:tc>
                <a:tc>
                  <a:txBody>
                    <a:bodyPr/>
                    <a:lstStyle/>
                    <a:p>
                      <a:pPr algn="ctr"/>
                      <a:r>
                        <a:rPr lang="en-US" dirty="0"/>
                        <a:t>False</a:t>
                      </a:r>
                    </a:p>
                  </a:txBody>
                  <a:tcPr/>
                </a:tc>
                <a:extLst>
                  <a:ext uri="{0D108BD9-81ED-4DB2-BD59-A6C34878D82A}">
                    <a16:rowId xmlns:a16="http://schemas.microsoft.com/office/drawing/2014/main" val="10002"/>
                  </a:ext>
                </a:extLst>
              </a:tr>
              <a:tr h="481721">
                <a:tc>
                  <a:txBody>
                    <a:bodyPr/>
                    <a:lstStyle/>
                    <a:p>
                      <a:pPr algn="ctr"/>
                      <a:r>
                        <a:rPr lang="en-US" dirty="0"/>
                        <a:t>False</a:t>
                      </a:r>
                    </a:p>
                  </a:txBody>
                  <a:tcPr/>
                </a:tc>
                <a:tc>
                  <a:txBody>
                    <a:bodyPr/>
                    <a:lstStyle/>
                    <a:p>
                      <a:pPr algn="ctr"/>
                      <a:r>
                        <a:rPr lang="en-US" dirty="0"/>
                        <a:t>True</a:t>
                      </a:r>
                    </a:p>
                  </a:txBody>
                  <a:tcPr/>
                </a:tc>
                <a:tc>
                  <a:txBody>
                    <a:bodyPr/>
                    <a:lstStyle/>
                    <a:p>
                      <a:pPr algn="ctr"/>
                      <a:r>
                        <a:rPr lang="en-US" dirty="0"/>
                        <a:t>False</a:t>
                      </a:r>
                    </a:p>
                  </a:txBody>
                  <a:tcPr/>
                </a:tc>
                <a:extLst>
                  <a:ext uri="{0D108BD9-81ED-4DB2-BD59-A6C34878D82A}">
                    <a16:rowId xmlns:a16="http://schemas.microsoft.com/office/drawing/2014/main" val="10003"/>
                  </a:ext>
                </a:extLst>
              </a:tr>
              <a:tr h="481721">
                <a:tc>
                  <a:txBody>
                    <a:bodyPr/>
                    <a:lstStyle/>
                    <a:p>
                      <a:pPr algn="ctr"/>
                      <a:r>
                        <a:rPr lang="en-US" dirty="0"/>
                        <a:t>True</a:t>
                      </a:r>
                    </a:p>
                  </a:txBody>
                  <a:tcPr/>
                </a:tc>
                <a:tc>
                  <a:txBody>
                    <a:bodyPr/>
                    <a:lstStyle/>
                    <a:p>
                      <a:pPr algn="ctr"/>
                      <a:r>
                        <a:rPr lang="en-US" dirty="0"/>
                        <a:t>False</a:t>
                      </a:r>
                    </a:p>
                  </a:txBody>
                  <a:tcPr/>
                </a:tc>
                <a:tc>
                  <a:txBody>
                    <a:bodyPr/>
                    <a:lstStyle/>
                    <a:p>
                      <a:pPr algn="ctr"/>
                      <a:r>
                        <a:rPr lang="en-US" dirty="0"/>
                        <a:t>False</a:t>
                      </a:r>
                    </a:p>
                  </a:txBody>
                  <a:tcPr/>
                </a:tc>
                <a:extLst>
                  <a:ext uri="{0D108BD9-81ED-4DB2-BD59-A6C34878D82A}">
                    <a16:rowId xmlns:a16="http://schemas.microsoft.com/office/drawing/2014/main" val="10004"/>
                  </a:ext>
                </a:extLst>
              </a:tr>
              <a:tr h="481721">
                <a:tc>
                  <a:txBody>
                    <a:bodyPr/>
                    <a:lstStyle/>
                    <a:p>
                      <a:pPr algn="ctr"/>
                      <a:r>
                        <a:rPr lang="en-US" dirty="0"/>
                        <a:t>True</a:t>
                      </a:r>
                    </a:p>
                  </a:txBody>
                  <a:tcPr/>
                </a:tc>
                <a:tc>
                  <a:txBody>
                    <a:bodyPr/>
                    <a:lstStyle/>
                    <a:p>
                      <a:pPr algn="ctr"/>
                      <a:r>
                        <a:rPr lang="en-US" dirty="0"/>
                        <a:t>True</a:t>
                      </a:r>
                    </a:p>
                  </a:txBody>
                  <a:tcPr/>
                </a:tc>
                <a:tc>
                  <a:txBody>
                    <a:bodyPr/>
                    <a:lstStyle/>
                    <a:p>
                      <a:pPr algn="ctr"/>
                      <a:r>
                        <a:rPr lang="en-US" dirty="0"/>
                        <a:t>True</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3849101" y="2306472"/>
          <a:ext cx="2772012" cy="2883727"/>
        </p:xfrm>
        <a:graphic>
          <a:graphicData uri="http://schemas.openxmlformats.org/drawingml/2006/table">
            <a:tbl>
              <a:tblPr firstRow="1" bandRow="1">
                <a:tableStyleId>{5C22544A-7EE6-4342-B048-85BDC9FD1C3A}</a:tableStyleId>
              </a:tblPr>
              <a:tblGrid>
                <a:gridCol w="924004">
                  <a:extLst>
                    <a:ext uri="{9D8B030D-6E8A-4147-A177-3AD203B41FA5}">
                      <a16:colId xmlns:a16="http://schemas.microsoft.com/office/drawing/2014/main" val="20000"/>
                    </a:ext>
                  </a:extLst>
                </a:gridCol>
                <a:gridCol w="924004">
                  <a:extLst>
                    <a:ext uri="{9D8B030D-6E8A-4147-A177-3AD203B41FA5}">
                      <a16:colId xmlns:a16="http://schemas.microsoft.com/office/drawing/2014/main" val="20001"/>
                    </a:ext>
                  </a:extLst>
                </a:gridCol>
                <a:gridCol w="924004">
                  <a:extLst>
                    <a:ext uri="{9D8B030D-6E8A-4147-A177-3AD203B41FA5}">
                      <a16:colId xmlns:a16="http://schemas.microsoft.com/office/drawing/2014/main" val="20002"/>
                    </a:ext>
                  </a:extLst>
                </a:gridCol>
              </a:tblGrid>
              <a:tr h="475122">
                <a:tc gridSpan="3">
                  <a:txBody>
                    <a:bodyPr/>
                    <a:lstStyle/>
                    <a:p>
                      <a:pPr algn="ctr"/>
                      <a:r>
                        <a:rPr lang="en-US" dirty="0"/>
                        <a:t>OR </a:t>
                      </a:r>
                      <a:r>
                        <a:rPr lang="en-US" baseline="0" dirty="0"/>
                        <a:t>Operator </a:t>
                      </a:r>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81721">
                <a:tc>
                  <a:txBody>
                    <a:bodyPr/>
                    <a:lstStyle/>
                    <a:p>
                      <a:pPr algn="ctr"/>
                      <a:r>
                        <a:rPr lang="en-US" b="1" dirty="0"/>
                        <a:t>Input</a:t>
                      </a:r>
                    </a:p>
                  </a:txBody>
                  <a:tcPr/>
                </a:tc>
                <a:tc>
                  <a:txBody>
                    <a:bodyPr/>
                    <a:lstStyle/>
                    <a:p>
                      <a:pPr algn="ctr"/>
                      <a:r>
                        <a:rPr lang="en-US" b="1" dirty="0"/>
                        <a:t>Input</a:t>
                      </a:r>
                    </a:p>
                  </a:txBody>
                  <a:tcPr/>
                </a:tc>
                <a:tc>
                  <a:txBody>
                    <a:bodyPr/>
                    <a:lstStyle/>
                    <a:p>
                      <a:pPr algn="ctr"/>
                      <a:r>
                        <a:rPr lang="en-US" b="1" dirty="0"/>
                        <a:t>Output</a:t>
                      </a:r>
                    </a:p>
                  </a:txBody>
                  <a:tcPr/>
                </a:tc>
                <a:extLst>
                  <a:ext uri="{0D108BD9-81ED-4DB2-BD59-A6C34878D82A}">
                    <a16:rowId xmlns:a16="http://schemas.microsoft.com/office/drawing/2014/main" val="10001"/>
                  </a:ext>
                </a:extLst>
              </a:tr>
              <a:tr h="481721">
                <a:tc>
                  <a:txBody>
                    <a:bodyPr/>
                    <a:lstStyle/>
                    <a:p>
                      <a:pPr algn="ctr"/>
                      <a:r>
                        <a:rPr lang="en-US" dirty="0"/>
                        <a:t>False</a:t>
                      </a:r>
                    </a:p>
                  </a:txBody>
                  <a:tcPr/>
                </a:tc>
                <a:tc>
                  <a:txBody>
                    <a:bodyPr/>
                    <a:lstStyle/>
                    <a:p>
                      <a:pPr algn="ctr"/>
                      <a:r>
                        <a:rPr lang="en-US" dirty="0"/>
                        <a:t>False</a:t>
                      </a:r>
                    </a:p>
                  </a:txBody>
                  <a:tcPr/>
                </a:tc>
                <a:tc>
                  <a:txBody>
                    <a:bodyPr/>
                    <a:lstStyle/>
                    <a:p>
                      <a:pPr algn="ctr"/>
                      <a:r>
                        <a:rPr lang="en-US" dirty="0"/>
                        <a:t>False</a:t>
                      </a:r>
                    </a:p>
                  </a:txBody>
                  <a:tcPr/>
                </a:tc>
                <a:extLst>
                  <a:ext uri="{0D108BD9-81ED-4DB2-BD59-A6C34878D82A}">
                    <a16:rowId xmlns:a16="http://schemas.microsoft.com/office/drawing/2014/main" val="10002"/>
                  </a:ext>
                </a:extLst>
              </a:tr>
              <a:tr h="481721">
                <a:tc>
                  <a:txBody>
                    <a:bodyPr/>
                    <a:lstStyle/>
                    <a:p>
                      <a:pPr algn="ctr"/>
                      <a:r>
                        <a:rPr lang="en-US" dirty="0"/>
                        <a:t>False</a:t>
                      </a:r>
                    </a:p>
                  </a:txBody>
                  <a:tcPr/>
                </a:tc>
                <a:tc>
                  <a:txBody>
                    <a:bodyPr/>
                    <a:lstStyle/>
                    <a:p>
                      <a:pPr algn="ctr"/>
                      <a:r>
                        <a:rPr lang="en-US" dirty="0"/>
                        <a:t>True</a:t>
                      </a:r>
                    </a:p>
                  </a:txBody>
                  <a:tcPr/>
                </a:tc>
                <a:tc>
                  <a:txBody>
                    <a:bodyPr/>
                    <a:lstStyle/>
                    <a:p>
                      <a:pPr algn="ctr"/>
                      <a:r>
                        <a:rPr lang="en-US" dirty="0"/>
                        <a:t>True</a:t>
                      </a:r>
                    </a:p>
                  </a:txBody>
                  <a:tcPr/>
                </a:tc>
                <a:extLst>
                  <a:ext uri="{0D108BD9-81ED-4DB2-BD59-A6C34878D82A}">
                    <a16:rowId xmlns:a16="http://schemas.microsoft.com/office/drawing/2014/main" val="10003"/>
                  </a:ext>
                </a:extLst>
              </a:tr>
              <a:tr h="481721">
                <a:tc>
                  <a:txBody>
                    <a:bodyPr/>
                    <a:lstStyle/>
                    <a:p>
                      <a:pPr algn="ctr"/>
                      <a:r>
                        <a:rPr lang="en-US" dirty="0"/>
                        <a:t>True</a:t>
                      </a:r>
                    </a:p>
                  </a:txBody>
                  <a:tcPr/>
                </a:tc>
                <a:tc>
                  <a:txBody>
                    <a:bodyPr/>
                    <a:lstStyle/>
                    <a:p>
                      <a:pPr algn="ctr"/>
                      <a:r>
                        <a:rPr lang="en-US" dirty="0"/>
                        <a:t>False</a:t>
                      </a:r>
                    </a:p>
                  </a:txBody>
                  <a:tcPr/>
                </a:tc>
                <a:tc>
                  <a:txBody>
                    <a:bodyPr/>
                    <a:lstStyle/>
                    <a:p>
                      <a:pPr algn="ctr"/>
                      <a:r>
                        <a:rPr lang="en-US" dirty="0"/>
                        <a:t>True</a:t>
                      </a:r>
                    </a:p>
                  </a:txBody>
                  <a:tcPr/>
                </a:tc>
                <a:extLst>
                  <a:ext uri="{0D108BD9-81ED-4DB2-BD59-A6C34878D82A}">
                    <a16:rowId xmlns:a16="http://schemas.microsoft.com/office/drawing/2014/main" val="10004"/>
                  </a:ext>
                </a:extLst>
              </a:tr>
              <a:tr h="481721">
                <a:tc>
                  <a:txBody>
                    <a:bodyPr/>
                    <a:lstStyle/>
                    <a:p>
                      <a:pPr algn="ctr"/>
                      <a:r>
                        <a:rPr lang="en-US" dirty="0"/>
                        <a:t>True</a:t>
                      </a:r>
                    </a:p>
                  </a:txBody>
                  <a:tcPr/>
                </a:tc>
                <a:tc>
                  <a:txBody>
                    <a:bodyPr/>
                    <a:lstStyle/>
                    <a:p>
                      <a:pPr algn="ctr"/>
                      <a:r>
                        <a:rPr lang="en-US" dirty="0"/>
                        <a:t>True</a:t>
                      </a:r>
                    </a:p>
                  </a:txBody>
                  <a:tcPr/>
                </a:tc>
                <a:tc>
                  <a:txBody>
                    <a:bodyPr/>
                    <a:lstStyle/>
                    <a:p>
                      <a:pPr algn="ctr"/>
                      <a:r>
                        <a:rPr lang="en-US" dirty="0"/>
                        <a:t>True</a:t>
                      </a:r>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6784886" y="2306472"/>
          <a:ext cx="1848008" cy="1920285"/>
        </p:xfrm>
        <a:graphic>
          <a:graphicData uri="http://schemas.openxmlformats.org/drawingml/2006/table">
            <a:tbl>
              <a:tblPr firstRow="1" bandRow="1">
                <a:tableStyleId>{5C22544A-7EE6-4342-B048-85BDC9FD1C3A}</a:tableStyleId>
              </a:tblPr>
              <a:tblGrid>
                <a:gridCol w="924004">
                  <a:extLst>
                    <a:ext uri="{9D8B030D-6E8A-4147-A177-3AD203B41FA5}">
                      <a16:colId xmlns:a16="http://schemas.microsoft.com/office/drawing/2014/main" val="20000"/>
                    </a:ext>
                  </a:extLst>
                </a:gridCol>
                <a:gridCol w="924004">
                  <a:extLst>
                    <a:ext uri="{9D8B030D-6E8A-4147-A177-3AD203B41FA5}">
                      <a16:colId xmlns:a16="http://schemas.microsoft.com/office/drawing/2014/main" val="20001"/>
                    </a:ext>
                  </a:extLst>
                </a:gridCol>
              </a:tblGrid>
              <a:tr h="475122">
                <a:tc gridSpan="2">
                  <a:txBody>
                    <a:bodyPr/>
                    <a:lstStyle/>
                    <a:p>
                      <a:pPr algn="ctr"/>
                      <a:r>
                        <a:rPr lang="en-US" dirty="0"/>
                        <a:t>Not </a:t>
                      </a:r>
                      <a:r>
                        <a:rPr lang="en-US" baseline="0" dirty="0"/>
                        <a:t>Operator </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81721">
                <a:tc>
                  <a:txBody>
                    <a:bodyPr/>
                    <a:lstStyle/>
                    <a:p>
                      <a:pPr algn="ctr"/>
                      <a:r>
                        <a:rPr lang="en-US" b="1" dirty="0"/>
                        <a:t>Input</a:t>
                      </a:r>
                    </a:p>
                  </a:txBody>
                  <a:tcPr/>
                </a:tc>
                <a:tc>
                  <a:txBody>
                    <a:bodyPr/>
                    <a:lstStyle/>
                    <a:p>
                      <a:pPr algn="ctr"/>
                      <a:r>
                        <a:rPr lang="en-US" b="1" dirty="0"/>
                        <a:t>Output</a:t>
                      </a:r>
                    </a:p>
                  </a:txBody>
                  <a:tcPr/>
                </a:tc>
                <a:extLst>
                  <a:ext uri="{0D108BD9-81ED-4DB2-BD59-A6C34878D82A}">
                    <a16:rowId xmlns:a16="http://schemas.microsoft.com/office/drawing/2014/main" val="10001"/>
                  </a:ext>
                </a:extLst>
              </a:tr>
              <a:tr h="481721">
                <a:tc>
                  <a:txBody>
                    <a:bodyPr/>
                    <a:lstStyle/>
                    <a:p>
                      <a:pPr algn="ctr"/>
                      <a:r>
                        <a:rPr lang="en-US" dirty="0"/>
                        <a:t>False</a:t>
                      </a:r>
                    </a:p>
                  </a:txBody>
                  <a:tcPr/>
                </a:tc>
                <a:tc>
                  <a:txBody>
                    <a:bodyPr/>
                    <a:lstStyle/>
                    <a:p>
                      <a:pPr algn="ctr"/>
                      <a:r>
                        <a:rPr lang="en-US" dirty="0"/>
                        <a:t>True</a:t>
                      </a:r>
                    </a:p>
                  </a:txBody>
                  <a:tcPr/>
                </a:tc>
                <a:extLst>
                  <a:ext uri="{0D108BD9-81ED-4DB2-BD59-A6C34878D82A}">
                    <a16:rowId xmlns:a16="http://schemas.microsoft.com/office/drawing/2014/main" val="10002"/>
                  </a:ext>
                </a:extLst>
              </a:tr>
              <a:tr h="481721">
                <a:tc>
                  <a:txBody>
                    <a:bodyPr/>
                    <a:lstStyle/>
                    <a:p>
                      <a:pPr algn="ctr"/>
                      <a:r>
                        <a:rPr lang="en-US" dirty="0"/>
                        <a:t>True</a:t>
                      </a:r>
                    </a:p>
                  </a:txBody>
                  <a:tcPr/>
                </a:tc>
                <a:tc>
                  <a:txBody>
                    <a:bodyPr/>
                    <a:lstStyle/>
                    <a:p>
                      <a:pPr algn="ctr"/>
                      <a:r>
                        <a:rPr lang="en-US" dirty="0"/>
                        <a:t>False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045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nodePh="1">
                                  <p:stCondLst>
                                    <p:cond delay="0"/>
                                  </p:stCondLst>
                                  <p:endCondLst>
                                    <p:cond evt="begin" delay="0">
                                      <p:tn val="11"/>
                                    </p:cond>
                                  </p:end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Logical Operators Exercises</a:t>
            </a:r>
          </a:p>
        </p:txBody>
      </p:sp>
      <p:sp>
        <p:nvSpPr>
          <p:cNvPr id="8" name="Text Placeholder 7"/>
          <p:cNvSpPr>
            <a:spLocks noGrp="1"/>
          </p:cNvSpPr>
          <p:nvPr>
            <p:ph type="body" idx="1"/>
          </p:nvPr>
        </p:nvSpPr>
        <p:spPr>
          <a:xfrm>
            <a:off x="749543" y="1603375"/>
            <a:ext cx="10515600" cy="5040313"/>
          </a:xfrm>
        </p:spPr>
        <p:txBody>
          <a:bodyPr>
            <a:normAutofit/>
          </a:bodyPr>
          <a:lstStyle/>
          <a:p>
            <a:pPr>
              <a:lnSpc>
                <a:spcPct val="150000"/>
              </a:lnSpc>
            </a:pPr>
            <a:r>
              <a:rPr lang="en-US" b="1" dirty="0">
                <a:solidFill>
                  <a:srgbClr val="002060"/>
                </a:solidFill>
                <a:cs typeface="Aharoni" panose="02010803020104030203" pitchFamily="2" charset="-79"/>
              </a:rPr>
              <a:t>Exercise 1: </a:t>
            </a:r>
            <a:r>
              <a:rPr lang="en-US" dirty="0">
                <a:solidFill>
                  <a:srgbClr val="002060"/>
                </a:solidFill>
                <a:cs typeface="Aharoni" panose="02010803020104030203" pitchFamily="2" charset="-79"/>
              </a:rPr>
              <a:t>Write a Python Program to Check Valid User Name and Password  </a:t>
            </a:r>
          </a:p>
          <a:p>
            <a:pPr>
              <a:lnSpc>
                <a:spcPct val="150000"/>
              </a:lnSpc>
            </a:pPr>
            <a:r>
              <a:rPr lang="en-US" b="1" dirty="0">
                <a:solidFill>
                  <a:srgbClr val="002060"/>
                </a:solidFill>
                <a:cs typeface="Aharoni" panose="02010803020104030203" pitchFamily="2" charset="-79"/>
              </a:rPr>
              <a:t>Exercise 2:  </a:t>
            </a:r>
            <a:r>
              <a:rPr lang="en-US" dirty="0">
                <a:solidFill>
                  <a:srgbClr val="002060"/>
                </a:solidFill>
                <a:cs typeface="Aharoni" panose="02010803020104030203" pitchFamily="2" charset="-79"/>
              </a:rPr>
              <a:t>Write a Python Program to Check Whether User Name or Password is Correct or Not.</a:t>
            </a:r>
          </a:p>
        </p:txBody>
      </p:sp>
    </p:spTree>
    <p:extLst>
      <p:ext uri="{BB962C8B-B14F-4D97-AF65-F5344CB8AC3E}">
        <p14:creationId xmlns:p14="http://schemas.microsoft.com/office/powerpoint/2010/main" val="13109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Membership Operators in Python</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1) in</a:t>
            </a:r>
            <a:endParaRPr lang="en-US" dirty="0">
              <a:solidFill>
                <a:srgbClr val="002060"/>
              </a:solidFill>
            </a:endParaRPr>
          </a:p>
          <a:p>
            <a:r>
              <a:rPr lang="en-US" dirty="0">
                <a:solidFill>
                  <a:srgbClr val="002060"/>
                </a:solidFill>
              </a:rPr>
              <a:t>To check any variable or constant in a sequence</a:t>
            </a:r>
          </a:p>
          <a:p>
            <a:r>
              <a:rPr lang="en-US" b="1" dirty="0">
                <a:solidFill>
                  <a:srgbClr val="002060"/>
                </a:solidFill>
              </a:rPr>
              <a:t>Example:</a:t>
            </a:r>
          </a:p>
          <a:p>
            <a:r>
              <a:rPr lang="en-US" dirty="0">
                <a:solidFill>
                  <a:srgbClr val="002060"/>
                </a:solidFill>
              </a:rPr>
              <a:t>a </a:t>
            </a:r>
            <a:r>
              <a:rPr lang="en-US" b="1" dirty="0">
                <a:solidFill>
                  <a:srgbClr val="002060"/>
                </a:solidFill>
              </a:rPr>
              <a:t>in</a:t>
            </a:r>
            <a:r>
              <a:rPr lang="en-US" dirty="0">
                <a:solidFill>
                  <a:srgbClr val="002060"/>
                </a:solidFill>
              </a:rPr>
              <a:t> variable # where variable name may be any sequence, like list, tuple etc.</a:t>
            </a:r>
          </a:p>
          <a:p>
            <a:r>
              <a:rPr lang="en-US" b="1" dirty="0">
                <a:solidFill>
                  <a:srgbClr val="002060"/>
                </a:solidFill>
              </a:rPr>
              <a:t>2) not in</a:t>
            </a:r>
          </a:p>
          <a:p>
            <a:r>
              <a:rPr lang="en-US" dirty="0">
                <a:solidFill>
                  <a:srgbClr val="002060"/>
                </a:solidFill>
              </a:rPr>
              <a:t>It give true, if specific variable is not existing in specified sequence</a:t>
            </a:r>
          </a:p>
          <a:p>
            <a:r>
              <a:rPr lang="en-US" b="1" dirty="0">
                <a:solidFill>
                  <a:srgbClr val="002060"/>
                </a:solidFill>
              </a:rPr>
              <a:t>Example:</a:t>
            </a:r>
            <a:endParaRPr lang="en-US" dirty="0">
              <a:solidFill>
                <a:srgbClr val="002060"/>
              </a:solidFill>
            </a:endParaRPr>
          </a:p>
          <a:p>
            <a:r>
              <a:rPr lang="en-US" dirty="0">
                <a:solidFill>
                  <a:srgbClr val="002060"/>
                </a:solidFill>
              </a:rPr>
              <a:t>a </a:t>
            </a:r>
            <a:r>
              <a:rPr lang="en-US" b="1" dirty="0">
                <a:solidFill>
                  <a:srgbClr val="002060"/>
                </a:solidFill>
              </a:rPr>
              <a:t>not</a:t>
            </a:r>
            <a:r>
              <a:rPr lang="en-US" dirty="0">
                <a:solidFill>
                  <a:srgbClr val="002060"/>
                </a:solidFill>
              </a:rPr>
              <a:t> </a:t>
            </a:r>
            <a:r>
              <a:rPr lang="en-US" b="1" dirty="0">
                <a:solidFill>
                  <a:srgbClr val="002060"/>
                </a:solidFill>
              </a:rPr>
              <a:t>in</a:t>
            </a:r>
            <a:r>
              <a:rPr lang="en-US" dirty="0">
                <a:solidFill>
                  <a:srgbClr val="002060"/>
                </a:solidFill>
              </a:rPr>
              <a:t> variable  # where variable name may be any sequence, like list, tuple etc.</a:t>
            </a:r>
          </a:p>
          <a:p>
            <a:endParaRPr lang="en-US" dirty="0">
              <a:solidFill>
                <a:srgbClr val="002060"/>
              </a:solidFill>
            </a:endParaRPr>
          </a:p>
        </p:txBody>
      </p:sp>
    </p:spTree>
    <p:extLst>
      <p:ext uri="{BB962C8B-B14F-4D97-AF65-F5344CB8AC3E}">
        <p14:creationId xmlns:p14="http://schemas.microsoft.com/office/powerpoint/2010/main" val="192651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Membership Operators Exercises </a:t>
            </a:r>
          </a:p>
        </p:txBody>
      </p:sp>
      <p:sp>
        <p:nvSpPr>
          <p:cNvPr id="8" name="Text Placeholder 7"/>
          <p:cNvSpPr>
            <a:spLocks noGrp="1"/>
          </p:cNvSpPr>
          <p:nvPr>
            <p:ph type="body" idx="1"/>
          </p:nvPr>
        </p:nvSpPr>
        <p:spPr>
          <a:xfrm>
            <a:off x="749543" y="1603375"/>
            <a:ext cx="10515600" cy="5040313"/>
          </a:xfrm>
        </p:spPr>
        <p:txBody>
          <a:bodyPr>
            <a:normAutofit/>
          </a:bodyPr>
          <a:lstStyle/>
          <a:p>
            <a:pPr>
              <a:lnSpc>
                <a:spcPct val="150000"/>
              </a:lnSpc>
            </a:pPr>
            <a:r>
              <a:rPr lang="en-US" b="1" dirty="0">
                <a:solidFill>
                  <a:srgbClr val="002060"/>
                </a:solidFill>
                <a:cs typeface="Aharoni" panose="02010803020104030203" pitchFamily="2" charset="-79"/>
              </a:rPr>
              <a:t>Exercise 1</a:t>
            </a:r>
            <a:r>
              <a:rPr lang="en-US" dirty="0">
                <a:solidFill>
                  <a:srgbClr val="002060"/>
                </a:solidFill>
                <a:cs typeface="Aharoni" panose="02010803020104030203" pitchFamily="2" charset="-79"/>
              </a:rPr>
              <a:t>: Write a Python Program to Find Occurrence of Specific Color From a List </a:t>
            </a:r>
          </a:p>
          <a:p>
            <a:pPr>
              <a:lnSpc>
                <a:spcPct val="150000"/>
              </a:lnSpc>
            </a:pPr>
            <a:r>
              <a:rPr lang="en-US" b="1" dirty="0">
                <a:solidFill>
                  <a:srgbClr val="002060"/>
                </a:solidFill>
                <a:cs typeface="Aharoni" panose="02010803020104030203" pitchFamily="2" charset="-79"/>
              </a:rPr>
              <a:t>Exercise 2</a:t>
            </a:r>
            <a:r>
              <a:rPr lang="en-US" dirty="0">
                <a:solidFill>
                  <a:srgbClr val="002060"/>
                </a:solidFill>
                <a:cs typeface="Aharoni" panose="02010803020104030203" pitchFamily="2" charset="-79"/>
              </a:rPr>
              <a:t>: Write a Python Program to Find Occurrence of Specific Student Name From a Tuple</a:t>
            </a:r>
          </a:p>
        </p:txBody>
      </p:sp>
    </p:spTree>
    <p:extLst>
      <p:ext uri="{BB962C8B-B14F-4D97-AF65-F5344CB8AC3E}">
        <p14:creationId xmlns:p14="http://schemas.microsoft.com/office/powerpoint/2010/main" val="104901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Identity Operators in Python (Cont.)</a:t>
            </a:r>
          </a:p>
        </p:txBody>
      </p:sp>
      <p:sp>
        <p:nvSpPr>
          <p:cNvPr id="8" name="Text Placeholder 7"/>
          <p:cNvSpPr>
            <a:spLocks noGrp="1"/>
          </p:cNvSpPr>
          <p:nvPr>
            <p:ph type="body" idx="1"/>
          </p:nvPr>
        </p:nvSpPr>
        <p:spPr>
          <a:xfrm>
            <a:off x="749543" y="1603375"/>
            <a:ext cx="10515600" cy="5040313"/>
          </a:xfrm>
        </p:spPr>
        <p:txBody>
          <a:bodyPr>
            <a:normAutofit/>
          </a:bodyPr>
          <a:lstStyle/>
          <a:p>
            <a:pPr>
              <a:lnSpc>
                <a:spcPct val="100000"/>
              </a:lnSpc>
            </a:pPr>
            <a:r>
              <a:rPr lang="en-US" b="1" dirty="0">
                <a:solidFill>
                  <a:srgbClr val="002060"/>
                </a:solidFill>
              </a:rPr>
              <a:t>is</a:t>
            </a:r>
            <a:r>
              <a:rPr lang="en-US" dirty="0">
                <a:solidFill>
                  <a:srgbClr val="002060"/>
                </a:solidFill>
              </a:rPr>
              <a:t>:</a:t>
            </a:r>
          </a:p>
          <a:p>
            <a:pPr>
              <a:lnSpc>
                <a:spcPct val="100000"/>
              </a:lnSpc>
            </a:pPr>
            <a:r>
              <a:rPr lang="en-US" dirty="0">
                <a:solidFill>
                  <a:srgbClr val="002060"/>
                </a:solidFill>
              </a:rPr>
              <a:t>To check variables on both side of operator, same object or not</a:t>
            </a:r>
          </a:p>
          <a:p>
            <a:pPr>
              <a:lnSpc>
                <a:spcPct val="100000"/>
              </a:lnSpc>
            </a:pPr>
            <a:r>
              <a:rPr lang="en-US" dirty="0">
                <a:solidFill>
                  <a:srgbClr val="002060"/>
                </a:solidFill>
              </a:rPr>
              <a:t>x = 10</a:t>
            </a:r>
          </a:p>
          <a:p>
            <a:pPr>
              <a:lnSpc>
                <a:spcPct val="100000"/>
              </a:lnSpc>
            </a:pPr>
            <a:r>
              <a:rPr lang="en-US" dirty="0">
                <a:solidFill>
                  <a:srgbClr val="002060"/>
                </a:solidFill>
              </a:rPr>
              <a:t>y = 10</a:t>
            </a:r>
          </a:p>
          <a:p>
            <a:pPr>
              <a:lnSpc>
                <a:spcPct val="100000"/>
              </a:lnSpc>
            </a:pPr>
            <a:r>
              <a:rPr lang="en-US" b="1" dirty="0">
                <a:solidFill>
                  <a:srgbClr val="002060"/>
                </a:solidFill>
              </a:rPr>
              <a:t>Example:</a:t>
            </a:r>
          </a:p>
          <a:p>
            <a:pPr>
              <a:lnSpc>
                <a:spcPct val="100000"/>
              </a:lnSpc>
            </a:pPr>
            <a:r>
              <a:rPr lang="en-US" dirty="0">
                <a:solidFill>
                  <a:srgbClr val="002060"/>
                </a:solidFill>
              </a:rPr>
              <a:t>print(x is y) # it will return true, because they have same object having same identity</a:t>
            </a:r>
          </a:p>
          <a:p>
            <a:pPr>
              <a:lnSpc>
                <a:spcPct val="100000"/>
              </a:lnSpc>
            </a:pPr>
            <a:r>
              <a:rPr lang="en-US" dirty="0">
                <a:solidFill>
                  <a:srgbClr val="002060"/>
                </a:solidFill>
              </a:rPr>
              <a:t>We can find their identities using id method </a:t>
            </a:r>
          </a:p>
          <a:p>
            <a:pPr>
              <a:lnSpc>
                <a:spcPct val="100000"/>
              </a:lnSpc>
            </a:pPr>
            <a:r>
              <a:rPr lang="en-US" dirty="0">
                <a:solidFill>
                  <a:srgbClr val="002060"/>
                </a:solidFill>
              </a:rPr>
              <a:t>print(id(x)) # return a number </a:t>
            </a:r>
          </a:p>
          <a:p>
            <a:pPr>
              <a:lnSpc>
                <a:spcPct val="100000"/>
              </a:lnSpc>
            </a:pPr>
            <a:r>
              <a:rPr lang="en-US" dirty="0">
                <a:solidFill>
                  <a:srgbClr val="002060"/>
                </a:solidFill>
              </a:rPr>
              <a:t>print(id(y)) # return a number </a:t>
            </a:r>
          </a:p>
        </p:txBody>
      </p:sp>
    </p:spTree>
    <p:extLst>
      <p:ext uri="{BB962C8B-B14F-4D97-AF65-F5344CB8AC3E}">
        <p14:creationId xmlns:p14="http://schemas.microsoft.com/office/powerpoint/2010/main" val="369269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Identity Operators in Python</a:t>
            </a:r>
          </a:p>
        </p:txBody>
      </p:sp>
      <p:sp>
        <p:nvSpPr>
          <p:cNvPr id="8" name="Text Placeholder 7"/>
          <p:cNvSpPr>
            <a:spLocks noGrp="1"/>
          </p:cNvSpPr>
          <p:nvPr>
            <p:ph type="body" idx="1"/>
          </p:nvPr>
        </p:nvSpPr>
        <p:spPr>
          <a:xfrm>
            <a:off x="749543" y="1603375"/>
            <a:ext cx="10515600" cy="5040313"/>
          </a:xfrm>
        </p:spPr>
        <p:txBody>
          <a:bodyPr>
            <a:normAutofit/>
          </a:bodyPr>
          <a:lstStyle/>
          <a:p>
            <a:pPr>
              <a:lnSpc>
                <a:spcPct val="100000"/>
              </a:lnSpc>
            </a:pPr>
            <a:r>
              <a:rPr lang="en-US" b="1" dirty="0">
                <a:solidFill>
                  <a:srgbClr val="002060"/>
                </a:solidFill>
              </a:rPr>
              <a:t>is not</a:t>
            </a:r>
            <a:r>
              <a:rPr lang="en-US" dirty="0">
                <a:solidFill>
                  <a:srgbClr val="002060"/>
                </a:solidFill>
              </a:rPr>
              <a:t>	 </a:t>
            </a:r>
          </a:p>
          <a:p>
            <a:pPr>
              <a:lnSpc>
                <a:spcPct val="100000"/>
              </a:lnSpc>
            </a:pPr>
            <a:r>
              <a:rPr lang="en-US" dirty="0">
                <a:solidFill>
                  <a:srgbClr val="002060"/>
                </a:solidFill>
              </a:rPr>
              <a:t>To check variables on both side of operators; it will return true, if both side of operators/objects are not same</a:t>
            </a:r>
          </a:p>
          <a:p>
            <a:pPr>
              <a:lnSpc>
                <a:spcPct val="100000"/>
              </a:lnSpc>
            </a:pPr>
            <a:r>
              <a:rPr lang="en-US" dirty="0">
                <a:solidFill>
                  <a:srgbClr val="002060"/>
                </a:solidFill>
              </a:rPr>
              <a:t>a = 10</a:t>
            </a:r>
          </a:p>
          <a:p>
            <a:pPr>
              <a:lnSpc>
                <a:spcPct val="100000"/>
              </a:lnSpc>
            </a:pPr>
            <a:r>
              <a:rPr lang="en-US" dirty="0">
                <a:solidFill>
                  <a:srgbClr val="002060"/>
                </a:solidFill>
              </a:rPr>
              <a:t>b = 30</a:t>
            </a:r>
          </a:p>
          <a:p>
            <a:pPr>
              <a:lnSpc>
                <a:spcPct val="100000"/>
              </a:lnSpc>
            </a:pPr>
            <a:r>
              <a:rPr lang="en-US" b="1" dirty="0">
                <a:solidFill>
                  <a:srgbClr val="002060"/>
                </a:solidFill>
              </a:rPr>
              <a:t>Example:</a:t>
            </a:r>
            <a:endParaRPr lang="en-US" dirty="0">
              <a:solidFill>
                <a:srgbClr val="002060"/>
              </a:solidFill>
            </a:endParaRPr>
          </a:p>
          <a:p>
            <a:pPr>
              <a:lnSpc>
                <a:spcPct val="100000"/>
              </a:lnSpc>
            </a:pPr>
            <a:r>
              <a:rPr lang="en-US" dirty="0">
                <a:solidFill>
                  <a:srgbClr val="002060"/>
                </a:solidFill>
              </a:rPr>
              <a:t>print(a is not b) # it will return true, because a and b are not same object.</a:t>
            </a:r>
          </a:p>
          <a:p>
            <a:pPr>
              <a:lnSpc>
                <a:spcPct val="100000"/>
              </a:lnSpc>
            </a:pPr>
            <a:r>
              <a:rPr lang="en-US" dirty="0">
                <a:solidFill>
                  <a:srgbClr val="002060"/>
                </a:solidFill>
              </a:rPr>
              <a:t>If you check their id, they will have different</a:t>
            </a:r>
          </a:p>
        </p:txBody>
      </p:sp>
    </p:spTree>
    <p:extLst>
      <p:ext uri="{BB962C8B-B14F-4D97-AF65-F5344CB8AC3E}">
        <p14:creationId xmlns:p14="http://schemas.microsoft.com/office/powerpoint/2010/main" val="132942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Identity Operators Exercises </a:t>
            </a:r>
          </a:p>
        </p:txBody>
      </p:sp>
      <p:sp>
        <p:nvSpPr>
          <p:cNvPr id="8" name="Text Placeholder 7"/>
          <p:cNvSpPr>
            <a:spLocks noGrp="1"/>
          </p:cNvSpPr>
          <p:nvPr>
            <p:ph type="body" idx="1"/>
          </p:nvPr>
        </p:nvSpPr>
        <p:spPr>
          <a:xfrm>
            <a:off x="749543" y="1603375"/>
            <a:ext cx="10515600" cy="5040313"/>
          </a:xfrm>
        </p:spPr>
        <p:txBody>
          <a:bodyPr>
            <a:normAutofit/>
          </a:bodyPr>
          <a:lstStyle/>
          <a:p>
            <a:pPr>
              <a:lnSpc>
                <a:spcPct val="150000"/>
              </a:lnSpc>
            </a:pPr>
            <a:r>
              <a:rPr lang="en-US" sz="2000" b="1" dirty="0">
                <a:solidFill>
                  <a:srgbClr val="002060"/>
                </a:solidFill>
                <a:latin typeface="Calibri (Body)"/>
                <a:cs typeface="Aharoni" panose="02010803020104030203" pitchFamily="2" charset="-79"/>
              </a:rPr>
              <a:t>Exercise 1:</a:t>
            </a:r>
            <a:r>
              <a:rPr lang="en-US" sz="2000" dirty="0">
                <a:solidFill>
                  <a:srgbClr val="002060"/>
                </a:solidFill>
                <a:latin typeface="Calibri (Body)"/>
                <a:cs typeface="Aharoni" panose="02010803020104030203" pitchFamily="2" charset="-79"/>
              </a:rPr>
              <a:t> Write a python program to get two numbers from the user, whether, they are same object or not.</a:t>
            </a:r>
          </a:p>
          <a:p>
            <a:pPr>
              <a:lnSpc>
                <a:spcPct val="150000"/>
              </a:lnSpc>
            </a:pPr>
            <a:r>
              <a:rPr lang="en-US" sz="2000" b="1" dirty="0">
                <a:solidFill>
                  <a:srgbClr val="002060"/>
                </a:solidFill>
                <a:latin typeface="Calibri (Body)"/>
                <a:cs typeface="Aharoni" panose="02010803020104030203" pitchFamily="2" charset="-79"/>
              </a:rPr>
              <a:t>Exercise 2: </a:t>
            </a:r>
            <a:r>
              <a:rPr lang="en-US" sz="2000" dirty="0">
                <a:solidFill>
                  <a:srgbClr val="002060"/>
                </a:solidFill>
                <a:latin typeface="Calibri (Body)"/>
                <a:cs typeface="Aharoni" panose="02010803020104030203" pitchFamily="2" charset="-79"/>
              </a:rPr>
              <a:t>Write a python program to check list of items in a list, to display those items which are same object.</a:t>
            </a:r>
            <a:endParaRPr lang="en-US" sz="2000" dirty="0">
              <a:solidFill>
                <a:srgbClr val="002060"/>
              </a:solidFill>
              <a:latin typeface="Calibri (Body)"/>
            </a:endParaRPr>
          </a:p>
        </p:txBody>
      </p:sp>
    </p:spTree>
    <p:extLst>
      <p:ext uri="{BB962C8B-B14F-4D97-AF65-F5344CB8AC3E}">
        <p14:creationId xmlns:p14="http://schemas.microsoft.com/office/powerpoint/2010/main" val="220782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Bitwise Operators in Python (Cont.)</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Bitwise Operators:</a:t>
            </a:r>
          </a:p>
          <a:p>
            <a:pPr marL="342900" indent="-342900">
              <a:buFont typeface="Wingdings" panose="05000000000000000000" pitchFamily="2" charset="2"/>
              <a:buChar char="§"/>
            </a:pPr>
            <a:r>
              <a:rPr lang="en-US" dirty="0">
                <a:solidFill>
                  <a:srgbClr val="002060"/>
                </a:solidFill>
              </a:rPr>
              <a:t>Bitwise used rarely in development </a:t>
            </a:r>
          </a:p>
          <a:p>
            <a:pPr marL="342900" indent="-342900">
              <a:buFont typeface="Wingdings" panose="05000000000000000000" pitchFamily="2" charset="2"/>
              <a:buChar char="§"/>
            </a:pPr>
            <a:r>
              <a:rPr lang="en-US" dirty="0">
                <a:solidFill>
                  <a:srgbClr val="002060"/>
                </a:solidFill>
              </a:rPr>
              <a:t>It converts integers into binary at first, then perform operations, then again convert to decimal and give result to user</a:t>
            </a:r>
          </a:p>
        </p:txBody>
      </p:sp>
    </p:spTree>
    <p:extLst>
      <p:ext uri="{BB962C8B-B14F-4D97-AF65-F5344CB8AC3E}">
        <p14:creationId xmlns:p14="http://schemas.microsoft.com/office/powerpoint/2010/main" val="146918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Bitwise Operators in Python</a:t>
            </a:r>
          </a:p>
        </p:txBody>
      </p:sp>
      <p:sp>
        <p:nvSpPr>
          <p:cNvPr id="8" name="Text Placeholder 7"/>
          <p:cNvSpPr>
            <a:spLocks noGrp="1"/>
          </p:cNvSpPr>
          <p:nvPr>
            <p:ph type="body" idx="1"/>
          </p:nvPr>
        </p:nvSpPr>
        <p:spPr>
          <a:xfrm>
            <a:off x="749543" y="1603375"/>
            <a:ext cx="10515600" cy="5040313"/>
          </a:xfrm>
        </p:spPr>
        <p:txBody>
          <a:bodyPr numCol="1">
            <a:normAutofit/>
          </a:bodyPr>
          <a:lstStyle/>
          <a:p>
            <a:r>
              <a:rPr lang="en-US" b="1" dirty="0">
                <a:solidFill>
                  <a:srgbClr val="002060"/>
                </a:solidFill>
              </a:rPr>
              <a:t>Bitwise Logical operators:</a:t>
            </a:r>
          </a:p>
          <a:p>
            <a:endParaRPr lang="en-US" b="1" dirty="0">
              <a:solidFill>
                <a:srgbClr val="002060"/>
              </a:solidFill>
            </a:endParaRPr>
          </a:p>
          <a:p>
            <a:r>
              <a:rPr lang="en-US" b="1" dirty="0">
                <a:solidFill>
                  <a:srgbClr val="002060"/>
                </a:solidFill>
              </a:rPr>
              <a:t>Symbol 	Name	 		Example</a:t>
            </a:r>
          </a:p>
          <a:p>
            <a:r>
              <a:rPr lang="en-US" dirty="0">
                <a:solidFill>
                  <a:srgbClr val="002060"/>
                </a:solidFill>
              </a:rPr>
              <a:t>&amp;		AND			a &amp; b</a:t>
            </a:r>
          </a:p>
          <a:p>
            <a:r>
              <a:rPr lang="en-US" dirty="0">
                <a:solidFill>
                  <a:srgbClr val="002060"/>
                </a:solidFill>
              </a:rPr>
              <a:t>|		OR			a | b</a:t>
            </a:r>
          </a:p>
          <a:p>
            <a:r>
              <a:rPr lang="en-US" dirty="0">
                <a:solidFill>
                  <a:srgbClr val="002060"/>
                </a:solidFill>
              </a:rPr>
              <a:t>~		NOT			~a</a:t>
            </a:r>
          </a:p>
          <a:p>
            <a:r>
              <a:rPr lang="en-US" dirty="0">
                <a:solidFill>
                  <a:srgbClr val="002060"/>
                </a:solidFill>
              </a:rPr>
              <a:t>^		XOR			a ^ b</a:t>
            </a:r>
          </a:p>
          <a:p>
            <a:endParaRPr lang="en-US" dirty="0">
              <a:solidFill>
                <a:srgbClr val="002060"/>
              </a:solidFill>
            </a:endParaRPr>
          </a:p>
        </p:txBody>
      </p:sp>
    </p:spTree>
    <p:extLst>
      <p:ext uri="{BB962C8B-B14F-4D97-AF65-F5344CB8AC3E}">
        <p14:creationId xmlns:p14="http://schemas.microsoft.com/office/powerpoint/2010/main" val="17137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fade">
                                      <p:cBhvr>
                                        <p:cTn id="41" dur="1000"/>
                                        <p:tgtEl>
                                          <p:spTgt spid="8">
                                            <p:txEl>
                                              <p:pRg st="5" end="5"/>
                                            </p:txEl>
                                          </p:spTgt>
                                        </p:tgtEl>
                                      </p:cBhvr>
                                    </p:animEffect>
                                    <p:anim calcmode="lin" valueType="num">
                                      <p:cBhvr>
                                        <p:cTn id="4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fade">
                                      <p:cBhvr>
                                        <p:cTn id="48" dur="1000"/>
                                        <p:tgtEl>
                                          <p:spTgt spid="8">
                                            <p:txEl>
                                              <p:pRg st="6" end="6"/>
                                            </p:txEl>
                                          </p:spTgt>
                                        </p:tgtEl>
                                      </p:cBhvr>
                                    </p:animEffect>
                                    <p:anim calcmode="lin" valueType="num">
                                      <p:cBhvr>
                                        <p:cTn id="4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441892" y="331892"/>
            <a:ext cx="930821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Operators in Python</a:t>
            </a:r>
          </a:p>
        </p:txBody>
      </p:sp>
      <p:sp>
        <p:nvSpPr>
          <p:cNvPr id="8" name="Text Placeholder 7"/>
          <p:cNvSpPr>
            <a:spLocks noGrp="1"/>
          </p:cNvSpPr>
          <p:nvPr>
            <p:ph type="body" idx="1"/>
          </p:nvPr>
        </p:nvSpPr>
        <p:spPr>
          <a:xfrm>
            <a:off x="109182" y="1513999"/>
            <a:ext cx="11155961" cy="5129689"/>
          </a:xfrm>
        </p:spPr>
        <p:txBody>
          <a:bodyPr numCol="2">
            <a:normAutofit/>
          </a:bodyPr>
          <a:lstStyle/>
          <a:p>
            <a:pPr marL="342900" indent="-342900">
              <a:lnSpc>
                <a:spcPct val="150000"/>
              </a:lnSpc>
              <a:buFont typeface="Courier New" panose="02070309020205020404" pitchFamily="49" charset="0"/>
              <a:buChar char="o"/>
            </a:pPr>
            <a:r>
              <a:rPr lang="en-US" b="1" dirty="0">
                <a:solidFill>
                  <a:srgbClr val="002060"/>
                </a:solidFill>
              </a:rPr>
              <a:t>What is Operator</a:t>
            </a:r>
          </a:p>
          <a:p>
            <a:pPr marL="342900" indent="-342900">
              <a:lnSpc>
                <a:spcPct val="150000"/>
              </a:lnSpc>
              <a:buFont typeface="Courier New" panose="02070309020205020404" pitchFamily="49" charset="0"/>
              <a:buChar char="o"/>
            </a:pPr>
            <a:r>
              <a:rPr lang="en-US" b="1" dirty="0">
                <a:solidFill>
                  <a:srgbClr val="002060"/>
                </a:solidFill>
              </a:rPr>
              <a:t>Arithmetic Operators</a:t>
            </a:r>
          </a:p>
          <a:p>
            <a:pPr marL="342900" indent="-342900">
              <a:lnSpc>
                <a:spcPct val="150000"/>
              </a:lnSpc>
              <a:buFont typeface="Courier New" panose="02070309020205020404" pitchFamily="49" charset="0"/>
              <a:buChar char="o"/>
            </a:pPr>
            <a:r>
              <a:rPr lang="en-US" b="1" dirty="0">
                <a:solidFill>
                  <a:srgbClr val="002060"/>
                </a:solidFill>
              </a:rPr>
              <a:t>Relational Operators</a:t>
            </a:r>
          </a:p>
          <a:p>
            <a:pPr marL="342900" indent="-342900">
              <a:lnSpc>
                <a:spcPct val="150000"/>
              </a:lnSpc>
              <a:buFont typeface="Courier New" panose="02070309020205020404" pitchFamily="49" charset="0"/>
              <a:buChar char="o"/>
            </a:pPr>
            <a:r>
              <a:rPr lang="en-US" b="1" dirty="0">
                <a:solidFill>
                  <a:srgbClr val="002060"/>
                </a:solidFill>
              </a:rPr>
              <a:t>Assignment Operators</a:t>
            </a:r>
          </a:p>
          <a:p>
            <a:pPr marL="342900" indent="-342900">
              <a:lnSpc>
                <a:spcPct val="150000"/>
              </a:lnSpc>
              <a:buFont typeface="Courier New" panose="02070309020205020404" pitchFamily="49" charset="0"/>
              <a:buChar char="o"/>
            </a:pPr>
            <a:r>
              <a:rPr lang="en-US" b="1" dirty="0">
                <a:solidFill>
                  <a:srgbClr val="002060"/>
                </a:solidFill>
              </a:rPr>
              <a:t>Logical Operators</a:t>
            </a:r>
          </a:p>
          <a:p>
            <a:pPr marL="342900" indent="-342900">
              <a:lnSpc>
                <a:spcPct val="150000"/>
              </a:lnSpc>
              <a:buFont typeface="Courier New" panose="02070309020205020404" pitchFamily="49" charset="0"/>
              <a:buChar char="o"/>
            </a:pPr>
            <a:r>
              <a:rPr lang="en-US" b="1" dirty="0">
                <a:solidFill>
                  <a:srgbClr val="002060"/>
                </a:solidFill>
              </a:rPr>
              <a:t>Membership Operators</a:t>
            </a:r>
          </a:p>
          <a:p>
            <a:pPr marL="342900" indent="-342900">
              <a:lnSpc>
                <a:spcPct val="150000"/>
              </a:lnSpc>
              <a:buFont typeface="Courier New" panose="02070309020205020404" pitchFamily="49" charset="0"/>
              <a:buChar char="o"/>
            </a:pPr>
            <a:r>
              <a:rPr lang="en-US" b="1" dirty="0">
                <a:solidFill>
                  <a:srgbClr val="002060"/>
                </a:solidFill>
              </a:rPr>
              <a:t>Identity Operators</a:t>
            </a:r>
          </a:p>
          <a:p>
            <a:pPr marL="342900" indent="-342900">
              <a:lnSpc>
                <a:spcPct val="150000"/>
              </a:lnSpc>
              <a:buFont typeface="Courier New" panose="02070309020205020404" pitchFamily="49" charset="0"/>
              <a:buChar char="o"/>
            </a:pPr>
            <a:r>
              <a:rPr lang="en-US" b="1" dirty="0">
                <a:solidFill>
                  <a:srgbClr val="002060"/>
                </a:solidFill>
              </a:rPr>
              <a:t>Bitwise Operators</a:t>
            </a:r>
          </a:p>
          <a:p>
            <a:pPr marL="342900" indent="-342900">
              <a:lnSpc>
                <a:spcPct val="150000"/>
              </a:lnSpc>
              <a:buFont typeface="Courier New" panose="02070309020205020404" pitchFamily="49" charset="0"/>
              <a:buChar char="o"/>
            </a:pPr>
            <a:r>
              <a:rPr lang="en-US" b="1" dirty="0">
                <a:solidFill>
                  <a:srgbClr val="002060"/>
                </a:solidFill>
              </a:rPr>
              <a:t>Python Operators Precedence</a:t>
            </a:r>
          </a:p>
        </p:txBody>
      </p:sp>
    </p:spTree>
    <p:extLst>
      <p:ext uri="{BB962C8B-B14F-4D97-AF65-F5344CB8AC3E}">
        <p14:creationId xmlns:p14="http://schemas.microsoft.com/office/powerpoint/2010/main" val="251900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additive="base">
                                        <p:cTn id="4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 calcmode="lin" valueType="num">
                                      <p:cBhvr additive="base">
                                        <p:cTn id="5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8" end="8"/>
                                            </p:txEl>
                                          </p:spTgt>
                                        </p:tgtEl>
                                        <p:attrNameLst>
                                          <p:attrName>style.visibility</p:attrName>
                                        </p:attrNameLst>
                                      </p:cBhvr>
                                      <p:to>
                                        <p:strVal val="visible"/>
                                      </p:to>
                                    </p:set>
                                    <p:anim calcmode="lin" valueType="num">
                                      <p:cBhvr additive="base">
                                        <p:cTn id="6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Bitwise </a:t>
            </a:r>
            <a:r>
              <a:rPr kumimoji="0" lang="en-US" sz="4000" b="1" i="0" u="sng"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AND</a:t>
            </a: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 Operator</a:t>
            </a:r>
          </a:p>
        </p:txBody>
      </p:sp>
      <p:sp>
        <p:nvSpPr>
          <p:cNvPr id="8" name="Text Placeholder 7"/>
          <p:cNvSpPr>
            <a:spLocks noGrp="1"/>
          </p:cNvSpPr>
          <p:nvPr>
            <p:ph type="body" idx="1"/>
          </p:nvPr>
        </p:nvSpPr>
        <p:spPr>
          <a:xfrm>
            <a:off x="749543" y="1603375"/>
            <a:ext cx="10515600" cy="5040313"/>
          </a:xfrm>
        </p:spPr>
        <p:txBody>
          <a:bodyPr numCol="1">
            <a:normAutofit/>
          </a:bodyPr>
          <a:lstStyle/>
          <a:p>
            <a:r>
              <a:rPr lang="en-US" b="1" dirty="0">
                <a:solidFill>
                  <a:srgbClr val="002060"/>
                </a:solidFill>
              </a:rPr>
              <a:t>Example </a:t>
            </a:r>
          </a:p>
          <a:p>
            <a:r>
              <a:rPr lang="en-US" dirty="0">
                <a:solidFill>
                  <a:srgbClr val="002060"/>
                </a:solidFill>
              </a:rPr>
              <a:t>a = 10 = (1010)</a:t>
            </a:r>
            <a:r>
              <a:rPr lang="en-US" baseline="-25000" dirty="0">
                <a:solidFill>
                  <a:srgbClr val="002060"/>
                </a:solidFill>
              </a:rPr>
              <a:t>2</a:t>
            </a:r>
            <a:endParaRPr lang="en-US" dirty="0">
              <a:solidFill>
                <a:srgbClr val="002060"/>
              </a:solidFill>
            </a:endParaRPr>
          </a:p>
          <a:p>
            <a:r>
              <a:rPr lang="en-US" dirty="0">
                <a:solidFill>
                  <a:srgbClr val="002060"/>
                </a:solidFill>
              </a:rPr>
              <a:t>b = 12 = (1100)</a:t>
            </a:r>
            <a:r>
              <a:rPr lang="en-US" baseline="-25000" dirty="0">
                <a:solidFill>
                  <a:srgbClr val="002060"/>
                </a:solidFill>
              </a:rPr>
              <a:t>2</a:t>
            </a:r>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p:txBody>
      </p:sp>
      <p:graphicFrame>
        <p:nvGraphicFramePr>
          <p:cNvPr id="2" name="Table 1"/>
          <p:cNvGraphicFramePr>
            <a:graphicFrameLocks noGrp="1"/>
          </p:cNvGraphicFramePr>
          <p:nvPr/>
        </p:nvGraphicFramePr>
        <p:xfrm>
          <a:off x="6549409" y="1603375"/>
          <a:ext cx="3781947" cy="3060766"/>
        </p:xfrm>
        <a:graphic>
          <a:graphicData uri="http://schemas.openxmlformats.org/drawingml/2006/table">
            <a:tbl>
              <a:tblPr firstRow="1" bandRow="1">
                <a:tableStyleId>{5C22544A-7EE6-4342-B048-85BDC9FD1C3A}</a:tableStyleId>
              </a:tblPr>
              <a:tblGrid>
                <a:gridCol w="1260649">
                  <a:extLst>
                    <a:ext uri="{9D8B030D-6E8A-4147-A177-3AD203B41FA5}">
                      <a16:colId xmlns:a16="http://schemas.microsoft.com/office/drawing/2014/main" val="20000"/>
                    </a:ext>
                  </a:extLst>
                </a:gridCol>
                <a:gridCol w="1260649">
                  <a:extLst>
                    <a:ext uri="{9D8B030D-6E8A-4147-A177-3AD203B41FA5}">
                      <a16:colId xmlns:a16="http://schemas.microsoft.com/office/drawing/2014/main" val="20001"/>
                    </a:ext>
                  </a:extLst>
                </a:gridCol>
                <a:gridCol w="1260649">
                  <a:extLst>
                    <a:ext uri="{9D8B030D-6E8A-4147-A177-3AD203B41FA5}">
                      <a16:colId xmlns:a16="http://schemas.microsoft.com/office/drawing/2014/main" val="20002"/>
                    </a:ext>
                  </a:extLst>
                </a:gridCol>
              </a:tblGrid>
              <a:tr h="636162">
                <a:tc>
                  <a:txBody>
                    <a:bodyPr/>
                    <a:lstStyle/>
                    <a:p>
                      <a:r>
                        <a:rPr lang="en-US" dirty="0"/>
                        <a:t>a Operand</a:t>
                      </a:r>
                      <a:r>
                        <a:rPr lang="en-US" baseline="0" dirty="0"/>
                        <a:t> </a:t>
                      </a:r>
                      <a:endParaRPr lang="en-US" dirty="0"/>
                    </a:p>
                  </a:txBody>
                  <a:tcPr/>
                </a:tc>
                <a:tc>
                  <a:txBody>
                    <a:bodyPr/>
                    <a:lstStyle/>
                    <a:p>
                      <a:r>
                        <a:rPr lang="en-US" baseline="0" dirty="0"/>
                        <a:t>b </a:t>
                      </a:r>
                      <a:r>
                        <a:rPr lang="en-US" dirty="0"/>
                        <a:t>Operand </a:t>
                      </a:r>
                    </a:p>
                  </a:txBody>
                  <a:tcPr/>
                </a:tc>
                <a:tc>
                  <a:txBody>
                    <a:bodyPr/>
                    <a:lstStyle/>
                    <a:p>
                      <a:r>
                        <a:rPr lang="en-US" dirty="0"/>
                        <a:t>a &amp; b</a:t>
                      </a:r>
                    </a:p>
                  </a:txBody>
                  <a:tcPr/>
                </a:tc>
                <a:extLst>
                  <a:ext uri="{0D108BD9-81ED-4DB2-BD59-A6C34878D82A}">
                    <a16:rowId xmlns:a16="http://schemas.microsoft.com/office/drawing/2014/main" val="10000"/>
                  </a:ext>
                </a:extLst>
              </a:tr>
              <a:tr h="606151">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606151">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2"/>
                  </a:ext>
                </a:extLst>
              </a:tr>
              <a:tr h="606151">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3"/>
                  </a:ext>
                </a:extLst>
              </a:tr>
              <a:tr h="606151">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204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1000"/>
                                        <p:tgtEl>
                                          <p:spTgt spid="8">
                                            <p:txEl>
                                              <p:pRg st="0" end="0"/>
                                            </p:txEl>
                                          </p:spTgt>
                                        </p:tgtEl>
                                      </p:cBhvr>
                                    </p:animEffect>
                                    <p:anim calcmode="lin" valueType="num">
                                      <p:cBhvr>
                                        <p:cTn id="2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1000"/>
                                        <p:tgtEl>
                                          <p:spTgt spid="8">
                                            <p:txEl>
                                              <p:pRg st="1" end="1"/>
                                            </p:txEl>
                                          </p:spTgt>
                                        </p:tgtEl>
                                      </p:cBhvr>
                                    </p:animEffect>
                                    <p:anim calcmode="lin" valueType="num">
                                      <p:cBhvr>
                                        <p:cTn id="2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2" end="2"/>
                                            </p:txEl>
                                          </p:spTgt>
                                        </p:tgtEl>
                                        <p:attrNameLst>
                                          <p:attrName>style.visibility</p:attrName>
                                        </p:attrNameLst>
                                      </p:cBhvr>
                                      <p:to>
                                        <p:strVal val="visible"/>
                                      </p:to>
                                    </p:set>
                                    <p:animEffect transition="in" filter="fade">
                                      <p:cBhvr>
                                        <p:cTn id="34" dur="1000"/>
                                        <p:tgtEl>
                                          <p:spTgt spid="8">
                                            <p:txEl>
                                              <p:pRg st="2" end="2"/>
                                            </p:txEl>
                                          </p:spTgt>
                                        </p:tgtEl>
                                      </p:cBhvr>
                                    </p:animEffect>
                                    <p:anim calcmode="lin" valueType="num">
                                      <p:cBhvr>
                                        <p:cTn id="3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Bitwise </a:t>
            </a:r>
            <a:r>
              <a:rPr kumimoji="0" lang="en-US" sz="4000" b="1" i="0" u="sng"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OR</a:t>
            </a: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 Operator</a:t>
            </a:r>
          </a:p>
        </p:txBody>
      </p:sp>
      <p:sp>
        <p:nvSpPr>
          <p:cNvPr id="8" name="Text Placeholder 7"/>
          <p:cNvSpPr>
            <a:spLocks noGrp="1"/>
          </p:cNvSpPr>
          <p:nvPr>
            <p:ph type="body" idx="1"/>
          </p:nvPr>
        </p:nvSpPr>
        <p:spPr>
          <a:xfrm>
            <a:off x="749542" y="1521488"/>
            <a:ext cx="10515600" cy="5040313"/>
          </a:xfrm>
        </p:spPr>
        <p:txBody>
          <a:bodyPr numCol="1">
            <a:normAutofit/>
          </a:bodyPr>
          <a:lstStyle/>
          <a:p>
            <a:r>
              <a:rPr lang="en-US" b="1" dirty="0">
                <a:solidFill>
                  <a:srgbClr val="002060"/>
                </a:solidFill>
              </a:rPr>
              <a:t>Example </a:t>
            </a:r>
          </a:p>
          <a:p>
            <a:r>
              <a:rPr lang="en-US" dirty="0">
                <a:solidFill>
                  <a:srgbClr val="002060"/>
                </a:solidFill>
              </a:rPr>
              <a:t>a = 10 = (1010)</a:t>
            </a:r>
            <a:r>
              <a:rPr lang="en-US" baseline="-25000" dirty="0">
                <a:solidFill>
                  <a:srgbClr val="002060"/>
                </a:solidFill>
              </a:rPr>
              <a:t>2</a:t>
            </a:r>
            <a:endParaRPr lang="en-US" dirty="0">
              <a:solidFill>
                <a:srgbClr val="002060"/>
              </a:solidFill>
            </a:endParaRPr>
          </a:p>
          <a:p>
            <a:r>
              <a:rPr lang="en-US" dirty="0">
                <a:solidFill>
                  <a:srgbClr val="002060"/>
                </a:solidFill>
              </a:rPr>
              <a:t>b = 12 = (1100)</a:t>
            </a:r>
            <a:r>
              <a:rPr lang="en-US" baseline="-25000" dirty="0">
                <a:solidFill>
                  <a:srgbClr val="002060"/>
                </a:solidFill>
              </a:rPr>
              <a:t>2</a:t>
            </a:r>
            <a:endParaRPr lang="en-US" dirty="0">
              <a:solidFill>
                <a:srgbClr val="002060"/>
              </a:solidFill>
            </a:endParaRPr>
          </a:p>
          <a:p>
            <a:endParaRPr lang="en-US" dirty="0">
              <a:solidFill>
                <a:srgbClr val="002060"/>
              </a:solidFill>
            </a:endParaRPr>
          </a:p>
        </p:txBody>
      </p:sp>
      <p:graphicFrame>
        <p:nvGraphicFramePr>
          <p:cNvPr id="2" name="Table 1"/>
          <p:cNvGraphicFramePr>
            <a:graphicFrameLocks noGrp="1"/>
          </p:cNvGraphicFramePr>
          <p:nvPr/>
        </p:nvGraphicFramePr>
        <p:xfrm>
          <a:off x="6808717" y="1497588"/>
          <a:ext cx="3781947" cy="3060766"/>
        </p:xfrm>
        <a:graphic>
          <a:graphicData uri="http://schemas.openxmlformats.org/drawingml/2006/table">
            <a:tbl>
              <a:tblPr firstRow="1" bandRow="1">
                <a:tableStyleId>{5C22544A-7EE6-4342-B048-85BDC9FD1C3A}</a:tableStyleId>
              </a:tblPr>
              <a:tblGrid>
                <a:gridCol w="1260649">
                  <a:extLst>
                    <a:ext uri="{9D8B030D-6E8A-4147-A177-3AD203B41FA5}">
                      <a16:colId xmlns:a16="http://schemas.microsoft.com/office/drawing/2014/main" val="20000"/>
                    </a:ext>
                  </a:extLst>
                </a:gridCol>
                <a:gridCol w="1260649">
                  <a:extLst>
                    <a:ext uri="{9D8B030D-6E8A-4147-A177-3AD203B41FA5}">
                      <a16:colId xmlns:a16="http://schemas.microsoft.com/office/drawing/2014/main" val="20001"/>
                    </a:ext>
                  </a:extLst>
                </a:gridCol>
                <a:gridCol w="1260649">
                  <a:extLst>
                    <a:ext uri="{9D8B030D-6E8A-4147-A177-3AD203B41FA5}">
                      <a16:colId xmlns:a16="http://schemas.microsoft.com/office/drawing/2014/main" val="20002"/>
                    </a:ext>
                  </a:extLst>
                </a:gridCol>
              </a:tblGrid>
              <a:tr h="636162">
                <a:tc>
                  <a:txBody>
                    <a:bodyPr/>
                    <a:lstStyle/>
                    <a:p>
                      <a:r>
                        <a:rPr lang="en-US" dirty="0"/>
                        <a:t>a Operand</a:t>
                      </a:r>
                      <a:r>
                        <a:rPr lang="en-US" baseline="0" dirty="0"/>
                        <a:t> </a:t>
                      </a:r>
                      <a:endParaRPr lang="en-US" dirty="0"/>
                    </a:p>
                  </a:txBody>
                  <a:tcPr/>
                </a:tc>
                <a:tc>
                  <a:txBody>
                    <a:bodyPr/>
                    <a:lstStyle/>
                    <a:p>
                      <a:r>
                        <a:rPr lang="en-US" baseline="0" dirty="0"/>
                        <a:t>b </a:t>
                      </a:r>
                      <a:r>
                        <a:rPr lang="en-US" dirty="0"/>
                        <a:t>Operand </a:t>
                      </a:r>
                    </a:p>
                  </a:txBody>
                  <a:tcPr/>
                </a:tc>
                <a:tc>
                  <a:txBody>
                    <a:bodyPr/>
                    <a:lstStyle/>
                    <a:p>
                      <a:r>
                        <a:rPr lang="en-US" dirty="0"/>
                        <a:t>a | b</a:t>
                      </a:r>
                    </a:p>
                  </a:txBody>
                  <a:tcPr/>
                </a:tc>
                <a:extLst>
                  <a:ext uri="{0D108BD9-81ED-4DB2-BD59-A6C34878D82A}">
                    <a16:rowId xmlns:a16="http://schemas.microsoft.com/office/drawing/2014/main" val="10000"/>
                  </a:ext>
                </a:extLst>
              </a:tr>
              <a:tr h="606151">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606151">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r h="606151">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606151">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8110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1000"/>
                                        <p:tgtEl>
                                          <p:spTgt spid="8">
                                            <p:txEl>
                                              <p:pRg st="0" end="0"/>
                                            </p:txEl>
                                          </p:spTgt>
                                        </p:tgtEl>
                                      </p:cBhvr>
                                    </p:animEffect>
                                    <p:anim calcmode="lin" valueType="num">
                                      <p:cBhvr>
                                        <p:cTn id="2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fade">
                                      <p:cBhvr>
                                        <p:cTn id="26" dur="1000"/>
                                        <p:tgtEl>
                                          <p:spTgt spid="8">
                                            <p:txEl>
                                              <p:pRg st="1" end="1"/>
                                            </p:txEl>
                                          </p:spTgt>
                                        </p:tgtEl>
                                      </p:cBhvr>
                                    </p:animEffect>
                                    <p:anim calcmode="lin" valueType="num">
                                      <p:cBhvr>
                                        <p:cTn id="2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fade">
                                      <p:cBhvr>
                                        <p:cTn id="33" dur="1000"/>
                                        <p:tgtEl>
                                          <p:spTgt spid="8">
                                            <p:txEl>
                                              <p:pRg st="2" end="2"/>
                                            </p:txEl>
                                          </p:spTgt>
                                        </p:tgtEl>
                                      </p:cBhvr>
                                    </p:animEffect>
                                    <p:anim calcmode="lin" valueType="num">
                                      <p:cBhvr>
                                        <p:cTn id="3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Bitwise </a:t>
            </a:r>
            <a:r>
              <a:rPr kumimoji="0" lang="en-US" sz="4000" b="1" i="0" u="sng"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NOT </a:t>
            </a: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Operator</a:t>
            </a:r>
          </a:p>
        </p:txBody>
      </p:sp>
      <p:sp>
        <p:nvSpPr>
          <p:cNvPr id="8" name="Text Placeholder 7"/>
          <p:cNvSpPr>
            <a:spLocks noGrp="1"/>
          </p:cNvSpPr>
          <p:nvPr>
            <p:ph type="body" idx="1"/>
          </p:nvPr>
        </p:nvSpPr>
        <p:spPr>
          <a:xfrm>
            <a:off x="749543" y="1603375"/>
            <a:ext cx="10515600" cy="5040313"/>
          </a:xfrm>
        </p:spPr>
        <p:txBody>
          <a:bodyPr numCol="1">
            <a:normAutofit/>
          </a:bodyPr>
          <a:lstStyle/>
          <a:p>
            <a:r>
              <a:rPr lang="en-US" dirty="0">
                <a:solidFill>
                  <a:srgbClr val="002060"/>
                </a:solidFill>
              </a:rPr>
              <a:t>To work with bitwise NOT operator, you have to find its 1’s complement then convert to decimal number.</a:t>
            </a:r>
          </a:p>
          <a:p>
            <a:r>
              <a:rPr lang="en-US" b="1" dirty="0">
                <a:solidFill>
                  <a:srgbClr val="002060"/>
                </a:solidFill>
              </a:rPr>
              <a:t>Example </a:t>
            </a:r>
          </a:p>
          <a:p>
            <a:r>
              <a:rPr lang="en-US" dirty="0">
                <a:solidFill>
                  <a:srgbClr val="002060"/>
                </a:solidFill>
              </a:rPr>
              <a:t>   a= 10 = (1010)</a:t>
            </a:r>
            <a:r>
              <a:rPr lang="en-US" baseline="-25000" dirty="0">
                <a:solidFill>
                  <a:srgbClr val="002060"/>
                </a:solidFill>
              </a:rPr>
              <a:t>2</a:t>
            </a:r>
          </a:p>
          <a:p>
            <a:r>
              <a:rPr lang="en-US" dirty="0">
                <a:solidFill>
                  <a:srgbClr val="002060"/>
                </a:solidFill>
              </a:rPr>
              <a:t>~a = ~10 </a:t>
            </a:r>
          </a:p>
          <a:p>
            <a:r>
              <a:rPr lang="en-US" dirty="0">
                <a:solidFill>
                  <a:srgbClr val="002060"/>
                </a:solidFill>
              </a:rPr>
              <a:t>     = -(1010+1)</a:t>
            </a:r>
            <a:r>
              <a:rPr lang="en-US" baseline="-25000" dirty="0">
                <a:solidFill>
                  <a:srgbClr val="002060"/>
                </a:solidFill>
              </a:rPr>
              <a:t>2</a:t>
            </a:r>
          </a:p>
          <a:p>
            <a:r>
              <a:rPr lang="en-US" baseline="-25000" dirty="0">
                <a:solidFill>
                  <a:srgbClr val="002060"/>
                </a:solidFill>
              </a:rPr>
              <a:t>       </a:t>
            </a:r>
            <a:r>
              <a:rPr lang="en-US" dirty="0">
                <a:solidFill>
                  <a:srgbClr val="002060"/>
                </a:solidFill>
              </a:rPr>
              <a:t>= -(1011)</a:t>
            </a:r>
            <a:r>
              <a:rPr lang="en-US" baseline="-25000" dirty="0">
                <a:solidFill>
                  <a:srgbClr val="002060"/>
                </a:solidFill>
              </a:rPr>
              <a:t>2</a:t>
            </a:r>
          </a:p>
          <a:p>
            <a:r>
              <a:rPr lang="en-US" baseline="-25000" dirty="0">
                <a:solidFill>
                  <a:srgbClr val="002060"/>
                </a:solidFill>
              </a:rPr>
              <a:t>       </a:t>
            </a:r>
            <a:r>
              <a:rPr lang="en-US" dirty="0">
                <a:solidFill>
                  <a:srgbClr val="002060"/>
                </a:solidFill>
              </a:rPr>
              <a:t>= -11</a:t>
            </a:r>
            <a:endParaRPr lang="en-US" baseline="-25000" dirty="0">
              <a:solidFill>
                <a:srgbClr val="002060"/>
              </a:solidFill>
            </a:endParaRPr>
          </a:p>
          <a:p>
            <a:endParaRPr lang="en-US" baseline="-25000" dirty="0">
              <a:solidFill>
                <a:srgbClr val="002060"/>
              </a:solidFill>
            </a:endParaRPr>
          </a:p>
        </p:txBody>
      </p:sp>
    </p:spTree>
    <p:extLst>
      <p:ext uri="{BB962C8B-B14F-4D97-AF65-F5344CB8AC3E}">
        <p14:creationId xmlns:p14="http://schemas.microsoft.com/office/powerpoint/2010/main" val="371470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Bitwise </a:t>
            </a:r>
            <a:r>
              <a:rPr kumimoji="0" lang="en-US" sz="4000" b="1" i="0" u="sng"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XOR</a:t>
            </a: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 Operator</a:t>
            </a:r>
          </a:p>
        </p:txBody>
      </p:sp>
      <p:sp>
        <p:nvSpPr>
          <p:cNvPr id="8" name="Text Placeholder 7"/>
          <p:cNvSpPr>
            <a:spLocks noGrp="1"/>
          </p:cNvSpPr>
          <p:nvPr>
            <p:ph type="body" idx="1"/>
          </p:nvPr>
        </p:nvSpPr>
        <p:spPr>
          <a:xfrm>
            <a:off x="749543" y="1603375"/>
            <a:ext cx="10515600" cy="5040313"/>
          </a:xfrm>
        </p:spPr>
        <p:txBody>
          <a:bodyPr numCol="1">
            <a:normAutofit/>
          </a:bodyPr>
          <a:lstStyle/>
          <a:p>
            <a:r>
              <a:rPr lang="en-US" b="1" dirty="0">
                <a:solidFill>
                  <a:srgbClr val="002060"/>
                </a:solidFill>
              </a:rPr>
              <a:t>Example </a:t>
            </a:r>
          </a:p>
          <a:p>
            <a:r>
              <a:rPr lang="en-US" dirty="0">
                <a:solidFill>
                  <a:srgbClr val="002060"/>
                </a:solidFill>
              </a:rPr>
              <a:t>a = 10 = (1010)</a:t>
            </a:r>
            <a:r>
              <a:rPr lang="en-US" baseline="-25000" dirty="0">
                <a:solidFill>
                  <a:srgbClr val="002060"/>
                </a:solidFill>
              </a:rPr>
              <a:t>2</a:t>
            </a:r>
            <a:endParaRPr lang="en-US" dirty="0">
              <a:solidFill>
                <a:srgbClr val="002060"/>
              </a:solidFill>
            </a:endParaRPr>
          </a:p>
          <a:p>
            <a:r>
              <a:rPr lang="en-US" dirty="0">
                <a:solidFill>
                  <a:srgbClr val="002060"/>
                </a:solidFill>
              </a:rPr>
              <a:t>b = 12 = (1100)</a:t>
            </a:r>
            <a:r>
              <a:rPr lang="en-US" baseline="-25000" dirty="0">
                <a:solidFill>
                  <a:srgbClr val="002060"/>
                </a:solidFill>
              </a:rPr>
              <a:t>2</a:t>
            </a:r>
            <a:endParaRPr lang="en-US" dirty="0">
              <a:solidFill>
                <a:srgbClr val="002060"/>
              </a:solidFill>
            </a:endParaRPr>
          </a:p>
        </p:txBody>
      </p:sp>
      <p:graphicFrame>
        <p:nvGraphicFramePr>
          <p:cNvPr id="2" name="Table 1"/>
          <p:cNvGraphicFramePr>
            <a:graphicFrameLocks noGrp="1"/>
          </p:cNvGraphicFramePr>
          <p:nvPr/>
        </p:nvGraphicFramePr>
        <p:xfrm>
          <a:off x="6426579" y="1603375"/>
          <a:ext cx="3781947" cy="3060766"/>
        </p:xfrm>
        <a:graphic>
          <a:graphicData uri="http://schemas.openxmlformats.org/drawingml/2006/table">
            <a:tbl>
              <a:tblPr firstRow="1" bandRow="1">
                <a:tableStyleId>{5C22544A-7EE6-4342-B048-85BDC9FD1C3A}</a:tableStyleId>
              </a:tblPr>
              <a:tblGrid>
                <a:gridCol w="1260649">
                  <a:extLst>
                    <a:ext uri="{9D8B030D-6E8A-4147-A177-3AD203B41FA5}">
                      <a16:colId xmlns:a16="http://schemas.microsoft.com/office/drawing/2014/main" val="20000"/>
                    </a:ext>
                  </a:extLst>
                </a:gridCol>
                <a:gridCol w="1260649">
                  <a:extLst>
                    <a:ext uri="{9D8B030D-6E8A-4147-A177-3AD203B41FA5}">
                      <a16:colId xmlns:a16="http://schemas.microsoft.com/office/drawing/2014/main" val="20001"/>
                    </a:ext>
                  </a:extLst>
                </a:gridCol>
                <a:gridCol w="1260649">
                  <a:extLst>
                    <a:ext uri="{9D8B030D-6E8A-4147-A177-3AD203B41FA5}">
                      <a16:colId xmlns:a16="http://schemas.microsoft.com/office/drawing/2014/main" val="20002"/>
                    </a:ext>
                  </a:extLst>
                </a:gridCol>
              </a:tblGrid>
              <a:tr h="636162">
                <a:tc>
                  <a:txBody>
                    <a:bodyPr/>
                    <a:lstStyle/>
                    <a:p>
                      <a:r>
                        <a:rPr lang="en-US" dirty="0"/>
                        <a:t>a Operand</a:t>
                      </a:r>
                      <a:r>
                        <a:rPr lang="en-US" baseline="0" dirty="0"/>
                        <a:t> </a:t>
                      </a:r>
                      <a:endParaRPr lang="en-US" dirty="0"/>
                    </a:p>
                  </a:txBody>
                  <a:tcPr/>
                </a:tc>
                <a:tc>
                  <a:txBody>
                    <a:bodyPr/>
                    <a:lstStyle/>
                    <a:p>
                      <a:r>
                        <a:rPr lang="en-US" baseline="0" dirty="0"/>
                        <a:t>b </a:t>
                      </a:r>
                      <a:r>
                        <a:rPr lang="en-US" dirty="0"/>
                        <a:t>Operand </a:t>
                      </a:r>
                    </a:p>
                  </a:txBody>
                  <a:tcPr/>
                </a:tc>
                <a:tc>
                  <a:txBody>
                    <a:bodyPr/>
                    <a:lstStyle/>
                    <a:p>
                      <a:r>
                        <a:rPr lang="en-US" dirty="0"/>
                        <a:t>a ^ b</a:t>
                      </a:r>
                    </a:p>
                  </a:txBody>
                  <a:tcPr/>
                </a:tc>
                <a:extLst>
                  <a:ext uri="{0D108BD9-81ED-4DB2-BD59-A6C34878D82A}">
                    <a16:rowId xmlns:a16="http://schemas.microsoft.com/office/drawing/2014/main" val="10000"/>
                  </a:ext>
                </a:extLst>
              </a:tr>
              <a:tr h="606151">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1"/>
                  </a:ext>
                </a:extLst>
              </a:tr>
              <a:tr h="606151">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2"/>
                  </a:ext>
                </a:extLst>
              </a:tr>
              <a:tr h="606151">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606151">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1932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1000"/>
                                        <p:tgtEl>
                                          <p:spTgt spid="8">
                                            <p:txEl>
                                              <p:pRg st="0" end="0"/>
                                            </p:txEl>
                                          </p:spTgt>
                                        </p:tgtEl>
                                      </p:cBhvr>
                                    </p:animEffect>
                                    <p:anim calcmode="lin" valueType="num">
                                      <p:cBhvr>
                                        <p:cTn id="21"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1000"/>
                                        <p:tgtEl>
                                          <p:spTgt spid="8">
                                            <p:txEl>
                                              <p:pRg st="1" end="1"/>
                                            </p:txEl>
                                          </p:spTgt>
                                        </p:tgtEl>
                                      </p:cBhvr>
                                    </p:animEffect>
                                    <p:anim calcmode="lin" valueType="num">
                                      <p:cBhvr>
                                        <p:cTn id="2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2" end="2"/>
                                            </p:txEl>
                                          </p:spTgt>
                                        </p:tgtEl>
                                        <p:attrNameLst>
                                          <p:attrName>style.visibility</p:attrName>
                                        </p:attrNameLst>
                                      </p:cBhvr>
                                      <p:to>
                                        <p:strVal val="visible"/>
                                      </p:to>
                                    </p:set>
                                    <p:animEffect transition="in" filter="fade">
                                      <p:cBhvr>
                                        <p:cTn id="34" dur="1000"/>
                                        <p:tgtEl>
                                          <p:spTgt spid="8">
                                            <p:txEl>
                                              <p:pRg st="2" end="2"/>
                                            </p:txEl>
                                          </p:spTgt>
                                        </p:tgtEl>
                                      </p:cBhvr>
                                    </p:animEffect>
                                    <p:anim calcmode="lin" valueType="num">
                                      <p:cBhvr>
                                        <p:cTn id="3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Bitwise Operators in Python</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Shift Operators:</a:t>
            </a:r>
          </a:p>
          <a:p>
            <a:r>
              <a:rPr lang="en-US" b="1" dirty="0">
                <a:solidFill>
                  <a:srgbClr val="002060"/>
                </a:solidFill>
              </a:rPr>
              <a:t>Symbol 	Name	 		Example</a:t>
            </a:r>
            <a:endParaRPr lang="en-US" dirty="0">
              <a:solidFill>
                <a:srgbClr val="002060"/>
              </a:solidFill>
            </a:endParaRPr>
          </a:p>
          <a:p>
            <a:r>
              <a:rPr lang="en-US" dirty="0">
                <a:solidFill>
                  <a:srgbClr val="002060"/>
                </a:solidFill>
              </a:rPr>
              <a:t>&gt;&gt;		right shift		a&gt;&gt;</a:t>
            </a:r>
          </a:p>
          <a:p>
            <a:r>
              <a:rPr lang="en-US" dirty="0">
                <a:solidFill>
                  <a:srgbClr val="002060"/>
                </a:solidFill>
              </a:rPr>
              <a:t>&lt;&lt;		left shift		b&lt;&lt;</a:t>
            </a:r>
          </a:p>
          <a:p>
            <a:r>
              <a:rPr lang="en-US" b="1" dirty="0">
                <a:solidFill>
                  <a:srgbClr val="002060"/>
                </a:solidFill>
              </a:rPr>
              <a:t>Example:</a:t>
            </a:r>
          </a:p>
          <a:p>
            <a:r>
              <a:rPr lang="en-US" dirty="0">
                <a:solidFill>
                  <a:srgbClr val="002060"/>
                </a:solidFill>
              </a:rPr>
              <a:t>a = 10 = (1010)</a:t>
            </a:r>
            <a:r>
              <a:rPr lang="en-US" baseline="-25000" dirty="0">
                <a:solidFill>
                  <a:srgbClr val="002060"/>
                </a:solidFill>
              </a:rPr>
              <a:t>2</a:t>
            </a:r>
          </a:p>
          <a:p>
            <a:r>
              <a:rPr lang="en-US" dirty="0">
                <a:solidFill>
                  <a:srgbClr val="002060"/>
                </a:solidFill>
              </a:rPr>
              <a:t>a&gt;&gt;2</a:t>
            </a:r>
          </a:p>
          <a:p>
            <a:r>
              <a:rPr lang="en-US" dirty="0">
                <a:solidFill>
                  <a:srgbClr val="002060"/>
                </a:solidFill>
              </a:rPr>
              <a:t>a&lt;&lt;3</a:t>
            </a: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3387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Bitwise Operators Exercises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Exercise 1: Write a Python Program to Get 2 Numbers from User to Find their Logical </a:t>
            </a:r>
            <a:r>
              <a:rPr lang="en-US" b="1" u="sng" dirty="0">
                <a:solidFill>
                  <a:srgbClr val="002060"/>
                </a:solidFill>
              </a:rPr>
              <a:t>OR</a:t>
            </a:r>
            <a:r>
              <a:rPr lang="en-US" b="1" dirty="0">
                <a:solidFill>
                  <a:srgbClr val="002060"/>
                </a:solidFill>
              </a:rPr>
              <a:t> and </a:t>
            </a:r>
            <a:r>
              <a:rPr lang="en-US" b="1" u="sng" dirty="0" err="1">
                <a:solidFill>
                  <a:srgbClr val="002060"/>
                </a:solidFill>
              </a:rPr>
              <a:t>AND</a:t>
            </a:r>
            <a:r>
              <a:rPr lang="en-US" b="1" dirty="0">
                <a:solidFill>
                  <a:srgbClr val="002060"/>
                </a:solidFill>
              </a:rPr>
              <a:t> Operations.</a:t>
            </a:r>
          </a:p>
          <a:p>
            <a:endParaRPr lang="en-US" b="1" dirty="0">
              <a:solidFill>
                <a:srgbClr val="002060"/>
              </a:solidFill>
            </a:endParaRPr>
          </a:p>
          <a:p>
            <a:r>
              <a:rPr lang="en-US" b="1" dirty="0">
                <a:solidFill>
                  <a:srgbClr val="002060"/>
                </a:solidFill>
              </a:rPr>
              <a:t>Exercise 2: Write a Python Program to Get a Number from User to Find its Right and Left Shift.</a:t>
            </a:r>
          </a:p>
          <a:p>
            <a:endParaRPr lang="en-US" b="1" dirty="0">
              <a:solidFill>
                <a:srgbClr val="002060"/>
              </a:solidFill>
            </a:endParaRPr>
          </a:p>
        </p:txBody>
      </p:sp>
    </p:spTree>
    <p:extLst>
      <p:ext uri="{BB962C8B-B14F-4D97-AF65-F5344CB8AC3E}">
        <p14:creationId xmlns:p14="http://schemas.microsoft.com/office/powerpoint/2010/main" val="127303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Python Operators Precedence </a:t>
            </a:r>
          </a:p>
        </p:txBody>
      </p:sp>
      <p:sp>
        <p:nvSpPr>
          <p:cNvPr id="8" name="Text Placeholder 7"/>
          <p:cNvSpPr>
            <a:spLocks noGrp="1"/>
          </p:cNvSpPr>
          <p:nvPr>
            <p:ph type="body" idx="1"/>
          </p:nvPr>
        </p:nvSpPr>
        <p:spPr>
          <a:xfrm>
            <a:off x="749543" y="1603375"/>
            <a:ext cx="10515600" cy="5040313"/>
          </a:xfrm>
        </p:spPr>
        <p:txBody>
          <a:bodyPr>
            <a:normAutofit/>
          </a:bodyPr>
          <a:lstStyle/>
          <a:p>
            <a:r>
              <a:rPr lang="en-US" dirty="0">
                <a:solidFill>
                  <a:srgbClr val="002060"/>
                </a:solidFill>
              </a:rPr>
              <a:t>There is a rule in math to learn order of operators precedence that is </a:t>
            </a:r>
            <a:r>
              <a:rPr lang="en-US" b="1" dirty="0">
                <a:solidFill>
                  <a:srgbClr val="002060"/>
                </a:solidFill>
              </a:rPr>
              <a:t>BODMAS</a:t>
            </a:r>
            <a:r>
              <a:rPr lang="en-US" dirty="0">
                <a:solidFill>
                  <a:srgbClr val="002060"/>
                </a:solidFill>
              </a:rPr>
              <a:t>. </a:t>
            </a:r>
            <a:r>
              <a:rPr lang="en-US" b="1" dirty="0">
                <a:solidFill>
                  <a:srgbClr val="002060"/>
                </a:solidFill>
              </a:rPr>
              <a:t>PEMDAS</a:t>
            </a:r>
            <a:r>
              <a:rPr lang="en-US" dirty="0">
                <a:solidFill>
                  <a:srgbClr val="002060"/>
                </a:solidFill>
              </a:rPr>
              <a:t> is the rule that is used in Python to check operators precedence.</a:t>
            </a:r>
          </a:p>
          <a:p>
            <a:endParaRPr lang="en-US" b="1" dirty="0">
              <a:solidFill>
                <a:srgbClr val="002060"/>
              </a:solidFill>
            </a:endParaRPr>
          </a:p>
          <a:p>
            <a:r>
              <a:rPr lang="en-US" b="1" dirty="0">
                <a:solidFill>
                  <a:srgbClr val="002060"/>
                </a:solidFill>
              </a:rPr>
              <a:t>Operators Precedence Rule </a:t>
            </a:r>
            <a:endParaRPr lang="en-US" dirty="0">
              <a:solidFill>
                <a:srgbClr val="002060"/>
              </a:solidFill>
            </a:endParaRPr>
          </a:p>
          <a:p>
            <a:r>
              <a:rPr lang="en-US" b="1" dirty="0">
                <a:solidFill>
                  <a:srgbClr val="002060"/>
                </a:solidFill>
              </a:rPr>
              <a:t>P</a:t>
            </a:r>
            <a:r>
              <a:rPr lang="en-US" dirty="0">
                <a:solidFill>
                  <a:srgbClr val="002060"/>
                </a:solidFill>
              </a:rPr>
              <a:t> means  Parentheses</a:t>
            </a:r>
          </a:p>
          <a:p>
            <a:r>
              <a:rPr lang="en-US" b="1" dirty="0">
                <a:solidFill>
                  <a:srgbClr val="002060"/>
                </a:solidFill>
              </a:rPr>
              <a:t>E</a:t>
            </a:r>
            <a:r>
              <a:rPr lang="en-US" dirty="0">
                <a:solidFill>
                  <a:srgbClr val="002060"/>
                </a:solidFill>
              </a:rPr>
              <a:t> means  Exponentiation</a:t>
            </a:r>
          </a:p>
          <a:p>
            <a:r>
              <a:rPr lang="en-US" b="1" dirty="0">
                <a:solidFill>
                  <a:srgbClr val="002060"/>
                </a:solidFill>
              </a:rPr>
              <a:t>M</a:t>
            </a:r>
            <a:r>
              <a:rPr lang="en-US" dirty="0">
                <a:solidFill>
                  <a:srgbClr val="002060"/>
                </a:solidFill>
              </a:rPr>
              <a:t> means Multiplication</a:t>
            </a:r>
          </a:p>
          <a:p>
            <a:r>
              <a:rPr lang="en-US" b="1" dirty="0">
                <a:solidFill>
                  <a:srgbClr val="002060"/>
                </a:solidFill>
              </a:rPr>
              <a:t>D</a:t>
            </a:r>
            <a:r>
              <a:rPr lang="en-US" dirty="0">
                <a:solidFill>
                  <a:srgbClr val="002060"/>
                </a:solidFill>
              </a:rPr>
              <a:t> means  Division</a:t>
            </a:r>
          </a:p>
          <a:p>
            <a:r>
              <a:rPr lang="en-US" b="1" dirty="0">
                <a:solidFill>
                  <a:srgbClr val="002060"/>
                </a:solidFill>
              </a:rPr>
              <a:t>A</a:t>
            </a:r>
            <a:r>
              <a:rPr lang="en-US" dirty="0">
                <a:solidFill>
                  <a:srgbClr val="002060"/>
                </a:solidFill>
              </a:rPr>
              <a:t> means  Addition</a:t>
            </a:r>
          </a:p>
          <a:p>
            <a:r>
              <a:rPr lang="en-US" b="1" dirty="0">
                <a:solidFill>
                  <a:srgbClr val="002060"/>
                </a:solidFill>
              </a:rPr>
              <a:t>S</a:t>
            </a:r>
            <a:r>
              <a:rPr lang="en-US" dirty="0">
                <a:solidFill>
                  <a:srgbClr val="002060"/>
                </a:solidFill>
              </a:rPr>
              <a:t> means   Subtraction</a:t>
            </a:r>
          </a:p>
        </p:txBody>
      </p:sp>
    </p:spTree>
    <p:extLst>
      <p:ext uri="{BB962C8B-B14F-4D97-AF65-F5344CB8AC3E}">
        <p14:creationId xmlns:p14="http://schemas.microsoft.com/office/powerpoint/2010/main" val="237608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fade">
                                      <p:cBhvr>
                                        <p:cTn id="41" dur="1000"/>
                                        <p:tgtEl>
                                          <p:spTgt spid="8">
                                            <p:txEl>
                                              <p:pRg st="5" end="5"/>
                                            </p:txEl>
                                          </p:spTgt>
                                        </p:tgtEl>
                                      </p:cBhvr>
                                    </p:animEffect>
                                    <p:anim calcmode="lin" valueType="num">
                                      <p:cBhvr>
                                        <p:cTn id="4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fade">
                                      <p:cBhvr>
                                        <p:cTn id="48" dur="1000"/>
                                        <p:tgtEl>
                                          <p:spTgt spid="8">
                                            <p:txEl>
                                              <p:pRg st="6" end="6"/>
                                            </p:txEl>
                                          </p:spTgt>
                                        </p:tgtEl>
                                      </p:cBhvr>
                                    </p:animEffect>
                                    <p:anim calcmode="lin" valueType="num">
                                      <p:cBhvr>
                                        <p:cTn id="4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Effect transition="in" filter="fade">
                                      <p:cBhvr>
                                        <p:cTn id="55" dur="1000"/>
                                        <p:tgtEl>
                                          <p:spTgt spid="8">
                                            <p:txEl>
                                              <p:pRg st="7" end="7"/>
                                            </p:txEl>
                                          </p:spTgt>
                                        </p:tgtEl>
                                      </p:cBhvr>
                                    </p:animEffect>
                                    <p:anim calcmode="lin" valueType="num">
                                      <p:cBhvr>
                                        <p:cTn id="56"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8" end="8"/>
                                            </p:txEl>
                                          </p:spTgt>
                                        </p:tgtEl>
                                        <p:attrNameLst>
                                          <p:attrName>style.visibility</p:attrName>
                                        </p:attrNameLst>
                                      </p:cBhvr>
                                      <p:to>
                                        <p:strVal val="visible"/>
                                      </p:to>
                                    </p:set>
                                    <p:animEffect transition="in" filter="fade">
                                      <p:cBhvr>
                                        <p:cTn id="62" dur="1000"/>
                                        <p:tgtEl>
                                          <p:spTgt spid="8">
                                            <p:txEl>
                                              <p:pRg st="8" end="8"/>
                                            </p:txEl>
                                          </p:spTgt>
                                        </p:tgtEl>
                                      </p:cBhvr>
                                    </p:animEffect>
                                    <p:anim calcmode="lin" valueType="num">
                                      <p:cBhvr>
                                        <p:cTn id="63"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Python Operators Precedence Exercises </a:t>
            </a:r>
          </a:p>
        </p:txBody>
      </p:sp>
      <p:sp>
        <p:nvSpPr>
          <p:cNvPr id="8" name="Text Placeholder 7"/>
          <p:cNvSpPr>
            <a:spLocks noGrp="1"/>
          </p:cNvSpPr>
          <p:nvPr>
            <p:ph type="body" idx="1"/>
          </p:nvPr>
        </p:nvSpPr>
        <p:spPr>
          <a:xfrm>
            <a:off x="749543" y="1603375"/>
            <a:ext cx="10515600" cy="5040313"/>
          </a:xfrm>
        </p:spPr>
        <p:txBody>
          <a:bodyPr>
            <a:normAutofit/>
          </a:bodyPr>
          <a:lstStyle/>
          <a:p>
            <a:pPr>
              <a:lnSpc>
                <a:spcPct val="150000"/>
              </a:lnSpc>
            </a:pPr>
            <a:r>
              <a:rPr lang="en-US" sz="2000" b="1" dirty="0">
                <a:solidFill>
                  <a:srgbClr val="002060"/>
                </a:solidFill>
                <a:latin typeface="Calibri (Body)"/>
                <a:cs typeface="Aharoni" panose="02010803020104030203" pitchFamily="2" charset="-79"/>
              </a:rPr>
              <a:t>Exercise 1: </a:t>
            </a:r>
            <a:r>
              <a:rPr lang="en-US" sz="2000" dirty="0">
                <a:solidFill>
                  <a:srgbClr val="002060"/>
                </a:solidFill>
                <a:latin typeface="Calibri (Body)"/>
                <a:cs typeface="Aharoni" panose="02010803020104030203" pitchFamily="2" charset="-79"/>
              </a:rPr>
              <a:t>Write a python program to get 3 numbers from user to evaluate following equation. </a:t>
            </a:r>
          </a:p>
          <a:p>
            <a:pPr>
              <a:lnSpc>
                <a:spcPct val="150000"/>
              </a:lnSpc>
            </a:pPr>
            <a:r>
              <a:rPr lang="en-US" sz="2000" dirty="0">
                <a:solidFill>
                  <a:srgbClr val="002060"/>
                </a:solidFill>
              </a:rPr>
              <a:t>x = a + b * c</a:t>
            </a:r>
            <a:endParaRPr lang="en-US" sz="2000" dirty="0">
              <a:solidFill>
                <a:srgbClr val="002060"/>
              </a:solidFill>
              <a:latin typeface="Calibri (Body)"/>
              <a:cs typeface="Aharoni" panose="02010803020104030203" pitchFamily="2" charset="-79"/>
            </a:endParaRPr>
          </a:p>
          <a:p>
            <a:pPr>
              <a:lnSpc>
                <a:spcPct val="150000"/>
              </a:lnSpc>
            </a:pPr>
            <a:r>
              <a:rPr lang="en-US" sz="2000" b="1" dirty="0">
                <a:solidFill>
                  <a:srgbClr val="002060"/>
                </a:solidFill>
                <a:latin typeface="Calibri (Body)"/>
                <a:cs typeface="Aharoni" panose="02010803020104030203" pitchFamily="2" charset="-79"/>
              </a:rPr>
              <a:t>Exercise 2: </a:t>
            </a:r>
            <a:r>
              <a:rPr lang="en-US" sz="2000" dirty="0">
                <a:solidFill>
                  <a:srgbClr val="002060"/>
                </a:solidFill>
                <a:latin typeface="Calibri (Body)"/>
                <a:cs typeface="Aharoni" panose="02010803020104030203" pitchFamily="2" charset="-79"/>
              </a:rPr>
              <a:t>Write a python program to get 3 numbers from user to evaluate following equation. </a:t>
            </a:r>
          </a:p>
          <a:p>
            <a:pPr>
              <a:lnSpc>
                <a:spcPct val="150000"/>
              </a:lnSpc>
            </a:pPr>
            <a:r>
              <a:rPr lang="en-US" sz="2000" dirty="0">
                <a:solidFill>
                  <a:srgbClr val="002060"/>
                </a:solidFill>
              </a:rPr>
              <a:t>y = (a-b) + 3 * c</a:t>
            </a:r>
          </a:p>
          <a:p>
            <a:pPr>
              <a:lnSpc>
                <a:spcPct val="150000"/>
              </a:lnSpc>
            </a:pPr>
            <a:r>
              <a:rPr lang="en-US" sz="2000" b="1" dirty="0">
                <a:solidFill>
                  <a:srgbClr val="002060"/>
                </a:solidFill>
                <a:latin typeface="Calibri (Body)"/>
                <a:cs typeface="Aharoni" panose="02010803020104030203" pitchFamily="2" charset="-79"/>
              </a:rPr>
              <a:t>Exercise 3: </a:t>
            </a:r>
            <a:r>
              <a:rPr lang="en-US" sz="2000" dirty="0">
                <a:solidFill>
                  <a:srgbClr val="002060"/>
                </a:solidFill>
                <a:latin typeface="Calibri (Body)"/>
                <a:cs typeface="Aharoni" panose="02010803020104030203" pitchFamily="2" charset="-79"/>
              </a:rPr>
              <a:t>Write a python program to get 4 numbers from user to evaluate following equation. </a:t>
            </a:r>
          </a:p>
          <a:p>
            <a:pPr>
              <a:lnSpc>
                <a:spcPct val="150000"/>
              </a:lnSpc>
            </a:pPr>
            <a:r>
              <a:rPr lang="en-US" sz="2000" dirty="0">
                <a:solidFill>
                  <a:srgbClr val="002060"/>
                </a:solidFill>
              </a:rPr>
              <a:t>x = (c* b) + d**a</a:t>
            </a:r>
          </a:p>
          <a:p>
            <a:pPr>
              <a:lnSpc>
                <a:spcPct val="150000"/>
              </a:lnSpc>
            </a:pPr>
            <a:r>
              <a:rPr lang="en-US" sz="2000" b="1" dirty="0">
                <a:solidFill>
                  <a:srgbClr val="002060"/>
                </a:solidFill>
                <a:latin typeface="Calibri (Body)"/>
                <a:cs typeface="Aharoni" panose="02010803020104030203" pitchFamily="2" charset="-79"/>
              </a:rPr>
              <a:t>Exercise 4: </a:t>
            </a:r>
            <a:r>
              <a:rPr lang="en-US" sz="2000" dirty="0">
                <a:solidFill>
                  <a:srgbClr val="002060"/>
                </a:solidFill>
                <a:latin typeface="Calibri (Body)"/>
                <a:cs typeface="Aharoni" panose="02010803020104030203" pitchFamily="2" charset="-79"/>
              </a:rPr>
              <a:t>Write a python program to get 6 numbers from user to evaluate following equation. </a:t>
            </a:r>
          </a:p>
          <a:p>
            <a:pPr>
              <a:lnSpc>
                <a:spcPct val="150000"/>
              </a:lnSpc>
            </a:pPr>
            <a:r>
              <a:rPr lang="en-US" sz="2000" dirty="0">
                <a:solidFill>
                  <a:srgbClr val="002060"/>
                </a:solidFill>
              </a:rPr>
              <a:t>x = a -d / (b + c) + e * f</a:t>
            </a:r>
          </a:p>
        </p:txBody>
      </p:sp>
    </p:spTree>
    <p:extLst>
      <p:ext uri="{BB962C8B-B14F-4D97-AF65-F5344CB8AC3E}">
        <p14:creationId xmlns:p14="http://schemas.microsoft.com/office/powerpoint/2010/main" val="132276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441892" y="214312"/>
            <a:ext cx="930821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Some Python Exercise Problems</a:t>
            </a:r>
          </a:p>
        </p:txBody>
      </p:sp>
      <p:sp>
        <p:nvSpPr>
          <p:cNvPr id="8" name="Text Placeholder 7"/>
          <p:cNvSpPr>
            <a:spLocks noGrp="1"/>
          </p:cNvSpPr>
          <p:nvPr>
            <p:ph type="body" idx="1"/>
          </p:nvPr>
        </p:nvSpPr>
        <p:spPr>
          <a:xfrm>
            <a:off x="109182" y="1513999"/>
            <a:ext cx="11155961" cy="5129689"/>
          </a:xfrm>
        </p:spPr>
        <p:txBody>
          <a:bodyPr numCol="1">
            <a:normAutofit/>
          </a:bodyPr>
          <a:lstStyle/>
          <a:p>
            <a:pPr>
              <a:lnSpc>
                <a:spcPct val="150000"/>
              </a:lnSpc>
            </a:pPr>
            <a:r>
              <a:rPr lang="en-US" b="1" dirty="0">
                <a:solidFill>
                  <a:srgbClr val="002060"/>
                </a:solidFill>
                <a:latin typeface="Bodoni MT" panose="02070603080606020203" pitchFamily="18" charset="0"/>
                <a:cs typeface="Aharoni" pitchFamily="2" charset="-79"/>
              </a:rPr>
              <a:t>1) Write a Python Program to get name of user and Display user name in uppercase. </a:t>
            </a:r>
          </a:p>
          <a:p>
            <a:pPr>
              <a:lnSpc>
                <a:spcPct val="150000"/>
              </a:lnSpc>
            </a:pPr>
            <a:r>
              <a:rPr lang="en-US" b="1" dirty="0">
                <a:solidFill>
                  <a:srgbClr val="002060"/>
                </a:solidFill>
                <a:latin typeface="Bodoni MT" panose="02070603080606020203" pitchFamily="18" charset="0"/>
                <a:cs typeface="Aharoni" pitchFamily="2" charset="-79"/>
              </a:rPr>
              <a:t>2) Write a Python Program to get age of user and convert into seconds.</a:t>
            </a:r>
          </a:p>
          <a:p>
            <a:pPr>
              <a:lnSpc>
                <a:spcPct val="150000"/>
              </a:lnSpc>
            </a:pPr>
            <a:r>
              <a:rPr lang="en-US" b="1" dirty="0">
                <a:solidFill>
                  <a:srgbClr val="002060"/>
                </a:solidFill>
                <a:latin typeface="Bodoni MT" panose="02070603080606020203" pitchFamily="18" charset="0"/>
                <a:cs typeface="Aharoni" pitchFamily="2" charset="-79"/>
              </a:rPr>
              <a:t>3) Write a Python Program to get Three Numbers from User to Increase One Value to Every Number.</a:t>
            </a:r>
          </a:p>
          <a:p>
            <a:pPr>
              <a:lnSpc>
                <a:spcPct val="150000"/>
              </a:lnSpc>
            </a:pPr>
            <a:r>
              <a:rPr lang="en-US" b="1" dirty="0">
                <a:solidFill>
                  <a:srgbClr val="002060"/>
                </a:solidFill>
                <a:latin typeface="Bodoni MT" panose="02070603080606020203" pitchFamily="18" charset="0"/>
                <a:cs typeface="Aharoni" pitchFamily="2" charset="-79"/>
              </a:rPr>
              <a:t>4) Write a Python Program to get a Number from User to Find Square of that Number and then Display Result. </a:t>
            </a:r>
          </a:p>
          <a:p>
            <a:pPr>
              <a:lnSpc>
                <a:spcPct val="150000"/>
              </a:lnSpc>
            </a:pPr>
            <a:r>
              <a:rPr lang="en-US" b="1" dirty="0">
                <a:solidFill>
                  <a:srgbClr val="002060"/>
                </a:solidFill>
                <a:latin typeface="Bodoni MT" panose="02070603080606020203" pitchFamily="18" charset="0"/>
                <a:cs typeface="Aharoni" pitchFamily="2" charset="-79"/>
              </a:rPr>
              <a:t>5) Write a Python Program to get 3 Numbers from User, Multiply 1</a:t>
            </a:r>
            <a:r>
              <a:rPr lang="en-US" b="1" baseline="30000" dirty="0">
                <a:solidFill>
                  <a:srgbClr val="002060"/>
                </a:solidFill>
                <a:latin typeface="Bodoni MT" panose="02070603080606020203" pitchFamily="18" charset="0"/>
                <a:cs typeface="Aharoni" pitchFamily="2" charset="-79"/>
              </a:rPr>
              <a:t>st</a:t>
            </a:r>
            <a:r>
              <a:rPr lang="en-US" b="1" dirty="0">
                <a:solidFill>
                  <a:srgbClr val="002060"/>
                </a:solidFill>
                <a:latin typeface="Bodoni MT" panose="02070603080606020203" pitchFamily="18" charset="0"/>
                <a:cs typeface="Aharoni" pitchFamily="2" charset="-79"/>
              </a:rPr>
              <a:t> and 3</a:t>
            </a:r>
            <a:r>
              <a:rPr lang="en-US" b="1" baseline="30000" dirty="0">
                <a:solidFill>
                  <a:srgbClr val="002060"/>
                </a:solidFill>
                <a:latin typeface="Bodoni MT" panose="02070603080606020203" pitchFamily="18" charset="0"/>
                <a:cs typeface="Aharoni" pitchFamily="2" charset="-79"/>
              </a:rPr>
              <a:t>rd</a:t>
            </a:r>
            <a:r>
              <a:rPr lang="en-US" b="1" dirty="0">
                <a:solidFill>
                  <a:srgbClr val="002060"/>
                </a:solidFill>
                <a:latin typeface="Bodoni MT" panose="02070603080606020203" pitchFamily="18" charset="0"/>
                <a:cs typeface="Aharoni" pitchFamily="2" charset="-79"/>
              </a:rPr>
              <a:t> </a:t>
            </a:r>
            <a:r>
              <a:rPr lang="en-US" b="1" dirty="0" err="1">
                <a:solidFill>
                  <a:srgbClr val="002060"/>
                </a:solidFill>
                <a:latin typeface="Bodoni MT" panose="02070603080606020203" pitchFamily="18" charset="0"/>
                <a:cs typeface="Aharoni" pitchFamily="2" charset="-79"/>
              </a:rPr>
              <a:t>Numbesr</a:t>
            </a:r>
            <a:r>
              <a:rPr lang="en-US" b="1" dirty="0">
                <a:solidFill>
                  <a:srgbClr val="002060"/>
                </a:solidFill>
                <a:latin typeface="Bodoni MT" panose="02070603080606020203" pitchFamily="18" charset="0"/>
                <a:cs typeface="Aharoni" pitchFamily="2" charset="-79"/>
              </a:rPr>
              <a:t> and then Add 2</a:t>
            </a:r>
            <a:r>
              <a:rPr lang="en-US" b="1" baseline="30000" dirty="0">
                <a:solidFill>
                  <a:srgbClr val="002060"/>
                </a:solidFill>
                <a:latin typeface="Bodoni MT" panose="02070603080606020203" pitchFamily="18" charset="0"/>
                <a:cs typeface="Aharoni" pitchFamily="2" charset="-79"/>
              </a:rPr>
              <a:t>nd</a:t>
            </a:r>
            <a:r>
              <a:rPr lang="en-US" b="1" dirty="0">
                <a:solidFill>
                  <a:srgbClr val="002060"/>
                </a:solidFill>
                <a:latin typeface="Bodoni MT" panose="02070603080606020203" pitchFamily="18" charset="0"/>
                <a:cs typeface="Aharoni" pitchFamily="2" charset="-79"/>
              </a:rPr>
              <a:t> Number to Resultant.  </a:t>
            </a:r>
          </a:p>
          <a:p>
            <a:pPr>
              <a:lnSpc>
                <a:spcPct val="150000"/>
              </a:lnSpc>
            </a:pPr>
            <a:endParaRPr lang="en-US" b="1" dirty="0">
              <a:solidFill>
                <a:srgbClr val="002060"/>
              </a:solidFill>
              <a:latin typeface="Bodoni MT" panose="02070603080606020203" pitchFamily="18" charset="0"/>
              <a:cs typeface="Aharoni" pitchFamily="2" charset="-79"/>
            </a:endParaRPr>
          </a:p>
        </p:txBody>
      </p:sp>
    </p:spTree>
    <p:extLst>
      <p:ext uri="{BB962C8B-B14F-4D97-AF65-F5344CB8AC3E}">
        <p14:creationId xmlns:p14="http://schemas.microsoft.com/office/powerpoint/2010/main" val="76640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984738" y="317824"/>
            <a:ext cx="10044333"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Python Decision Making Structure (Cont.)</a:t>
            </a:r>
          </a:p>
        </p:txBody>
      </p:sp>
      <p:sp>
        <p:nvSpPr>
          <p:cNvPr id="8" name="Text Placeholder 7"/>
          <p:cNvSpPr>
            <a:spLocks noGrp="1"/>
          </p:cNvSpPr>
          <p:nvPr>
            <p:ph type="body" idx="1"/>
          </p:nvPr>
        </p:nvSpPr>
        <p:spPr>
          <a:xfrm>
            <a:off x="749543" y="1603375"/>
            <a:ext cx="10515600" cy="5040313"/>
          </a:xfrm>
        </p:spPr>
        <p:txBody>
          <a:bodyPr>
            <a:normAutofit/>
          </a:bodyPr>
          <a:lstStyle/>
          <a:p>
            <a:pPr>
              <a:lnSpc>
                <a:spcPct val="150000"/>
              </a:lnSpc>
            </a:pPr>
            <a:r>
              <a:rPr lang="en-US" dirty="0">
                <a:solidFill>
                  <a:srgbClr val="002060"/>
                </a:solidFill>
              </a:rPr>
              <a:t>The structure in which we provide a condition, on the basis of condition, a statement or set of statements are being executed.</a:t>
            </a:r>
          </a:p>
          <a:p>
            <a:pPr>
              <a:lnSpc>
                <a:spcPct val="150000"/>
              </a:lnSpc>
            </a:pPr>
            <a:r>
              <a:rPr lang="en-US" dirty="0">
                <a:solidFill>
                  <a:srgbClr val="002060"/>
                </a:solidFill>
              </a:rPr>
              <a:t>We can use decision making structure, in which our code decide to execute statement OR set of statements according to given condition. </a:t>
            </a:r>
          </a:p>
        </p:txBody>
      </p:sp>
    </p:spTree>
    <p:extLst>
      <p:ext uri="{BB962C8B-B14F-4D97-AF65-F5344CB8AC3E}">
        <p14:creationId xmlns:p14="http://schemas.microsoft.com/office/powerpoint/2010/main" val="140317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What is Operator in Python</a:t>
            </a:r>
          </a:p>
        </p:txBody>
      </p:sp>
      <p:sp>
        <p:nvSpPr>
          <p:cNvPr id="8" name="Text Placeholder 7"/>
          <p:cNvSpPr>
            <a:spLocks noGrp="1"/>
          </p:cNvSpPr>
          <p:nvPr>
            <p:ph type="body" idx="1"/>
          </p:nvPr>
        </p:nvSpPr>
        <p:spPr>
          <a:xfrm>
            <a:off x="749543" y="1603375"/>
            <a:ext cx="10515600" cy="5040313"/>
          </a:xfrm>
        </p:spPr>
        <p:txBody>
          <a:bodyPr>
            <a:normAutofit/>
          </a:bodyPr>
          <a:lstStyle/>
          <a:p>
            <a:r>
              <a:rPr lang="en-US" dirty="0">
                <a:solidFill>
                  <a:srgbClr val="002060"/>
                </a:solidFill>
              </a:rPr>
              <a:t>Operator is the symbol which perform a operation on operands </a:t>
            </a:r>
          </a:p>
          <a:p>
            <a:r>
              <a:rPr lang="en-US" b="1" dirty="0">
                <a:solidFill>
                  <a:srgbClr val="002060"/>
                </a:solidFill>
              </a:rPr>
              <a:t>Example </a:t>
            </a:r>
          </a:p>
          <a:p>
            <a:r>
              <a:rPr lang="en-US" dirty="0">
                <a:solidFill>
                  <a:srgbClr val="002060"/>
                </a:solidFill>
              </a:rPr>
              <a:t>a + b</a:t>
            </a:r>
          </a:p>
          <a:p>
            <a:r>
              <a:rPr lang="en-US" dirty="0">
                <a:solidFill>
                  <a:srgbClr val="002060"/>
                </a:solidFill>
              </a:rPr>
              <a:t>Where a and b are the operands and ‘+’ is the symbol (operator)</a:t>
            </a:r>
          </a:p>
          <a:p>
            <a:r>
              <a:rPr lang="en-US" dirty="0">
                <a:solidFill>
                  <a:srgbClr val="002060"/>
                </a:solidFill>
              </a:rPr>
              <a:t>x = 3</a:t>
            </a:r>
          </a:p>
          <a:p>
            <a:r>
              <a:rPr lang="en-US" dirty="0">
                <a:solidFill>
                  <a:srgbClr val="002060"/>
                </a:solidFill>
              </a:rPr>
              <a:t>y = 12</a:t>
            </a:r>
          </a:p>
          <a:p>
            <a:r>
              <a:rPr lang="en-US" dirty="0">
                <a:solidFill>
                  <a:srgbClr val="002060"/>
                </a:solidFill>
              </a:rPr>
              <a:t>x &lt; y</a:t>
            </a:r>
          </a:p>
          <a:p>
            <a:r>
              <a:rPr lang="en-US" dirty="0">
                <a:solidFill>
                  <a:srgbClr val="002060"/>
                </a:solidFill>
              </a:rPr>
              <a:t>Where ‘&lt;‘ (less than) is the operator, x and y are the operands</a:t>
            </a:r>
          </a:p>
        </p:txBody>
      </p:sp>
    </p:spTree>
    <p:extLst>
      <p:ext uri="{BB962C8B-B14F-4D97-AF65-F5344CB8AC3E}">
        <p14:creationId xmlns:p14="http://schemas.microsoft.com/office/powerpoint/2010/main" val="110750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Python Decision Making Structure</a:t>
            </a:r>
          </a:p>
        </p:txBody>
      </p:sp>
      <p:sp>
        <p:nvSpPr>
          <p:cNvPr id="8" name="Text Placeholder 7"/>
          <p:cNvSpPr>
            <a:spLocks noGrp="1"/>
          </p:cNvSpPr>
          <p:nvPr>
            <p:ph type="body" idx="1"/>
          </p:nvPr>
        </p:nvSpPr>
        <p:spPr>
          <a:xfrm>
            <a:off x="749543" y="1603375"/>
            <a:ext cx="10515600" cy="5040313"/>
          </a:xfrm>
        </p:spPr>
        <p:txBody>
          <a:bodyPr>
            <a:normAutofit/>
          </a:bodyPr>
          <a:lstStyle/>
          <a:p>
            <a:pPr>
              <a:lnSpc>
                <a:spcPct val="150000"/>
              </a:lnSpc>
            </a:pPr>
            <a:r>
              <a:rPr lang="en-US" b="1" dirty="0">
                <a:solidFill>
                  <a:srgbClr val="002060"/>
                </a:solidFill>
              </a:rPr>
              <a:t>Examples:</a:t>
            </a:r>
          </a:p>
          <a:p>
            <a:pPr>
              <a:lnSpc>
                <a:spcPct val="150000"/>
              </a:lnSpc>
            </a:pPr>
            <a:r>
              <a:rPr lang="en-US" dirty="0">
                <a:solidFill>
                  <a:srgbClr val="002060"/>
                </a:solidFill>
              </a:rPr>
              <a:t>Display a message “Congratulation, you can take participant in this program”, if person age is 18 or greater than 18</a:t>
            </a:r>
          </a:p>
          <a:p>
            <a:pPr>
              <a:lnSpc>
                <a:spcPct val="150000"/>
              </a:lnSpc>
            </a:pPr>
            <a:r>
              <a:rPr lang="en-US" dirty="0">
                <a:solidFill>
                  <a:srgbClr val="002060"/>
                </a:solidFill>
              </a:rPr>
              <a:t>Display message ”Welcome” if day is Friday</a:t>
            </a:r>
          </a:p>
          <a:p>
            <a:pPr>
              <a:lnSpc>
                <a:spcPct val="150000"/>
              </a:lnSpc>
            </a:pPr>
            <a:r>
              <a:rPr lang="en-US" dirty="0">
                <a:solidFill>
                  <a:srgbClr val="002060"/>
                </a:solidFill>
              </a:rPr>
              <a:t>Display message, “you are eligible for the admission of MCS”, if your marks greater than 1000</a:t>
            </a:r>
          </a:p>
          <a:p>
            <a:pPr>
              <a:lnSpc>
                <a:spcPct val="150000"/>
              </a:lnSpc>
            </a:pPr>
            <a:r>
              <a:rPr lang="en-US" dirty="0">
                <a:solidFill>
                  <a:srgbClr val="002060"/>
                </a:solidFill>
              </a:rPr>
              <a:t>Show a message “It is even number” if user input a number that divisible by 2</a:t>
            </a:r>
          </a:p>
        </p:txBody>
      </p:sp>
    </p:spTree>
    <p:extLst>
      <p:ext uri="{BB962C8B-B14F-4D97-AF65-F5344CB8AC3E}">
        <p14:creationId xmlns:p14="http://schemas.microsoft.com/office/powerpoint/2010/main" val="207735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Different Python Decision Making Structure</a:t>
            </a:r>
            <a:endParaRPr kumimoji="0" lang="en-US" sz="36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endParaRPr>
          </a:p>
        </p:txBody>
      </p:sp>
      <p:sp>
        <p:nvSpPr>
          <p:cNvPr id="8" name="Text Placeholder 7"/>
          <p:cNvSpPr>
            <a:spLocks noGrp="1"/>
          </p:cNvSpPr>
          <p:nvPr>
            <p:ph type="body" idx="1"/>
          </p:nvPr>
        </p:nvSpPr>
        <p:spPr>
          <a:xfrm>
            <a:off x="749543" y="1603375"/>
            <a:ext cx="10515600" cy="5040313"/>
          </a:xfrm>
        </p:spPr>
        <p:txBody>
          <a:bodyPr>
            <a:normAutofit/>
          </a:bodyPr>
          <a:lstStyle/>
          <a:p>
            <a:r>
              <a:rPr lang="en-US" dirty="0">
                <a:solidFill>
                  <a:srgbClr val="002060"/>
                </a:solidFill>
              </a:rPr>
              <a:t>There are different decision making structures used in Python:</a:t>
            </a:r>
          </a:p>
          <a:p>
            <a:r>
              <a:rPr lang="en-US" dirty="0">
                <a:solidFill>
                  <a:srgbClr val="002060"/>
                </a:solidFill>
              </a:rPr>
              <a:t>Following types of decision making structures, work with given condition</a:t>
            </a:r>
          </a:p>
          <a:p>
            <a:pPr marL="285750" indent="-285750">
              <a:buFont typeface="Arial" panose="020B0604020202020204" pitchFamily="34" charset="0"/>
              <a:buChar char="•"/>
            </a:pPr>
            <a:r>
              <a:rPr lang="en-US" b="1" dirty="0">
                <a:solidFill>
                  <a:srgbClr val="002060"/>
                </a:solidFill>
              </a:rPr>
              <a:t>if statement</a:t>
            </a:r>
          </a:p>
          <a:p>
            <a:pPr marL="285750" indent="-285750">
              <a:buFont typeface="Arial" panose="020B0604020202020204" pitchFamily="34" charset="0"/>
              <a:buChar char="•"/>
            </a:pPr>
            <a:r>
              <a:rPr lang="en-US" b="1" dirty="0">
                <a:solidFill>
                  <a:srgbClr val="002060"/>
                </a:solidFill>
              </a:rPr>
              <a:t>if...else statement</a:t>
            </a:r>
          </a:p>
          <a:p>
            <a:pPr marL="285750" indent="-285750">
              <a:buFont typeface="Arial" panose="020B0604020202020204" pitchFamily="34" charset="0"/>
              <a:buChar char="•"/>
            </a:pPr>
            <a:r>
              <a:rPr lang="en-US" b="1" dirty="0">
                <a:solidFill>
                  <a:srgbClr val="002060"/>
                </a:solidFill>
              </a:rPr>
              <a:t>Nested if statement </a:t>
            </a:r>
          </a:p>
          <a:p>
            <a:pPr marL="285750" indent="-285750">
              <a:buFont typeface="Arial" panose="020B0604020202020204" pitchFamily="34" charset="0"/>
              <a:buChar char="•"/>
            </a:pPr>
            <a:r>
              <a:rPr lang="en-US" b="1" dirty="0">
                <a:solidFill>
                  <a:srgbClr val="002060"/>
                </a:solidFill>
              </a:rPr>
              <a:t>if </a:t>
            </a:r>
            <a:r>
              <a:rPr lang="en-US" b="1" dirty="0" err="1">
                <a:solidFill>
                  <a:srgbClr val="002060"/>
                </a:solidFill>
              </a:rPr>
              <a:t>elif</a:t>
            </a:r>
            <a:r>
              <a:rPr lang="en-US" b="1" dirty="0">
                <a:solidFill>
                  <a:srgbClr val="002060"/>
                </a:solidFill>
              </a:rPr>
              <a:t> else statement</a:t>
            </a: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1332231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if Statement in Python </a:t>
            </a:r>
          </a:p>
        </p:txBody>
      </p:sp>
      <p:sp>
        <p:nvSpPr>
          <p:cNvPr id="8" name="Text Placeholder 7"/>
          <p:cNvSpPr>
            <a:spLocks noGrp="1"/>
          </p:cNvSpPr>
          <p:nvPr>
            <p:ph type="body" idx="1"/>
          </p:nvPr>
        </p:nvSpPr>
        <p:spPr>
          <a:xfrm>
            <a:off x="749543" y="1603375"/>
            <a:ext cx="10515600" cy="5040313"/>
          </a:xfrm>
        </p:spPr>
        <p:txBody>
          <a:bodyPr numCol="2">
            <a:normAutofit/>
          </a:bodyPr>
          <a:lstStyle/>
          <a:p>
            <a:r>
              <a:rPr lang="en-US" b="1" dirty="0">
                <a:solidFill>
                  <a:srgbClr val="002060"/>
                </a:solidFill>
              </a:rPr>
              <a:t>if statement</a:t>
            </a:r>
          </a:p>
          <a:p>
            <a:r>
              <a:rPr lang="en-US" dirty="0">
                <a:solidFill>
                  <a:srgbClr val="002060"/>
                </a:solidFill>
              </a:rPr>
              <a:t>It takes a condition, if condition is true, then it executes a statement or set of statements. </a:t>
            </a:r>
          </a:p>
          <a:p>
            <a:r>
              <a:rPr lang="en-US" dirty="0">
                <a:solidFill>
                  <a:srgbClr val="002060"/>
                </a:solidFill>
              </a:rPr>
              <a:t>if condition is false, nothing to display.</a:t>
            </a:r>
          </a:p>
          <a:p>
            <a:r>
              <a:rPr lang="en-US" b="1" dirty="0">
                <a:solidFill>
                  <a:srgbClr val="002060"/>
                </a:solidFill>
              </a:rPr>
              <a:t>Syntax</a:t>
            </a:r>
          </a:p>
          <a:p>
            <a:r>
              <a:rPr lang="en-US" dirty="0">
                <a:solidFill>
                  <a:srgbClr val="002060"/>
                </a:solidFill>
              </a:rPr>
              <a:t>if (expression/condition):</a:t>
            </a:r>
          </a:p>
          <a:p>
            <a:r>
              <a:rPr lang="en-US" dirty="0">
                <a:solidFill>
                  <a:srgbClr val="002060"/>
                </a:solidFill>
              </a:rPr>
              <a:t>	Statement or set of statements</a:t>
            </a:r>
          </a:p>
          <a:p>
            <a:endParaRPr lang="en-US" dirty="0">
              <a:solidFill>
                <a:srgbClr val="002060"/>
              </a:solidFill>
            </a:endParaRPr>
          </a:p>
          <a:p>
            <a:endParaRPr lang="en-US" dirty="0">
              <a:solidFill>
                <a:srgbClr val="002060"/>
              </a:solidFill>
            </a:endParaRPr>
          </a:p>
          <a:p>
            <a:endParaRPr lang="en-US" dirty="0">
              <a:solidFill>
                <a:srgbClr val="002060"/>
              </a:solidFill>
            </a:endParaRPr>
          </a:p>
          <a:p>
            <a:r>
              <a:rPr lang="en-US" b="1" dirty="0">
                <a:solidFill>
                  <a:srgbClr val="002060"/>
                </a:solidFill>
              </a:rPr>
              <a:t>Example</a:t>
            </a:r>
          </a:p>
          <a:p>
            <a:r>
              <a:rPr lang="en-US" dirty="0">
                <a:solidFill>
                  <a:srgbClr val="002060"/>
                </a:solidFill>
              </a:rPr>
              <a:t>marks =60;</a:t>
            </a:r>
          </a:p>
          <a:p>
            <a:r>
              <a:rPr lang="en-US" dirty="0">
                <a:solidFill>
                  <a:srgbClr val="002060"/>
                </a:solidFill>
              </a:rPr>
              <a:t>if  (marks &gt; 70):</a:t>
            </a:r>
          </a:p>
          <a:p>
            <a:r>
              <a:rPr lang="en-US" dirty="0">
                <a:solidFill>
                  <a:srgbClr val="002060"/>
                </a:solidFill>
              </a:rPr>
              <a:t>	print("Qualified for admission")</a:t>
            </a: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182805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Effect transition="in" filter="fade">
                                      <p:cBhvr>
                                        <p:cTn id="55" dur="1000"/>
                                        <p:tgtEl>
                                          <p:spTgt spid="8">
                                            <p:txEl>
                                              <p:pRg st="9" end="9"/>
                                            </p:txEl>
                                          </p:spTgt>
                                        </p:tgtEl>
                                      </p:cBhvr>
                                    </p:animEffect>
                                    <p:anim calcmode="lin" valueType="num">
                                      <p:cBhvr>
                                        <p:cTn id="56"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10" end="10"/>
                                            </p:txEl>
                                          </p:spTgt>
                                        </p:tgtEl>
                                        <p:attrNameLst>
                                          <p:attrName>style.visibility</p:attrName>
                                        </p:attrNameLst>
                                      </p:cBhvr>
                                      <p:to>
                                        <p:strVal val="visible"/>
                                      </p:to>
                                    </p:set>
                                    <p:animEffect transition="in" filter="fade">
                                      <p:cBhvr>
                                        <p:cTn id="62" dur="1000"/>
                                        <p:tgtEl>
                                          <p:spTgt spid="8">
                                            <p:txEl>
                                              <p:pRg st="10" end="10"/>
                                            </p:txEl>
                                          </p:spTgt>
                                        </p:tgtEl>
                                      </p:cBhvr>
                                    </p:animEffect>
                                    <p:anim calcmode="lin" valueType="num">
                                      <p:cBhvr>
                                        <p:cTn id="63"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11" end="11"/>
                                            </p:txEl>
                                          </p:spTgt>
                                        </p:tgtEl>
                                        <p:attrNameLst>
                                          <p:attrName>style.visibility</p:attrName>
                                        </p:attrNameLst>
                                      </p:cBhvr>
                                      <p:to>
                                        <p:strVal val="visible"/>
                                      </p:to>
                                    </p:set>
                                    <p:animEffect transition="in" filter="fade">
                                      <p:cBhvr>
                                        <p:cTn id="69" dur="1000"/>
                                        <p:tgtEl>
                                          <p:spTgt spid="8">
                                            <p:txEl>
                                              <p:pRg st="11" end="11"/>
                                            </p:txEl>
                                          </p:spTgt>
                                        </p:tgtEl>
                                      </p:cBhvr>
                                    </p:animEffect>
                                    <p:anim calcmode="lin" valueType="num">
                                      <p:cBhvr>
                                        <p:cTn id="70"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12" end="12"/>
                                            </p:txEl>
                                          </p:spTgt>
                                        </p:tgtEl>
                                        <p:attrNameLst>
                                          <p:attrName>style.visibility</p:attrName>
                                        </p:attrNameLst>
                                      </p:cBhvr>
                                      <p:to>
                                        <p:strVal val="visible"/>
                                      </p:to>
                                    </p:set>
                                    <p:animEffect transition="in" filter="fade">
                                      <p:cBhvr>
                                        <p:cTn id="76" dur="1000"/>
                                        <p:tgtEl>
                                          <p:spTgt spid="8">
                                            <p:txEl>
                                              <p:pRg st="12" end="12"/>
                                            </p:txEl>
                                          </p:spTgt>
                                        </p:tgtEl>
                                      </p:cBhvr>
                                    </p:animEffect>
                                    <p:anim calcmode="lin" valueType="num">
                                      <p:cBhvr>
                                        <p:cTn id="77"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Problems Related to if Statement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latin typeface="Bodoni MT" panose="02070603080606020203" pitchFamily="18" charset="0"/>
              </a:rPr>
              <a:t>1) Write a Python Program to get a Number from User and Display Message “Number is even”, if number is even</a:t>
            </a:r>
          </a:p>
          <a:p>
            <a:endParaRPr lang="en-US" b="1" dirty="0">
              <a:solidFill>
                <a:srgbClr val="002060"/>
              </a:solidFill>
              <a:latin typeface="Bodoni MT" panose="02070603080606020203" pitchFamily="18" charset="0"/>
            </a:endParaRPr>
          </a:p>
          <a:p>
            <a:r>
              <a:rPr lang="en-US" b="1" dirty="0">
                <a:solidFill>
                  <a:srgbClr val="002060"/>
                </a:solidFill>
                <a:latin typeface="Bodoni MT" panose="02070603080606020203" pitchFamily="18" charset="0"/>
              </a:rPr>
              <a:t>2) Write a Python Program to get a Number from User and Display Message “Number is Odd”, if number is Odd</a:t>
            </a:r>
          </a:p>
          <a:p>
            <a:endParaRPr lang="en-US" b="1" dirty="0">
              <a:solidFill>
                <a:srgbClr val="002060"/>
              </a:solidFill>
              <a:latin typeface="Bodoni MT" panose="02070603080606020203" pitchFamily="18" charset="0"/>
            </a:endParaRPr>
          </a:p>
        </p:txBody>
      </p:sp>
    </p:spTree>
    <p:extLst>
      <p:ext uri="{BB962C8B-B14F-4D97-AF65-F5344CB8AC3E}">
        <p14:creationId xmlns:p14="http://schemas.microsoft.com/office/powerpoint/2010/main" val="161279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lang="en-US" sz="4000" b="1" dirty="0">
                <a:solidFill>
                  <a:srgbClr val="002060"/>
                </a:solidFill>
                <a:latin typeface="Aharoni" pitchFamily="2" charset="-79"/>
                <a:cs typeface="Aharoni" pitchFamily="2" charset="-79"/>
              </a:rPr>
              <a:t>i</a:t>
            </a: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f-else Statement in Python</a:t>
            </a:r>
          </a:p>
        </p:txBody>
      </p:sp>
      <p:sp>
        <p:nvSpPr>
          <p:cNvPr id="8" name="Text Placeholder 7"/>
          <p:cNvSpPr>
            <a:spLocks noGrp="1"/>
          </p:cNvSpPr>
          <p:nvPr>
            <p:ph type="body" idx="1"/>
          </p:nvPr>
        </p:nvSpPr>
        <p:spPr>
          <a:xfrm>
            <a:off x="749543" y="1603375"/>
            <a:ext cx="10515600" cy="5040313"/>
          </a:xfrm>
        </p:spPr>
        <p:txBody>
          <a:bodyPr numCol="1">
            <a:normAutofit/>
          </a:bodyPr>
          <a:lstStyle/>
          <a:p>
            <a:r>
              <a:rPr lang="en-US" b="1" dirty="0">
                <a:solidFill>
                  <a:srgbClr val="002060"/>
                </a:solidFill>
              </a:rPr>
              <a:t>If-else statement</a:t>
            </a:r>
          </a:p>
          <a:p>
            <a:r>
              <a:rPr lang="en-US" dirty="0">
                <a:solidFill>
                  <a:srgbClr val="002060"/>
                </a:solidFill>
              </a:rPr>
              <a:t>It takes a condition, if condition is </a:t>
            </a:r>
            <a:r>
              <a:rPr lang="en-US" dirty="0">
                <a:solidFill>
                  <a:srgbClr val="7030A0"/>
                </a:solidFill>
              </a:rPr>
              <a:t>true</a:t>
            </a:r>
            <a:r>
              <a:rPr lang="en-US" dirty="0">
                <a:solidFill>
                  <a:srgbClr val="002060"/>
                </a:solidFill>
              </a:rPr>
              <a:t>, then it executes a statement or set of statements. If condition is </a:t>
            </a:r>
            <a:r>
              <a:rPr lang="en-US" dirty="0">
                <a:solidFill>
                  <a:srgbClr val="7030A0"/>
                </a:solidFill>
              </a:rPr>
              <a:t>false</a:t>
            </a:r>
            <a:r>
              <a:rPr lang="en-US" dirty="0">
                <a:solidFill>
                  <a:srgbClr val="002060"/>
                </a:solidFill>
              </a:rPr>
              <a:t>, it will display a false like statement or set of statements.</a:t>
            </a:r>
          </a:p>
          <a:p>
            <a:r>
              <a:rPr lang="en-US" b="1" dirty="0">
                <a:solidFill>
                  <a:srgbClr val="002060"/>
                </a:solidFill>
              </a:rPr>
              <a:t>Syntax</a:t>
            </a:r>
          </a:p>
          <a:p>
            <a:r>
              <a:rPr lang="en-US" dirty="0">
                <a:solidFill>
                  <a:srgbClr val="002060"/>
                </a:solidFill>
              </a:rPr>
              <a:t>if (expression/condition):</a:t>
            </a:r>
          </a:p>
          <a:p>
            <a:r>
              <a:rPr lang="en-US" dirty="0">
                <a:solidFill>
                  <a:srgbClr val="7030A0"/>
                </a:solidFill>
              </a:rPr>
              <a:t>	Statement or set of statement</a:t>
            </a:r>
            <a:endParaRPr lang="en-US" dirty="0">
              <a:solidFill>
                <a:srgbClr val="002060"/>
              </a:solidFill>
            </a:endParaRPr>
          </a:p>
          <a:p>
            <a:r>
              <a:rPr lang="en-US" dirty="0">
                <a:solidFill>
                  <a:srgbClr val="002060"/>
                </a:solidFill>
              </a:rPr>
              <a:t>else:</a:t>
            </a:r>
          </a:p>
          <a:p>
            <a:r>
              <a:rPr lang="en-US" dirty="0">
                <a:solidFill>
                  <a:srgbClr val="7030A0"/>
                </a:solidFill>
              </a:rPr>
              <a:t>	Statement or set of statement</a:t>
            </a:r>
            <a:endParaRPr lang="en-US" dirty="0">
              <a:solidFill>
                <a:srgbClr val="002060"/>
              </a:solidFill>
            </a:endParaRPr>
          </a:p>
          <a:p>
            <a:endParaRPr lang="en-US" dirty="0">
              <a:solidFill>
                <a:srgbClr val="002060"/>
              </a:solidFill>
            </a:endParaRPr>
          </a:p>
          <a:p>
            <a:endParaRPr lang="en-US" b="1" dirty="0">
              <a:solidFill>
                <a:srgbClr val="002060"/>
              </a:solidFill>
            </a:endParaRPr>
          </a:p>
        </p:txBody>
      </p:sp>
    </p:spTree>
    <p:extLst>
      <p:ext uri="{BB962C8B-B14F-4D97-AF65-F5344CB8AC3E}">
        <p14:creationId xmlns:p14="http://schemas.microsoft.com/office/powerpoint/2010/main" val="134746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Example: if-else Statement in Python</a:t>
            </a:r>
          </a:p>
        </p:txBody>
      </p:sp>
      <p:sp>
        <p:nvSpPr>
          <p:cNvPr id="8" name="Text Placeholder 7"/>
          <p:cNvSpPr>
            <a:spLocks noGrp="1"/>
          </p:cNvSpPr>
          <p:nvPr>
            <p:ph type="body" idx="1"/>
          </p:nvPr>
        </p:nvSpPr>
        <p:spPr>
          <a:xfrm>
            <a:off x="749543" y="1603375"/>
            <a:ext cx="10515600" cy="5040313"/>
          </a:xfrm>
        </p:spPr>
        <p:txBody>
          <a:bodyPr numCol="2">
            <a:normAutofit/>
          </a:bodyPr>
          <a:lstStyle/>
          <a:p>
            <a:r>
              <a:rPr lang="en-US" b="1" dirty="0">
                <a:solidFill>
                  <a:srgbClr val="002060"/>
                </a:solidFill>
              </a:rPr>
              <a:t>Example</a:t>
            </a:r>
          </a:p>
          <a:p>
            <a:r>
              <a:rPr lang="en-US" dirty="0">
                <a:solidFill>
                  <a:srgbClr val="002060"/>
                </a:solidFill>
              </a:rPr>
              <a:t>marks =60</a:t>
            </a:r>
          </a:p>
          <a:p>
            <a:r>
              <a:rPr lang="en-US" dirty="0">
                <a:solidFill>
                  <a:srgbClr val="002060"/>
                </a:solidFill>
              </a:rPr>
              <a:t>if( marks &gt; 70 ):</a:t>
            </a:r>
          </a:p>
          <a:p>
            <a:r>
              <a:rPr lang="en-US" dirty="0">
                <a:solidFill>
                  <a:srgbClr val="002060"/>
                </a:solidFill>
              </a:rPr>
              <a:t>	print("</a:t>
            </a:r>
            <a:r>
              <a:rPr lang="en-US" dirty="0">
                <a:solidFill>
                  <a:srgbClr val="7030A0"/>
                </a:solidFill>
              </a:rPr>
              <a:t>Qualified for admission</a:t>
            </a:r>
            <a:r>
              <a:rPr lang="en-US" dirty="0">
                <a:solidFill>
                  <a:srgbClr val="002060"/>
                </a:solidFill>
              </a:rPr>
              <a:t>")</a:t>
            </a:r>
          </a:p>
          <a:p>
            <a:r>
              <a:rPr lang="en-US" dirty="0">
                <a:solidFill>
                  <a:srgbClr val="002060"/>
                </a:solidFill>
              </a:rPr>
              <a:t>else:</a:t>
            </a:r>
          </a:p>
          <a:p>
            <a:r>
              <a:rPr lang="en-US" dirty="0">
                <a:solidFill>
                  <a:srgbClr val="002060"/>
                </a:solidFill>
              </a:rPr>
              <a:t>	print(“</a:t>
            </a:r>
            <a:r>
              <a:rPr lang="en-US" dirty="0">
                <a:solidFill>
                  <a:srgbClr val="7030A0"/>
                </a:solidFill>
              </a:rPr>
              <a:t>Sorry, not Qualified</a:t>
            </a:r>
            <a:r>
              <a:rPr lang="en-US" dirty="0">
                <a:solidFill>
                  <a:srgbClr val="002060"/>
                </a:solidFill>
              </a:rPr>
              <a:t>")</a:t>
            </a:r>
          </a:p>
          <a:p>
            <a:endParaRPr lang="en-US" dirty="0">
              <a:solidFill>
                <a:srgbClr val="002060"/>
              </a:solidFill>
            </a:endParaRP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200330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Problems Related to if-else </a:t>
            </a:r>
            <a:r>
              <a:rPr lang="en-US" sz="4000" b="1" dirty="0">
                <a:solidFill>
                  <a:srgbClr val="002060"/>
                </a:solidFill>
                <a:latin typeface="Aharoni" pitchFamily="2" charset="-79"/>
                <a:cs typeface="Aharoni" pitchFamily="2" charset="-79"/>
              </a:rPr>
              <a:t>S</a:t>
            </a:r>
            <a:r>
              <a:rPr kumimoji="0" lang="en-US" sz="4000" b="1" i="0" u="none" strike="noStrike" kern="1200" cap="none" spc="0" normalizeH="0" baseline="0" noProof="0" dirty="0" err="1">
                <a:ln>
                  <a:noFill/>
                </a:ln>
                <a:solidFill>
                  <a:srgbClr val="002060"/>
                </a:solidFill>
                <a:effectLst/>
                <a:uLnTx/>
                <a:uFillTx/>
                <a:latin typeface="Aharoni" pitchFamily="2" charset="-79"/>
                <a:ea typeface="+mn-ea"/>
                <a:cs typeface="Aharoni" pitchFamily="2" charset="-79"/>
              </a:rPr>
              <a:t>tatement</a:t>
            </a:r>
            <a:endPar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endParaRPr>
          </a:p>
        </p:txBody>
      </p:sp>
      <p:sp>
        <p:nvSpPr>
          <p:cNvPr id="8" name="Text Placeholder 7"/>
          <p:cNvSpPr>
            <a:spLocks noGrp="1"/>
          </p:cNvSpPr>
          <p:nvPr>
            <p:ph type="body" idx="1"/>
          </p:nvPr>
        </p:nvSpPr>
        <p:spPr>
          <a:xfrm>
            <a:off x="749543" y="1603375"/>
            <a:ext cx="10515600" cy="5040313"/>
          </a:xfrm>
        </p:spPr>
        <p:txBody>
          <a:bodyPr numCol="1">
            <a:normAutofit/>
          </a:bodyPr>
          <a:lstStyle/>
          <a:p>
            <a:r>
              <a:rPr lang="en-US" b="1" dirty="0">
                <a:solidFill>
                  <a:srgbClr val="002060"/>
                </a:solidFill>
                <a:latin typeface="Bodoni MT" panose="02070603080606020203" pitchFamily="18" charset="0"/>
              </a:rPr>
              <a:t>1) Write a Python Program to get a Number from User to Display a Message “Number is Even” If Number is Even, Otherwise Display a Message “Number is Odd”</a:t>
            </a:r>
          </a:p>
          <a:p>
            <a:pPr marL="457200" indent="-457200">
              <a:buAutoNum type="arabicParenR"/>
            </a:pPr>
            <a:endParaRPr lang="en-US" b="1" dirty="0">
              <a:solidFill>
                <a:srgbClr val="002060"/>
              </a:solidFill>
              <a:latin typeface="Bodoni MT" panose="02070603080606020203" pitchFamily="18" charset="0"/>
            </a:endParaRPr>
          </a:p>
          <a:p>
            <a:r>
              <a:rPr lang="en-US" b="1" dirty="0">
                <a:solidFill>
                  <a:srgbClr val="002060"/>
                </a:solidFill>
                <a:latin typeface="Bodoni MT" panose="02070603080606020203" pitchFamily="18" charset="0"/>
              </a:rPr>
              <a:t>2) Write a Python Program to get Age and Name of Student and Display Age and Name of the User, If Age is Greater Than 18, Otherwise an Error Message Should Display  </a:t>
            </a:r>
          </a:p>
          <a:p>
            <a:endParaRPr lang="en-US" b="1" dirty="0">
              <a:solidFill>
                <a:srgbClr val="002060"/>
              </a:solidFill>
              <a:latin typeface="Bodoni MT" panose="02070603080606020203" pitchFamily="18" charset="0"/>
            </a:endParaRPr>
          </a:p>
        </p:txBody>
      </p:sp>
    </p:spTree>
    <p:extLst>
      <p:ext uri="{BB962C8B-B14F-4D97-AF65-F5344CB8AC3E}">
        <p14:creationId xmlns:p14="http://schemas.microsoft.com/office/powerpoint/2010/main" val="311460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Nested if Statement In Python (Cont.) </a:t>
            </a:r>
          </a:p>
        </p:txBody>
      </p:sp>
      <p:sp>
        <p:nvSpPr>
          <p:cNvPr id="8" name="Text Placeholder 7"/>
          <p:cNvSpPr>
            <a:spLocks noGrp="1"/>
          </p:cNvSpPr>
          <p:nvPr>
            <p:ph type="body" idx="1"/>
          </p:nvPr>
        </p:nvSpPr>
        <p:spPr>
          <a:xfrm>
            <a:off x="735475" y="1420495"/>
            <a:ext cx="10515600" cy="5040313"/>
          </a:xfrm>
        </p:spPr>
        <p:txBody>
          <a:bodyPr>
            <a:normAutofit/>
          </a:bodyPr>
          <a:lstStyle/>
          <a:p>
            <a:r>
              <a:rPr lang="en-US" dirty="0">
                <a:solidFill>
                  <a:srgbClr val="002060"/>
                </a:solidFill>
              </a:rPr>
              <a:t>Nested if statement means, if statement inside another if statement  block</a:t>
            </a:r>
          </a:p>
          <a:p>
            <a:r>
              <a:rPr lang="en-US" b="1" dirty="0">
                <a:solidFill>
                  <a:srgbClr val="002060"/>
                </a:solidFill>
              </a:rPr>
              <a:t>Syntax</a:t>
            </a:r>
          </a:p>
          <a:p>
            <a:r>
              <a:rPr lang="en-US" dirty="0">
                <a:solidFill>
                  <a:srgbClr val="002060"/>
                </a:solidFill>
              </a:rPr>
              <a:t>if(condition 1) :</a:t>
            </a:r>
          </a:p>
          <a:p>
            <a:r>
              <a:rPr lang="en-US" dirty="0">
                <a:solidFill>
                  <a:srgbClr val="002060"/>
                </a:solidFill>
              </a:rPr>
              <a:t>	if (condition 2):</a:t>
            </a:r>
          </a:p>
          <a:p>
            <a:r>
              <a:rPr lang="en-US" dirty="0">
                <a:solidFill>
                  <a:srgbClr val="002060"/>
                </a:solidFill>
              </a:rPr>
              <a:t>		statement or set of statements</a:t>
            </a:r>
          </a:p>
          <a:p>
            <a:r>
              <a:rPr lang="en-US" dirty="0">
                <a:solidFill>
                  <a:srgbClr val="002060"/>
                </a:solidFill>
              </a:rPr>
              <a:t>When condition 1 is true then condition 2 will be check, and inside 2</a:t>
            </a:r>
            <a:r>
              <a:rPr lang="en-US" baseline="30000" dirty="0">
                <a:solidFill>
                  <a:srgbClr val="002060"/>
                </a:solidFill>
              </a:rPr>
              <a:t>nd</a:t>
            </a:r>
            <a:r>
              <a:rPr lang="en-US" dirty="0">
                <a:solidFill>
                  <a:srgbClr val="002060"/>
                </a:solidFill>
              </a:rPr>
              <a:t> if statement block, all the statement or set of statements will be executed if both conditions become true.</a:t>
            </a: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44845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Nested if Statement In Python </a:t>
            </a:r>
          </a:p>
        </p:txBody>
      </p:sp>
      <p:sp>
        <p:nvSpPr>
          <p:cNvPr id="8" name="Text Placeholder 7"/>
          <p:cNvSpPr>
            <a:spLocks noGrp="1"/>
          </p:cNvSpPr>
          <p:nvPr>
            <p:ph type="body" idx="1"/>
          </p:nvPr>
        </p:nvSpPr>
        <p:spPr>
          <a:xfrm>
            <a:off x="735475" y="1420495"/>
            <a:ext cx="10515600" cy="5040313"/>
          </a:xfrm>
        </p:spPr>
        <p:txBody>
          <a:bodyPr>
            <a:normAutofit/>
          </a:bodyPr>
          <a:lstStyle/>
          <a:p>
            <a:r>
              <a:rPr lang="en-US" b="1" dirty="0">
                <a:solidFill>
                  <a:srgbClr val="002060"/>
                </a:solidFill>
              </a:rPr>
              <a:t>Example:</a:t>
            </a:r>
          </a:p>
          <a:p>
            <a:r>
              <a:rPr lang="en-US" dirty="0">
                <a:solidFill>
                  <a:srgbClr val="002060"/>
                </a:solidFill>
              </a:rPr>
              <a:t>num = 18</a:t>
            </a:r>
          </a:p>
          <a:p>
            <a:r>
              <a:rPr lang="en-US" dirty="0">
                <a:solidFill>
                  <a:srgbClr val="002060"/>
                </a:solidFill>
              </a:rPr>
              <a:t>if(num%2 == 0) :</a:t>
            </a:r>
          </a:p>
          <a:p>
            <a:r>
              <a:rPr lang="en-US" dirty="0">
                <a:solidFill>
                  <a:srgbClr val="002060"/>
                </a:solidFill>
              </a:rPr>
              <a:t>	if (num%3 == 0):</a:t>
            </a:r>
          </a:p>
          <a:p>
            <a:r>
              <a:rPr lang="en-US" dirty="0">
                <a:solidFill>
                  <a:srgbClr val="002060"/>
                </a:solidFill>
              </a:rPr>
              <a:t>		print(“Number is Divisible by 3 and 2”)</a:t>
            </a:r>
          </a:p>
          <a:p>
            <a:endParaRPr lang="en-US" b="1" dirty="0">
              <a:solidFill>
                <a:srgbClr val="002060"/>
              </a:solidFill>
            </a:endParaRPr>
          </a:p>
        </p:txBody>
      </p:sp>
    </p:spTree>
    <p:extLst>
      <p:ext uri="{BB962C8B-B14F-4D97-AF65-F5344CB8AC3E}">
        <p14:creationId xmlns:p14="http://schemas.microsoft.com/office/powerpoint/2010/main" val="185747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lvl="0" indent="-342900" algn="ctr">
              <a:lnSpc>
                <a:spcPct val="150000"/>
              </a:lnSpc>
            </a:pPr>
            <a:r>
              <a:rPr lang="en-US" sz="3600" b="1" dirty="0">
                <a:solidFill>
                  <a:srgbClr val="002060"/>
                </a:solidFill>
                <a:latin typeface="Aharoni" pitchFamily="2" charset="-79"/>
                <a:cs typeface="Aharoni" pitchFamily="2" charset="-79"/>
              </a:rPr>
              <a:t>Problems Related to Nested if Statement</a:t>
            </a:r>
            <a:endParaRPr kumimoji="0" lang="en-US" sz="36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endParaRPr>
          </a:p>
        </p:txBody>
      </p:sp>
      <p:sp>
        <p:nvSpPr>
          <p:cNvPr id="8" name="Text Placeholder 7"/>
          <p:cNvSpPr>
            <a:spLocks noGrp="1"/>
          </p:cNvSpPr>
          <p:nvPr>
            <p:ph type="body" idx="1"/>
          </p:nvPr>
        </p:nvSpPr>
        <p:spPr>
          <a:xfrm>
            <a:off x="735475" y="1420495"/>
            <a:ext cx="10515600" cy="5040313"/>
          </a:xfrm>
        </p:spPr>
        <p:txBody>
          <a:bodyPr>
            <a:normAutofit/>
          </a:bodyPr>
          <a:lstStyle/>
          <a:p>
            <a:pPr>
              <a:lnSpc>
                <a:spcPct val="150000"/>
              </a:lnSpc>
            </a:pPr>
            <a:r>
              <a:rPr lang="en-US" dirty="0">
                <a:solidFill>
                  <a:srgbClr val="002060"/>
                </a:solidFill>
                <a:latin typeface="Bodoni MT" panose="02070603080606020203" pitchFamily="18" charset="0"/>
              </a:rPr>
              <a:t>1)</a:t>
            </a:r>
            <a:r>
              <a:rPr lang="en-US" b="1" dirty="0">
                <a:solidFill>
                  <a:srgbClr val="002060"/>
                </a:solidFill>
                <a:latin typeface="Bodoni MT" panose="02070603080606020203" pitchFamily="18" charset="0"/>
              </a:rPr>
              <a:t> </a:t>
            </a:r>
            <a:r>
              <a:rPr lang="en-US" dirty="0">
                <a:solidFill>
                  <a:srgbClr val="002060"/>
                </a:solidFill>
                <a:latin typeface="Bodoni MT" panose="02070603080606020203" pitchFamily="18" charset="0"/>
              </a:rPr>
              <a:t>Write a Python Program to get Name from User and Display, the Name Should Contain 5 Character or Less Than 10  and Name Should Start From ‘a’ Character.</a:t>
            </a:r>
          </a:p>
          <a:p>
            <a:pPr>
              <a:lnSpc>
                <a:spcPct val="150000"/>
              </a:lnSpc>
            </a:pPr>
            <a:r>
              <a:rPr lang="en-US" dirty="0">
                <a:solidFill>
                  <a:srgbClr val="002060"/>
                </a:solidFill>
                <a:latin typeface="Bodoni MT" panose="02070603080606020203" pitchFamily="18" charset="0"/>
              </a:rPr>
              <a:t>2) Write a Python Program To get Age and Marks from User. The System Should Select that User which have Greater Than or Equal to 18 Year Age and Marks Should be Greater Than 90 and Less Than 100.</a:t>
            </a:r>
          </a:p>
          <a:p>
            <a:pPr>
              <a:lnSpc>
                <a:spcPct val="150000"/>
              </a:lnSpc>
            </a:pPr>
            <a:endParaRPr lang="en-US" b="1" dirty="0">
              <a:solidFill>
                <a:srgbClr val="002060"/>
              </a:solidFill>
              <a:latin typeface="Bodoni MT" panose="02070603080606020203" pitchFamily="18" charset="0"/>
            </a:endParaRPr>
          </a:p>
        </p:txBody>
      </p:sp>
    </p:spTree>
    <p:extLst>
      <p:ext uri="{BB962C8B-B14F-4D97-AF65-F5344CB8AC3E}">
        <p14:creationId xmlns:p14="http://schemas.microsoft.com/office/powerpoint/2010/main" val="414308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Arithmetic Operators in Python</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Arithmetic Operators</a:t>
            </a:r>
          </a:p>
          <a:p>
            <a:r>
              <a:rPr lang="en-US" dirty="0">
                <a:solidFill>
                  <a:srgbClr val="002060"/>
                </a:solidFill>
              </a:rPr>
              <a:t>In Python, these operators are used as arithmetic operators</a:t>
            </a:r>
          </a:p>
          <a:p>
            <a:pPr marL="342900" indent="-342900">
              <a:buFont typeface="Arial" panose="020B0604020202020204" pitchFamily="34" charset="0"/>
              <a:buChar char="•"/>
            </a:pPr>
            <a:r>
              <a:rPr lang="en-US" dirty="0">
                <a:solidFill>
                  <a:srgbClr val="002060"/>
                </a:solidFill>
              </a:rPr>
              <a:t>Addition 		+</a:t>
            </a:r>
          </a:p>
          <a:p>
            <a:pPr marL="342900" indent="-342900">
              <a:buFont typeface="Arial" panose="020B0604020202020204" pitchFamily="34" charset="0"/>
              <a:buChar char="•"/>
            </a:pPr>
            <a:r>
              <a:rPr lang="en-US" dirty="0">
                <a:solidFill>
                  <a:srgbClr val="002060"/>
                </a:solidFill>
              </a:rPr>
              <a:t>Subtraction		 - </a:t>
            </a:r>
          </a:p>
          <a:p>
            <a:pPr marL="342900" indent="-342900">
              <a:buFont typeface="Arial" panose="020B0604020202020204" pitchFamily="34" charset="0"/>
              <a:buChar char="•"/>
            </a:pPr>
            <a:r>
              <a:rPr lang="en-US" dirty="0">
                <a:solidFill>
                  <a:srgbClr val="002060"/>
                </a:solidFill>
              </a:rPr>
              <a:t>Division 		/</a:t>
            </a:r>
          </a:p>
          <a:p>
            <a:pPr marL="342900" indent="-342900">
              <a:buFont typeface="Arial" panose="020B0604020202020204" pitchFamily="34" charset="0"/>
              <a:buChar char="•"/>
            </a:pPr>
            <a:r>
              <a:rPr lang="en-US" dirty="0">
                <a:solidFill>
                  <a:srgbClr val="002060"/>
                </a:solidFill>
              </a:rPr>
              <a:t>Multiplication 	* </a:t>
            </a:r>
          </a:p>
          <a:p>
            <a:pPr marL="342900" indent="-342900">
              <a:buFont typeface="Arial" panose="020B0604020202020204" pitchFamily="34" charset="0"/>
              <a:buChar char="•"/>
            </a:pPr>
            <a:r>
              <a:rPr lang="en-US" dirty="0">
                <a:solidFill>
                  <a:srgbClr val="002060"/>
                </a:solidFill>
              </a:rPr>
              <a:t>Modulus 		%</a:t>
            </a:r>
          </a:p>
        </p:txBody>
      </p:sp>
    </p:spTree>
    <p:extLst>
      <p:ext uri="{BB962C8B-B14F-4D97-AF65-F5344CB8AC3E}">
        <p14:creationId xmlns:p14="http://schemas.microsoft.com/office/powerpoint/2010/main" val="304489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More Python Exercises</a:t>
            </a:r>
          </a:p>
        </p:txBody>
      </p:sp>
      <p:sp>
        <p:nvSpPr>
          <p:cNvPr id="8" name="Text Placeholder 7"/>
          <p:cNvSpPr>
            <a:spLocks noGrp="1"/>
          </p:cNvSpPr>
          <p:nvPr>
            <p:ph type="body" idx="1"/>
          </p:nvPr>
        </p:nvSpPr>
        <p:spPr>
          <a:xfrm>
            <a:off x="749543" y="1603375"/>
            <a:ext cx="10515600" cy="5040313"/>
          </a:xfrm>
        </p:spPr>
        <p:txBody>
          <a:bodyPr>
            <a:normAutofit/>
          </a:bodyPr>
          <a:lstStyle/>
          <a:p>
            <a:r>
              <a:rPr lang="en-US" dirty="0">
                <a:solidFill>
                  <a:srgbClr val="002060"/>
                </a:solidFill>
                <a:latin typeface="Bodoni MT" pitchFamily="18" charset="0"/>
              </a:rPr>
              <a:t>1) Write a Python Program to get a Number from User to Display Its Next and Previous Numbers. If User Enter ‘4’, System Should Display 5 as Next Number and 3 as Pervious Number.</a:t>
            </a:r>
          </a:p>
          <a:p>
            <a:r>
              <a:rPr lang="en-US" dirty="0">
                <a:solidFill>
                  <a:srgbClr val="002060"/>
                </a:solidFill>
                <a:latin typeface="Bodoni MT" pitchFamily="18" charset="0"/>
                <a:cs typeface="Arial" pitchFamily="34" charset="0"/>
              </a:rPr>
              <a:t>2) Write a Python Program to get Two Numbers from User, Find Square of First Number and Cube Of 2</a:t>
            </a:r>
            <a:r>
              <a:rPr lang="en-US" baseline="30000" dirty="0">
                <a:solidFill>
                  <a:srgbClr val="002060"/>
                </a:solidFill>
                <a:latin typeface="Bodoni MT" pitchFamily="18" charset="0"/>
                <a:cs typeface="Arial" pitchFamily="34" charset="0"/>
              </a:rPr>
              <a:t>nd</a:t>
            </a:r>
            <a:r>
              <a:rPr lang="en-US" dirty="0">
                <a:solidFill>
                  <a:srgbClr val="002060"/>
                </a:solidFill>
                <a:latin typeface="Bodoni MT" pitchFamily="18" charset="0"/>
                <a:cs typeface="Arial" pitchFamily="34" charset="0"/>
              </a:rPr>
              <a:t> Number. Then Find Their Sum.</a:t>
            </a:r>
          </a:p>
          <a:p>
            <a:r>
              <a:rPr lang="en-US" dirty="0">
                <a:solidFill>
                  <a:srgbClr val="002060"/>
                </a:solidFill>
                <a:latin typeface="Bodoni MT" pitchFamily="18" charset="0"/>
              </a:rPr>
              <a:t>3) Write a Python Program to get a Character from User to Check whether it is Vowel Or Not</a:t>
            </a:r>
          </a:p>
          <a:p>
            <a:r>
              <a:rPr lang="en-US" dirty="0">
                <a:solidFill>
                  <a:srgbClr val="002060"/>
                </a:solidFill>
                <a:latin typeface="Bodoni MT" pitchFamily="18" charset="0"/>
              </a:rPr>
              <a:t>4) Write a Python Program to get Six Subjects Marks from User to Display Total, Average and Percentage of that Marks </a:t>
            </a:r>
          </a:p>
          <a:p>
            <a:r>
              <a:rPr lang="en-US" dirty="0">
                <a:solidFill>
                  <a:srgbClr val="002060"/>
                </a:solidFill>
                <a:latin typeface="Bodoni MT" pitchFamily="18" charset="0"/>
              </a:rPr>
              <a:t>5) Write a Python Program to get Short Name of Week and Display Full Name of that Week Name, If User Enter Mon, System Should Display “It is Monday”</a:t>
            </a:r>
          </a:p>
          <a:p>
            <a:endParaRPr lang="en-US" dirty="0">
              <a:solidFill>
                <a:srgbClr val="002060"/>
              </a:solidFill>
              <a:latin typeface="Bodoni MT" pitchFamily="18" charset="0"/>
            </a:endParaRPr>
          </a:p>
          <a:p>
            <a:endParaRPr lang="en-US" dirty="0">
              <a:solidFill>
                <a:srgbClr val="002060"/>
              </a:solidFill>
              <a:latin typeface="Bodoni MT" pitchFamily="18" charset="0"/>
              <a:cs typeface="Arial" pitchFamily="34" charset="0"/>
            </a:endParaRPr>
          </a:p>
          <a:p>
            <a:endParaRPr lang="en-US" dirty="0">
              <a:solidFill>
                <a:srgbClr val="002060"/>
              </a:solidFill>
              <a:latin typeface="Bodoni MT" pitchFamily="18" charset="0"/>
            </a:endParaRPr>
          </a:p>
        </p:txBody>
      </p:sp>
    </p:spTree>
    <p:extLst>
      <p:ext uri="{BB962C8B-B14F-4D97-AF65-F5344CB8AC3E}">
        <p14:creationId xmlns:p14="http://schemas.microsoft.com/office/powerpoint/2010/main" val="350776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Loops in Python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Loop: </a:t>
            </a:r>
            <a:r>
              <a:rPr lang="en-US" dirty="0">
                <a:solidFill>
                  <a:srgbClr val="002060"/>
                </a:solidFill>
              </a:rPr>
              <a:t>If you want to </a:t>
            </a:r>
            <a:r>
              <a:rPr lang="en-US" u="sng" dirty="0">
                <a:solidFill>
                  <a:srgbClr val="002060"/>
                </a:solidFill>
              </a:rPr>
              <a:t>repeat</a:t>
            </a:r>
            <a:r>
              <a:rPr lang="en-US" dirty="0">
                <a:solidFill>
                  <a:srgbClr val="002060"/>
                </a:solidFill>
              </a:rPr>
              <a:t> any statement for </a:t>
            </a:r>
            <a:r>
              <a:rPr lang="en-US" u="sng" dirty="0">
                <a:solidFill>
                  <a:srgbClr val="002060"/>
                </a:solidFill>
              </a:rPr>
              <a:t>specific time</a:t>
            </a:r>
            <a:r>
              <a:rPr lang="en-US" dirty="0">
                <a:solidFill>
                  <a:srgbClr val="002060"/>
                </a:solidFill>
              </a:rPr>
              <a:t>, or if you want to generate a number according to your instruction, you can use loop.</a:t>
            </a:r>
          </a:p>
          <a:p>
            <a:endParaRPr lang="en-US" b="1" dirty="0">
              <a:solidFill>
                <a:srgbClr val="002060"/>
              </a:solidFill>
            </a:endParaRPr>
          </a:p>
          <a:p>
            <a:r>
              <a:rPr lang="en-US" b="1" dirty="0">
                <a:solidFill>
                  <a:srgbClr val="002060"/>
                </a:solidFill>
              </a:rPr>
              <a:t>Explanation:</a:t>
            </a:r>
            <a:endParaRPr lang="en-US" dirty="0">
              <a:solidFill>
                <a:srgbClr val="002060"/>
              </a:solidFill>
            </a:endParaRPr>
          </a:p>
          <a:p>
            <a:pPr marL="342900" indent="-342900" fontAlgn="base">
              <a:buFont typeface="Arial" panose="020B0604020202020204" pitchFamily="34" charset="0"/>
              <a:buChar char="•"/>
            </a:pPr>
            <a:r>
              <a:rPr lang="en-US" dirty="0">
                <a:solidFill>
                  <a:srgbClr val="002060"/>
                </a:solidFill>
              </a:rPr>
              <a:t>Programming instruction executes linearly in the order in which we declare </a:t>
            </a:r>
          </a:p>
          <a:p>
            <a:pPr marL="342900" indent="-342900" fontAlgn="base">
              <a:buFont typeface="Arial" panose="020B0604020202020204" pitchFamily="34" charset="0"/>
              <a:buChar char="•"/>
            </a:pPr>
            <a:r>
              <a:rPr lang="en-US" dirty="0">
                <a:solidFill>
                  <a:srgbClr val="002060"/>
                </a:solidFill>
              </a:rPr>
              <a:t>But we can alter that sequence using different way </a:t>
            </a:r>
          </a:p>
          <a:p>
            <a:pPr marL="342900" indent="-342900" fontAlgn="base">
              <a:buFont typeface="Arial" panose="020B0604020202020204" pitchFamily="34" charset="0"/>
              <a:buChar char="•"/>
            </a:pPr>
            <a:r>
              <a:rPr lang="en-US" dirty="0">
                <a:solidFill>
                  <a:srgbClr val="002060"/>
                </a:solidFill>
              </a:rPr>
              <a:t>One of them is Looping way</a:t>
            </a:r>
          </a:p>
          <a:p>
            <a:pPr marL="342900" indent="-342900" fontAlgn="base">
              <a:buFont typeface="Arial" panose="020B0604020202020204" pitchFamily="34" charset="0"/>
              <a:buChar char="•"/>
            </a:pPr>
            <a:r>
              <a:rPr lang="en-US" dirty="0">
                <a:solidFill>
                  <a:srgbClr val="002060"/>
                </a:solidFill>
              </a:rPr>
              <a:t>If we need to repeat a statement for specific time we can do it.</a:t>
            </a:r>
          </a:p>
          <a:p>
            <a:pPr marL="342900" indent="-342900" fontAlgn="base">
              <a:buFont typeface="Arial" panose="020B0604020202020204" pitchFamily="34" charset="0"/>
              <a:buChar char="•"/>
            </a:pPr>
            <a:r>
              <a:rPr lang="en-US" dirty="0">
                <a:solidFill>
                  <a:srgbClr val="002060"/>
                </a:solidFill>
              </a:rPr>
              <a:t>For example ‘Python’ repeat 10 time on the screen. </a:t>
            </a:r>
          </a:p>
          <a:p>
            <a:pPr marL="342900" indent="-342900" fontAlgn="base">
              <a:buFont typeface="Arial" panose="020B0604020202020204" pitchFamily="34" charset="0"/>
              <a:buChar char="•"/>
            </a:pPr>
            <a:r>
              <a:rPr lang="en-US" dirty="0">
                <a:solidFill>
                  <a:srgbClr val="002060"/>
                </a:solidFill>
              </a:rPr>
              <a:t>“Python” will repeat until its condition is false </a:t>
            </a:r>
          </a:p>
          <a:p>
            <a:endParaRPr lang="en-US" dirty="0">
              <a:solidFill>
                <a:srgbClr val="002060"/>
              </a:solidFill>
            </a:endParaRPr>
          </a:p>
        </p:txBody>
      </p:sp>
    </p:spTree>
    <p:extLst>
      <p:ext uri="{BB962C8B-B14F-4D97-AF65-F5344CB8AC3E}">
        <p14:creationId xmlns:p14="http://schemas.microsoft.com/office/powerpoint/2010/main" val="269279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fade">
                                      <p:cBhvr>
                                        <p:cTn id="41" dur="1000"/>
                                        <p:tgtEl>
                                          <p:spTgt spid="8">
                                            <p:txEl>
                                              <p:pRg st="5" end="5"/>
                                            </p:txEl>
                                          </p:spTgt>
                                        </p:tgtEl>
                                      </p:cBhvr>
                                    </p:animEffect>
                                    <p:anim calcmode="lin" valueType="num">
                                      <p:cBhvr>
                                        <p:cTn id="4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fade">
                                      <p:cBhvr>
                                        <p:cTn id="48" dur="1000"/>
                                        <p:tgtEl>
                                          <p:spTgt spid="8">
                                            <p:txEl>
                                              <p:pRg st="6" end="6"/>
                                            </p:txEl>
                                          </p:spTgt>
                                        </p:tgtEl>
                                      </p:cBhvr>
                                    </p:animEffect>
                                    <p:anim calcmode="lin" valueType="num">
                                      <p:cBhvr>
                                        <p:cTn id="4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Effect transition="in" filter="fade">
                                      <p:cBhvr>
                                        <p:cTn id="55" dur="1000"/>
                                        <p:tgtEl>
                                          <p:spTgt spid="8">
                                            <p:txEl>
                                              <p:pRg st="7" end="7"/>
                                            </p:txEl>
                                          </p:spTgt>
                                        </p:tgtEl>
                                      </p:cBhvr>
                                    </p:animEffect>
                                    <p:anim calcmode="lin" valueType="num">
                                      <p:cBhvr>
                                        <p:cTn id="56"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8" end="8"/>
                                            </p:txEl>
                                          </p:spTgt>
                                        </p:tgtEl>
                                        <p:attrNameLst>
                                          <p:attrName>style.visibility</p:attrName>
                                        </p:attrNameLst>
                                      </p:cBhvr>
                                      <p:to>
                                        <p:strVal val="visible"/>
                                      </p:to>
                                    </p:set>
                                    <p:animEffect transition="in" filter="fade">
                                      <p:cBhvr>
                                        <p:cTn id="62" dur="1000"/>
                                        <p:tgtEl>
                                          <p:spTgt spid="8">
                                            <p:txEl>
                                              <p:pRg st="8" end="8"/>
                                            </p:txEl>
                                          </p:spTgt>
                                        </p:tgtEl>
                                      </p:cBhvr>
                                    </p:animEffect>
                                    <p:anim calcmode="lin" valueType="num">
                                      <p:cBhvr>
                                        <p:cTn id="63"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Different Loops in Python </a:t>
            </a:r>
          </a:p>
        </p:txBody>
      </p:sp>
      <p:sp>
        <p:nvSpPr>
          <p:cNvPr id="8" name="Text Placeholder 7"/>
          <p:cNvSpPr>
            <a:spLocks noGrp="1"/>
          </p:cNvSpPr>
          <p:nvPr>
            <p:ph type="body" idx="1"/>
          </p:nvPr>
        </p:nvSpPr>
        <p:spPr>
          <a:xfrm>
            <a:off x="749543" y="1603375"/>
            <a:ext cx="10515600" cy="5040313"/>
          </a:xfrm>
        </p:spPr>
        <p:txBody>
          <a:bodyPr>
            <a:normAutofit/>
          </a:bodyPr>
          <a:lstStyle/>
          <a:p>
            <a:pPr marL="342900" indent="-342900" fontAlgn="base">
              <a:buFont typeface="Arial" panose="020B0604020202020204" pitchFamily="34" charset="0"/>
              <a:buChar char="•"/>
            </a:pPr>
            <a:r>
              <a:rPr lang="en-US" dirty="0">
                <a:solidFill>
                  <a:srgbClr val="002060"/>
                </a:solidFill>
              </a:rPr>
              <a:t>for loop </a:t>
            </a:r>
          </a:p>
          <a:p>
            <a:pPr marL="342900" indent="-342900" fontAlgn="base">
              <a:buFont typeface="Arial" panose="020B0604020202020204" pitchFamily="34" charset="0"/>
              <a:buChar char="•"/>
            </a:pPr>
            <a:r>
              <a:rPr lang="en-US" dirty="0">
                <a:solidFill>
                  <a:srgbClr val="002060"/>
                </a:solidFill>
              </a:rPr>
              <a:t>while loop</a:t>
            </a:r>
          </a:p>
          <a:p>
            <a:endParaRPr lang="en-US" dirty="0">
              <a:solidFill>
                <a:srgbClr val="002060"/>
              </a:solidFill>
            </a:endParaRPr>
          </a:p>
        </p:txBody>
      </p:sp>
    </p:spTree>
    <p:extLst>
      <p:ext uri="{BB962C8B-B14F-4D97-AF65-F5344CB8AC3E}">
        <p14:creationId xmlns:p14="http://schemas.microsoft.com/office/powerpoint/2010/main" val="205191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For Loop in Python (Cont.)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latin typeface="Aharoni" pitchFamily="2" charset="-79"/>
                <a:cs typeface="Aharoni" pitchFamily="2" charset="-79"/>
              </a:rPr>
              <a:t>For Loop in Python :</a:t>
            </a:r>
            <a:endParaRPr lang="en-US" dirty="0">
              <a:solidFill>
                <a:srgbClr val="002060"/>
              </a:solidFill>
            </a:endParaRPr>
          </a:p>
          <a:p>
            <a:pPr>
              <a:buFont typeface="Arial" pitchFamily="34" charset="0"/>
              <a:buChar char="•"/>
            </a:pPr>
            <a:r>
              <a:rPr lang="en-US" dirty="0">
                <a:solidFill>
                  <a:srgbClr val="002060"/>
                </a:solidFill>
              </a:rPr>
              <a:t>We can generate number in different ways, using for loop</a:t>
            </a:r>
          </a:p>
          <a:p>
            <a:pPr>
              <a:buFont typeface="Arial" pitchFamily="34" charset="0"/>
              <a:buChar char="•"/>
            </a:pPr>
            <a:r>
              <a:rPr lang="en-US" dirty="0">
                <a:solidFill>
                  <a:srgbClr val="002060"/>
                </a:solidFill>
              </a:rPr>
              <a:t>For example, generate even/odd number from 1 to 10. </a:t>
            </a:r>
          </a:p>
          <a:p>
            <a:pPr>
              <a:buFont typeface="Arial" pitchFamily="34" charset="0"/>
              <a:buChar char="•"/>
            </a:pPr>
            <a:r>
              <a:rPr lang="en-US" dirty="0">
                <a:solidFill>
                  <a:srgbClr val="002060"/>
                </a:solidFill>
              </a:rPr>
              <a:t>We can repeat a </a:t>
            </a:r>
            <a:r>
              <a:rPr lang="en-US" dirty="0"/>
              <a:t>statement </a:t>
            </a:r>
            <a:r>
              <a:rPr lang="en-US" dirty="0">
                <a:solidFill>
                  <a:srgbClr val="002060"/>
                </a:solidFill>
              </a:rPr>
              <a:t>or set of </a:t>
            </a:r>
            <a:r>
              <a:rPr lang="en-US" dirty="0"/>
              <a:t>statement </a:t>
            </a:r>
            <a:r>
              <a:rPr lang="en-US" dirty="0">
                <a:solidFill>
                  <a:srgbClr val="002060"/>
                </a:solidFill>
              </a:rPr>
              <a:t>up to fixed time</a:t>
            </a:r>
          </a:p>
          <a:p>
            <a:pPr>
              <a:buFont typeface="Arial" pitchFamily="34" charset="0"/>
              <a:buChar char="•"/>
            </a:pPr>
            <a:r>
              <a:rPr lang="en-US" dirty="0">
                <a:solidFill>
                  <a:srgbClr val="002060"/>
                </a:solidFill>
              </a:rPr>
              <a:t>For example repeat ‘Python Programming Language’ 10 times</a:t>
            </a:r>
          </a:p>
          <a:p>
            <a:pPr>
              <a:buFont typeface="Arial" pitchFamily="34" charset="0"/>
              <a:buChar char="•"/>
            </a:pPr>
            <a:r>
              <a:rPr lang="en-US" dirty="0">
                <a:solidFill>
                  <a:srgbClr val="002060"/>
                </a:solidFill>
              </a:rPr>
              <a:t>We can iterate (getting one by one item) over sequence for example list, </a:t>
            </a:r>
            <a:r>
              <a:rPr lang="en-US" dirty="0" err="1">
                <a:solidFill>
                  <a:srgbClr val="002060"/>
                </a:solidFill>
              </a:rPr>
              <a:t>tuple</a:t>
            </a:r>
            <a:r>
              <a:rPr lang="en-US" dirty="0">
                <a:solidFill>
                  <a:srgbClr val="002060"/>
                </a:solidFill>
              </a:rPr>
              <a:t>, dictionary, string.</a:t>
            </a:r>
          </a:p>
          <a:p>
            <a:endParaRPr lang="en-US" dirty="0">
              <a:solidFill>
                <a:srgbClr val="002060"/>
              </a:solidFill>
            </a:endParaRPr>
          </a:p>
        </p:txBody>
      </p:sp>
    </p:spTree>
    <p:extLst>
      <p:ext uri="{BB962C8B-B14F-4D97-AF65-F5344CB8AC3E}">
        <p14:creationId xmlns:p14="http://schemas.microsoft.com/office/powerpoint/2010/main" val="227989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For Loop in Python (Cont.)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Syntax:</a:t>
            </a:r>
          </a:p>
          <a:p>
            <a:r>
              <a:rPr lang="en-US" dirty="0">
                <a:solidFill>
                  <a:srgbClr val="002060"/>
                </a:solidFill>
              </a:rPr>
              <a:t>for </a:t>
            </a:r>
            <a:r>
              <a:rPr lang="en-US" dirty="0" err="1">
                <a:solidFill>
                  <a:srgbClr val="002060"/>
                </a:solidFill>
              </a:rPr>
              <a:t>var</a:t>
            </a:r>
            <a:r>
              <a:rPr lang="en-US" dirty="0">
                <a:solidFill>
                  <a:srgbClr val="002060"/>
                </a:solidFill>
              </a:rPr>
              <a:t> in range(start number, stop number):</a:t>
            </a:r>
          </a:p>
          <a:p>
            <a:r>
              <a:rPr lang="en-US" dirty="0">
                <a:solidFill>
                  <a:srgbClr val="002060"/>
                </a:solidFill>
              </a:rPr>
              <a:t>	print(</a:t>
            </a:r>
            <a:r>
              <a:rPr lang="en-US" dirty="0" err="1">
                <a:solidFill>
                  <a:srgbClr val="002060"/>
                </a:solidFill>
              </a:rPr>
              <a:t>var</a:t>
            </a:r>
            <a:r>
              <a:rPr lang="en-US" dirty="0">
                <a:solidFill>
                  <a:srgbClr val="002060"/>
                </a:solidFill>
              </a:rPr>
              <a:t>)</a:t>
            </a:r>
          </a:p>
          <a:p>
            <a:endParaRPr lang="en-US" dirty="0">
              <a:solidFill>
                <a:srgbClr val="002060"/>
              </a:solidFill>
            </a:endParaRPr>
          </a:p>
          <a:p>
            <a:r>
              <a:rPr lang="en-US" dirty="0">
                <a:solidFill>
                  <a:srgbClr val="002060"/>
                </a:solidFill>
              </a:rPr>
              <a:t>for variable in sequence:</a:t>
            </a:r>
          </a:p>
          <a:p>
            <a:r>
              <a:rPr lang="en-US" dirty="0">
                <a:solidFill>
                  <a:srgbClr val="002060"/>
                </a:solidFill>
              </a:rPr>
              <a:t>	print(variable)</a:t>
            </a:r>
          </a:p>
        </p:txBody>
      </p:sp>
    </p:spTree>
    <p:extLst>
      <p:ext uri="{BB962C8B-B14F-4D97-AF65-F5344CB8AC3E}">
        <p14:creationId xmlns:p14="http://schemas.microsoft.com/office/powerpoint/2010/main" val="147233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fade">
                                      <p:cBhvr>
                                        <p:cTn id="41" dur="1000"/>
                                        <p:tgtEl>
                                          <p:spTgt spid="8">
                                            <p:txEl>
                                              <p:pRg st="5" end="5"/>
                                            </p:txEl>
                                          </p:spTgt>
                                        </p:tgtEl>
                                      </p:cBhvr>
                                    </p:animEffect>
                                    <p:anim calcmode="lin" valueType="num">
                                      <p:cBhvr>
                                        <p:cTn id="4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For Loop in Python (Cont.)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Example:</a:t>
            </a:r>
          </a:p>
          <a:p>
            <a:r>
              <a:rPr lang="en-US" dirty="0">
                <a:solidFill>
                  <a:srgbClr val="002060"/>
                </a:solidFill>
              </a:rPr>
              <a:t>for x in range(20):</a:t>
            </a:r>
          </a:p>
          <a:p>
            <a:r>
              <a:rPr lang="en-US" dirty="0">
                <a:solidFill>
                  <a:srgbClr val="002060"/>
                </a:solidFill>
              </a:rPr>
              <a:t>	print(x)</a:t>
            </a:r>
          </a:p>
          <a:p>
            <a:endParaRPr lang="en-US" dirty="0">
              <a:solidFill>
                <a:srgbClr val="002060"/>
              </a:solidFill>
            </a:endParaRPr>
          </a:p>
          <a:p>
            <a:r>
              <a:rPr lang="en-US" dirty="0">
                <a:solidFill>
                  <a:srgbClr val="002060"/>
                </a:solidFill>
              </a:rPr>
              <a:t>for x in range(10, 20):</a:t>
            </a:r>
          </a:p>
          <a:p>
            <a:r>
              <a:rPr lang="en-US" dirty="0">
                <a:solidFill>
                  <a:srgbClr val="002060"/>
                </a:solidFill>
              </a:rPr>
              <a:t>	print(x)</a:t>
            </a:r>
          </a:p>
          <a:p>
            <a:endParaRPr lang="en-US" dirty="0">
              <a:solidFill>
                <a:srgbClr val="002060"/>
              </a:solidFill>
            </a:endParaRPr>
          </a:p>
        </p:txBody>
      </p:sp>
    </p:spTree>
    <p:extLst>
      <p:ext uri="{BB962C8B-B14F-4D97-AF65-F5344CB8AC3E}">
        <p14:creationId xmlns:p14="http://schemas.microsoft.com/office/powerpoint/2010/main" val="14100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fade">
                                      <p:cBhvr>
                                        <p:cTn id="41" dur="1000"/>
                                        <p:tgtEl>
                                          <p:spTgt spid="8">
                                            <p:txEl>
                                              <p:pRg st="5" end="5"/>
                                            </p:txEl>
                                          </p:spTgt>
                                        </p:tgtEl>
                                      </p:cBhvr>
                                    </p:animEffect>
                                    <p:anim calcmode="lin" valueType="num">
                                      <p:cBhvr>
                                        <p:cTn id="4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For Loop in Python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Example:</a:t>
            </a:r>
          </a:p>
          <a:p>
            <a:r>
              <a:rPr lang="en-US" dirty="0">
                <a:solidFill>
                  <a:srgbClr val="002060"/>
                </a:solidFill>
              </a:rPr>
              <a:t>for </a:t>
            </a:r>
            <a:r>
              <a:rPr lang="en-US" dirty="0" err="1">
                <a:solidFill>
                  <a:srgbClr val="002060"/>
                </a:solidFill>
              </a:rPr>
              <a:t>i</a:t>
            </a:r>
            <a:r>
              <a:rPr lang="en-US" dirty="0">
                <a:solidFill>
                  <a:srgbClr val="002060"/>
                </a:solidFill>
              </a:rPr>
              <a:t> in sequence:</a:t>
            </a:r>
          </a:p>
          <a:p>
            <a:r>
              <a:rPr lang="en-US" dirty="0">
                <a:solidFill>
                  <a:srgbClr val="002060"/>
                </a:solidFill>
              </a:rPr>
              <a:t>	print(</a:t>
            </a:r>
            <a:r>
              <a:rPr lang="en-US" dirty="0" err="1">
                <a:solidFill>
                  <a:srgbClr val="002060"/>
                </a:solidFill>
              </a:rPr>
              <a:t>i</a:t>
            </a:r>
            <a:r>
              <a:rPr lang="en-US" dirty="0">
                <a:solidFill>
                  <a:srgbClr val="002060"/>
                </a:solidFill>
              </a:rPr>
              <a:t>)</a:t>
            </a:r>
          </a:p>
          <a:p>
            <a:r>
              <a:rPr lang="en-US" dirty="0">
                <a:solidFill>
                  <a:srgbClr val="002060"/>
                </a:solidFill>
              </a:rPr>
              <a:t>Where sequence may be any string, list, tuple or dictionary (keys or items)</a:t>
            </a:r>
          </a:p>
        </p:txBody>
      </p:sp>
    </p:spTree>
    <p:extLst>
      <p:ext uri="{BB962C8B-B14F-4D97-AF65-F5344CB8AC3E}">
        <p14:creationId xmlns:p14="http://schemas.microsoft.com/office/powerpoint/2010/main" val="340786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342900" marR="0" lvl="0" indent="-34290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Python For Loop Exercises </a:t>
            </a:r>
          </a:p>
        </p:txBody>
      </p:sp>
      <p:sp>
        <p:nvSpPr>
          <p:cNvPr id="8" name="Text Placeholder 7"/>
          <p:cNvSpPr>
            <a:spLocks noGrp="1"/>
          </p:cNvSpPr>
          <p:nvPr>
            <p:ph type="body" idx="1"/>
          </p:nvPr>
        </p:nvSpPr>
        <p:spPr>
          <a:xfrm>
            <a:off x="749543" y="1603375"/>
            <a:ext cx="10515600" cy="5040313"/>
          </a:xfrm>
        </p:spPr>
        <p:txBody>
          <a:bodyPr>
            <a:normAutofit/>
          </a:bodyPr>
          <a:lstStyle/>
          <a:p>
            <a:pPr marL="342900" indent="-342900">
              <a:buFont typeface="Wingdings" panose="05000000000000000000" pitchFamily="2" charset="2"/>
              <a:buChar char="Ø"/>
            </a:pPr>
            <a:r>
              <a:rPr lang="en-US" dirty="0">
                <a:solidFill>
                  <a:srgbClr val="002060"/>
                </a:solidFill>
              </a:rPr>
              <a:t>Write a Python Program to Generate Numbers from 50 To 1, Only Odd Numbers</a:t>
            </a:r>
          </a:p>
          <a:p>
            <a:pPr marL="342900" indent="-342900">
              <a:buFont typeface="Wingdings" panose="05000000000000000000" pitchFamily="2" charset="2"/>
              <a:buChar char="Ø"/>
            </a:pPr>
            <a:r>
              <a:rPr lang="en-US" dirty="0">
                <a:solidFill>
                  <a:srgbClr val="002060"/>
                </a:solidFill>
              </a:rPr>
              <a:t>Write a Python Program to Generate Numbers from 50 To 1, Only Odd Numbers, and Find their Sum.</a:t>
            </a:r>
          </a:p>
          <a:p>
            <a:pPr marL="342900" indent="-342900">
              <a:buFont typeface="Wingdings" panose="05000000000000000000" pitchFamily="2" charset="2"/>
              <a:buChar char="Ø"/>
            </a:pPr>
            <a:endParaRPr lang="en-US" dirty="0">
              <a:solidFill>
                <a:srgbClr val="002060"/>
              </a:solidFill>
            </a:endParaRPr>
          </a:p>
        </p:txBody>
      </p:sp>
    </p:spTree>
    <p:extLst>
      <p:ext uri="{BB962C8B-B14F-4D97-AF65-F5344CB8AC3E}">
        <p14:creationId xmlns:p14="http://schemas.microsoft.com/office/powerpoint/2010/main" val="170073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While Loop in Python (Cont.)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While Loop </a:t>
            </a:r>
            <a:r>
              <a:rPr lang="en-US" dirty="0">
                <a:solidFill>
                  <a:srgbClr val="002060"/>
                </a:solidFill>
              </a:rPr>
              <a:t>is the Loop which Repeats a Statement or Set of Statements as long as Condition is True. </a:t>
            </a:r>
          </a:p>
          <a:p>
            <a:r>
              <a:rPr lang="en-US" dirty="0">
                <a:solidFill>
                  <a:srgbClr val="002060"/>
                </a:solidFill>
              </a:rPr>
              <a:t>Most of the time, we use While Loop in that Situation, in which we Don’t Know about Total Iteration. </a:t>
            </a:r>
          </a:p>
          <a:p>
            <a:r>
              <a:rPr lang="en-US" dirty="0">
                <a:solidFill>
                  <a:srgbClr val="002060"/>
                </a:solidFill>
              </a:rPr>
              <a:t>But we can Solve Most of the Problems using While Loop as we Solve in For Loop</a:t>
            </a:r>
          </a:p>
          <a:p>
            <a:r>
              <a:rPr lang="en-US" b="1" dirty="0">
                <a:solidFill>
                  <a:srgbClr val="002060"/>
                </a:solidFill>
              </a:rPr>
              <a:t>There are Three Components you Have to Remember Like in Every Loop:</a:t>
            </a:r>
          </a:p>
          <a:p>
            <a:pPr marL="342900" indent="-342900">
              <a:buFont typeface="Arial" panose="020B0604020202020204" pitchFamily="34" charset="0"/>
              <a:buChar char="•"/>
            </a:pPr>
            <a:r>
              <a:rPr lang="en-US" dirty="0">
                <a:solidFill>
                  <a:srgbClr val="002060"/>
                </a:solidFill>
              </a:rPr>
              <a:t>Initialization </a:t>
            </a:r>
          </a:p>
          <a:p>
            <a:pPr marL="342900" indent="-342900">
              <a:buFont typeface="Arial" panose="020B0604020202020204" pitchFamily="34" charset="0"/>
              <a:buChar char="•"/>
            </a:pPr>
            <a:r>
              <a:rPr lang="en-US" dirty="0">
                <a:solidFill>
                  <a:srgbClr val="002060"/>
                </a:solidFill>
              </a:rPr>
              <a:t>Condition </a:t>
            </a:r>
          </a:p>
          <a:p>
            <a:pPr marL="342900" indent="-342900">
              <a:buFont typeface="Arial" panose="020B0604020202020204" pitchFamily="34" charset="0"/>
              <a:buChar char="•"/>
            </a:pPr>
            <a:r>
              <a:rPr lang="en-US" dirty="0">
                <a:solidFill>
                  <a:srgbClr val="002060"/>
                </a:solidFill>
              </a:rPr>
              <a:t>Increment Or Decrement </a:t>
            </a:r>
          </a:p>
          <a:p>
            <a:pPr marL="342900" indent="-342900">
              <a:buFont typeface="Arial" panose="020B0604020202020204" pitchFamily="34" charset="0"/>
              <a:buChar char="•"/>
            </a:pPr>
            <a:r>
              <a:rPr lang="en-US" dirty="0">
                <a:solidFill>
                  <a:srgbClr val="002060"/>
                </a:solidFill>
              </a:rPr>
              <a:t>Loop Body (Statement or Set of Statements)</a:t>
            </a:r>
          </a:p>
        </p:txBody>
      </p:sp>
    </p:spTree>
    <p:extLst>
      <p:ext uri="{BB962C8B-B14F-4D97-AF65-F5344CB8AC3E}">
        <p14:creationId xmlns:p14="http://schemas.microsoft.com/office/powerpoint/2010/main" val="131989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While Loop in Python (Cont.)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Syntax:</a:t>
            </a:r>
          </a:p>
          <a:p>
            <a:r>
              <a:rPr lang="en-US" dirty="0">
                <a:solidFill>
                  <a:srgbClr val="002060"/>
                </a:solidFill>
              </a:rPr>
              <a:t>while condition:</a:t>
            </a:r>
          </a:p>
          <a:p>
            <a:r>
              <a:rPr lang="en-US" i="1" dirty="0">
                <a:solidFill>
                  <a:srgbClr val="002060"/>
                </a:solidFill>
              </a:rPr>
              <a:t>	body of the loop</a:t>
            </a:r>
          </a:p>
          <a:p>
            <a:r>
              <a:rPr lang="en-US" i="1" dirty="0">
                <a:solidFill>
                  <a:srgbClr val="002060"/>
                </a:solidFill>
              </a:rPr>
              <a:t>	statement or set of statement</a:t>
            </a:r>
          </a:p>
          <a:p>
            <a:r>
              <a:rPr lang="en-US" i="1" dirty="0">
                <a:solidFill>
                  <a:srgbClr val="002060"/>
                </a:solidFill>
              </a:rPr>
              <a:t>	increment or decrement</a:t>
            </a:r>
          </a:p>
          <a:p>
            <a:endParaRPr lang="en-US" i="1" dirty="0">
              <a:solidFill>
                <a:srgbClr val="002060"/>
              </a:solidFill>
            </a:endParaRPr>
          </a:p>
        </p:txBody>
      </p:sp>
    </p:spTree>
    <p:extLst>
      <p:ext uri="{BB962C8B-B14F-4D97-AF65-F5344CB8AC3E}">
        <p14:creationId xmlns:p14="http://schemas.microsoft.com/office/powerpoint/2010/main" val="74740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Arithmetic Operators Exercises</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latin typeface="Aharoni" panose="02010803020104030203" pitchFamily="2" charset="-79"/>
                <a:cs typeface="Aharoni" panose="02010803020104030203" pitchFamily="2" charset="-79"/>
              </a:rPr>
              <a:t>Exercise 1: </a:t>
            </a:r>
            <a:r>
              <a:rPr lang="en-US" dirty="0">
                <a:solidFill>
                  <a:srgbClr val="002060"/>
                </a:solidFill>
              </a:rPr>
              <a:t>Write a Python Program to Get 2 Numbers from User to Perform all the Arithmetic Operators on that Numbers </a:t>
            </a:r>
          </a:p>
          <a:p>
            <a:endParaRPr lang="en-US" b="1" dirty="0">
              <a:solidFill>
                <a:srgbClr val="002060"/>
              </a:solidFill>
              <a:latin typeface="Aharoni" panose="02010803020104030203" pitchFamily="2" charset="-79"/>
              <a:cs typeface="Aharoni" panose="02010803020104030203" pitchFamily="2" charset="-79"/>
            </a:endParaRPr>
          </a:p>
          <a:p>
            <a:r>
              <a:rPr lang="en-US" b="1" dirty="0">
                <a:solidFill>
                  <a:srgbClr val="002060"/>
                </a:solidFill>
                <a:latin typeface="Aharoni" panose="02010803020104030203" pitchFamily="2" charset="-79"/>
                <a:cs typeface="Aharoni" panose="02010803020104030203" pitchFamily="2" charset="-79"/>
              </a:rPr>
              <a:t>Exercise 2: </a:t>
            </a:r>
            <a:r>
              <a:rPr lang="en-US" dirty="0">
                <a:solidFill>
                  <a:srgbClr val="002060"/>
                </a:solidFill>
              </a:rPr>
              <a:t>Write a Python Program to Get 4 Numbers from User, Subtract First Two, Add 2</a:t>
            </a:r>
            <a:r>
              <a:rPr lang="en-US" baseline="30000" dirty="0">
                <a:solidFill>
                  <a:srgbClr val="002060"/>
                </a:solidFill>
              </a:rPr>
              <a:t>nd</a:t>
            </a:r>
            <a:r>
              <a:rPr lang="en-US" dirty="0">
                <a:solidFill>
                  <a:srgbClr val="002060"/>
                </a:solidFill>
              </a:rPr>
              <a:t> Two Numbers, then Find Multiplication of Both Results. </a:t>
            </a:r>
          </a:p>
        </p:txBody>
      </p:sp>
    </p:spTree>
    <p:extLst>
      <p:ext uri="{BB962C8B-B14F-4D97-AF65-F5344CB8AC3E}">
        <p14:creationId xmlns:p14="http://schemas.microsoft.com/office/powerpoint/2010/main" val="399144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While Loop in Python </a:t>
            </a:r>
          </a:p>
        </p:txBody>
      </p:sp>
      <p:sp>
        <p:nvSpPr>
          <p:cNvPr id="8" name="Text Placeholder 7"/>
          <p:cNvSpPr>
            <a:spLocks noGrp="1"/>
          </p:cNvSpPr>
          <p:nvPr>
            <p:ph type="body" idx="1"/>
          </p:nvPr>
        </p:nvSpPr>
        <p:spPr>
          <a:xfrm>
            <a:off x="749543" y="1603375"/>
            <a:ext cx="10515600" cy="5040313"/>
          </a:xfrm>
        </p:spPr>
        <p:txBody>
          <a:bodyPr>
            <a:normAutofit lnSpcReduction="10000"/>
          </a:bodyPr>
          <a:lstStyle/>
          <a:p>
            <a:r>
              <a:rPr lang="en-US" b="1" dirty="0">
                <a:solidFill>
                  <a:srgbClr val="002060"/>
                </a:solidFill>
              </a:rPr>
              <a:t>Example-1:</a:t>
            </a:r>
          </a:p>
          <a:p>
            <a:r>
              <a:rPr lang="en-US" dirty="0" err="1">
                <a:solidFill>
                  <a:srgbClr val="002060"/>
                </a:solidFill>
              </a:rPr>
              <a:t>i</a:t>
            </a:r>
            <a:r>
              <a:rPr lang="en-US" dirty="0">
                <a:solidFill>
                  <a:srgbClr val="002060"/>
                </a:solidFill>
              </a:rPr>
              <a:t> = 0</a:t>
            </a:r>
          </a:p>
          <a:p>
            <a:r>
              <a:rPr lang="en-US" dirty="0">
                <a:solidFill>
                  <a:srgbClr val="002060"/>
                </a:solidFill>
              </a:rPr>
              <a:t>while </a:t>
            </a:r>
            <a:r>
              <a:rPr lang="en-US" dirty="0" err="1">
                <a:solidFill>
                  <a:srgbClr val="002060"/>
                </a:solidFill>
              </a:rPr>
              <a:t>i</a:t>
            </a:r>
            <a:r>
              <a:rPr lang="en-US" dirty="0">
                <a:solidFill>
                  <a:srgbClr val="002060"/>
                </a:solidFill>
              </a:rPr>
              <a:t> &lt; 10:</a:t>
            </a:r>
          </a:p>
          <a:p>
            <a:r>
              <a:rPr lang="en-US" dirty="0">
                <a:solidFill>
                  <a:srgbClr val="002060"/>
                </a:solidFill>
              </a:rPr>
              <a:t>	print(</a:t>
            </a:r>
            <a:r>
              <a:rPr lang="en-US" dirty="0" err="1">
                <a:solidFill>
                  <a:srgbClr val="002060"/>
                </a:solidFill>
              </a:rPr>
              <a:t>i</a:t>
            </a:r>
            <a:r>
              <a:rPr lang="en-US" dirty="0">
                <a:solidFill>
                  <a:srgbClr val="002060"/>
                </a:solidFill>
              </a:rPr>
              <a:t>)</a:t>
            </a:r>
          </a:p>
          <a:p>
            <a:r>
              <a:rPr lang="en-US" dirty="0">
                <a:solidFill>
                  <a:srgbClr val="002060"/>
                </a:solidFill>
              </a:rPr>
              <a:t>	</a:t>
            </a:r>
            <a:r>
              <a:rPr lang="en-US" dirty="0" err="1">
                <a:solidFill>
                  <a:srgbClr val="002060"/>
                </a:solidFill>
              </a:rPr>
              <a:t>i</a:t>
            </a:r>
            <a:r>
              <a:rPr lang="en-US" dirty="0">
                <a:solidFill>
                  <a:srgbClr val="002060"/>
                </a:solidFill>
              </a:rPr>
              <a:t> += 1</a:t>
            </a:r>
          </a:p>
          <a:p>
            <a:r>
              <a:rPr lang="en-US" dirty="0">
                <a:solidFill>
                  <a:srgbClr val="002060"/>
                </a:solidFill>
              </a:rPr>
              <a:t>So above example will generate number from 0 to 9</a:t>
            </a:r>
          </a:p>
          <a:p>
            <a:r>
              <a:rPr lang="en-US" b="1" dirty="0">
                <a:solidFill>
                  <a:srgbClr val="002060"/>
                </a:solidFill>
              </a:rPr>
              <a:t>Example-2:</a:t>
            </a:r>
          </a:p>
          <a:p>
            <a:r>
              <a:rPr lang="en-US" dirty="0" err="1">
                <a:solidFill>
                  <a:srgbClr val="002060"/>
                </a:solidFill>
              </a:rPr>
              <a:t>i</a:t>
            </a:r>
            <a:r>
              <a:rPr lang="en-US" dirty="0">
                <a:solidFill>
                  <a:srgbClr val="002060"/>
                </a:solidFill>
              </a:rPr>
              <a:t> = 10</a:t>
            </a:r>
          </a:p>
          <a:p>
            <a:r>
              <a:rPr lang="en-US" dirty="0">
                <a:solidFill>
                  <a:srgbClr val="002060"/>
                </a:solidFill>
              </a:rPr>
              <a:t>while </a:t>
            </a:r>
            <a:r>
              <a:rPr lang="en-US" dirty="0" err="1">
                <a:solidFill>
                  <a:srgbClr val="002060"/>
                </a:solidFill>
              </a:rPr>
              <a:t>i</a:t>
            </a:r>
            <a:r>
              <a:rPr lang="en-US" dirty="0">
                <a:solidFill>
                  <a:srgbClr val="002060"/>
                </a:solidFill>
              </a:rPr>
              <a:t> &gt; 0:</a:t>
            </a:r>
          </a:p>
          <a:p>
            <a:r>
              <a:rPr lang="en-US" dirty="0">
                <a:solidFill>
                  <a:srgbClr val="002060"/>
                </a:solidFill>
              </a:rPr>
              <a:t>	print(</a:t>
            </a:r>
            <a:r>
              <a:rPr lang="en-US" dirty="0" err="1">
                <a:solidFill>
                  <a:srgbClr val="002060"/>
                </a:solidFill>
              </a:rPr>
              <a:t>i</a:t>
            </a:r>
            <a:r>
              <a:rPr lang="en-US" dirty="0">
                <a:solidFill>
                  <a:srgbClr val="002060"/>
                </a:solidFill>
              </a:rPr>
              <a:t>)</a:t>
            </a:r>
          </a:p>
          <a:p>
            <a:r>
              <a:rPr lang="en-US" dirty="0">
                <a:solidFill>
                  <a:srgbClr val="002060"/>
                </a:solidFill>
              </a:rPr>
              <a:t>	</a:t>
            </a:r>
            <a:r>
              <a:rPr lang="en-US" dirty="0" err="1">
                <a:solidFill>
                  <a:srgbClr val="002060"/>
                </a:solidFill>
              </a:rPr>
              <a:t>i</a:t>
            </a:r>
            <a:r>
              <a:rPr lang="en-US" dirty="0">
                <a:solidFill>
                  <a:srgbClr val="002060"/>
                </a:solidFill>
              </a:rPr>
              <a:t> -= 1</a:t>
            </a:r>
          </a:p>
          <a:p>
            <a:r>
              <a:rPr lang="en-US" dirty="0">
                <a:solidFill>
                  <a:srgbClr val="002060"/>
                </a:solidFill>
              </a:rPr>
              <a:t>So, it will generate number from 10 to 1</a:t>
            </a:r>
          </a:p>
        </p:txBody>
      </p:sp>
    </p:spTree>
    <p:extLst>
      <p:ext uri="{BB962C8B-B14F-4D97-AF65-F5344CB8AC3E}">
        <p14:creationId xmlns:p14="http://schemas.microsoft.com/office/powerpoint/2010/main" val="384077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0" end="10"/>
                                            </p:txEl>
                                          </p:spTgt>
                                        </p:tgtEl>
                                        <p:attrNameLst>
                                          <p:attrName>style.visibility</p:attrName>
                                        </p:attrNameLst>
                                      </p:cBhvr>
                                      <p:to>
                                        <p:strVal val="visible"/>
                                      </p:to>
                                    </p:set>
                                    <p:animEffect transition="in" filter="fade">
                                      <p:cBhvr>
                                        <p:cTn id="83" dur="1000"/>
                                        <p:tgtEl>
                                          <p:spTgt spid="8">
                                            <p:txEl>
                                              <p:pRg st="10" end="10"/>
                                            </p:txEl>
                                          </p:spTgt>
                                        </p:tgtEl>
                                      </p:cBhvr>
                                    </p:animEffect>
                                    <p:anim calcmode="lin" valueType="num">
                                      <p:cBhvr>
                                        <p:cTn id="8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8">
                                            <p:txEl>
                                              <p:pRg st="11" end="11"/>
                                            </p:txEl>
                                          </p:spTgt>
                                        </p:tgtEl>
                                        <p:attrNameLst>
                                          <p:attrName>style.visibility</p:attrName>
                                        </p:attrNameLst>
                                      </p:cBhvr>
                                      <p:to>
                                        <p:strVal val="visible"/>
                                      </p:to>
                                    </p:set>
                                    <p:animEffect transition="in" filter="fade">
                                      <p:cBhvr>
                                        <p:cTn id="90" dur="1000"/>
                                        <p:tgtEl>
                                          <p:spTgt spid="8">
                                            <p:txEl>
                                              <p:pRg st="11" end="11"/>
                                            </p:txEl>
                                          </p:spTgt>
                                        </p:tgtEl>
                                      </p:cBhvr>
                                    </p:animEffect>
                                    <p:anim calcmode="lin" valueType="num">
                                      <p:cBhvr>
                                        <p:cTn id="91"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92"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Python While Loop Related Exercises</a:t>
            </a:r>
          </a:p>
        </p:txBody>
      </p:sp>
      <p:sp>
        <p:nvSpPr>
          <p:cNvPr id="8" name="Text Placeholder 7"/>
          <p:cNvSpPr>
            <a:spLocks noGrp="1"/>
          </p:cNvSpPr>
          <p:nvPr>
            <p:ph type="body" idx="1"/>
          </p:nvPr>
        </p:nvSpPr>
        <p:spPr>
          <a:xfrm>
            <a:off x="749543" y="1603375"/>
            <a:ext cx="10515600" cy="5040313"/>
          </a:xfrm>
        </p:spPr>
        <p:txBody>
          <a:bodyPr>
            <a:normAutofit/>
          </a:bodyPr>
          <a:lstStyle/>
          <a:p>
            <a:pPr marL="342900" indent="-342900">
              <a:buFont typeface="Wingdings" panose="05000000000000000000" pitchFamily="2" charset="2"/>
              <a:buChar char="Ø"/>
            </a:pPr>
            <a:r>
              <a:rPr lang="en-US" dirty="0">
                <a:solidFill>
                  <a:srgbClr val="002060"/>
                </a:solidFill>
              </a:rPr>
              <a:t>Write a Python Program to Generate numbers from 100 to 1 only odd numbers </a:t>
            </a:r>
          </a:p>
          <a:p>
            <a:pPr marL="342900" indent="-342900">
              <a:buFont typeface="Wingdings" panose="05000000000000000000" pitchFamily="2" charset="2"/>
              <a:buChar char="Ø"/>
            </a:pPr>
            <a:r>
              <a:rPr lang="en-US" dirty="0">
                <a:solidFill>
                  <a:srgbClr val="002060"/>
                </a:solidFill>
              </a:rPr>
              <a:t>Write a Python Program to Generate numbers from 1 to 100 only even numbers</a:t>
            </a:r>
          </a:p>
          <a:p>
            <a:pPr marL="342900" indent="-342900">
              <a:buFont typeface="Wingdings" panose="05000000000000000000" pitchFamily="2" charset="2"/>
              <a:buChar char="Ø"/>
            </a:pPr>
            <a:r>
              <a:rPr lang="en-US" dirty="0">
                <a:solidFill>
                  <a:srgbClr val="002060"/>
                </a:solidFill>
              </a:rPr>
              <a:t>Write a Python Program to Generate numbers from 10 to 50 and Add all the Generated Numbers</a:t>
            </a:r>
          </a:p>
        </p:txBody>
      </p:sp>
    </p:spTree>
    <p:extLst>
      <p:ext uri="{BB962C8B-B14F-4D97-AF65-F5344CB8AC3E}">
        <p14:creationId xmlns:p14="http://schemas.microsoft.com/office/powerpoint/2010/main" val="34573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Aharoni" pitchFamily="2" charset="-79"/>
                <a:ea typeface="+mn-ea"/>
                <a:cs typeface="Aharoni" pitchFamily="2" charset="-79"/>
              </a:rPr>
              <a:t>Exercise Problems Related To Python Loop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1) Get a Number from User to Display Table of that Number using While Loop.</a:t>
            </a:r>
          </a:p>
          <a:p>
            <a:endParaRPr lang="en-US" b="1" dirty="0">
              <a:solidFill>
                <a:srgbClr val="002060"/>
              </a:solidFill>
            </a:endParaRPr>
          </a:p>
          <a:p>
            <a:r>
              <a:rPr lang="en-US" b="1" dirty="0">
                <a:solidFill>
                  <a:srgbClr val="002060"/>
                </a:solidFill>
              </a:rPr>
              <a:t>2) Get Starting and Ending  Numbers from User to Generate a Sequence of Number. You Should Check at First, Starting Number should be Less Than Ending Number.</a:t>
            </a:r>
          </a:p>
          <a:p>
            <a:endParaRPr lang="en-US" b="1" dirty="0">
              <a:solidFill>
                <a:srgbClr val="002060"/>
              </a:solidFill>
            </a:endParaRPr>
          </a:p>
          <a:p>
            <a:r>
              <a:rPr lang="en-US" b="1" dirty="0">
                <a:solidFill>
                  <a:srgbClr val="002060"/>
                </a:solidFill>
              </a:rPr>
              <a:t>3) Generate Odd Numbers From 1 to 20 and Generate Even Numbers from 20 to 1. And then add Both Results to Each Other. Total Result Should Display.</a:t>
            </a:r>
          </a:p>
          <a:p>
            <a:endParaRPr lang="en-US" b="1" dirty="0">
              <a:solidFill>
                <a:srgbClr val="002060"/>
              </a:solidFill>
            </a:endParaRPr>
          </a:p>
          <a:p>
            <a:endParaRPr lang="en-US" b="1" dirty="0">
              <a:solidFill>
                <a:srgbClr val="002060"/>
              </a:solidFill>
            </a:endParaRPr>
          </a:p>
        </p:txBody>
      </p:sp>
    </p:spTree>
    <p:extLst>
      <p:ext uri="{BB962C8B-B14F-4D97-AF65-F5344CB8AC3E}">
        <p14:creationId xmlns:p14="http://schemas.microsoft.com/office/powerpoint/2010/main" val="232778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1000"/>
                                        <p:tgtEl>
                                          <p:spTgt spid="8">
                                            <p:txEl>
                                              <p:pRg st="4" end="4"/>
                                            </p:txEl>
                                          </p:spTgt>
                                        </p:tgtEl>
                                      </p:cBhvr>
                                    </p:animEffect>
                                    <p:anim calcmode="lin" valueType="num">
                                      <p:cBhvr>
                                        <p:cTn id="2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2827606" y="1434906"/>
            <a:ext cx="5289452" cy="237458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Thank You</a:t>
            </a:r>
          </a:p>
        </p:txBody>
      </p:sp>
      <p:sp>
        <p:nvSpPr>
          <p:cNvPr id="6" name="Rectangle 5"/>
          <p:cNvSpPr/>
          <p:nvPr/>
        </p:nvSpPr>
        <p:spPr>
          <a:xfrm>
            <a:off x="0" y="4964422"/>
            <a:ext cx="12192000" cy="16465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975" y="2095500"/>
            <a:ext cx="4762500" cy="4762500"/>
          </a:xfrm>
          <a:prstGeom prst="rect">
            <a:avLst/>
          </a:prstGeom>
        </p:spPr>
      </p:pic>
      <p:sp>
        <p:nvSpPr>
          <p:cNvPr id="8" name="Rounded Rectangle 7"/>
          <p:cNvSpPr/>
          <p:nvPr/>
        </p:nvSpPr>
        <p:spPr>
          <a:xfrm>
            <a:off x="0" y="5129073"/>
            <a:ext cx="6288257" cy="17289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C000">
                    <a:lumMod val="50000"/>
                  </a:srgbClr>
                </a:solidFill>
                <a:effectLst/>
                <a:uLnTx/>
                <a:uFillTx/>
                <a:latin typeface="Aharoni" panose="02010803020104030203" pitchFamily="2" charset="-79"/>
                <a:ea typeface="+mn-ea"/>
                <a:cs typeface="Aharoni" panose="02010803020104030203" pitchFamily="2" charset="-79"/>
              </a:rPr>
              <a:t>Contact Me: </a:t>
            </a:r>
            <a:r>
              <a:rPr kumimoji="0" lang="en-US" sz="3600" b="1" i="0" u="none" strike="noStrike" kern="1200" cap="none" spc="0" normalizeH="0" baseline="0" noProof="0" dirty="0">
                <a:ln>
                  <a:noFill/>
                </a:ln>
                <a:solidFill>
                  <a:srgbClr val="FFC000">
                    <a:lumMod val="50000"/>
                  </a:srgbClr>
                </a:solidFill>
                <a:effectLst/>
                <a:uLnTx/>
                <a:uFillTx/>
                <a:latin typeface="Aharoni" panose="02010803020104030203" pitchFamily="2" charset="-79"/>
                <a:ea typeface="+mn-ea"/>
                <a:cs typeface="Aharoni" panose="02010803020104030203" pitchFamily="2" charset="-79"/>
                <a:hlinkClick r:id="rId3"/>
              </a:rPr>
              <a:t>solaiman@cse.green.edu.bd</a:t>
            </a:r>
            <a:endParaRPr kumimoji="0" lang="en-US" sz="3600" b="1" i="0" u="none" strike="noStrike" kern="1200" cap="none" spc="0" normalizeH="0" baseline="0" noProof="0" dirty="0">
              <a:ln>
                <a:noFill/>
              </a:ln>
              <a:solidFill>
                <a:srgbClr val="FFC000">
                  <a:lumMod val="50000"/>
                </a:srgbClr>
              </a:solidFill>
              <a:effectLst/>
              <a:uLnTx/>
              <a:uFillTx/>
              <a:latin typeface="Aharoni" panose="02010803020104030203" pitchFamily="2" charset="-79"/>
              <a:ea typeface="+mn-ea"/>
              <a:cs typeface="Aharoni" panose="02010803020104030203" pitchFamily="2" charset="-79"/>
            </a:endParaRPr>
          </a:p>
        </p:txBody>
      </p:sp>
    </p:spTree>
    <p:extLst>
      <p:ext uri="{BB962C8B-B14F-4D97-AF65-F5344CB8AC3E}">
        <p14:creationId xmlns:p14="http://schemas.microsoft.com/office/powerpoint/2010/main" val="293451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Relational Operators in Python</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Relational or Comparison Operators</a:t>
            </a:r>
          </a:p>
          <a:p>
            <a:r>
              <a:rPr lang="en-US" dirty="0">
                <a:solidFill>
                  <a:srgbClr val="002060"/>
                </a:solidFill>
              </a:rPr>
              <a:t>To Compare Two Values, we use  Comparison (Relational) Operator. Or to Find a Relation Between Two Values, we also use Such Operator.</a:t>
            </a:r>
          </a:p>
          <a:p>
            <a:r>
              <a:rPr lang="en-US" dirty="0">
                <a:solidFill>
                  <a:srgbClr val="002060"/>
                </a:solidFill>
              </a:rPr>
              <a:t>They Return Boolean Value (</a:t>
            </a:r>
            <a:r>
              <a:rPr lang="en-US" b="1" dirty="0">
                <a:solidFill>
                  <a:srgbClr val="002060"/>
                </a:solidFill>
              </a:rPr>
              <a:t>False</a:t>
            </a:r>
            <a:r>
              <a:rPr lang="en-US" dirty="0">
                <a:solidFill>
                  <a:srgbClr val="002060"/>
                </a:solidFill>
              </a:rPr>
              <a:t> Or </a:t>
            </a:r>
            <a:r>
              <a:rPr lang="en-US" b="1" dirty="0">
                <a:solidFill>
                  <a:srgbClr val="002060"/>
                </a:solidFill>
              </a:rPr>
              <a:t>True</a:t>
            </a:r>
            <a:r>
              <a:rPr lang="en-US" dirty="0">
                <a:solidFill>
                  <a:srgbClr val="002060"/>
                </a:solidFill>
              </a:rPr>
              <a:t>)</a:t>
            </a:r>
          </a:p>
          <a:p>
            <a:r>
              <a:rPr lang="en-US" b="1" dirty="0">
                <a:solidFill>
                  <a:srgbClr val="002060"/>
                </a:solidFill>
              </a:rPr>
              <a:t>These Are:</a:t>
            </a:r>
          </a:p>
          <a:p>
            <a:pPr marL="342900" indent="-342900">
              <a:buFont typeface="Arial" panose="020B0604020202020204" pitchFamily="34" charset="0"/>
              <a:buChar char="•"/>
            </a:pPr>
            <a:r>
              <a:rPr lang="en-US" dirty="0">
                <a:solidFill>
                  <a:srgbClr val="002060"/>
                </a:solidFill>
              </a:rPr>
              <a:t>To Check Equality		==	</a:t>
            </a:r>
          </a:p>
          <a:p>
            <a:pPr marL="342900" indent="-342900">
              <a:buFont typeface="Arial" panose="020B0604020202020204" pitchFamily="34" charset="0"/>
              <a:buChar char="•"/>
            </a:pPr>
            <a:r>
              <a:rPr lang="en-US" dirty="0">
                <a:solidFill>
                  <a:srgbClr val="002060"/>
                </a:solidFill>
              </a:rPr>
              <a:t>To Check Not Equality 	!=	</a:t>
            </a:r>
          </a:p>
          <a:p>
            <a:pPr marL="342900" indent="-342900">
              <a:buFont typeface="Arial" panose="020B0604020202020204" pitchFamily="34" charset="0"/>
              <a:buChar char="•"/>
            </a:pPr>
            <a:r>
              <a:rPr lang="en-US" dirty="0">
                <a:solidFill>
                  <a:srgbClr val="002060"/>
                </a:solidFill>
              </a:rPr>
              <a:t>Greater Than 		&gt;		</a:t>
            </a:r>
          </a:p>
          <a:p>
            <a:pPr marL="342900" indent="-342900">
              <a:buFont typeface="Arial" panose="020B0604020202020204" pitchFamily="34" charset="0"/>
              <a:buChar char="•"/>
            </a:pPr>
            <a:r>
              <a:rPr lang="en-US" dirty="0">
                <a:solidFill>
                  <a:srgbClr val="002060"/>
                </a:solidFill>
              </a:rPr>
              <a:t>Greater Than Or Equal To 	&gt;=		</a:t>
            </a:r>
          </a:p>
          <a:p>
            <a:pPr marL="342900" indent="-342900">
              <a:buFont typeface="Arial" panose="020B0604020202020204" pitchFamily="34" charset="0"/>
              <a:buChar char="•"/>
            </a:pPr>
            <a:r>
              <a:rPr lang="en-US" dirty="0">
                <a:solidFill>
                  <a:srgbClr val="002060"/>
                </a:solidFill>
              </a:rPr>
              <a:t>Less Than			&lt;	</a:t>
            </a:r>
          </a:p>
          <a:p>
            <a:pPr marL="342900" indent="-342900">
              <a:buFont typeface="Arial" panose="020B0604020202020204" pitchFamily="34" charset="0"/>
              <a:buChar char="•"/>
            </a:pPr>
            <a:r>
              <a:rPr lang="en-US" dirty="0">
                <a:solidFill>
                  <a:srgbClr val="002060"/>
                </a:solidFill>
              </a:rPr>
              <a:t>Less Than Or Equal To 	&lt;=</a:t>
            </a:r>
          </a:p>
        </p:txBody>
      </p:sp>
    </p:spTree>
    <p:extLst>
      <p:ext uri="{BB962C8B-B14F-4D97-AF65-F5344CB8AC3E}">
        <p14:creationId xmlns:p14="http://schemas.microsoft.com/office/powerpoint/2010/main" val="377051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Relational Operators Exercises</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latin typeface="Calibri" panose="020F0502020204030204" pitchFamily="34" charset="0"/>
                <a:cs typeface="Aharoni" panose="02010803020104030203" pitchFamily="2" charset="-79"/>
              </a:rPr>
              <a:t>Exercise 1: </a:t>
            </a:r>
            <a:r>
              <a:rPr lang="en-US" dirty="0">
                <a:solidFill>
                  <a:srgbClr val="002060"/>
                </a:solidFill>
                <a:latin typeface="Calibri" panose="020F0502020204030204" pitchFamily="34" charset="0"/>
                <a:cs typeface="Aharoni" panose="02010803020104030203" pitchFamily="2" charset="-79"/>
              </a:rPr>
              <a:t>Write a Python Program to Get Two Numbers from the User, to Check their Equality.</a:t>
            </a:r>
          </a:p>
          <a:p>
            <a:r>
              <a:rPr lang="en-US" b="1" dirty="0">
                <a:solidFill>
                  <a:srgbClr val="002060"/>
                </a:solidFill>
                <a:latin typeface="Calibri" panose="020F0502020204030204" pitchFamily="34" charset="0"/>
                <a:cs typeface="Aharoni" panose="02010803020104030203" pitchFamily="2" charset="-79"/>
              </a:rPr>
              <a:t>Exercise 2: </a:t>
            </a:r>
            <a:r>
              <a:rPr lang="en-US" dirty="0">
                <a:solidFill>
                  <a:srgbClr val="002060"/>
                </a:solidFill>
                <a:latin typeface="Calibri" panose="020F0502020204030204" pitchFamily="34" charset="0"/>
                <a:cs typeface="Aharoni" panose="02010803020104030203" pitchFamily="2" charset="-79"/>
              </a:rPr>
              <a:t>Write a Python Program to Get Two Numbers from the User, to Display Greater Number.</a:t>
            </a:r>
            <a:endParaRPr lang="en-US"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97274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Compound/Assignment Operators in Python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Assignment Operator</a:t>
            </a:r>
          </a:p>
          <a:p>
            <a:r>
              <a:rPr lang="en-US" dirty="0">
                <a:solidFill>
                  <a:srgbClr val="002060"/>
                </a:solidFill>
              </a:rPr>
              <a:t>“=” is the assignment operator. This is used to assign a value to variable</a:t>
            </a:r>
          </a:p>
          <a:p>
            <a:r>
              <a:rPr lang="en-US" dirty="0">
                <a:solidFill>
                  <a:srgbClr val="002060"/>
                </a:solidFill>
              </a:rPr>
              <a:t>a = 23</a:t>
            </a:r>
          </a:p>
          <a:p>
            <a:r>
              <a:rPr lang="en-US" dirty="0">
                <a:solidFill>
                  <a:srgbClr val="002060"/>
                </a:solidFill>
              </a:rPr>
              <a:t>There are Two Operators in Compound Operators as Assignment Operator and Arithmetic Operator</a:t>
            </a:r>
          </a:p>
          <a:p>
            <a:r>
              <a:rPr lang="en-US" b="1" dirty="0">
                <a:solidFill>
                  <a:srgbClr val="002060"/>
                </a:solidFill>
              </a:rPr>
              <a:t>Arithmetic Assignment operator</a:t>
            </a:r>
          </a:p>
          <a:p>
            <a:pPr marL="285750" indent="-285750">
              <a:buFont typeface="Arial" panose="020B0604020202020204" pitchFamily="34" charset="0"/>
              <a:buChar char="•"/>
            </a:pPr>
            <a:r>
              <a:rPr lang="en-US" dirty="0">
                <a:solidFill>
                  <a:srgbClr val="002060"/>
                </a:solidFill>
              </a:rPr>
              <a:t>Addition Assignment operator		 	+=</a:t>
            </a:r>
          </a:p>
          <a:p>
            <a:pPr marL="285750" indent="-285750">
              <a:buFont typeface="Arial" panose="020B0604020202020204" pitchFamily="34" charset="0"/>
              <a:buChar char="•"/>
            </a:pPr>
            <a:r>
              <a:rPr lang="en-US" dirty="0">
                <a:solidFill>
                  <a:srgbClr val="002060"/>
                </a:solidFill>
              </a:rPr>
              <a:t>Subtraction Assignment operator  			-=</a:t>
            </a:r>
          </a:p>
          <a:p>
            <a:pPr marL="285750" indent="-285750">
              <a:buFont typeface="Arial" panose="020B0604020202020204" pitchFamily="34" charset="0"/>
              <a:buChar char="•"/>
            </a:pPr>
            <a:r>
              <a:rPr lang="en-US" dirty="0">
                <a:solidFill>
                  <a:srgbClr val="002060"/>
                </a:solidFill>
              </a:rPr>
              <a:t>Multiplication Assignment operator 		*=</a:t>
            </a:r>
          </a:p>
          <a:p>
            <a:pPr marL="285750" indent="-285750">
              <a:buFont typeface="Arial" panose="020B0604020202020204" pitchFamily="34" charset="0"/>
              <a:buChar char="•"/>
            </a:pPr>
            <a:r>
              <a:rPr lang="en-US" dirty="0">
                <a:solidFill>
                  <a:srgbClr val="002060"/>
                </a:solidFill>
              </a:rPr>
              <a:t>Division Assignment operator 			/=</a:t>
            </a:r>
          </a:p>
          <a:p>
            <a:pPr marL="285750" indent="-285750">
              <a:buFont typeface="Arial" panose="020B0604020202020204" pitchFamily="34" charset="0"/>
              <a:buChar char="•"/>
            </a:pPr>
            <a:r>
              <a:rPr lang="en-US" dirty="0">
                <a:solidFill>
                  <a:srgbClr val="002060"/>
                </a:solidFill>
              </a:rPr>
              <a:t>Modulus Assignment operator  			%=	</a:t>
            </a:r>
          </a:p>
          <a:p>
            <a:endParaRPr lang="en-US" dirty="0">
              <a:solidFill>
                <a:srgbClr val="002060"/>
              </a:solidFill>
            </a:endParaRPr>
          </a:p>
        </p:txBody>
      </p:sp>
    </p:spTree>
    <p:extLst>
      <p:ext uri="{BB962C8B-B14F-4D97-AF65-F5344CB8AC3E}">
        <p14:creationId xmlns:p14="http://schemas.microsoft.com/office/powerpoint/2010/main" val="277875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Compound/Assignment Operators Exercises</a:t>
            </a:r>
          </a:p>
        </p:txBody>
      </p:sp>
      <p:sp>
        <p:nvSpPr>
          <p:cNvPr id="8" name="Text Placeholder 7"/>
          <p:cNvSpPr>
            <a:spLocks noGrp="1"/>
          </p:cNvSpPr>
          <p:nvPr>
            <p:ph type="body" idx="1"/>
          </p:nvPr>
        </p:nvSpPr>
        <p:spPr>
          <a:xfrm>
            <a:off x="749543" y="1603375"/>
            <a:ext cx="10515600" cy="5040313"/>
          </a:xfrm>
        </p:spPr>
        <p:txBody>
          <a:bodyPr>
            <a:normAutofit/>
          </a:bodyPr>
          <a:lstStyle/>
          <a:p>
            <a:pPr>
              <a:lnSpc>
                <a:spcPct val="150000"/>
              </a:lnSpc>
            </a:pPr>
            <a:r>
              <a:rPr lang="en-US" sz="2000" b="1" dirty="0">
                <a:solidFill>
                  <a:srgbClr val="002060"/>
                </a:solidFill>
                <a:latin typeface="Calibri (Body)"/>
                <a:cs typeface="Aharoni" panose="02010803020104030203" pitchFamily="2" charset="-79"/>
              </a:rPr>
              <a:t>Exercise 1: </a:t>
            </a:r>
            <a:r>
              <a:rPr lang="en-US" sz="2000" dirty="0">
                <a:solidFill>
                  <a:srgbClr val="002060"/>
                </a:solidFill>
                <a:latin typeface="Calibri (Body)"/>
                <a:cs typeface="Aharoni" panose="02010803020104030203" pitchFamily="2" charset="-79"/>
              </a:rPr>
              <a:t>Write a Python Program to Get a Number from User, to Increase One Value to That</a:t>
            </a:r>
          </a:p>
          <a:p>
            <a:pPr>
              <a:lnSpc>
                <a:spcPct val="150000"/>
              </a:lnSpc>
            </a:pPr>
            <a:r>
              <a:rPr lang="en-US" sz="2000" b="1" dirty="0">
                <a:solidFill>
                  <a:srgbClr val="002060"/>
                </a:solidFill>
                <a:latin typeface="Calibri (Body)"/>
                <a:cs typeface="Aharoni" panose="02010803020104030203" pitchFamily="2" charset="-79"/>
              </a:rPr>
              <a:t>Exercise 2: </a:t>
            </a:r>
            <a:r>
              <a:rPr lang="en-US" sz="2000" dirty="0">
                <a:solidFill>
                  <a:srgbClr val="002060"/>
                </a:solidFill>
                <a:latin typeface="Calibri (Body)"/>
                <a:cs typeface="Aharoni" panose="02010803020104030203" pitchFamily="2" charset="-79"/>
              </a:rPr>
              <a:t>Write a Python Program to Get a Number From User, to Decrease One Value to That</a:t>
            </a:r>
          </a:p>
          <a:p>
            <a:pPr>
              <a:lnSpc>
                <a:spcPct val="150000"/>
              </a:lnSpc>
            </a:pPr>
            <a:endParaRPr lang="en-US" sz="2000" dirty="0">
              <a:solidFill>
                <a:srgbClr val="002060"/>
              </a:solidFill>
              <a:latin typeface="Calibri (Body)"/>
            </a:endParaRPr>
          </a:p>
        </p:txBody>
      </p:sp>
    </p:spTree>
    <p:extLst>
      <p:ext uri="{BB962C8B-B14F-4D97-AF65-F5344CB8AC3E}">
        <p14:creationId xmlns:p14="http://schemas.microsoft.com/office/powerpoint/2010/main" val="335358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5425</TotalTime>
  <Words>2971</Words>
  <Application>Microsoft Office PowerPoint</Application>
  <PresentationFormat>Widescreen</PresentationFormat>
  <Paragraphs>428</Paragraphs>
  <Slides>53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Aharoni</vt:lpstr>
      <vt:lpstr>Algerian</vt:lpstr>
      <vt:lpstr>Arial</vt:lpstr>
      <vt:lpstr>Bahnschrift Condensed</vt:lpstr>
      <vt:lpstr>Bodoni MT</vt:lpstr>
      <vt:lpstr>Calibri</vt:lpstr>
      <vt:lpstr>Calibri (Body)</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Zamir</dc:creator>
  <cp:lastModifiedBy>GUB</cp:lastModifiedBy>
  <cp:revision>398</cp:revision>
  <dcterms:created xsi:type="dcterms:W3CDTF">2021-11-08T00:20:31Z</dcterms:created>
  <dcterms:modified xsi:type="dcterms:W3CDTF">2024-11-11T09:46:17Z</dcterms:modified>
</cp:coreProperties>
</file>