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288" r:id="rId6"/>
    <p:sldId id="258" r:id="rId7"/>
    <p:sldId id="319" r:id="rId8"/>
    <p:sldId id="318" r:id="rId9"/>
    <p:sldId id="320" r:id="rId10"/>
    <p:sldId id="260" r:id="rId11"/>
    <p:sldId id="261" r:id="rId12"/>
    <p:sldId id="264" r:id="rId13"/>
    <p:sldId id="289" r:id="rId14"/>
    <p:sldId id="266" r:id="rId15"/>
    <p:sldId id="267" r:id="rId16"/>
    <p:sldId id="290" r:id="rId17"/>
    <p:sldId id="291" r:id="rId18"/>
    <p:sldId id="299" r:id="rId19"/>
    <p:sldId id="270" r:id="rId20"/>
    <p:sldId id="292" r:id="rId21"/>
    <p:sldId id="293" r:id="rId22"/>
    <p:sldId id="294" r:id="rId23"/>
    <p:sldId id="274" r:id="rId24"/>
    <p:sldId id="275" r:id="rId25"/>
    <p:sldId id="276" r:id="rId26"/>
    <p:sldId id="323" r:id="rId27"/>
    <p:sldId id="324" r:id="rId28"/>
    <p:sldId id="325" r:id="rId29"/>
    <p:sldId id="322" r:id="rId30"/>
    <p:sldId id="277" r:id="rId31"/>
    <p:sldId id="295" r:id="rId32"/>
    <p:sldId id="279" r:id="rId33"/>
    <p:sldId id="296" r:id="rId34"/>
    <p:sldId id="280" r:id="rId35"/>
    <p:sldId id="281" r:id="rId36"/>
    <p:sldId id="282" r:id="rId37"/>
    <p:sldId id="285" r:id="rId38"/>
    <p:sldId id="283" r:id="rId39"/>
    <p:sldId id="284" r:id="rId40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8F067E2-09F7-453C-9FDD-70E00E45BC5A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25"/>
    <p:restoredTop sz="93741"/>
  </p:normalViewPr>
  <p:slideViewPr>
    <p:cSldViewPr snapToGrid="0" snapToObjects="1" showGuides="1">
      <p:cViewPr varScale="1">
        <p:scale>
          <a:sx n="90" d="100"/>
          <a:sy n="90" d="100"/>
        </p:scale>
        <p:origin x="832" y="192"/>
      </p:cViewPr>
      <p:guideLst>
        <p:guide orient="horz" pos="2912"/>
        <p:guide pos="51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579" name="Shape 5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587" name="Shape 5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587" name="Shape 5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587" name="Shape 5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587" name="Shape 5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587" name="Shape 5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Merriweather Sans"/>
              <a:buNone/>
            </a:pPr>
            <a:r>
              <a:rPr lang="en-US" sz="20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Who has see a traceback in CTools?</a:t>
            </a:r>
            <a:endParaRPr lang="en-US" sz="2000" b="0" i="0" u="none" strike="noStrike" cap="none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Merriweather Sans"/>
              <a:buNone/>
            </a:pPr>
            <a:r>
              <a:rPr lang="en-US" sz="20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Who has see a traceback in CTools?</a:t>
            </a:r>
            <a:endParaRPr lang="en-US" sz="2000" b="0" i="0" u="none" strike="noStrike" cap="none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632" name="Shape 6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644" name="Shape 6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666" name="Shape 6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673" name="Shape 6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680" name="Shape 6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579" name="Shape 5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932000" cy="1794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56401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24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24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24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24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24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24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24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24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24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932000" cy="1794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://en.wikipedia.org/wiki/George_Boole" TargetMode="Externa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Conditional Execution</a:t>
            </a:r>
            <a:endParaRPr lang="en-US" sz="7600" u="none" strike="noStrike" cap="none" dirty="0">
              <a:solidFill>
                <a:srgbClr val="FFD966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rgbClr val="FFFF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Chapter 3</a:t>
            </a:r>
            <a:endParaRPr lang="en-US" sz="4800" u="none" strike="noStrike" cap="none" dirty="0">
              <a:solidFill>
                <a:srgbClr val="FFFFFF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/>
        </p:nvSpPr>
        <p:spPr>
          <a:xfrm>
            <a:off x="5395988" y="2404977"/>
            <a:ext cx="7918337" cy="60065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x = 5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if x </a:t>
            </a:r>
            <a:r>
              <a:rPr lang="en-US" sz="320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&gt;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2 :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  print('Bigger than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  print('Still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bigger')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print('Done with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for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in range(5) :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  print(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  if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</a:t>
            </a:r>
            <a:r>
              <a:rPr lang="en-US" sz="320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&gt;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2 : 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      print('Bigger than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  print('Done with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',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print('All Done') </a:t>
            </a:r>
            <a:endParaRPr lang="en-US" sz="32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</p:txBody>
      </p:sp>
      <p:sp>
        <p:nvSpPr>
          <p:cNvPr id="344" name="Shape 344"/>
          <p:cNvSpPr txBox="1"/>
          <p:nvPr/>
        </p:nvSpPr>
        <p:spPr>
          <a:xfrm>
            <a:off x="4144962" y="957300"/>
            <a:ext cx="7183437" cy="12572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increase /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maintain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after if or for</a:t>
            </a:r>
            <a:endParaRPr lang="en-US" sz="3600" u="none" strike="noStrike" cap="none" dirty="0">
              <a:solidFill>
                <a:srgbClr val="FFFFFF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1200" dirty="0">
              <a:solidFill>
                <a:srgbClr val="00FF00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decrease </a:t>
            </a:r>
            <a:r>
              <a:rPr lang="en-US" sz="3600" u="none" strike="noStrike" cap="none" dirty="0">
                <a:solidFill>
                  <a:srgbClr val="F3F3F3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to indicate end of block</a:t>
            </a:r>
            <a:endParaRPr lang="en-US" sz="3600" u="none" strike="noStrike" cap="none" dirty="0">
              <a:solidFill>
                <a:srgbClr val="F3F3F3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 dirty="0"/>
          </a:p>
        </p:txBody>
      </p:sp>
      <p:cxnSp>
        <p:nvCxnSpPr>
          <p:cNvPr id="345" name="Shape 345"/>
          <p:cNvCxnSpPr/>
          <p:nvPr/>
        </p:nvCxnSpPr>
        <p:spPr>
          <a:xfrm>
            <a:off x="3187095" y="47879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6" name="Shape 346"/>
          <p:cNvCxnSpPr/>
          <p:nvPr/>
        </p:nvCxnSpPr>
        <p:spPr>
          <a:xfrm rot="10800000">
            <a:off x="3818860" y="37210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7" name="Shape 347"/>
          <p:cNvCxnSpPr/>
          <p:nvPr/>
        </p:nvCxnSpPr>
        <p:spPr>
          <a:xfrm rot="10800000">
            <a:off x="4503199" y="71929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8" name="Shape 348"/>
          <p:cNvCxnSpPr/>
          <p:nvPr/>
        </p:nvCxnSpPr>
        <p:spPr>
          <a:xfrm>
            <a:off x="3794955" y="76200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9" name="Shape 349"/>
          <p:cNvCxnSpPr/>
          <p:nvPr/>
        </p:nvCxnSpPr>
        <p:spPr>
          <a:xfrm rot="10800000">
            <a:off x="3830000" y="62737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0" name="Shape 350"/>
          <p:cNvCxnSpPr/>
          <p:nvPr/>
        </p:nvCxnSpPr>
        <p:spPr>
          <a:xfrm rot="10800000">
            <a:off x="3830000" y="42417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1" name="Shape 351"/>
          <p:cNvCxnSpPr/>
          <p:nvPr/>
        </p:nvCxnSpPr>
        <p:spPr>
          <a:xfrm rot="10800000">
            <a:off x="3830000" y="67944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2" name="Shape 352"/>
          <p:cNvCxnSpPr/>
          <p:nvPr/>
        </p:nvCxnSpPr>
        <p:spPr>
          <a:xfrm rot="10800000">
            <a:off x="3261800" y="5718064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3" name="Shape 353"/>
          <p:cNvCxnSpPr/>
          <p:nvPr/>
        </p:nvCxnSpPr>
        <p:spPr>
          <a:xfrm rot="10800000">
            <a:off x="3395540" y="27050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4" name="Shape 354"/>
          <p:cNvCxnSpPr/>
          <p:nvPr/>
        </p:nvCxnSpPr>
        <p:spPr>
          <a:xfrm rot="10800000">
            <a:off x="3395540" y="31876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5" name="Shape 355"/>
          <p:cNvCxnSpPr/>
          <p:nvPr/>
        </p:nvCxnSpPr>
        <p:spPr>
          <a:xfrm>
            <a:off x="3261800" y="80772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363"/>
          <p:cNvSpPr txBox="1"/>
          <p:nvPr/>
        </p:nvSpPr>
        <p:spPr>
          <a:xfrm>
            <a:off x="4598450" y="5392512"/>
            <a:ext cx="7704000" cy="2421299"/>
          </a:xfrm>
          <a:prstGeom prst="rect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" name="Shape 364"/>
          <p:cNvSpPr txBox="1"/>
          <p:nvPr/>
        </p:nvSpPr>
        <p:spPr>
          <a:xfrm>
            <a:off x="4576700" y="2941773"/>
            <a:ext cx="7704000" cy="1509299"/>
          </a:xfrm>
          <a:prstGeom prst="rect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" name="Shape 362"/>
          <p:cNvSpPr txBox="1"/>
          <p:nvPr/>
        </p:nvSpPr>
        <p:spPr>
          <a:xfrm>
            <a:off x="5533200" y="6313475"/>
            <a:ext cx="6377099" cy="10169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3" name="Shape 343"/>
          <p:cNvSpPr txBox="1"/>
          <p:nvPr/>
        </p:nvSpPr>
        <p:spPr>
          <a:xfrm>
            <a:off x="4598449" y="2438400"/>
            <a:ext cx="7918337" cy="5854799"/>
          </a:xfrm>
          <a:prstGeom prst="rect">
            <a:avLst/>
          </a:prstGeom>
          <a:noFill/>
          <a:ln w="127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x = 5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if x </a:t>
            </a:r>
            <a:r>
              <a:rPr lang="en-US" sz="320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&gt;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2 :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 print('Bigger than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 print('Still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bigger')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print('Done with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for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in range(5) :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 print(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 if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</a:t>
            </a:r>
            <a:r>
              <a:rPr lang="en-US" sz="320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&gt;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2 : 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     print('Bigger than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 print('Done with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',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print('All Done')</a:t>
            </a:r>
            <a:endParaRPr lang="en-US" sz="32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</p:txBody>
      </p:sp>
      <p:sp>
        <p:nvSpPr>
          <p:cNvPr id="15" name="Shape 361"/>
          <p:cNvSpPr txBox="1"/>
          <p:nvPr/>
        </p:nvSpPr>
        <p:spPr>
          <a:xfrm>
            <a:off x="2147475" y="524656"/>
            <a:ext cx="12044775" cy="14947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600" dirty="0">
                <a:solidFill>
                  <a:srgbClr val="FFD9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Think About begin/end Blocks</a:t>
            </a:r>
            <a:endParaRPr lang="en-US" sz="6600" dirty="0">
              <a:solidFill>
                <a:srgbClr val="FFD966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/>
        </p:nvSpPr>
        <p:spPr>
          <a:xfrm>
            <a:off x="797475" y="3210450"/>
            <a:ext cx="6953818" cy="333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x = 42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if x </a:t>
            </a:r>
            <a:r>
              <a:rPr lang="en-US" sz="300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&gt;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1 :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 print('More than one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if x &lt; 100 : 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lvl="0">
              <a:buClr>
                <a:srgbClr val="FF00FF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     print('Less than 100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') 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print('All done</a:t>
            </a:r>
            <a:r>
              <a:rPr lang="en-US" sz="30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</p:txBody>
      </p:sp>
      <p:sp>
        <p:nvSpPr>
          <p:cNvPr id="388" name="Shape 388"/>
          <p:cNvSpPr txBox="1"/>
          <p:nvPr/>
        </p:nvSpPr>
        <p:spPr>
          <a:xfrm>
            <a:off x="1168400" y="689548"/>
            <a:ext cx="4813299" cy="21679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Nested Decisions</a:t>
            </a:r>
            <a:endParaRPr lang="en-US" sz="6600" u="none" strike="noStrike" cap="none" dirty="0">
              <a:solidFill>
                <a:srgbClr val="FFD966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cxnSp>
        <p:nvCxnSpPr>
          <p:cNvPr id="381" name="Shape 381"/>
          <p:cNvCxnSpPr/>
          <p:nvPr/>
        </p:nvCxnSpPr>
        <p:spPr>
          <a:xfrm rot="10800000">
            <a:off x="9451261" y="830128"/>
            <a:ext cx="13265" cy="40822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9" name="Shape 369"/>
          <p:cNvSpPr/>
          <p:nvPr/>
        </p:nvSpPr>
        <p:spPr>
          <a:xfrm>
            <a:off x="7986419" y="1182730"/>
            <a:ext cx="2966810" cy="1229106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x &gt; 1</a:t>
            </a:r>
            <a:endParaRPr lang="en-US" sz="26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370" name="Shape 370"/>
          <p:cNvSpPr txBox="1"/>
          <p:nvPr/>
        </p:nvSpPr>
        <p:spPr>
          <a:xfrm>
            <a:off x="10253910" y="2433028"/>
            <a:ext cx="3488651" cy="105957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print('More than one’)</a:t>
            </a:r>
            <a:endParaRPr lang="en-US" sz="26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371" name="Shape 371"/>
          <p:cNvSpPr/>
          <p:nvPr/>
        </p:nvSpPr>
        <p:spPr>
          <a:xfrm>
            <a:off x="10253910" y="3863455"/>
            <a:ext cx="3464810" cy="1229106"/>
          </a:xfrm>
          <a:prstGeom prst="diamond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x &lt; 100</a:t>
            </a:r>
            <a:endParaRPr lang="en-US" sz="26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372" name="Shape 372"/>
          <p:cNvSpPr txBox="1"/>
          <p:nvPr/>
        </p:nvSpPr>
        <p:spPr>
          <a:xfrm>
            <a:off x="12636709" y="5050179"/>
            <a:ext cx="3327815" cy="1059575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print('Less </a:t>
            </a:r>
            <a:r>
              <a:rPr lang="en-US" sz="26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than </a:t>
            </a:r>
            <a:r>
              <a:rPr lang="en-US" sz="2600" u="none" strike="noStrike" cap="none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100')</a:t>
            </a:r>
            <a:endParaRPr lang="en-US" sz="26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8018206" y="7095158"/>
            <a:ext cx="2892639" cy="1059491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print('All Done')</a:t>
            </a:r>
            <a:endParaRPr lang="en-US" sz="26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cxnSp>
        <p:nvCxnSpPr>
          <p:cNvPr id="374" name="Shape 374"/>
          <p:cNvCxnSpPr/>
          <p:nvPr/>
        </p:nvCxnSpPr>
        <p:spPr>
          <a:xfrm rot="10800000" flipH="1">
            <a:off x="10932038" y="1782610"/>
            <a:ext cx="1127071" cy="275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5" name="Shape 375"/>
          <p:cNvCxnSpPr/>
          <p:nvPr/>
        </p:nvCxnSpPr>
        <p:spPr>
          <a:xfrm rot="10800000" flipH="1">
            <a:off x="12049889" y="1782495"/>
            <a:ext cx="9261" cy="63199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/>
          <p:nvPr/>
        </p:nvCxnSpPr>
        <p:spPr>
          <a:xfrm rot="10800000" flipH="1">
            <a:off x="9434062" y="2399916"/>
            <a:ext cx="30462" cy="468464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7" name="Shape 377"/>
          <p:cNvCxnSpPr/>
          <p:nvPr/>
        </p:nvCxnSpPr>
        <p:spPr>
          <a:xfrm>
            <a:off x="13697529" y="4456817"/>
            <a:ext cx="610580" cy="1192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8" name="Shape 378"/>
          <p:cNvCxnSpPr/>
          <p:nvPr/>
        </p:nvCxnSpPr>
        <p:spPr>
          <a:xfrm rot="10800000" flipH="1">
            <a:off x="14274997" y="4510191"/>
            <a:ext cx="6758" cy="542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9" name="Shape 379"/>
          <p:cNvCxnSpPr>
            <a:stCxn id="371" idx="0"/>
            <a:endCxn id="370" idx="2"/>
          </p:cNvCxnSpPr>
          <p:nvPr/>
        </p:nvCxnSpPr>
        <p:spPr>
          <a:xfrm flipV="1">
            <a:off x="11986315" y="3492603"/>
            <a:ext cx="11921" cy="37085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>
            <a:off x="9496313" y="6618350"/>
            <a:ext cx="4749545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2" name="Shape 382"/>
          <p:cNvSpPr txBox="1"/>
          <p:nvPr/>
        </p:nvSpPr>
        <p:spPr>
          <a:xfrm>
            <a:off x="11358517" y="1230411"/>
            <a:ext cx="918430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yes</a:t>
            </a:r>
            <a:endParaRPr lang="en-US" sz="32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383" name="Shape 383"/>
          <p:cNvSpPr txBox="1"/>
          <p:nvPr/>
        </p:nvSpPr>
        <p:spPr>
          <a:xfrm>
            <a:off x="13742561" y="3921731"/>
            <a:ext cx="917822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yes</a:t>
            </a:r>
            <a:endParaRPr lang="en-US" sz="32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cxnSp>
        <p:nvCxnSpPr>
          <p:cNvPr id="384" name="Shape 384"/>
          <p:cNvCxnSpPr/>
          <p:nvPr/>
        </p:nvCxnSpPr>
        <p:spPr>
          <a:xfrm rot="10800000">
            <a:off x="12003532" y="5123024"/>
            <a:ext cx="0" cy="1495324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5" name="Shape 385"/>
          <p:cNvSpPr txBox="1"/>
          <p:nvPr/>
        </p:nvSpPr>
        <p:spPr>
          <a:xfrm>
            <a:off x="11386329" y="5066072"/>
            <a:ext cx="451643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no</a:t>
            </a:r>
            <a:endParaRPr lang="en-US" sz="32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386" name="Shape 386"/>
          <p:cNvSpPr txBox="1"/>
          <p:nvPr/>
        </p:nvSpPr>
        <p:spPr>
          <a:xfrm>
            <a:off x="8801078" y="2544284"/>
            <a:ext cx="451643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no</a:t>
            </a:r>
            <a:endParaRPr lang="en-US" sz="32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cxnSp>
        <p:nvCxnSpPr>
          <p:cNvPr id="389" name="Shape 389"/>
          <p:cNvCxnSpPr/>
          <p:nvPr/>
        </p:nvCxnSpPr>
        <p:spPr>
          <a:xfrm rot="10800000" flipH="1">
            <a:off x="14274997" y="6163128"/>
            <a:ext cx="6758" cy="542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7758111" cy="165153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Two</a:t>
            </a:r>
            <a:r>
              <a:rPr lang="en-US" sz="6600" dirty="0">
                <a:solidFill>
                  <a:srgbClr val="FFD9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-w</a:t>
            </a:r>
            <a:r>
              <a:rPr lang="en-US" sz="6600" u="none" strike="noStrike" cap="none" dirty="0">
                <a:solidFill>
                  <a:srgbClr val="FFD9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ay Decisions</a:t>
            </a:r>
            <a:endParaRPr lang="en-US" sz="6600" u="none" strike="noStrike" cap="none" dirty="0">
              <a:solidFill>
                <a:srgbClr val="FFD966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5874687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0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Sometimes we want to do one thing if a logical expression is true and something else if the expression is false</a:t>
            </a:r>
            <a:endParaRPr lang="en-US" sz="36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749300" marR="0" lvl="0" indent="-37084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It is like a fork in the road - we must choose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one or the other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path but not both</a:t>
            </a:r>
            <a:endParaRPr lang="en-US" sz="36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x &gt; 2</a:t>
            </a:r>
            <a:endParaRPr lang="en-US" sz="32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397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print('Bigger')</a:t>
            </a:r>
            <a:endParaRPr lang="en-US" sz="32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yes</a:t>
            </a:r>
            <a:endParaRPr lang="en-US" sz="32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402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no</a:t>
            </a:r>
            <a:endParaRPr lang="en-US" sz="32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x = 4</a:t>
            </a:r>
            <a:endParaRPr lang="en-US" sz="32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cxnSp>
        <p:nvCxnSpPr>
          <p:cNvPr id="406" name="Shape 406"/>
          <p:cNvCxnSpPr/>
          <p:nvPr/>
        </p:nvCxnSpPr>
        <p:spPr>
          <a:xfrm>
            <a:off x="8805517" y="3910062"/>
            <a:ext cx="1209925" cy="581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8" name="Shape 408"/>
          <p:cNvSpPr txBox="1"/>
          <p:nvPr/>
        </p:nvSpPr>
        <p:spPr>
          <a:xfrm>
            <a:off x="7083585" y="4602279"/>
            <a:ext cx="3393915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print('Not bigger')</a:t>
            </a:r>
            <a:endParaRPr lang="en-US" sz="32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cxnSp>
        <p:nvCxnSpPr>
          <p:cNvPr id="409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print('All Done')</a:t>
            </a:r>
            <a:endParaRPr lang="en-US" sz="33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1126051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Two</a:t>
            </a:r>
            <a:r>
              <a:rPr lang="en-US" sz="6600" dirty="0">
                <a:solidFill>
                  <a:srgbClr val="FFD9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-w</a:t>
            </a:r>
            <a:r>
              <a:rPr lang="en-US" sz="6600" u="none" strike="noStrike" cap="none" dirty="0">
                <a:solidFill>
                  <a:srgbClr val="FFD9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ay Decisions with else:</a:t>
            </a:r>
            <a:endParaRPr lang="en-US" sz="6600" u="none" strike="noStrike" cap="none" dirty="0">
              <a:solidFill>
                <a:srgbClr val="FFD966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x &gt; 2</a:t>
            </a:r>
            <a:endParaRPr lang="en-US" sz="32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397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print('Bigger')</a:t>
            </a:r>
            <a:endParaRPr lang="en-US" sz="32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yes</a:t>
            </a:r>
            <a:endParaRPr lang="en-US" sz="32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402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no</a:t>
            </a:r>
            <a:endParaRPr lang="en-US" sz="32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x = 4</a:t>
            </a:r>
            <a:endParaRPr lang="en-US" sz="32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cxnSp>
        <p:nvCxnSpPr>
          <p:cNvPr id="406" name="Shape 406"/>
          <p:cNvCxnSpPr/>
          <p:nvPr/>
        </p:nvCxnSpPr>
        <p:spPr>
          <a:xfrm rot="10800000" flipH="1">
            <a:off x="8805517" y="3915880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9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print('All Done')</a:t>
            </a:r>
            <a:endParaRPr lang="en-US" sz="33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22" name="Shape 418"/>
          <p:cNvSpPr txBox="1"/>
          <p:nvPr/>
        </p:nvSpPr>
        <p:spPr>
          <a:xfrm>
            <a:off x="1109119" y="3549412"/>
            <a:ext cx="4814099" cy="400966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x = 4</a:t>
            </a:r>
            <a:endParaRPr lang="en-US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if x </a:t>
            </a:r>
            <a:r>
              <a:rPr lang="en-US" sz="300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&gt;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2 :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 print('Bigger')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else :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 print('Smaller')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print('All done')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</p:txBody>
      </p:sp>
      <p:sp>
        <p:nvSpPr>
          <p:cNvPr id="21" name="Shape 408"/>
          <p:cNvSpPr txBox="1"/>
          <p:nvPr/>
        </p:nvSpPr>
        <p:spPr>
          <a:xfrm>
            <a:off x="7083585" y="4602279"/>
            <a:ext cx="3393915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print('Not bigger')</a:t>
            </a:r>
            <a:endParaRPr lang="en-US" sz="32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458"/>
          <p:cNvSpPr txBox="1"/>
          <p:nvPr/>
        </p:nvSpPr>
        <p:spPr>
          <a:xfrm>
            <a:off x="955900" y="4404944"/>
            <a:ext cx="4726519" cy="2298600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Visualize Blocks</a:t>
            </a:r>
            <a:endParaRPr lang="en-US" sz="6600" u="none" strike="noStrike" cap="none" dirty="0">
              <a:solidFill>
                <a:srgbClr val="FFD966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22" name="Shape 418"/>
          <p:cNvSpPr txBox="1"/>
          <p:nvPr/>
        </p:nvSpPr>
        <p:spPr>
          <a:xfrm>
            <a:off x="1109119" y="3549412"/>
            <a:ext cx="4814099" cy="400966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x = 4</a:t>
            </a:r>
            <a:endParaRPr lang="en-US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if x </a:t>
            </a:r>
            <a:r>
              <a:rPr lang="en-US" sz="300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&gt;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2 :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 print('Bigger')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else :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 print('Smaller')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print('All done')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</p:txBody>
      </p:sp>
      <p:sp>
        <p:nvSpPr>
          <p:cNvPr id="21" name="Shape 440"/>
          <p:cNvSpPr txBox="1"/>
          <p:nvPr/>
        </p:nvSpPr>
        <p:spPr>
          <a:xfrm>
            <a:off x="6891553" y="3024705"/>
            <a:ext cx="9189198" cy="3378200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00"/>
              </a:solidFill>
            </a:endParaRPr>
          </a:p>
        </p:txBody>
      </p:sp>
      <p:sp>
        <p:nvSpPr>
          <p:cNvPr id="24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x &gt; 2</a:t>
            </a:r>
            <a:endParaRPr lang="en-US" sz="32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25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print('Bigger')</a:t>
            </a:r>
            <a:endParaRPr lang="en-US" sz="32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cxnSp>
        <p:nvCxnSpPr>
          <p:cNvPr id="26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7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8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9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yes</a:t>
            </a:r>
            <a:endParaRPr lang="en-US" sz="32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30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no</a:t>
            </a:r>
            <a:endParaRPr lang="en-US" sz="32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cxnSp>
        <p:nvCxnSpPr>
          <p:cNvPr id="31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2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x = 4</a:t>
            </a:r>
            <a:endParaRPr lang="en-US" sz="32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cxnSp>
        <p:nvCxnSpPr>
          <p:cNvPr id="34" name="Shape 406"/>
          <p:cNvCxnSpPr/>
          <p:nvPr/>
        </p:nvCxnSpPr>
        <p:spPr>
          <a:xfrm rot="10800000" flipH="1">
            <a:off x="8805517" y="3915880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5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print('All Done')</a:t>
            </a:r>
            <a:endParaRPr lang="en-US" sz="33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40" name="Shape 408"/>
          <p:cNvSpPr txBox="1"/>
          <p:nvPr/>
        </p:nvSpPr>
        <p:spPr>
          <a:xfrm>
            <a:off x="7083585" y="4602279"/>
            <a:ext cx="3393915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print('Not bigger')</a:t>
            </a:r>
            <a:endParaRPr lang="en-US" sz="32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>
                <a:solidFill>
                  <a:srgbClr val="FFD966"/>
                </a:solidFill>
              </a:rPr>
              <a:t>More Conditional Structures</a:t>
            </a:r>
            <a:r>
              <a:rPr lang="is-IS" sz="7200" dirty="0">
                <a:solidFill>
                  <a:srgbClr val="FFD966"/>
                </a:solidFill>
              </a:rPr>
              <a:t>…</a:t>
            </a:r>
            <a:endParaRPr lang="en-US" sz="7200" dirty="0">
              <a:solidFill>
                <a:srgbClr val="FFD966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Multi-way</a:t>
            </a:r>
            <a:endParaRPr lang="en-US" sz="7600" u="none" strike="noStrike" cap="none" dirty="0">
              <a:solidFill>
                <a:srgbClr val="FFD966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en-US" sz="3000" b="1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if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x &lt; 2 :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mall'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elif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x &lt; 10 :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Medium'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else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: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'LARGE'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'All done'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96412" y="2286710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x &lt; 2</a:t>
            </a:r>
            <a:endParaRPr lang="en-US" sz="37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468" name="Shape 468"/>
          <p:cNvSpPr txBox="1"/>
          <p:nvPr/>
        </p:nvSpPr>
        <p:spPr>
          <a:xfrm>
            <a:off x="11552613" y="2376410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print('</a:t>
            </a:r>
            <a:r>
              <a:rPr lang="en-US" sz="3200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mall')</a:t>
            </a:r>
            <a:endParaRPr lang="en-US" sz="32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86368" y="293984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27836" y="6893651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9312" y="2202616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yes</a:t>
            </a:r>
            <a:endParaRPr lang="en-US" sz="32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472" name="Shape 472"/>
          <p:cNvSpPr txBox="1"/>
          <p:nvPr/>
        </p:nvSpPr>
        <p:spPr>
          <a:xfrm>
            <a:off x="8658374" y="3503271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no</a:t>
            </a:r>
            <a:endParaRPr lang="en-US" sz="32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9225" y="2955278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8748" y="1716348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82986" y="6743717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807624" y="7377204"/>
            <a:ext cx="3061023" cy="8520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print('All Done')</a:t>
            </a:r>
            <a:endParaRPr lang="en-US" sz="33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7785199" y="4002229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x &lt; 10</a:t>
            </a:r>
            <a:endParaRPr lang="en-US" sz="37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478" name="Shape 478"/>
          <p:cNvSpPr txBox="1"/>
          <p:nvPr/>
        </p:nvSpPr>
        <p:spPr>
          <a:xfrm>
            <a:off x="11541401" y="4091929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print('Medium')</a:t>
            </a:r>
            <a:endParaRPr lang="en-US" sz="32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75155" y="4655359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23862" y="3974197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yes</a:t>
            </a:r>
            <a:endParaRPr lang="en-US" sz="32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52870" y="293984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9232" y="46441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38212" y="3578833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8837" y="5616835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print('LARGE')</a:t>
            </a:r>
            <a:endParaRPr lang="en-US" sz="32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84387" y="5295942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78974" y="5073027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no</a:t>
            </a:r>
            <a:endParaRPr lang="en-US" sz="32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Multi-way</a:t>
            </a:r>
            <a:endParaRPr lang="en-US" sz="7600" u="none" strike="noStrike" cap="none" dirty="0">
              <a:solidFill>
                <a:srgbClr val="FFD966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x = 0 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if x &lt; 2 :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 print('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s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mall'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elif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x &lt; 10 :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Medium'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else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: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'LARGE'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print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'All done'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94315" y="2283417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x &lt; 2</a:t>
            </a:r>
            <a:endParaRPr lang="en-US" sz="37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468" name="Shape 468"/>
          <p:cNvSpPr txBox="1"/>
          <p:nvPr/>
        </p:nvSpPr>
        <p:spPr>
          <a:xfrm>
            <a:off x="11550516" y="2373117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print('</a:t>
            </a:r>
            <a:r>
              <a:rPr lang="en-US" sz="3200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mall')</a:t>
            </a:r>
            <a:endParaRPr lang="en-US" sz="32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84271" y="29365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25739" y="6890358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7215" y="2199323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yes</a:t>
            </a:r>
            <a:endParaRPr lang="en-US" sz="32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472" name="Shape 472"/>
          <p:cNvSpPr txBox="1"/>
          <p:nvPr/>
        </p:nvSpPr>
        <p:spPr>
          <a:xfrm>
            <a:off x="8656277" y="3499978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no</a:t>
            </a:r>
            <a:endParaRPr lang="en-US" sz="32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7128" y="2951985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6651" y="1713055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80889" y="6740424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805527" y="7373911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print('All Done')</a:t>
            </a:r>
            <a:endParaRPr lang="en-US" sz="33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7783102" y="3998936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x &lt; 10</a:t>
            </a:r>
            <a:endParaRPr lang="en-US" sz="37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478" name="Shape 478"/>
          <p:cNvSpPr txBox="1"/>
          <p:nvPr/>
        </p:nvSpPr>
        <p:spPr>
          <a:xfrm>
            <a:off x="11539304" y="4088636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print('Medium')</a:t>
            </a:r>
            <a:endParaRPr lang="en-US" sz="32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73058" y="465206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21765" y="3970904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yes</a:t>
            </a:r>
            <a:endParaRPr lang="en-US" sz="32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50773" y="29365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7135" y="4640854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36115" y="3575540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6740" y="5613542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print('LARGE')</a:t>
            </a:r>
            <a:endParaRPr lang="en-US" sz="32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82290" y="5292649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76877" y="5069734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no</a:t>
            </a:r>
            <a:endParaRPr lang="en-US" sz="32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24" name="Shape 501"/>
          <p:cNvSpPr txBox="1"/>
          <p:nvPr/>
        </p:nvSpPr>
        <p:spPr>
          <a:xfrm>
            <a:off x="7602488" y="972862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= 0</a:t>
            </a:r>
            <a:endParaRPr lang="en-US" sz="3600" u="none" strike="noStrike" cap="none" dirty="0">
              <a:solidFill>
                <a:srgbClr val="FFFFFF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Multi-way</a:t>
            </a:r>
            <a:endParaRPr lang="en-US" sz="7600" u="none" strike="noStrike" cap="none" dirty="0">
              <a:solidFill>
                <a:srgbClr val="FFD966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30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x = 5 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if x &lt; 2 :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mall'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elif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x &lt; 10 :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 print('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Medium')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else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: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'LARGE'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print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'All done'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88036" y="2276842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x &lt; 2</a:t>
            </a:r>
            <a:endParaRPr lang="en-US" sz="37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468" name="Shape 468"/>
          <p:cNvSpPr txBox="1"/>
          <p:nvPr/>
        </p:nvSpPr>
        <p:spPr>
          <a:xfrm>
            <a:off x="11544237" y="2366542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print('</a:t>
            </a:r>
            <a:r>
              <a:rPr lang="en-US" sz="3200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mall')</a:t>
            </a:r>
            <a:endParaRPr lang="en-US" sz="32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77992" y="2929972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19460" y="6883783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0936" y="2192748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yes</a:t>
            </a:r>
            <a:endParaRPr lang="en-US" sz="32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472" name="Shape 472"/>
          <p:cNvSpPr txBox="1"/>
          <p:nvPr/>
        </p:nvSpPr>
        <p:spPr>
          <a:xfrm>
            <a:off x="8649998" y="3493403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no</a:t>
            </a:r>
            <a:endParaRPr lang="en-US" sz="32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0849" y="2945410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0372" y="1706480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74610" y="6733849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799248" y="7367336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print('All Done')</a:t>
            </a:r>
            <a:endParaRPr lang="en-US" sz="33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7776823" y="3992361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x &lt; 10</a:t>
            </a:r>
            <a:endParaRPr lang="en-US" sz="37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478" name="Shape 478"/>
          <p:cNvSpPr txBox="1"/>
          <p:nvPr/>
        </p:nvSpPr>
        <p:spPr>
          <a:xfrm>
            <a:off x="11533025" y="4082061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print('Medium')</a:t>
            </a:r>
            <a:endParaRPr lang="en-US" sz="32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66779" y="4645491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15486" y="3964329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yes</a:t>
            </a:r>
            <a:endParaRPr lang="en-US" sz="32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44494" y="2929972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0856" y="4634279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29836" y="3568965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0461" y="5606967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print('LARGE')</a:t>
            </a:r>
            <a:endParaRPr lang="en-US" sz="32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76011" y="5286074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70598" y="5063159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no</a:t>
            </a:r>
            <a:endParaRPr lang="en-US" sz="32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24" name="Shape 501"/>
          <p:cNvSpPr txBox="1"/>
          <p:nvPr/>
        </p:nvSpPr>
        <p:spPr>
          <a:xfrm>
            <a:off x="7596209" y="966287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= 5</a:t>
            </a:r>
            <a:endParaRPr lang="en-US" sz="3600" u="none" strike="noStrike" cap="none" dirty="0">
              <a:solidFill>
                <a:srgbClr val="FFFFFF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Why Conditions?</a:t>
            </a:r>
            <a:endParaRPr lang="en-US" sz="7600" u="none" strike="noStrike" cap="none" dirty="0">
              <a:solidFill>
                <a:srgbClr val="FFD966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291" name="Shape 291"/>
          <p:cNvSpPr txBox="1"/>
          <p:nvPr/>
        </p:nvSpPr>
        <p:spPr>
          <a:xfrm>
            <a:off x="1155700" y="2608580"/>
            <a:ext cx="8570595" cy="5471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- Conditions are like decisions that we make in everyday life. 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- It happens when we have multiple options 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- For instance, you might decide to wear a raincoat if it's raining, otherwise not. 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- In programming, conditions help a program decide what actions to take, depending on what’s happening at a specific moment.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10513695" y="2540000"/>
            <a:ext cx="5240655" cy="623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00FF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1. Making Decisions</a:t>
            </a:r>
            <a:endParaRPr lang="en-US" sz="3200" u="none" strike="noStrike" cap="none" dirty="0">
              <a:solidFill>
                <a:srgbClr val="00FFFF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00FF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2. Handling Different Scenarios</a:t>
            </a:r>
            <a:endParaRPr lang="en-US" sz="3200" u="none" strike="noStrike" cap="none" dirty="0">
              <a:solidFill>
                <a:srgbClr val="00FFFF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00FF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3. Controlling the Flow of the Program</a:t>
            </a:r>
            <a:endParaRPr lang="en-US" sz="3200" u="none" strike="noStrike" cap="none" dirty="0">
              <a:solidFill>
                <a:srgbClr val="00FFFF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00FF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4. Improving Flexibility</a:t>
            </a:r>
            <a:endParaRPr lang="en-US" sz="3200" u="none" strike="noStrike" cap="none" dirty="0">
              <a:solidFill>
                <a:srgbClr val="00FFFF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00FF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5. Error Prevention</a:t>
            </a:r>
            <a:endParaRPr lang="en-US" sz="3200" u="none" strike="noStrike" cap="none" dirty="0">
              <a:solidFill>
                <a:srgbClr val="00FFFF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endParaRPr lang="en-US" sz="3200" u="none" strike="noStrike" cap="none" dirty="0">
              <a:solidFill>
                <a:srgbClr val="00FFFF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Multi-way</a:t>
            </a:r>
            <a:endParaRPr lang="en-US" sz="7600" u="none" strike="noStrike" cap="none" dirty="0">
              <a:solidFill>
                <a:srgbClr val="FFD966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466" name="Shape 466"/>
          <p:cNvSpPr txBox="1"/>
          <p:nvPr/>
        </p:nvSpPr>
        <p:spPr>
          <a:xfrm>
            <a:off x="1033161" y="2935664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30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x = 20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if x &lt; 2 :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mall'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elif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x &lt; 10 :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Medium'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else :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 print('LARGE'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print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'All done'</a:t>
            </a:r>
            <a:r>
              <a:rPr lang="en-US" sz="3000" b="1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)</a:t>
            </a:r>
            <a:endParaRPr lang="en-US" sz="3000" b="1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76941" y="2267096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x &lt; 2</a:t>
            </a:r>
            <a:endParaRPr lang="en-US" sz="37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468" name="Shape 468"/>
          <p:cNvSpPr txBox="1"/>
          <p:nvPr/>
        </p:nvSpPr>
        <p:spPr>
          <a:xfrm>
            <a:off x="11533142" y="2356796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print('</a:t>
            </a:r>
            <a:r>
              <a:rPr lang="en-US" sz="3200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mall')</a:t>
            </a:r>
            <a:endParaRPr lang="en-US" sz="32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66897" y="292022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08365" y="6874037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69841" y="2183002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yes</a:t>
            </a:r>
            <a:endParaRPr lang="en-US" sz="32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472" name="Shape 472"/>
          <p:cNvSpPr txBox="1"/>
          <p:nvPr/>
        </p:nvSpPr>
        <p:spPr>
          <a:xfrm>
            <a:off x="8638903" y="3483657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no</a:t>
            </a:r>
            <a:endParaRPr lang="en-US" sz="32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19754" y="2935664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59277" y="1696734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63515" y="6724103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788153" y="7357590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print('All Done')</a:t>
            </a:r>
            <a:endParaRPr lang="en-US" sz="33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7765728" y="3982615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x &lt; 10</a:t>
            </a:r>
            <a:endParaRPr lang="en-US" sz="37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478" name="Shape 478"/>
          <p:cNvSpPr txBox="1"/>
          <p:nvPr/>
        </p:nvSpPr>
        <p:spPr>
          <a:xfrm>
            <a:off x="11521930" y="4072315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print('Medium')</a:t>
            </a:r>
            <a:endParaRPr lang="en-US" sz="32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55684" y="4635745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04391" y="3954583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yes</a:t>
            </a:r>
            <a:endParaRPr lang="en-US" sz="32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33399" y="292022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599761" y="4624533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18741" y="3559219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799366" y="5597221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print('LARGE')</a:t>
            </a:r>
            <a:endParaRPr lang="en-US" sz="32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64916" y="5276328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59503" y="5053413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no</a:t>
            </a:r>
            <a:endParaRPr lang="en-US" sz="32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24" name="Shape 501"/>
          <p:cNvSpPr txBox="1"/>
          <p:nvPr/>
        </p:nvSpPr>
        <p:spPr>
          <a:xfrm>
            <a:off x="7585114" y="956541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= 20</a:t>
            </a:r>
            <a:endParaRPr lang="en-US" sz="3600" u="none" strike="noStrike" cap="none" dirty="0">
              <a:solidFill>
                <a:srgbClr val="FFFFFF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xfrm>
            <a:off x="1060450" y="745588"/>
            <a:ext cx="5934648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Multi-way</a:t>
            </a:r>
            <a:endParaRPr lang="en-US" sz="7600" u="none" strike="noStrike" cap="none" dirty="0">
              <a:solidFill>
                <a:srgbClr val="FFD966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575" name="Shape 575"/>
          <p:cNvSpPr txBox="1"/>
          <p:nvPr/>
        </p:nvSpPr>
        <p:spPr>
          <a:xfrm>
            <a:off x="1243605" y="3121862"/>
            <a:ext cx="5311799" cy="41870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# No Else</a:t>
            </a:r>
            <a:endParaRPr lang="en-US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x = 5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if x &lt; 2 :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 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print('Small')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elif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x &lt; 10 :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print('Medium')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print('All done')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</p:txBody>
      </p:sp>
      <p:sp>
        <p:nvSpPr>
          <p:cNvPr id="576" name="Shape 576"/>
          <p:cNvSpPr txBox="1"/>
          <p:nvPr/>
        </p:nvSpPr>
        <p:spPr>
          <a:xfrm>
            <a:off x="8707420" y="1563873"/>
            <a:ext cx="6437700" cy="61777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if x &lt; 2 :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 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print('Small')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x &lt; 10 :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 print('Medium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x &lt; 20 : 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 print('Big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x &lt; 40 : 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 print('Large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x &lt; 100: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 print('Huge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else :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 print('Ginormous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211175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Multi-way Puzzles</a:t>
            </a:r>
            <a:endParaRPr lang="en-US" sz="7600" u="none" strike="noStrike" cap="none" dirty="0">
              <a:solidFill>
                <a:srgbClr val="FFD966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582" name="Shape 582"/>
          <p:cNvSpPr txBox="1"/>
          <p:nvPr/>
        </p:nvSpPr>
        <p:spPr>
          <a:xfrm>
            <a:off x="8677001" y="3640379"/>
            <a:ext cx="6410699" cy="40464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if x &lt; 2 :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 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print('Below 2')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elif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x &lt; 20 :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 print('Below 20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elif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x &lt; 10 : 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 print('Below 10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else :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 print('Something 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else')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</p:txBody>
      </p:sp>
      <p:sp>
        <p:nvSpPr>
          <p:cNvPr id="583" name="Shape 583"/>
          <p:cNvSpPr txBox="1"/>
          <p:nvPr/>
        </p:nvSpPr>
        <p:spPr>
          <a:xfrm>
            <a:off x="1404925" y="4496066"/>
            <a:ext cx="6554852" cy="32209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if x &lt; 2 :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 print('Below 2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x </a:t>
            </a:r>
            <a:r>
              <a:rPr lang="en-US" sz="300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&gt;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= 2 : 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 print('Two or more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else :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 print('Something else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</p:txBody>
      </p:sp>
      <p:sp>
        <p:nvSpPr>
          <p:cNvPr id="584" name="Shape 584"/>
          <p:cNvSpPr txBox="1"/>
          <p:nvPr/>
        </p:nvSpPr>
        <p:spPr>
          <a:xfrm>
            <a:off x="925250" y="2981784"/>
            <a:ext cx="6429707" cy="9683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Which will never print regardless of the value for x?</a:t>
            </a:r>
            <a:endParaRPr lang="en-US" sz="3600" u="none" strike="noStrike" cap="none" dirty="0">
              <a:solidFill>
                <a:srgbClr val="00FF00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Exercise</a:t>
            </a:r>
            <a:endParaRPr lang="en-US" sz="7600" u="none" strike="noStrike" cap="none" dirty="0">
              <a:solidFill>
                <a:srgbClr val="FFD966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xfrm>
            <a:off x="1155700" y="3559176"/>
            <a:ext cx="13932000" cy="454551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1. Write a program that takes an integer as input and checks if the number is even or odd.</a:t>
            </a:r>
            <a:endParaRPr lang="en-US" sz="36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2. Write a program that asks the user for their score and prints "Pass" if the score is 50 or more, otherwise print "Fail."</a:t>
            </a:r>
            <a:endParaRPr lang="en-US" sz="36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3. Ask the user to enter a number and print whether the number is positive, negative, or zero.</a:t>
            </a:r>
            <a:endParaRPr lang="en-US" sz="36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Exercise (Contd.)</a:t>
            </a:r>
            <a:endParaRPr lang="en-US" sz="7600" u="none" strike="noStrike" cap="none" dirty="0">
              <a:solidFill>
                <a:srgbClr val="FFD966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xfrm>
            <a:off x="1155700" y="3559176"/>
            <a:ext cx="13932000" cy="454551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4. Write a program that takes a score from the user and assigns a grade: 90+ = "A", 80-89 = "B", 70-79 = "C", 60-69 = "D", and below 60 = "F".</a:t>
            </a:r>
            <a:endParaRPr lang="en-US" sz="36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5. Write a program to check if a given year is a leap year. A leap year is divisible by 4, but if the year is divisible by 100, it must also be divisible by 400 to be a leap year.</a:t>
            </a:r>
            <a:endParaRPr lang="en-US" sz="36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6. Write a program that takes three numbers from the user and prints the largest of the three.</a:t>
            </a:r>
            <a:endParaRPr lang="en-US" sz="36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Exercise (Contd.)</a:t>
            </a:r>
            <a:endParaRPr lang="en-US" sz="7600" u="none" strike="noStrike" cap="none" dirty="0">
              <a:solidFill>
                <a:srgbClr val="FFD966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xfrm>
            <a:off x="1155700" y="3559176"/>
            <a:ext cx="13932000" cy="454551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7. Write a program that simulates a simple ATM. It should check the user’s balance and allow them to withdraw money, making sure the balance never goes negative. If the balance is insufficient, print a warning message.</a:t>
            </a:r>
            <a:endParaRPr lang="en-US" sz="36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8. Write a program that takes three side lengths of a triangle from the user and determines whether the triangle is Equilateral (all sides equal), Isosceles (two sides equal), or Scalene (all sides different). Additionally, check if it's a valid triangle.</a:t>
            </a:r>
            <a:endParaRPr lang="en-US" sz="36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None/>
            </a:pPr>
            <a:endParaRPr lang="en-US" sz="36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Exercise (Contd.)</a:t>
            </a:r>
            <a:endParaRPr lang="en-US" sz="7600" u="none" strike="noStrike" cap="none" dirty="0">
              <a:solidFill>
                <a:srgbClr val="FFD966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xfrm>
            <a:off x="1155700" y="3559176"/>
            <a:ext cx="13932000" cy="454551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9. Write a program that converts temperatures from Fahrenheit to Celsius (celsius = (fahrenheit - 32) * 5/9) and checks whether the converted temperature is above freezing (0°C) or below freezing. Add conditions to handle extreme temperatures:</a:t>
            </a:r>
            <a:endParaRPr lang="en-US" sz="36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"It's extremely cold!" for below -30°C</a:t>
            </a:r>
            <a:endParaRPr lang="en-US" sz="36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"It's extremely hot!" for above 40°C</a:t>
            </a:r>
            <a:endParaRPr lang="en-US" sz="36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The try / except Structure</a:t>
            </a:r>
            <a:endParaRPr lang="en-US" sz="7600" u="none" strike="noStrike" cap="none" dirty="0">
              <a:solidFill>
                <a:srgbClr val="FFD966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454551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You surround a dangerous section of code with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try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except</a:t>
            </a:r>
            <a:endParaRPr lang="en-US" sz="3600" u="none" strike="noStrike" cap="none" dirty="0">
              <a:solidFill>
                <a:srgbClr val="FF9900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If the code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try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works - the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except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is skipped</a:t>
            </a:r>
            <a:endParaRPr lang="en-US" sz="36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If the code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try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fails - it jumps to the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except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section</a:t>
            </a:r>
            <a:endParaRPr lang="en-US" sz="36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/>
        </p:nvSpPr>
        <p:spPr>
          <a:xfrm>
            <a:off x="2468884" y="4147704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$ cat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notry.py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= 'Hello Bob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</a:t>
            </a:r>
            <a:endParaRPr lang="en-US" sz="300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=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int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print('First',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= '123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</a:t>
            </a:r>
            <a:endParaRPr lang="en-US" sz="300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=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int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print('Second',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</p:txBody>
      </p:sp>
      <p:sp>
        <p:nvSpPr>
          <p:cNvPr id="596" name="Shape 596"/>
          <p:cNvSpPr txBox="1"/>
          <p:nvPr/>
        </p:nvSpPr>
        <p:spPr>
          <a:xfrm>
            <a:off x="8039653" y="1046297"/>
            <a:ext cx="7660182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$ python3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notry.py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</a:t>
            </a:r>
            <a:endParaRPr lang="en-US" sz="36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600" dirty="0" err="1">
                <a:solidFill>
                  <a:srgbClr val="E066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Traceback</a:t>
            </a:r>
            <a:r>
              <a:rPr lang="en-US" sz="3600" dirty="0">
                <a:solidFill>
                  <a:srgbClr val="E066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(most recent call last):  File "</a:t>
            </a:r>
            <a:r>
              <a:rPr lang="en-US" sz="3600" dirty="0" err="1">
                <a:solidFill>
                  <a:srgbClr val="E066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notry.py</a:t>
            </a:r>
            <a:r>
              <a:rPr lang="en-US" sz="3600" dirty="0">
                <a:solidFill>
                  <a:srgbClr val="E066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", line 2, in &lt;module&gt;    </a:t>
            </a:r>
            <a:r>
              <a:rPr lang="en-US" sz="3600" dirty="0" err="1">
                <a:solidFill>
                  <a:srgbClr val="E066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istr</a:t>
            </a:r>
            <a:r>
              <a:rPr lang="en-US" sz="3600" dirty="0">
                <a:solidFill>
                  <a:srgbClr val="E066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= </a:t>
            </a:r>
            <a:r>
              <a:rPr lang="en-US" sz="3600" dirty="0" err="1">
                <a:solidFill>
                  <a:srgbClr val="E066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(</a:t>
            </a:r>
            <a:r>
              <a:rPr lang="en-US" sz="3600" dirty="0" err="1">
                <a:solidFill>
                  <a:srgbClr val="E066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astr</a:t>
            </a:r>
            <a:r>
              <a:rPr lang="en-US" sz="3600" dirty="0">
                <a:solidFill>
                  <a:srgbClr val="E066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)</a:t>
            </a:r>
            <a:r>
              <a:rPr lang="en-US" sz="3600" dirty="0" err="1">
                <a:solidFill>
                  <a:srgbClr val="E066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ValueError</a:t>
            </a:r>
            <a:r>
              <a:rPr lang="en-US" sz="3600" dirty="0">
                <a:solidFill>
                  <a:srgbClr val="E066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: invalid literal for </a:t>
            </a:r>
            <a:r>
              <a:rPr lang="en-US" sz="3600" dirty="0" err="1">
                <a:solidFill>
                  <a:srgbClr val="E066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() with base 10: 'Hello Bob'</a:t>
            </a:r>
            <a:endParaRPr lang="en-US" sz="3600" u="none" strike="noStrike" cap="none" dirty="0">
              <a:solidFill>
                <a:srgbClr val="E06666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cxnSp>
        <p:nvCxnSpPr>
          <p:cNvPr id="597" name="Shape 597"/>
          <p:cNvCxnSpPr>
            <a:endCxn id="598" idx="1"/>
          </p:cNvCxnSpPr>
          <p:nvPr/>
        </p:nvCxnSpPr>
        <p:spPr>
          <a:xfrm>
            <a:off x="10837890" y="4272196"/>
            <a:ext cx="1855586" cy="1122385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98" name="Shape 598"/>
          <p:cNvSpPr txBox="1"/>
          <p:nvPr/>
        </p:nvSpPr>
        <p:spPr>
          <a:xfrm>
            <a:off x="12693476" y="4823081"/>
            <a:ext cx="19049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All</a:t>
            </a:r>
            <a:endParaRPr lang="en-US" sz="3600" u="none" strike="noStrike" cap="none" dirty="0">
              <a:solidFill>
                <a:srgbClr val="E06666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Done</a:t>
            </a:r>
            <a:endParaRPr lang="en-US" sz="3600" u="none" strike="noStrike" cap="none" dirty="0">
              <a:solidFill>
                <a:srgbClr val="E06666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/>
        </p:nvSpPr>
        <p:spPr>
          <a:xfrm>
            <a:off x="2468884" y="4091999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$ cat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notry.py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= 'Hello Bob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</a:t>
            </a:r>
            <a:endParaRPr lang="en-US" sz="300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=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int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print('First',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= '123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</a:t>
            </a:r>
            <a:endParaRPr lang="en-US" sz="300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=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int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print('Second',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</p:txBody>
      </p:sp>
      <p:sp>
        <p:nvSpPr>
          <p:cNvPr id="596" name="Shape 596"/>
          <p:cNvSpPr txBox="1"/>
          <p:nvPr/>
        </p:nvSpPr>
        <p:spPr>
          <a:xfrm>
            <a:off x="8039653" y="1046297"/>
            <a:ext cx="7660182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$ python3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notry.py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</a:t>
            </a:r>
            <a:endParaRPr lang="en-US" sz="36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600" dirty="0" err="1">
                <a:solidFill>
                  <a:srgbClr val="E066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Traceback</a:t>
            </a:r>
            <a:r>
              <a:rPr lang="en-US" sz="3600" dirty="0">
                <a:solidFill>
                  <a:srgbClr val="E066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(most recent call last):  File "</a:t>
            </a:r>
            <a:r>
              <a:rPr lang="en-US" sz="3600" dirty="0" err="1">
                <a:solidFill>
                  <a:srgbClr val="E066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notry.py</a:t>
            </a:r>
            <a:r>
              <a:rPr lang="en-US" sz="3600" dirty="0">
                <a:solidFill>
                  <a:srgbClr val="E066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", line 2, in &lt;module&gt;    </a:t>
            </a:r>
            <a:r>
              <a:rPr lang="en-US" sz="3600" dirty="0" err="1">
                <a:solidFill>
                  <a:srgbClr val="E066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istr</a:t>
            </a:r>
            <a:r>
              <a:rPr lang="en-US" sz="3600" dirty="0">
                <a:solidFill>
                  <a:srgbClr val="E066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= </a:t>
            </a:r>
            <a:r>
              <a:rPr lang="en-US" sz="3600" dirty="0" err="1">
                <a:solidFill>
                  <a:srgbClr val="E066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(</a:t>
            </a:r>
            <a:r>
              <a:rPr lang="en-US" sz="3600" dirty="0" err="1">
                <a:solidFill>
                  <a:srgbClr val="E066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astr</a:t>
            </a:r>
            <a:r>
              <a:rPr lang="en-US" sz="3600" dirty="0">
                <a:solidFill>
                  <a:srgbClr val="E066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)</a:t>
            </a:r>
            <a:r>
              <a:rPr lang="en-US" sz="3600" dirty="0" err="1">
                <a:solidFill>
                  <a:srgbClr val="E066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ValueError</a:t>
            </a:r>
            <a:r>
              <a:rPr lang="en-US" sz="3600" dirty="0">
                <a:solidFill>
                  <a:srgbClr val="E066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: invalid literal for </a:t>
            </a:r>
            <a:r>
              <a:rPr lang="en-US" sz="3600" dirty="0" err="1">
                <a:solidFill>
                  <a:srgbClr val="E066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() with base 10: 'Hello Bob'</a:t>
            </a:r>
            <a:endParaRPr lang="en-US" sz="3600" u="none" strike="noStrike" cap="none" dirty="0">
              <a:solidFill>
                <a:srgbClr val="E06666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cxnSp>
        <p:nvCxnSpPr>
          <p:cNvPr id="597" name="Shape 597"/>
          <p:cNvCxnSpPr>
            <a:endCxn id="598" idx="1"/>
          </p:cNvCxnSpPr>
          <p:nvPr/>
        </p:nvCxnSpPr>
        <p:spPr>
          <a:xfrm>
            <a:off x="10837890" y="4272196"/>
            <a:ext cx="1855586" cy="1122385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98" name="Shape 598"/>
          <p:cNvSpPr txBox="1"/>
          <p:nvPr/>
        </p:nvSpPr>
        <p:spPr>
          <a:xfrm>
            <a:off x="12693476" y="4823081"/>
            <a:ext cx="19049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All</a:t>
            </a:r>
            <a:endParaRPr lang="en-US" sz="3600" u="none" strike="noStrike" cap="none" dirty="0">
              <a:solidFill>
                <a:srgbClr val="E06666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Done</a:t>
            </a:r>
            <a:endParaRPr lang="en-US" sz="3600" u="none" strike="noStrike" cap="none" dirty="0">
              <a:solidFill>
                <a:srgbClr val="E06666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cxnSp>
        <p:nvCxnSpPr>
          <p:cNvPr id="6" name="Shape 604"/>
          <p:cNvCxnSpPr/>
          <p:nvPr/>
        </p:nvCxnSpPr>
        <p:spPr>
          <a:xfrm rot="10800000">
            <a:off x="1127215" y="5574171"/>
            <a:ext cx="1217400" cy="13499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7" name="Shape 605"/>
          <p:cNvSpPr txBox="1"/>
          <p:nvPr/>
        </p:nvSpPr>
        <p:spPr>
          <a:xfrm>
            <a:off x="174715" y="3120844"/>
            <a:ext cx="1904999" cy="21843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The program stops here</a:t>
            </a:r>
            <a:endParaRPr lang="en-US" sz="3600" u="none" strike="noStrike" cap="none" dirty="0">
              <a:solidFill>
                <a:srgbClr val="E06666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8" name="Shape 609"/>
          <p:cNvSpPr txBox="1"/>
          <p:nvPr/>
        </p:nvSpPr>
        <p:spPr>
          <a:xfrm>
            <a:off x="2344618" y="5934684"/>
            <a:ext cx="4819500" cy="202813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>
            <a:spLocks noGrp="1"/>
          </p:cNvSpPr>
          <p:nvPr>
            <p:ph type="title"/>
          </p:nvPr>
        </p:nvSpPr>
        <p:spPr>
          <a:xfrm>
            <a:off x="5854700" y="768096"/>
            <a:ext cx="9588499" cy="136550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Conditional Steps</a:t>
            </a:r>
            <a:endParaRPr lang="en-US" sz="7600" u="none" strike="noStrike" cap="none" dirty="0">
              <a:solidFill>
                <a:srgbClr val="FFD966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568" name="Shape 568"/>
          <p:cNvSpPr txBox="1"/>
          <p:nvPr/>
        </p:nvSpPr>
        <p:spPr>
          <a:xfrm>
            <a:off x="13684013" y="3562350"/>
            <a:ext cx="1581150" cy="2184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Output:</a:t>
            </a:r>
            <a:endParaRPr lang="en-US" sz="3600" u="none" strike="noStrike" cap="none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Smaller</a:t>
            </a:r>
            <a:endParaRPr lang="en-US" sz="3600" u="none" strike="noStrike" cap="none">
              <a:solidFill>
                <a:srgbClr val="FFFF00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Finish</a:t>
            </a:r>
            <a:endParaRPr lang="en-US" sz="3600" u="none" strike="noStrike" cap="none">
              <a:solidFill>
                <a:srgbClr val="FFFF00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569" name="Shape 569"/>
          <p:cNvSpPr txBox="1"/>
          <p:nvPr/>
        </p:nvSpPr>
        <p:spPr>
          <a:xfrm>
            <a:off x="7799386" y="2873375"/>
            <a:ext cx="4535286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Program:</a:t>
            </a:r>
            <a:endParaRPr lang="en-US" sz="36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= 5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&lt; 10: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Smaller'</a:t>
            </a: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</a:t>
            </a:r>
            <a:r>
              <a:rPr lang="en-US" sz="280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&gt;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20: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Bigger'</a:t>
            </a: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</a:t>
            </a: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rint(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'Finish'</a:t>
            </a: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570" name="Shape 570"/>
          <p:cNvSpPr txBox="1"/>
          <p:nvPr/>
        </p:nvSpPr>
        <p:spPr>
          <a:xfrm>
            <a:off x="1244600" y="977900"/>
            <a:ext cx="2743199" cy="597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x = 5</a:t>
            </a:r>
            <a:endParaRPr lang="en-US" sz="3000" u="none" strike="noStrike" cap="none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cxnSp>
        <p:nvCxnSpPr>
          <p:cNvPr id="571" name="Shape 571"/>
          <p:cNvCxnSpPr/>
          <p:nvPr/>
        </p:nvCxnSpPr>
        <p:spPr>
          <a:xfrm rot="10800000">
            <a:off x="2597149" y="15605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2" name="Shape 572"/>
          <p:cNvCxnSpPr>
            <a:endCxn id="569" idx="3"/>
          </p:cNvCxnSpPr>
          <p:nvPr/>
        </p:nvCxnSpPr>
        <p:spPr>
          <a:xfrm flipH="1">
            <a:off x="12334672" y="4948237"/>
            <a:ext cx="1206230" cy="417513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3" name="Shape 573"/>
          <p:cNvSpPr/>
          <p:nvPr/>
        </p:nvSpPr>
        <p:spPr>
          <a:xfrm>
            <a:off x="1181100" y="21209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x</a:t>
            </a:r>
            <a:r>
              <a:rPr lang="en-US" sz="3000" u="none" strike="noStrike" cap="none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&lt; 10 ?</a:t>
            </a:r>
            <a:endParaRPr lang="en-US" sz="3000" u="none" strike="noStrike" cap="none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cxnSp>
        <p:nvCxnSpPr>
          <p:cNvPr id="574" name="Shape 574"/>
          <p:cNvCxnSpPr/>
          <p:nvPr/>
        </p:nvCxnSpPr>
        <p:spPr>
          <a:xfrm rot="10800000">
            <a:off x="2597150" y="3338512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5" name="Shape 575"/>
          <p:cNvSpPr txBox="1"/>
          <p:nvPr/>
        </p:nvSpPr>
        <p:spPr>
          <a:xfrm>
            <a:off x="3327400" y="33528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Smaller')</a:t>
            </a:r>
            <a:endParaRPr lang="en-US" sz="30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cxnSp>
        <p:nvCxnSpPr>
          <p:cNvPr id="576" name="Shape 576"/>
          <p:cNvCxnSpPr/>
          <p:nvPr/>
        </p:nvCxnSpPr>
        <p:spPr>
          <a:xfrm rot="10800000">
            <a:off x="4038599" y="27495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7" name="Shape 577"/>
          <p:cNvCxnSpPr/>
          <p:nvPr/>
        </p:nvCxnSpPr>
        <p:spPr>
          <a:xfrm rot="10800000" flipH="1">
            <a:off x="4783137" y="27495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8" name="Shape 578"/>
          <p:cNvCxnSpPr/>
          <p:nvPr/>
        </p:nvCxnSpPr>
        <p:spPr>
          <a:xfrm flipH="1">
            <a:off x="4783137" y="4087812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9" name="Shape 579"/>
          <p:cNvCxnSpPr/>
          <p:nvPr/>
        </p:nvCxnSpPr>
        <p:spPr>
          <a:xfrm>
            <a:off x="2649536" y="44196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0" name="Shape 580"/>
          <p:cNvSpPr/>
          <p:nvPr/>
        </p:nvSpPr>
        <p:spPr>
          <a:xfrm>
            <a:off x="1181100" y="48641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x</a:t>
            </a:r>
            <a:r>
              <a:rPr lang="en-US" sz="3000" u="none" strike="noStrike" cap="none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&gt; 20 ?</a:t>
            </a:r>
            <a:endParaRPr lang="en-US" sz="3000" u="none" strike="noStrike" cap="none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cxnSp>
        <p:nvCxnSpPr>
          <p:cNvPr id="581" name="Shape 581"/>
          <p:cNvCxnSpPr/>
          <p:nvPr/>
        </p:nvCxnSpPr>
        <p:spPr>
          <a:xfrm rot="10800000">
            <a:off x="2597150" y="6081711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2" name="Shape 582"/>
          <p:cNvSpPr txBox="1"/>
          <p:nvPr/>
        </p:nvSpPr>
        <p:spPr>
          <a:xfrm>
            <a:off x="3327400" y="60960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Bigger')</a:t>
            </a:r>
            <a:endParaRPr lang="en-US" sz="30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cxnSp>
        <p:nvCxnSpPr>
          <p:cNvPr id="583" name="Shape 583"/>
          <p:cNvCxnSpPr/>
          <p:nvPr/>
        </p:nvCxnSpPr>
        <p:spPr>
          <a:xfrm rot="10800000">
            <a:off x="4038599" y="54927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4" name="Shape 584"/>
          <p:cNvCxnSpPr/>
          <p:nvPr/>
        </p:nvCxnSpPr>
        <p:spPr>
          <a:xfrm rot="10800000" flipH="1">
            <a:off x="4783137" y="54927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5" name="Shape 585"/>
          <p:cNvCxnSpPr/>
          <p:nvPr/>
        </p:nvCxnSpPr>
        <p:spPr>
          <a:xfrm flipH="1">
            <a:off x="4783137" y="6831011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6" name="Shape 586"/>
          <p:cNvCxnSpPr/>
          <p:nvPr/>
        </p:nvCxnSpPr>
        <p:spPr>
          <a:xfrm>
            <a:off x="2649536" y="71628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7" name="Shape 587"/>
          <p:cNvCxnSpPr/>
          <p:nvPr/>
        </p:nvCxnSpPr>
        <p:spPr>
          <a:xfrm flipH="1">
            <a:off x="11431588" y="5508625"/>
            <a:ext cx="2109314" cy="1654175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8" name="Shape 588"/>
          <p:cNvSpPr txBox="1"/>
          <p:nvPr/>
        </p:nvSpPr>
        <p:spPr>
          <a:xfrm>
            <a:off x="1244600" y="76581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Finis')</a:t>
            </a:r>
            <a:endParaRPr lang="en-US" sz="30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589" name="Shape 589"/>
          <p:cNvSpPr txBox="1"/>
          <p:nvPr/>
        </p:nvSpPr>
        <p:spPr>
          <a:xfrm>
            <a:off x="4414837" y="2108200"/>
            <a:ext cx="72548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Yes</a:t>
            </a:r>
            <a:endParaRPr lang="en-US" sz="3000" u="none" strike="noStrike" cap="none" dirty="0">
              <a:solidFill>
                <a:srgbClr val="FFFFFF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590" name="Shape 590"/>
          <p:cNvSpPr txBox="1"/>
          <p:nvPr/>
        </p:nvSpPr>
        <p:spPr>
          <a:xfrm>
            <a:off x="5747875" y="27850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591" name="Shape 591"/>
          <p:cNvSpPr txBox="1"/>
          <p:nvPr/>
        </p:nvSpPr>
        <p:spPr>
          <a:xfrm>
            <a:off x="1549262" y="6097586"/>
            <a:ext cx="725399" cy="52776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FF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No</a:t>
            </a:r>
            <a:endParaRPr lang="en-US" sz="3000">
              <a:solidFill>
                <a:srgbClr val="FFFFFF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27" name="Shape 589"/>
          <p:cNvSpPr txBox="1"/>
          <p:nvPr/>
        </p:nvSpPr>
        <p:spPr>
          <a:xfrm>
            <a:off x="4436269" y="4765676"/>
            <a:ext cx="72548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Yes</a:t>
            </a:r>
            <a:endParaRPr lang="en-US" sz="3000" u="none" strike="noStrike" cap="none" dirty="0">
              <a:solidFill>
                <a:srgbClr val="FFFFFF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28" name="Shape 591"/>
          <p:cNvSpPr txBox="1"/>
          <p:nvPr/>
        </p:nvSpPr>
        <p:spPr>
          <a:xfrm>
            <a:off x="1590537" y="3394076"/>
            <a:ext cx="725399" cy="70802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FF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No</a:t>
            </a:r>
            <a:endParaRPr lang="en-US" sz="3000">
              <a:solidFill>
                <a:srgbClr val="FFFFFF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/>
        </p:nvSpPr>
        <p:spPr>
          <a:xfrm>
            <a:off x="6096000" y="1386171"/>
            <a:ext cx="3454399" cy="6489699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Software</a:t>
            </a:r>
            <a:endParaRPr lang="en-US" sz="3200" u="none" strike="noStrike" cap="none" dirty="0">
              <a:solidFill>
                <a:srgbClr val="00FFFF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615" name="Shape 615"/>
          <p:cNvSpPr txBox="1"/>
          <p:nvPr/>
        </p:nvSpPr>
        <p:spPr>
          <a:xfrm>
            <a:off x="2794000" y="1665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Input</a:t>
            </a:r>
            <a:endParaRPr lang="en-US" sz="32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Devices</a:t>
            </a:r>
            <a:endParaRPr lang="en-US" sz="32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616" name="Shape 616"/>
          <p:cNvSpPr txBox="1"/>
          <p:nvPr/>
        </p:nvSpPr>
        <p:spPr>
          <a:xfrm>
            <a:off x="6731000" y="2237071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Central</a:t>
            </a:r>
            <a:endParaRPr lang="en-US" sz="32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Processing</a:t>
            </a:r>
            <a:endParaRPr lang="en-US" sz="32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Unit</a:t>
            </a:r>
            <a:endParaRPr lang="en-US" sz="32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617" name="Shape 617"/>
          <p:cNvSpPr txBox="1"/>
          <p:nvPr/>
        </p:nvSpPr>
        <p:spPr>
          <a:xfrm>
            <a:off x="6731000" y="5272371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Main</a:t>
            </a:r>
            <a:endParaRPr lang="en-US" sz="32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Memory</a:t>
            </a:r>
            <a:endParaRPr lang="en-US" sz="32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618" name="Shape 618"/>
          <p:cNvSpPr txBox="1"/>
          <p:nvPr/>
        </p:nvSpPr>
        <p:spPr>
          <a:xfrm>
            <a:off x="2794000" y="52469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Output</a:t>
            </a:r>
            <a:endParaRPr lang="en-US" sz="32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Devices</a:t>
            </a:r>
            <a:endParaRPr lang="en-US" sz="32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619" name="Shape 619"/>
          <p:cNvSpPr txBox="1"/>
          <p:nvPr/>
        </p:nvSpPr>
        <p:spPr>
          <a:xfrm>
            <a:off x="11264900" y="3443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Secondary</a:t>
            </a:r>
            <a:endParaRPr lang="en-US" sz="32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Memory</a:t>
            </a:r>
            <a:endParaRPr lang="en-US" sz="32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cxnSp>
        <p:nvCxnSpPr>
          <p:cNvPr id="620" name="Shape 620"/>
          <p:cNvCxnSpPr/>
          <p:nvPr/>
        </p:nvCxnSpPr>
        <p:spPr>
          <a:xfrm flipH="1">
            <a:off x="4992686" y="2792696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1" name="Shape 621"/>
          <p:cNvCxnSpPr/>
          <p:nvPr/>
        </p:nvCxnSpPr>
        <p:spPr>
          <a:xfrm rot="10800000">
            <a:off x="7391400" y="4246845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2" name="Shape 622"/>
          <p:cNvCxnSpPr/>
          <p:nvPr/>
        </p:nvCxnSpPr>
        <p:spPr>
          <a:xfrm>
            <a:off x="8345486" y="4264308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3" name="Shape 623"/>
          <p:cNvCxnSpPr/>
          <p:nvPr/>
        </p:nvCxnSpPr>
        <p:spPr>
          <a:xfrm rot="10800000" flipH="1">
            <a:off x="5024437" y="6288371"/>
            <a:ext cx="989012" cy="1904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4" name="Shape 624"/>
          <p:cNvCxnSpPr/>
          <p:nvPr/>
        </p:nvCxnSpPr>
        <p:spPr>
          <a:xfrm flipH="1">
            <a:off x="9655175" y="3886483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5" name="Shape 625"/>
          <p:cNvCxnSpPr/>
          <p:nvPr/>
        </p:nvCxnSpPr>
        <p:spPr>
          <a:xfrm>
            <a:off x="9620250" y="4891371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26" name="Shape 626"/>
          <p:cNvSpPr txBox="1"/>
          <p:nvPr/>
        </p:nvSpPr>
        <p:spPr>
          <a:xfrm>
            <a:off x="12438061" y="1036921"/>
            <a:ext cx="205263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Generic</a:t>
            </a:r>
            <a:endParaRPr lang="en-US" sz="36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Computer</a:t>
            </a:r>
            <a:endParaRPr lang="en-US" sz="36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grpSp>
        <p:nvGrpSpPr>
          <p:cNvPr id="627" name="Shape 627"/>
          <p:cNvGrpSpPr/>
          <p:nvPr/>
        </p:nvGrpSpPr>
        <p:grpSpPr>
          <a:xfrm>
            <a:off x="8556625" y="3745196"/>
            <a:ext cx="814387" cy="1300161"/>
            <a:chOff x="0" y="0"/>
            <a:chExt cx="812800" cy="1300161"/>
          </a:xfrm>
        </p:grpSpPr>
        <p:pic>
          <p:nvPicPr>
            <p:cNvPr id="628" name="Shape 628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355600" y="649287"/>
              <a:ext cx="457200" cy="6508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29" name="Shape 629"/>
            <p:cNvCxnSpPr/>
            <p:nvPr/>
          </p:nvCxnSpPr>
          <p:spPr>
            <a:xfrm>
              <a:off x="0" y="0"/>
              <a:ext cx="428625" cy="709612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/>
        </p:nvSpPr>
        <p:spPr>
          <a:xfrm>
            <a:off x="6096000" y="1386171"/>
            <a:ext cx="3454399" cy="6489699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Software</a:t>
            </a:r>
            <a:endParaRPr lang="en-US" sz="3200" u="none" strike="noStrike" cap="none" dirty="0">
              <a:solidFill>
                <a:srgbClr val="00FFFF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615" name="Shape 615"/>
          <p:cNvSpPr txBox="1"/>
          <p:nvPr/>
        </p:nvSpPr>
        <p:spPr>
          <a:xfrm>
            <a:off x="2794000" y="1665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Input</a:t>
            </a:r>
            <a:endParaRPr lang="en-US" sz="32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Devices</a:t>
            </a:r>
            <a:endParaRPr lang="en-US" sz="32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616" name="Shape 616"/>
          <p:cNvSpPr txBox="1"/>
          <p:nvPr/>
        </p:nvSpPr>
        <p:spPr>
          <a:xfrm>
            <a:off x="6731000" y="2237071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Central</a:t>
            </a:r>
            <a:endParaRPr lang="en-US" sz="32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Processing</a:t>
            </a:r>
            <a:endParaRPr lang="en-US" sz="32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Unit</a:t>
            </a:r>
            <a:endParaRPr lang="en-US" sz="32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617" name="Shape 617"/>
          <p:cNvSpPr txBox="1"/>
          <p:nvPr/>
        </p:nvSpPr>
        <p:spPr>
          <a:xfrm>
            <a:off x="6731000" y="5272371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Main</a:t>
            </a:r>
            <a:endParaRPr lang="en-US" sz="32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Memory</a:t>
            </a:r>
            <a:endParaRPr lang="en-US" sz="32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618" name="Shape 618"/>
          <p:cNvSpPr txBox="1"/>
          <p:nvPr/>
        </p:nvSpPr>
        <p:spPr>
          <a:xfrm>
            <a:off x="2794000" y="52469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Output</a:t>
            </a:r>
            <a:endParaRPr lang="en-US" sz="32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Devices</a:t>
            </a:r>
            <a:endParaRPr lang="en-US" sz="32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619" name="Shape 619"/>
          <p:cNvSpPr txBox="1"/>
          <p:nvPr/>
        </p:nvSpPr>
        <p:spPr>
          <a:xfrm>
            <a:off x="11264900" y="3443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Secondary</a:t>
            </a:r>
            <a:endParaRPr lang="en-US" sz="32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Memory</a:t>
            </a:r>
            <a:endParaRPr lang="en-US" sz="32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cxnSp>
        <p:nvCxnSpPr>
          <p:cNvPr id="620" name="Shape 620"/>
          <p:cNvCxnSpPr/>
          <p:nvPr/>
        </p:nvCxnSpPr>
        <p:spPr>
          <a:xfrm flipH="1">
            <a:off x="4992686" y="2792696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1" name="Shape 621"/>
          <p:cNvCxnSpPr/>
          <p:nvPr/>
        </p:nvCxnSpPr>
        <p:spPr>
          <a:xfrm rot="10800000">
            <a:off x="7391400" y="4246845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2" name="Shape 622"/>
          <p:cNvCxnSpPr/>
          <p:nvPr/>
        </p:nvCxnSpPr>
        <p:spPr>
          <a:xfrm>
            <a:off x="8345486" y="4264308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3" name="Shape 623"/>
          <p:cNvCxnSpPr/>
          <p:nvPr/>
        </p:nvCxnSpPr>
        <p:spPr>
          <a:xfrm rot="10800000" flipH="1">
            <a:off x="5024437" y="6288371"/>
            <a:ext cx="989012" cy="1904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4" name="Shape 624"/>
          <p:cNvCxnSpPr/>
          <p:nvPr/>
        </p:nvCxnSpPr>
        <p:spPr>
          <a:xfrm flipH="1">
            <a:off x="9655175" y="3886483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5" name="Shape 625"/>
          <p:cNvCxnSpPr/>
          <p:nvPr/>
        </p:nvCxnSpPr>
        <p:spPr>
          <a:xfrm>
            <a:off x="9620250" y="4891371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26" name="Shape 626"/>
          <p:cNvSpPr txBox="1"/>
          <p:nvPr/>
        </p:nvSpPr>
        <p:spPr>
          <a:xfrm>
            <a:off x="12438061" y="1036921"/>
            <a:ext cx="205263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Generic</a:t>
            </a:r>
            <a:endParaRPr lang="en-US" sz="36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Computer</a:t>
            </a:r>
            <a:endParaRPr lang="en-US" sz="36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grpSp>
        <p:nvGrpSpPr>
          <p:cNvPr id="627" name="Shape 627"/>
          <p:cNvGrpSpPr/>
          <p:nvPr/>
        </p:nvGrpSpPr>
        <p:grpSpPr>
          <a:xfrm>
            <a:off x="8556625" y="3745196"/>
            <a:ext cx="814387" cy="1300161"/>
            <a:chOff x="0" y="0"/>
            <a:chExt cx="812800" cy="1300161"/>
          </a:xfrm>
        </p:grpSpPr>
        <p:pic>
          <p:nvPicPr>
            <p:cNvPr id="628" name="Shape 628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355600" y="649287"/>
              <a:ext cx="457200" cy="6508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29" name="Shape 629"/>
            <p:cNvCxnSpPr/>
            <p:nvPr/>
          </p:nvCxnSpPr>
          <p:spPr>
            <a:xfrm>
              <a:off x="0" y="0"/>
              <a:ext cx="428625" cy="709612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  <p:sp>
        <p:nvSpPr>
          <p:cNvPr id="18" name="Shape 609"/>
          <p:cNvSpPr txBox="1"/>
          <p:nvPr/>
        </p:nvSpPr>
        <p:spPr>
          <a:xfrm>
            <a:off x="8775215" y="4303110"/>
            <a:ext cx="687873" cy="88036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/>
          <p:nvPr/>
        </p:nvSpPr>
        <p:spPr>
          <a:xfrm>
            <a:off x="2882900" y="1130300"/>
            <a:ext cx="5204399" cy="71892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= 'Hello Bob'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try: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istr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=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int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astr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except: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= -1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print('First', </a:t>
            </a:r>
            <a:r>
              <a:rPr lang="en-US" sz="30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istr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= '123'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try: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istr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int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astr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except: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= -1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print('Second', </a:t>
            </a:r>
            <a:r>
              <a:rPr lang="en-US" sz="30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istr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</p:txBody>
      </p:sp>
      <p:sp>
        <p:nvSpPr>
          <p:cNvPr id="635" name="Shape 635"/>
          <p:cNvSpPr txBox="1"/>
          <p:nvPr/>
        </p:nvSpPr>
        <p:spPr>
          <a:xfrm>
            <a:off x="9926612" y="3460549"/>
            <a:ext cx="5204399" cy="16890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$ python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tryexcept.py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First -1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Second 123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</p:txBody>
      </p:sp>
      <p:sp>
        <p:nvSpPr>
          <p:cNvPr id="636" name="Shape 636"/>
          <p:cNvSpPr txBox="1"/>
          <p:nvPr/>
        </p:nvSpPr>
        <p:spPr>
          <a:xfrm>
            <a:off x="8836025" y="1130300"/>
            <a:ext cx="5892799" cy="143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99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When the first conversion fails - it just drops into the except: clause and the program continues.</a:t>
            </a:r>
            <a:endParaRPr lang="en-US" sz="3000" u="none" strike="noStrike" cap="none" dirty="0">
              <a:solidFill>
                <a:srgbClr val="FF9900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cxnSp>
        <p:nvCxnSpPr>
          <p:cNvPr id="637" name="Shape 637"/>
          <p:cNvCxnSpPr/>
          <p:nvPr/>
        </p:nvCxnSpPr>
        <p:spPr>
          <a:xfrm flipH="1">
            <a:off x="1469169" y="2565411"/>
            <a:ext cx="1241400" cy="1890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38" name="Shape 638"/>
          <p:cNvSpPr txBox="1"/>
          <p:nvPr/>
        </p:nvSpPr>
        <p:spPr>
          <a:xfrm>
            <a:off x="9582411" y="6787409"/>
            <a:ext cx="5892799" cy="143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When the second conversion succeeds - it just skips the except: clause and the program continues.</a:t>
            </a:r>
            <a:endParaRPr lang="en-US" sz="3000" u="none" strike="noStrike" cap="none" dirty="0">
              <a:solidFill>
                <a:srgbClr val="00FF00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cxnSp>
        <p:nvCxnSpPr>
          <p:cNvPr id="639" name="Shape 639"/>
          <p:cNvCxnSpPr/>
          <p:nvPr/>
        </p:nvCxnSpPr>
        <p:spPr>
          <a:xfrm>
            <a:off x="6301625" y="3443150"/>
            <a:ext cx="903299" cy="17399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40" name="Shape 640"/>
          <p:cNvCxnSpPr/>
          <p:nvPr/>
        </p:nvCxnSpPr>
        <p:spPr>
          <a:xfrm flipH="1">
            <a:off x="1390096" y="6179937"/>
            <a:ext cx="1241400" cy="189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41" name="Shape 641"/>
          <p:cNvCxnSpPr/>
          <p:nvPr/>
        </p:nvCxnSpPr>
        <p:spPr>
          <a:xfrm rot="10800000" flipH="1">
            <a:off x="7866125" y="7987829"/>
            <a:ext cx="969900" cy="1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9839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try / except</a:t>
            </a:r>
            <a:endParaRPr lang="en-US" sz="7600" u="none" strike="noStrike" cap="none" dirty="0">
              <a:solidFill>
                <a:srgbClr val="FFFF00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647" name="Shape 647"/>
          <p:cNvSpPr txBox="1"/>
          <p:nvPr/>
        </p:nvSpPr>
        <p:spPr>
          <a:xfrm>
            <a:off x="7581900" y="9525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astr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= 'Bob'</a:t>
            </a:r>
            <a:endParaRPr lang="en-US" sz="32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cxnSp>
        <p:nvCxnSpPr>
          <p:cNvPr id="648" name="Shape 648"/>
          <p:cNvCxnSpPr/>
          <p:nvPr/>
        </p:nvCxnSpPr>
        <p:spPr>
          <a:xfrm rot="10800000">
            <a:off x="11690350" y="2797174"/>
            <a:ext cx="2417761" cy="20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sp>
        <p:nvSpPr>
          <p:cNvPr id="649" name="Shape 649"/>
          <p:cNvSpPr txBox="1"/>
          <p:nvPr/>
        </p:nvSpPr>
        <p:spPr>
          <a:xfrm>
            <a:off x="1328126" y="2840245"/>
            <a:ext cx="5171100" cy="47511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= 'Bob'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try: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 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print('Hello') 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istr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=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int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astr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 print('There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') 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except: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istr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= -1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print('Done', </a:t>
            </a:r>
            <a:r>
              <a:rPr lang="en-US" sz="30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istr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) 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</p:txBody>
      </p:sp>
      <p:sp>
        <p:nvSpPr>
          <p:cNvPr id="650" name="Shape 650"/>
          <p:cNvSpPr txBox="1"/>
          <p:nvPr/>
        </p:nvSpPr>
        <p:spPr>
          <a:xfrm>
            <a:off x="8229600" y="23876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print('Hello')</a:t>
            </a:r>
            <a:endParaRPr lang="en-US" sz="32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651" name="Shape 651"/>
          <p:cNvSpPr txBox="1"/>
          <p:nvPr/>
        </p:nvSpPr>
        <p:spPr>
          <a:xfrm>
            <a:off x="8229600" y="50800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print('There')</a:t>
            </a:r>
            <a:endParaRPr lang="en-US" sz="32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652" name="Shape 652"/>
          <p:cNvSpPr txBox="1"/>
          <p:nvPr/>
        </p:nvSpPr>
        <p:spPr>
          <a:xfrm>
            <a:off x="8229600" y="37719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istr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= 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int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(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astr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)</a:t>
            </a:r>
            <a:endParaRPr lang="en-US" sz="32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653" name="Shape 653"/>
          <p:cNvSpPr txBox="1"/>
          <p:nvPr/>
        </p:nvSpPr>
        <p:spPr>
          <a:xfrm>
            <a:off x="8153400" y="74422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print('Done', 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istr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)</a:t>
            </a:r>
            <a:endParaRPr lang="en-US" sz="32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cxnSp>
        <p:nvCxnSpPr>
          <p:cNvPr id="654" name="Shape 654"/>
          <p:cNvCxnSpPr/>
          <p:nvPr/>
        </p:nvCxnSpPr>
        <p:spPr>
          <a:xfrm rot="10800000">
            <a:off x="9947275" y="3227386"/>
            <a:ext cx="19049" cy="541337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5" name="Shape 655"/>
          <p:cNvCxnSpPr/>
          <p:nvPr/>
        </p:nvCxnSpPr>
        <p:spPr>
          <a:xfrm rot="10800000" flipH="1">
            <a:off x="9947275" y="4618036"/>
            <a:ext cx="22225" cy="439736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56" name="Shape 656"/>
          <p:cNvSpPr txBox="1"/>
          <p:nvPr/>
        </p:nvSpPr>
        <p:spPr>
          <a:xfrm>
            <a:off x="12369800" y="63246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istr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= -1</a:t>
            </a:r>
            <a:endParaRPr lang="en-US" sz="32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cxnSp>
        <p:nvCxnSpPr>
          <p:cNvPr id="657" name="Shape 657"/>
          <p:cNvCxnSpPr/>
          <p:nvPr/>
        </p:nvCxnSpPr>
        <p:spPr>
          <a:xfrm rot="10800000" flipH="1">
            <a:off x="9942675" y="5940375"/>
            <a:ext cx="4799" cy="1550399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8" name="Shape 658"/>
          <p:cNvCxnSpPr/>
          <p:nvPr/>
        </p:nvCxnSpPr>
        <p:spPr>
          <a:xfrm rot="10800000">
            <a:off x="9293225" y="1884361"/>
            <a:ext cx="673099" cy="48577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9" name="Shape 659"/>
          <p:cNvCxnSpPr/>
          <p:nvPr/>
        </p:nvCxnSpPr>
        <p:spPr>
          <a:xfrm rot="10800000">
            <a:off x="11690349" y="4181475"/>
            <a:ext cx="2400300" cy="1746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0" name="Shape 660"/>
          <p:cNvCxnSpPr/>
          <p:nvPr/>
        </p:nvCxnSpPr>
        <p:spPr>
          <a:xfrm rot="10800000">
            <a:off x="11690349" y="5489575"/>
            <a:ext cx="2400300" cy="333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1" name="Shape 661"/>
          <p:cNvCxnSpPr/>
          <p:nvPr/>
        </p:nvCxnSpPr>
        <p:spPr>
          <a:xfrm rot="10800000">
            <a:off x="14150600" y="2753249"/>
            <a:ext cx="14999" cy="35115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2" name="Shape 662"/>
          <p:cNvCxnSpPr/>
          <p:nvPr/>
        </p:nvCxnSpPr>
        <p:spPr>
          <a:xfrm rot="10800000" flipH="1">
            <a:off x="9927550" y="6737349"/>
            <a:ext cx="2351700" cy="405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sp>
        <p:nvSpPr>
          <p:cNvPr id="663" name="Shape 663"/>
          <p:cNvSpPr txBox="1"/>
          <p:nvPr/>
        </p:nvSpPr>
        <p:spPr>
          <a:xfrm>
            <a:off x="12920677" y="7340600"/>
            <a:ext cx="23517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Safety net</a:t>
            </a:r>
            <a:endParaRPr lang="en-US" sz="36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Sample try / except</a:t>
            </a:r>
            <a:endParaRPr lang="en-US" sz="7600" u="none" strike="noStrike" cap="none" dirty="0">
              <a:solidFill>
                <a:srgbClr val="FFD966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669" name="Shape 669"/>
          <p:cNvSpPr txBox="1"/>
          <p:nvPr/>
        </p:nvSpPr>
        <p:spPr>
          <a:xfrm>
            <a:off x="9999150" y="3585854"/>
            <a:ext cx="5941499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$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python3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trynum.py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Enter a number: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42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Nice work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$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python3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trynum.py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Enter a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number: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forty-two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Not a number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$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</p:txBody>
      </p:sp>
      <p:sp>
        <p:nvSpPr>
          <p:cNvPr id="670" name="Shape 670"/>
          <p:cNvSpPr txBox="1"/>
          <p:nvPr/>
        </p:nvSpPr>
        <p:spPr>
          <a:xfrm>
            <a:off x="910375" y="2860675"/>
            <a:ext cx="85610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rawstr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= input('Enter a number:')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try: 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ival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int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rawstr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except: 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ival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= -1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endParaRPr lang="en-US" sz="30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if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ival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</a:t>
            </a:r>
            <a:r>
              <a:rPr lang="en-US" sz="300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&gt;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0 :  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 print('Nice work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else:  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 print('Not a number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2588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Summary</a:t>
            </a:r>
            <a:endParaRPr lang="en-US" sz="7600" u="none" strike="noStrike" cap="none" dirty="0">
              <a:solidFill>
                <a:srgbClr val="FFD966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689" name="Shape 689"/>
          <p:cNvSpPr txBox="1">
            <a:spLocks noGrp="1"/>
          </p:cNvSpPr>
          <p:nvPr>
            <p:ph type="body" idx="1"/>
          </p:nvPr>
        </p:nvSpPr>
        <p:spPr>
          <a:xfrm>
            <a:off x="1155700" y="2945058"/>
            <a:ext cx="13932000" cy="470564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381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Comparison operators  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</a:br>
            <a:r>
              <a:rPr lang="en-US" sz="3600" u="none" strike="noStrike" cap="none" dirty="0">
                <a:solidFill>
                  <a:srgbClr val="00FF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==   &lt;=   &gt;=   &gt;   </a:t>
            </a:r>
            <a:r>
              <a:rPr lang="en-US" sz="3600" u="none" strike="noStrike" cap="none">
                <a:solidFill>
                  <a:srgbClr val="00FF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&lt;   !=</a:t>
            </a:r>
            <a:endParaRPr lang="en-US" sz="3600" u="none" strike="noStrike" cap="none" dirty="0">
              <a:solidFill>
                <a:srgbClr val="00FFFF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685800" marR="0" lvl="0" indent="-438150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Indentation</a:t>
            </a:r>
            <a:endParaRPr lang="en-US" sz="36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685800" marR="0" lvl="0" indent="-438150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One</a:t>
            </a:r>
            <a:r>
              <a:rPr lang="en-US" sz="3600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-w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ay Decision</a:t>
            </a:r>
            <a:r>
              <a:rPr lang="en-US" sz="3600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s</a:t>
            </a:r>
            <a:endParaRPr lang="en-US" sz="3600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685800" marR="0" lvl="0" indent="-438150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Two-way decisions:</a:t>
            </a:r>
            <a:br>
              <a:rPr lang="en-US" sz="3600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</a:br>
            <a:r>
              <a:rPr lang="en-US" sz="3600" dirty="0">
                <a:solidFill>
                  <a:srgbClr val="00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if:</a:t>
            </a:r>
            <a:r>
              <a:rPr lang="en-US" sz="3600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 and  </a:t>
            </a:r>
            <a:r>
              <a:rPr lang="en-US" sz="3600" dirty="0">
                <a:solidFill>
                  <a:srgbClr val="00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else:</a:t>
            </a:r>
            <a:endParaRPr lang="en-US" sz="3600" dirty="0">
              <a:solidFill>
                <a:srgbClr val="00FF00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690" name="Shape 690"/>
          <p:cNvSpPr txBox="1">
            <a:spLocks noGrp="1"/>
          </p:cNvSpPr>
          <p:nvPr>
            <p:ph type="body" idx="4294967295"/>
          </p:nvPr>
        </p:nvSpPr>
        <p:spPr>
          <a:xfrm>
            <a:off x="7967691" y="2945058"/>
            <a:ext cx="7000406" cy="478286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381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Nested Decisions</a:t>
            </a:r>
            <a:endParaRPr lang="en-US" sz="36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685800" marR="0" lvl="0" indent="-438150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Multi-way decisions using </a:t>
            </a:r>
            <a:r>
              <a:rPr lang="en-US" sz="3600" u="none" strike="noStrike" cap="none" dirty="0" err="1">
                <a:solidFill>
                  <a:srgbClr val="00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elif</a:t>
            </a:r>
            <a:endParaRPr lang="en-US" sz="3600" u="none" strike="noStrike" cap="none" dirty="0">
              <a:solidFill>
                <a:srgbClr val="00FF00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685800" marR="0" lvl="0" indent="-438150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00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t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/ </a:t>
            </a:r>
            <a:r>
              <a:rPr lang="en-US" sz="3600" dirty="0">
                <a:solidFill>
                  <a:srgbClr val="FF99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to compensate </a:t>
            </a:r>
            <a:r>
              <a:rPr lang="en-US" sz="3600" u="none" strike="noStrike" cap="none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for errors</a:t>
            </a:r>
            <a:endParaRPr lang="en-US" sz="36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/>
          <p:nvPr/>
        </p:nvSpPr>
        <p:spPr>
          <a:xfrm>
            <a:off x="734310" y="828150"/>
            <a:ext cx="2068851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FF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Exercise</a:t>
            </a:r>
            <a:endParaRPr lang="en-US" sz="3800" u="none" strike="noStrike" cap="none" dirty="0">
              <a:solidFill>
                <a:srgbClr val="FFFF00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676" name="Shape 676"/>
          <p:cNvSpPr txBox="1"/>
          <p:nvPr/>
        </p:nvSpPr>
        <p:spPr>
          <a:xfrm>
            <a:off x="2476500" y="2182600"/>
            <a:ext cx="10706100" cy="47025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Rewrite your pay computation to give the employee 1.5 times the hourly rate for hours worked above 40 hours.</a:t>
            </a:r>
            <a:endParaRPr lang="en-US" sz="38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45</a:t>
            </a:r>
            <a:endParaRPr lang="en-US" sz="38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10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endParaRPr lang="en-US" sz="3800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800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Pay: 475.0</a:t>
            </a:r>
            <a:endParaRPr lang="en-US" sz="3800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677" name="Shape 677"/>
          <p:cNvSpPr txBox="1"/>
          <p:nvPr/>
        </p:nvSpPr>
        <p:spPr>
          <a:xfrm>
            <a:off x="9896474" y="6731000"/>
            <a:ext cx="5483433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475 = 40 * 10 + 5 * 15</a:t>
            </a:r>
            <a:endParaRPr lang="en-US" sz="38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 txBox="1"/>
          <p:nvPr/>
        </p:nvSpPr>
        <p:spPr>
          <a:xfrm>
            <a:off x="509457" y="837575"/>
            <a:ext cx="2503566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FF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Exercise</a:t>
            </a:r>
            <a:endParaRPr lang="en-US" sz="3800" u="none" strike="noStrike" cap="none" dirty="0">
              <a:solidFill>
                <a:srgbClr val="FFFF00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683" name="Shape 683"/>
          <p:cNvSpPr txBox="1"/>
          <p:nvPr/>
        </p:nvSpPr>
        <p:spPr>
          <a:xfrm>
            <a:off x="3136900" y="1916225"/>
            <a:ext cx="10706100" cy="5689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Rewrite your pay program using try and except so that your program handles non-numeric input gracefully.</a:t>
            </a:r>
            <a:endParaRPr lang="en-US" sz="38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20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endParaRPr lang="en-US" sz="3800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nine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endParaRPr lang="en-US" sz="3800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E06666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Error, please enter numeric input</a:t>
            </a:r>
            <a:endParaRPr lang="en-US" sz="3800" u="none" strike="noStrike" cap="none" dirty="0">
              <a:solidFill>
                <a:srgbClr val="E06666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800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forty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</a:t>
            </a:r>
            <a:endParaRPr lang="en-US" sz="3800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E06666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Error, please enter numeric input</a:t>
            </a:r>
            <a:endParaRPr lang="en-US" sz="3800" u="none" strike="noStrike" cap="none" dirty="0">
              <a:solidFill>
                <a:srgbClr val="E06666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Comparison Operators</a:t>
            </a:r>
            <a:endParaRPr lang="en-US" sz="7600" u="none" strike="noStrike" cap="none" dirty="0">
              <a:solidFill>
                <a:srgbClr val="FFD966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6444313" cy="515868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4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Boolean expressions 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ask a question and produce a Yes or No result which we use to control program flow</a:t>
            </a:r>
            <a:endParaRPr lang="en-US" sz="2800" u="none" strike="noStrike" cap="none" dirty="0">
              <a:solidFill>
                <a:srgbClr val="FFFFFF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749300" marR="0" lvl="0" indent="-34544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Boolean expressions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using </a:t>
            </a:r>
            <a:r>
              <a:rPr lang="en-US" sz="2800" u="none" strike="noStrike" cap="none" dirty="0">
                <a:solidFill>
                  <a:srgbClr val="00FF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comparison operators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evaluate to True / False or Yes / No</a:t>
            </a:r>
            <a:endParaRPr lang="en-US" sz="2800" u="none" strike="noStrike" cap="none" dirty="0">
              <a:solidFill>
                <a:srgbClr val="FFFFFF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749300" marR="0" lvl="0" indent="-34544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Comparison operators look at variables but do not change the variables</a:t>
            </a:r>
            <a:endParaRPr lang="en-US" sz="2800" u="none" strike="noStrike" cap="none" dirty="0">
              <a:solidFill>
                <a:srgbClr val="FFFFFF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283" name="Shape 283"/>
          <p:cNvSpPr txBox="1"/>
          <p:nvPr/>
        </p:nvSpPr>
        <p:spPr>
          <a:xfrm>
            <a:off x="4377856" y="7762186"/>
            <a:ext cx="9042900" cy="4814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u="sng" strike="noStrike" cap="none" dirty="0">
                <a:solidFill>
                  <a:srgbClr val="FF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  <a:hlinkClick r:id="rId1"/>
              </a:rPr>
              <a:t>http://en.wikipedia.org/wiki/George_Boole</a:t>
            </a:r>
            <a:endParaRPr lang="en-US" sz="2400" u="sng" strike="noStrike" cap="none" dirty="0">
              <a:solidFill>
                <a:srgbClr val="FFFF00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  <a:hlinkClick r:id="rId1"/>
            </a:endParaRPr>
          </a:p>
        </p:txBody>
      </p:sp>
      <p:sp>
        <p:nvSpPr>
          <p:cNvPr id="284" name="Shape 284"/>
          <p:cNvSpPr txBox="1"/>
          <p:nvPr/>
        </p:nvSpPr>
        <p:spPr>
          <a:xfrm>
            <a:off x="8751728" y="6917437"/>
            <a:ext cx="6794231" cy="513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Remember:  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=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is used for assignment.</a:t>
            </a:r>
            <a:endParaRPr lang="en-US" sz="30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graphicFrame>
        <p:nvGraphicFramePr>
          <p:cNvPr id="285" name="Shape 285"/>
          <p:cNvGraphicFramePr/>
          <p:nvPr/>
        </p:nvGraphicFramePr>
        <p:xfrm>
          <a:off x="8440443" y="2530257"/>
          <a:ext cx="7105516" cy="3873170"/>
        </p:xfrm>
        <a:graphic>
          <a:graphicData uri="http://schemas.openxmlformats.org/drawingml/2006/table">
            <a:tbl>
              <a:tblPr>
                <a:noFill/>
                <a:tableStyleId>{B8F067E2-09F7-453C-9FDD-70E00E45BC5A}</a:tableStyleId>
              </a:tblPr>
              <a:tblGrid>
                <a:gridCol w="2276726"/>
                <a:gridCol w="4828790"/>
              </a:tblGrid>
              <a:tr h="579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300" b="0" i="0" u="none" dirty="0">
                          <a:solidFill>
                            <a:srgbClr val="00FFFF"/>
                          </a:solidFill>
                          <a:latin typeface="Arial" panose="02080604020202020204" pitchFamily="34" charset="0"/>
                          <a:ea typeface="Arial" panose="02080604020202020204" pitchFamily="34" charset="0"/>
                          <a:cs typeface="Arial" panose="02080604020202020204" pitchFamily="34" charset="0"/>
                          <a:sym typeface="Cabin"/>
                        </a:rPr>
                        <a:t>Python</a:t>
                      </a:r>
                      <a:endParaRPr lang="en-US" sz="3300" b="0" i="0" u="none" dirty="0">
                        <a:solidFill>
                          <a:srgbClr val="00FFFF"/>
                        </a:solidFill>
                        <a:latin typeface="Arial" panose="02080604020202020204" pitchFamily="34" charset="0"/>
                        <a:ea typeface="Arial" panose="02080604020202020204" pitchFamily="34" charset="0"/>
                        <a:cs typeface="Arial" panose="02080604020202020204" pitchFamily="34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300" b="0" i="0" u="none" dirty="0">
                          <a:solidFill>
                            <a:srgbClr val="FFFF00"/>
                          </a:solidFill>
                          <a:latin typeface="Arial" panose="02080604020202020204" pitchFamily="34" charset="0"/>
                          <a:ea typeface="Arial" panose="02080604020202020204" pitchFamily="34" charset="0"/>
                          <a:cs typeface="Arial" panose="02080604020202020204" pitchFamily="34" charset="0"/>
                          <a:sym typeface="Cabin"/>
                        </a:rPr>
                        <a:t>Meaning</a:t>
                      </a:r>
                      <a:endParaRPr lang="en-US" sz="3300" b="0" i="0" u="none" dirty="0">
                        <a:solidFill>
                          <a:srgbClr val="FFFF00"/>
                        </a:solidFill>
                        <a:latin typeface="Arial" panose="02080604020202020204" pitchFamily="34" charset="0"/>
                        <a:ea typeface="Arial" panose="02080604020202020204" pitchFamily="34" charset="0"/>
                        <a:cs typeface="Arial" panose="02080604020202020204" pitchFamily="34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panose="02080604020202020204" pitchFamily="34" charset="0"/>
                          <a:ea typeface="Arial" panose="02080604020202020204" pitchFamily="34" charset="0"/>
                          <a:cs typeface="Arial" panose="02080604020202020204" pitchFamily="34" charset="0"/>
                          <a:sym typeface="Cabin"/>
                        </a:rPr>
                        <a:t>&lt;</a:t>
                      </a:r>
                      <a:endParaRPr lang="en-US" sz="3100" b="0" i="0" u="none" dirty="0">
                        <a:solidFill>
                          <a:srgbClr val="00FFFF"/>
                        </a:solidFill>
                        <a:latin typeface="Arial" panose="02080604020202020204" pitchFamily="34" charset="0"/>
                        <a:ea typeface="Arial" panose="02080604020202020204" pitchFamily="34" charset="0"/>
                        <a:cs typeface="Arial" panose="02080604020202020204" pitchFamily="34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panose="02080604020202020204" pitchFamily="34" charset="0"/>
                          <a:ea typeface="Arial" panose="02080604020202020204" pitchFamily="34" charset="0"/>
                          <a:cs typeface="Arial" panose="02080604020202020204" pitchFamily="34" charset="0"/>
                          <a:sym typeface="Cabin"/>
                        </a:rPr>
                        <a:t>Less than</a:t>
                      </a:r>
                      <a:endParaRPr lang="en-US" sz="3100" b="0" i="0" u="none" dirty="0">
                        <a:solidFill>
                          <a:schemeClr val="lt1"/>
                        </a:solidFill>
                        <a:latin typeface="Arial" panose="02080604020202020204" pitchFamily="34" charset="0"/>
                        <a:ea typeface="Arial" panose="02080604020202020204" pitchFamily="34" charset="0"/>
                        <a:cs typeface="Arial" panose="02080604020202020204" pitchFamily="34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panose="02080604020202020204" pitchFamily="34" charset="0"/>
                          <a:ea typeface="Arial" panose="02080604020202020204" pitchFamily="34" charset="0"/>
                          <a:cs typeface="Arial" panose="02080604020202020204" pitchFamily="34" charset="0"/>
                          <a:sym typeface="Cabin"/>
                        </a:rPr>
                        <a:t>&lt;=</a:t>
                      </a:r>
                      <a:endParaRPr lang="en-US" sz="3100" b="0" i="0" u="none" dirty="0">
                        <a:solidFill>
                          <a:srgbClr val="00FFFF"/>
                        </a:solidFill>
                        <a:latin typeface="Arial" panose="02080604020202020204" pitchFamily="34" charset="0"/>
                        <a:ea typeface="Arial" panose="02080604020202020204" pitchFamily="34" charset="0"/>
                        <a:cs typeface="Arial" panose="02080604020202020204" pitchFamily="34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panose="02080604020202020204" pitchFamily="34" charset="0"/>
                          <a:ea typeface="Arial" panose="02080604020202020204" pitchFamily="34" charset="0"/>
                          <a:cs typeface="Arial" panose="02080604020202020204" pitchFamily="34" charset="0"/>
                          <a:sym typeface="Cabin"/>
                        </a:rPr>
                        <a:t>Less than or Equal to</a:t>
                      </a:r>
                      <a:endParaRPr lang="en-US" sz="3100" b="0" i="0" u="none" dirty="0">
                        <a:solidFill>
                          <a:schemeClr val="lt1"/>
                        </a:solidFill>
                        <a:latin typeface="Arial" panose="02080604020202020204" pitchFamily="34" charset="0"/>
                        <a:ea typeface="Arial" panose="02080604020202020204" pitchFamily="34" charset="0"/>
                        <a:cs typeface="Arial" panose="02080604020202020204" pitchFamily="34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panose="02080604020202020204" pitchFamily="34" charset="0"/>
                          <a:ea typeface="Arial" panose="02080604020202020204" pitchFamily="34" charset="0"/>
                          <a:cs typeface="Arial" panose="02080604020202020204" pitchFamily="34" charset="0"/>
                          <a:sym typeface="Cabin"/>
                        </a:rPr>
                        <a:t> == </a:t>
                      </a:r>
                      <a:endParaRPr lang="en-US" sz="3100" b="0" i="0" u="none" dirty="0">
                        <a:solidFill>
                          <a:srgbClr val="00FFFF"/>
                        </a:solidFill>
                        <a:latin typeface="Arial" panose="02080604020202020204" pitchFamily="34" charset="0"/>
                        <a:ea typeface="Arial" panose="02080604020202020204" pitchFamily="34" charset="0"/>
                        <a:cs typeface="Arial" panose="02080604020202020204" pitchFamily="34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panose="02080604020202020204" pitchFamily="34" charset="0"/>
                          <a:ea typeface="Arial" panose="02080604020202020204" pitchFamily="34" charset="0"/>
                          <a:cs typeface="Arial" panose="02080604020202020204" pitchFamily="34" charset="0"/>
                          <a:sym typeface="Cabin"/>
                        </a:rPr>
                        <a:t>Equal to</a:t>
                      </a:r>
                      <a:endParaRPr lang="en-US" sz="3100" b="0" i="0" u="none" dirty="0">
                        <a:solidFill>
                          <a:schemeClr val="lt1"/>
                        </a:solidFill>
                        <a:latin typeface="Arial" panose="02080604020202020204" pitchFamily="34" charset="0"/>
                        <a:ea typeface="Arial" panose="02080604020202020204" pitchFamily="34" charset="0"/>
                        <a:cs typeface="Arial" panose="02080604020202020204" pitchFamily="34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panose="02080604020202020204" pitchFamily="34" charset="0"/>
                          <a:ea typeface="Arial" panose="02080604020202020204" pitchFamily="34" charset="0"/>
                          <a:cs typeface="Arial" panose="02080604020202020204" pitchFamily="34" charset="0"/>
                          <a:sym typeface="Cabin"/>
                        </a:rPr>
                        <a:t>&gt;=</a:t>
                      </a:r>
                      <a:endParaRPr lang="en-US" sz="3100" b="0" i="0" u="none" dirty="0">
                        <a:solidFill>
                          <a:srgbClr val="00FFFF"/>
                        </a:solidFill>
                        <a:latin typeface="Arial" panose="02080604020202020204" pitchFamily="34" charset="0"/>
                        <a:ea typeface="Arial" panose="02080604020202020204" pitchFamily="34" charset="0"/>
                        <a:cs typeface="Arial" panose="02080604020202020204" pitchFamily="34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panose="02080604020202020204" pitchFamily="34" charset="0"/>
                          <a:ea typeface="Arial" panose="02080604020202020204" pitchFamily="34" charset="0"/>
                          <a:cs typeface="Arial" panose="02080604020202020204" pitchFamily="34" charset="0"/>
                          <a:sym typeface="Cabin"/>
                        </a:rPr>
                        <a:t>Greater than or Equal to</a:t>
                      </a:r>
                      <a:endParaRPr lang="en-US" sz="3100" b="0" i="0" u="none" dirty="0">
                        <a:solidFill>
                          <a:schemeClr val="lt1"/>
                        </a:solidFill>
                        <a:latin typeface="Arial" panose="02080604020202020204" pitchFamily="34" charset="0"/>
                        <a:ea typeface="Arial" panose="02080604020202020204" pitchFamily="34" charset="0"/>
                        <a:cs typeface="Arial" panose="02080604020202020204" pitchFamily="34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panose="02080604020202020204" pitchFamily="34" charset="0"/>
                          <a:ea typeface="Arial" panose="02080604020202020204" pitchFamily="34" charset="0"/>
                          <a:cs typeface="Arial" panose="02080604020202020204" pitchFamily="34" charset="0"/>
                          <a:sym typeface="Cabin"/>
                        </a:rPr>
                        <a:t>&gt;</a:t>
                      </a:r>
                      <a:endParaRPr lang="en-US" sz="3100" b="0" i="0" u="none" dirty="0">
                        <a:solidFill>
                          <a:srgbClr val="00FFFF"/>
                        </a:solidFill>
                        <a:latin typeface="Arial" panose="02080604020202020204" pitchFamily="34" charset="0"/>
                        <a:ea typeface="Arial" panose="02080604020202020204" pitchFamily="34" charset="0"/>
                        <a:cs typeface="Arial" panose="02080604020202020204" pitchFamily="34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panose="02080604020202020204" pitchFamily="34" charset="0"/>
                          <a:ea typeface="Arial" panose="02080604020202020204" pitchFamily="34" charset="0"/>
                          <a:cs typeface="Arial" panose="02080604020202020204" pitchFamily="34" charset="0"/>
                          <a:sym typeface="Cabin"/>
                        </a:rPr>
                        <a:t>Greater than</a:t>
                      </a:r>
                      <a:endParaRPr lang="en-US" sz="3100" b="0" i="0" u="none" dirty="0">
                        <a:solidFill>
                          <a:schemeClr val="lt1"/>
                        </a:solidFill>
                        <a:latin typeface="Arial" panose="02080604020202020204" pitchFamily="34" charset="0"/>
                        <a:ea typeface="Arial" panose="02080604020202020204" pitchFamily="34" charset="0"/>
                        <a:cs typeface="Arial" panose="02080604020202020204" pitchFamily="34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panose="02080604020202020204" pitchFamily="34" charset="0"/>
                          <a:ea typeface="Arial" panose="02080604020202020204" pitchFamily="34" charset="0"/>
                          <a:cs typeface="Arial" panose="02080604020202020204" pitchFamily="34" charset="0"/>
                          <a:sym typeface="Cabin"/>
                        </a:rPr>
                        <a:t>!=</a:t>
                      </a:r>
                      <a:endParaRPr lang="en-US" sz="3100" b="0" i="0" u="none" dirty="0">
                        <a:solidFill>
                          <a:srgbClr val="00FFFF"/>
                        </a:solidFill>
                        <a:latin typeface="Arial" panose="02080604020202020204" pitchFamily="34" charset="0"/>
                        <a:ea typeface="Arial" panose="02080604020202020204" pitchFamily="34" charset="0"/>
                        <a:cs typeface="Arial" panose="02080604020202020204" pitchFamily="34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panose="02080604020202020204" pitchFamily="34" charset="0"/>
                          <a:ea typeface="Arial" panose="02080604020202020204" pitchFamily="34" charset="0"/>
                          <a:cs typeface="Arial" panose="02080604020202020204" pitchFamily="34" charset="0"/>
                          <a:sym typeface="Cabin"/>
                        </a:rPr>
                        <a:t>Not equal</a:t>
                      </a:r>
                      <a:endParaRPr lang="en-US" sz="3100" b="0" i="0" u="none" dirty="0">
                        <a:solidFill>
                          <a:schemeClr val="lt1"/>
                        </a:solidFill>
                        <a:latin typeface="Arial" panose="02080604020202020204" pitchFamily="34" charset="0"/>
                        <a:ea typeface="Arial" panose="02080604020202020204" pitchFamily="34" charset="0"/>
                        <a:cs typeface="Arial" panose="02080604020202020204" pitchFamily="34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Comparison Operators</a:t>
            </a:r>
            <a:endParaRPr lang="en-US" sz="7600" u="none" strike="noStrike" cap="none" dirty="0">
              <a:solidFill>
                <a:srgbClr val="FFD966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graphicFrame>
        <p:nvGraphicFramePr>
          <p:cNvPr id="2" name="Object 1"/>
          <p:cNvGraphicFramePr/>
          <p:nvPr/>
        </p:nvGraphicFramePr>
        <p:xfrm>
          <a:off x="3283585" y="3228340"/>
          <a:ext cx="9797415" cy="3547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4838700" imgH="1409700" progId="Paint.Picture">
                  <p:embed/>
                </p:oleObj>
              </mc:Choice>
              <mc:Fallback>
                <p:oleObj name="" r:id="rId1" imgW="4838700" imgH="1409700" progId="Paint.Picture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83585" y="3228340"/>
                        <a:ext cx="9797415" cy="3547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Comparison Operators</a:t>
            </a:r>
            <a:endParaRPr lang="en-US" sz="7600" u="none" strike="noStrike" cap="none" dirty="0">
              <a:solidFill>
                <a:srgbClr val="FFD966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291" name="Shape 291"/>
          <p:cNvSpPr txBox="1"/>
          <p:nvPr/>
        </p:nvSpPr>
        <p:spPr>
          <a:xfrm>
            <a:off x="1155700" y="2608285"/>
            <a:ext cx="8797769" cy="54714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x = 5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if x == 5 : 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 print('Equals 5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if x </a:t>
            </a:r>
            <a:r>
              <a:rPr lang="en-US" sz="300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&gt;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4 : </a:t>
            </a:r>
            <a:endParaRPr lang="en-US"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lvl="0">
              <a:buClr>
                <a:srgbClr val="FF00FF"/>
              </a:buClr>
              <a:buSzPct val="25000"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print('Greater than 4</a:t>
            </a:r>
            <a:r>
              <a:rPr lang="en-US" sz="30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')</a:t>
            </a:r>
            <a:endParaRPr lang="en-US" sz="30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if  x </a:t>
            </a:r>
            <a:r>
              <a:rPr lang="en-US" sz="300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&gt;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= 5 :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 print('Greater than or Equals 5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lvl="0">
              <a:buClr>
                <a:srgbClr val="FF0000"/>
              </a:buClr>
              <a:buSzPct val="25000"/>
            </a:pPr>
            <a:r>
              <a:rPr lang="en-US" sz="3000" i="0" u="none" strike="noStrike" cap="none" dirty="0">
                <a:solidFill>
                  <a:srgbClr val="D9D9D9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if x &lt; 6 : print('Less than 6</a:t>
            </a:r>
            <a:r>
              <a:rPr lang="en-US" sz="3000" dirty="0">
                <a:solidFill>
                  <a:srgbClr val="D9D9D9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') </a:t>
            </a:r>
            <a:endParaRPr lang="en-US" sz="3000" i="0" u="none" strike="noStrike" cap="none" dirty="0">
              <a:solidFill>
                <a:srgbClr val="D9D9D9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if x &lt;= 5 :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 print('Less than or Equals 5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')</a:t>
            </a:r>
            <a:endParaRPr lang="en-US" sz="300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if x != 6 :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lvl="0">
              <a:buClr>
                <a:srgbClr val="00FFFF"/>
              </a:buClr>
              <a:buSzPct val="25000"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 print('Not equal 6</a:t>
            </a:r>
            <a:r>
              <a:rPr lang="en-US" sz="30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10513900" y="2985796"/>
            <a:ext cx="5240762" cy="52028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Equals 5</a:t>
            </a:r>
            <a:endParaRPr lang="en-US" sz="3600" u="none" strike="noStrike" cap="none" dirty="0">
              <a:solidFill>
                <a:srgbClr val="00FF00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Greater than 4</a:t>
            </a:r>
            <a:endParaRPr lang="en-US" sz="3600" u="none" strike="noStrike" cap="none" dirty="0">
              <a:solidFill>
                <a:srgbClr val="FF00FF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Greater than or Equals 5</a:t>
            </a:r>
            <a:endParaRPr lang="en-US" sz="3600" u="none" strike="noStrike" cap="none" dirty="0">
              <a:solidFill>
                <a:srgbClr val="FF9900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CCCCCC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Less than 6</a:t>
            </a:r>
            <a:endParaRPr lang="en-US" sz="3600" u="none" strike="noStrike" cap="none" dirty="0">
              <a:solidFill>
                <a:srgbClr val="CCCCCC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Less than or Equals 5</a:t>
            </a:r>
            <a:endParaRPr lang="en-US" sz="3600" u="none" strike="noStrike" cap="none" dirty="0">
              <a:solidFill>
                <a:srgbClr val="FFFF00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Not equal 6</a:t>
            </a:r>
            <a:endParaRPr lang="en-US" sz="3600" u="none" strike="noStrike" cap="none" dirty="0">
              <a:solidFill>
                <a:srgbClr val="00FFFF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211175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Logical Operators</a:t>
            </a:r>
            <a:endParaRPr lang="en-US" sz="7600" u="none" strike="noStrike" cap="none" dirty="0">
              <a:solidFill>
                <a:srgbClr val="FFD966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583" name="Shape 583"/>
          <p:cNvSpPr txBox="1"/>
          <p:nvPr/>
        </p:nvSpPr>
        <p:spPr>
          <a:xfrm>
            <a:off x="1155700" y="3145155"/>
            <a:ext cx="13853160" cy="506158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There are three logical operators: 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&gt; and, 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&gt; or, 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&gt; not. 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For example, x </a:t>
            </a:r>
            <a:r>
              <a:rPr lang="en-US" sz="300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&gt;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0 and x &lt; 10 is true only if x is greater than 0 and less than 10.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n % 2 == 0 or n % 3 == 0 is true if either of the conditions is true, that is, if the number is divisible by 2 or 3.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Finally, the not operator negates a boolean expression, so not(x </a:t>
            </a:r>
            <a:r>
              <a:rPr lang="en-US" sz="300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&gt;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y) is true if (x </a:t>
            </a:r>
            <a:r>
              <a:rPr lang="en-US" sz="300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&gt;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y) is false, that is, if x is less than or equal to y.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2028825" y="564876"/>
            <a:ext cx="9515632" cy="1070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One-Way Decisions</a:t>
            </a:r>
            <a:endParaRPr lang="en-US" sz="6600" u="none" strike="noStrike" cap="none" dirty="0">
              <a:solidFill>
                <a:srgbClr val="FFD966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299" name="Shape 299"/>
          <p:cNvSpPr txBox="1"/>
          <p:nvPr/>
        </p:nvSpPr>
        <p:spPr>
          <a:xfrm>
            <a:off x="631900" y="1543987"/>
            <a:ext cx="5712000" cy="65057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x = 5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2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print('Before 5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')</a:t>
            </a:r>
            <a:endParaRPr lang="en-US" sz="3200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if  x == 5 :</a:t>
            </a:r>
            <a:endParaRPr lang="en-US" sz="32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lvl="0">
              <a:buClr>
                <a:srgbClr val="FF00FF"/>
              </a:buClr>
              <a:buSzPct val="25000"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 print('Is 5</a:t>
            </a:r>
            <a:r>
              <a:rPr lang="en-US" sz="32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')</a:t>
            </a:r>
            <a:endParaRPr lang="en-US" sz="3200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lvl="0">
              <a:buClr>
                <a:srgbClr val="FF00FF"/>
              </a:buClr>
              <a:buSzPct val="25000"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 print('Is Still 5</a:t>
            </a:r>
            <a:r>
              <a:rPr lang="en-US" sz="32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')</a:t>
            </a:r>
            <a:endParaRPr lang="en-US" sz="3200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lvl="0">
              <a:buClr>
                <a:srgbClr val="FF00FF"/>
              </a:buClr>
              <a:buSzPct val="25000"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 print('Third 5</a:t>
            </a:r>
            <a:r>
              <a:rPr lang="en-US" sz="32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')</a:t>
            </a:r>
            <a:endParaRPr lang="en-US" sz="3200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2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print('Afterwards 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5')</a:t>
            </a:r>
            <a:endParaRPr lang="en-US" sz="32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p</a:t>
            </a:r>
            <a:r>
              <a:rPr lang="en-US" sz="32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rint('Before 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6')</a:t>
            </a:r>
            <a:endParaRPr lang="en-US" sz="32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if x == 6 :</a:t>
            </a:r>
            <a:endParaRPr lang="en-US" sz="32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 print('Is </a:t>
            </a:r>
            <a:r>
              <a:rPr lang="en-US" sz="32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6')</a:t>
            </a:r>
            <a:endParaRPr lang="en-US" sz="3200" dirty="0">
              <a:solidFill>
                <a:schemeClr val="accen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 print('Is Still </a:t>
            </a:r>
            <a:r>
              <a:rPr lang="en-US" sz="32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6')</a:t>
            </a:r>
            <a:endParaRPr lang="en-US" sz="3200" dirty="0">
              <a:solidFill>
                <a:schemeClr val="accen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 print('Third </a:t>
            </a:r>
            <a:r>
              <a:rPr lang="en-US" sz="32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6')</a:t>
            </a:r>
            <a:endParaRPr lang="en-US" sz="3200" dirty="0">
              <a:solidFill>
                <a:schemeClr val="accen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p</a:t>
            </a:r>
            <a:r>
              <a:rPr lang="en-US" sz="32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rint('Afterwards 6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')</a:t>
            </a:r>
            <a:endParaRPr lang="en-US" sz="32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</p:txBody>
      </p:sp>
      <p:sp>
        <p:nvSpPr>
          <p:cNvPr id="300" name="Shape 300"/>
          <p:cNvSpPr txBox="1"/>
          <p:nvPr/>
        </p:nvSpPr>
        <p:spPr>
          <a:xfrm>
            <a:off x="7321666" y="2088625"/>
            <a:ext cx="2826846" cy="596109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Before 5</a:t>
            </a:r>
            <a:endParaRPr lang="en-US" sz="3600" u="none" strike="noStrike" cap="none" dirty="0">
              <a:solidFill>
                <a:srgbClr val="FF9900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u="none" strike="noStrike" cap="none" dirty="0">
              <a:solidFill>
                <a:srgbClr val="FF9900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Is 5</a:t>
            </a:r>
            <a:endParaRPr lang="en-US" sz="3600" u="none" strike="noStrike" cap="none" dirty="0">
              <a:solidFill>
                <a:srgbClr val="00FFFF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Is Still 5</a:t>
            </a:r>
            <a:endParaRPr lang="en-US" sz="3600" u="none" strike="noStrike" cap="none" dirty="0">
              <a:solidFill>
                <a:srgbClr val="00FFFF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Third 5</a:t>
            </a:r>
            <a:endParaRPr lang="en-US" sz="3600" u="none" strike="noStrike" cap="none" dirty="0">
              <a:solidFill>
                <a:srgbClr val="00FFFF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Afterwards 5</a:t>
            </a:r>
            <a:endParaRPr lang="en-US" sz="3600" u="none" strike="noStrike" cap="none" dirty="0">
              <a:solidFill>
                <a:srgbClr val="FF9900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Before 6</a:t>
            </a:r>
            <a:endParaRPr lang="en-US" sz="3600" u="none" strike="noStrike" cap="none" dirty="0">
              <a:solidFill>
                <a:srgbClr val="FF9900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dirty="0">
              <a:solidFill>
                <a:srgbClr val="FF9900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u="none" strike="noStrike" cap="none" dirty="0">
              <a:solidFill>
                <a:srgbClr val="FF9900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u="none" strike="noStrike" cap="none" dirty="0">
              <a:solidFill>
                <a:srgbClr val="FF9900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Afterwards 6</a:t>
            </a:r>
            <a:endParaRPr lang="en-US" sz="3600" u="none" strike="noStrike" cap="none" dirty="0">
              <a:solidFill>
                <a:srgbClr val="FF9900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cxnSp>
        <p:nvCxnSpPr>
          <p:cNvPr id="301" name="Shape 301"/>
          <p:cNvCxnSpPr/>
          <p:nvPr/>
        </p:nvCxnSpPr>
        <p:spPr>
          <a:xfrm flipH="1" flipV="1">
            <a:off x="6384210" y="3857360"/>
            <a:ext cx="794254" cy="6525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2" name="Shape 302"/>
          <p:cNvCxnSpPr/>
          <p:nvPr/>
        </p:nvCxnSpPr>
        <p:spPr>
          <a:xfrm flipH="1">
            <a:off x="5382786" y="6345736"/>
            <a:ext cx="1669419" cy="11606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3" name="Shape 303"/>
          <p:cNvCxnSpPr/>
          <p:nvPr/>
        </p:nvCxnSpPr>
        <p:spPr>
          <a:xfrm rot="10800000">
            <a:off x="12087268" y="1315710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4" name="Shape 304"/>
          <p:cNvSpPr/>
          <p:nvPr/>
        </p:nvSpPr>
        <p:spPr>
          <a:xfrm>
            <a:off x="10671332" y="1876061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x == 5 ?</a:t>
            </a:r>
            <a:endParaRPr lang="en-US" sz="30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cxnSp>
        <p:nvCxnSpPr>
          <p:cNvPr id="305" name="Shape 305"/>
          <p:cNvCxnSpPr/>
          <p:nvPr/>
        </p:nvCxnSpPr>
        <p:spPr>
          <a:xfrm rot="10800000">
            <a:off x="12087393" y="3093698"/>
            <a:ext cx="49200" cy="4060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6" name="Shape 306"/>
          <p:cNvCxnSpPr/>
          <p:nvPr/>
        </p:nvCxnSpPr>
        <p:spPr>
          <a:xfrm rot="10800000">
            <a:off x="13528956" y="2504710"/>
            <a:ext cx="724500" cy="57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07" name="Shape 307"/>
          <p:cNvCxnSpPr/>
          <p:nvPr/>
        </p:nvCxnSpPr>
        <p:spPr>
          <a:xfrm rot="10800000" flipH="1">
            <a:off x="14273369" y="2504835"/>
            <a:ext cx="15899" cy="644400"/>
          </a:xfrm>
          <a:prstGeom prst="straightConnector1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8" name="Shape 308"/>
          <p:cNvCxnSpPr/>
          <p:nvPr/>
        </p:nvCxnSpPr>
        <p:spPr>
          <a:xfrm>
            <a:off x="12144418" y="6345736"/>
            <a:ext cx="21494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9" name="Shape 309"/>
          <p:cNvSpPr txBox="1"/>
          <p:nvPr/>
        </p:nvSpPr>
        <p:spPr>
          <a:xfrm>
            <a:off x="13365944" y="1667311"/>
            <a:ext cx="1114555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Yes</a:t>
            </a:r>
            <a:endParaRPr lang="en-US" sz="36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310" name="Shape 310"/>
          <p:cNvSpPr txBox="1"/>
          <p:nvPr/>
        </p:nvSpPr>
        <p:spPr>
          <a:xfrm>
            <a:off x="12817632" y="42128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print('Still </a:t>
            </a:r>
            <a:r>
              <a:rPr lang="en-US" sz="3500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5')</a:t>
            </a:r>
            <a:endParaRPr lang="en-US" sz="35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12817632" y="53177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print('Third </a:t>
            </a:r>
            <a:r>
              <a:rPr lang="en-US" sz="3500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5')</a:t>
            </a:r>
            <a:endParaRPr lang="en-US" sz="35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10988832" y="3171461"/>
            <a:ext cx="723900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No</a:t>
            </a:r>
            <a:endParaRPr lang="en-US" sz="36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313" name="Shape 313"/>
          <p:cNvSpPr txBox="1"/>
          <p:nvPr/>
        </p:nvSpPr>
        <p:spPr>
          <a:xfrm>
            <a:off x="12817632" y="31079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print('Is </a:t>
            </a:r>
            <a:r>
              <a:rPr lang="en-US" sz="3500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5’)</a:t>
            </a:r>
            <a:endParaRPr lang="en-US" sz="35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cxnSp>
        <p:nvCxnSpPr>
          <p:cNvPr id="314" name="Shape 314"/>
          <p:cNvCxnSpPr>
            <a:endCxn id="313" idx="2"/>
          </p:cNvCxnSpPr>
          <p:nvPr/>
        </p:nvCxnSpPr>
        <p:spPr>
          <a:xfrm rot="10800000" flipH="1">
            <a:off x="14267981" y="3857360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5" name="Shape 315"/>
          <p:cNvCxnSpPr/>
          <p:nvPr/>
        </p:nvCxnSpPr>
        <p:spPr>
          <a:xfrm rot="10800000" flipH="1">
            <a:off x="14267982" y="4999998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6" name="Shape 316"/>
          <p:cNvCxnSpPr/>
          <p:nvPr/>
        </p:nvCxnSpPr>
        <p:spPr>
          <a:xfrm rot="10800000" flipH="1">
            <a:off x="14276219" y="6066435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727075" y="745588"/>
            <a:ext cx="135128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Indentation</a:t>
            </a:r>
            <a:endParaRPr lang="en-US" sz="7600" u="none" strike="noStrike" cap="none" dirty="0">
              <a:solidFill>
                <a:srgbClr val="FFD966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946523" y="2592296"/>
            <a:ext cx="14269178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4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Increase indent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indent after an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statement or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statement (after : )</a:t>
            </a:r>
            <a:endParaRPr lang="en-US" sz="32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749300" marR="0" lvl="0" indent="-34544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Maintain indent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to indicate the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scope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of the block (which lines are affected by the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/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)</a:t>
            </a:r>
            <a:endParaRPr lang="en-US" sz="32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749300" marR="0" lvl="0" indent="-34544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Reduce indent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back to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the level of the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statement or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statement to indicate the end of the block</a:t>
            </a:r>
            <a:endParaRPr lang="en-US" sz="32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749300" marR="0" lvl="0" indent="-34544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Blank lines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are ignored - they do not affect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indentation</a:t>
            </a:r>
            <a:endParaRPr lang="en-US" sz="3200" u="none" strike="noStrike" cap="none" dirty="0">
              <a:solidFill>
                <a:srgbClr val="FF9900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749300" marR="0" lvl="0" indent="-34544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Comments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on a line by themselves are ignored w</a:t>
            </a:r>
            <a:r>
              <a:rPr lang="en-US" sz="3200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ith regard to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indentation</a:t>
            </a:r>
            <a:endParaRPr lang="en-US" sz="3200" u="none" strike="noStrike" cap="none" dirty="0">
              <a:solidFill>
                <a:srgbClr val="FF9900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9510</Words>
  <Application>WPS Presentation</Application>
  <PresentationFormat>Custom</PresentationFormat>
  <Paragraphs>689</Paragraphs>
  <Slides>37</Slides>
  <Notes>30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7" baseType="lpstr">
      <vt:lpstr>Arial</vt:lpstr>
      <vt:lpstr>SimSun</vt:lpstr>
      <vt:lpstr>Wingdings</vt:lpstr>
      <vt:lpstr>Arial</vt:lpstr>
      <vt:lpstr>Nimbus Roman No9 L</vt:lpstr>
      <vt:lpstr>Gill Sans</vt:lpstr>
      <vt:lpstr>Gubbi</vt:lpstr>
      <vt:lpstr>ヒラギノ角ゴ ProN W3</vt:lpstr>
      <vt:lpstr>Droid Sans Fallback</vt:lpstr>
      <vt:lpstr>Cabin</vt:lpstr>
      <vt:lpstr>Courier</vt:lpstr>
      <vt:lpstr>Courier New</vt:lpstr>
      <vt:lpstr>Courier</vt:lpstr>
      <vt:lpstr>Microsoft YaHei</vt:lpstr>
      <vt:lpstr>Arial Unicode MS</vt:lpstr>
      <vt:lpstr>Merriweather Sans</vt:lpstr>
      <vt:lpstr>DejaVu Sans</vt:lpstr>
      <vt:lpstr>OpenSymbol</vt:lpstr>
      <vt:lpstr>Title &amp; Subtitle</vt:lpstr>
      <vt:lpstr>Paint.Picture</vt:lpstr>
      <vt:lpstr>Conditional Execution</vt:lpstr>
      <vt:lpstr>Why Conditions?</vt:lpstr>
      <vt:lpstr>Conditional Steps</vt:lpstr>
      <vt:lpstr>Comparison Operators</vt:lpstr>
      <vt:lpstr>Comparison Operators</vt:lpstr>
      <vt:lpstr>Comparison Operators</vt:lpstr>
      <vt:lpstr>Logical Operators</vt:lpstr>
      <vt:lpstr>One-Way Decisions</vt:lpstr>
      <vt:lpstr>Indentation</vt:lpstr>
      <vt:lpstr>PowerPoint 演示文稿</vt:lpstr>
      <vt:lpstr>PowerPoint 演示文稿</vt:lpstr>
      <vt:lpstr>PowerPoint 演示文稿</vt:lpstr>
      <vt:lpstr>Two-way Decisions</vt:lpstr>
      <vt:lpstr>Two-way Decisions with else:</vt:lpstr>
      <vt:lpstr>Visualize Blocks</vt:lpstr>
      <vt:lpstr>More Conditional Structures…</vt:lpstr>
      <vt:lpstr>Multi-way</vt:lpstr>
      <vt:lpstr>Multi-way</vt:lpstr>
      <vt:lpstr>Multi-way</vt:lpstr>
      <vt:lpstr>Multi-way</vt:lpstr>
      <vt:lpstr>Multi-way</vt:lpstr>
      <vt:lpstr>Multi-way Puzzles</vt:lpstr>
      <vt:lpstr>Exercise</vt:lpstr>
      <vt:lpstr>Exercise (Contd.)</vt:lpstr>
      <vt:lpstr>Exercise (Contd.)</vt:lpstr>
      <vt:lpstr>Exercise (Contd.)</vt:lpstr>
      <vt:lpstr>The try / except Structure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try / except</vt:lpstr>
      <vt:lpstr>Sample try / except</vt:lpstr>
      <vt:lpstr>Summary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Execution</dc:title>
  <dc:creator/>
  <cp:lastModifiedBy>dean</cp:lastModifiedBy>
  <cp:revision>91</cp:revision>
  <dcterms:created xsi:type="dcterms:W3CDTF">2024-10-26T13:55:33Z</dcterms:created>
  <dcterms:modified xsi:type="dcterms:W3CDTF">2024-10-26T13:55:33Z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5F9CE0FC35D94B7DA0A9505C15DAD409_12</vt:lpwstr>
  </property>
  <property fmtid="{D5CDD505-2E9C-101B-9397-08002B2CF9AE}" pid="3" name="KSOProductBuildVer">
    <vt:lpwstr>1033-11.1.0.11691</vt:lpwstr>
  </property>
</Properties>
</file>